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14853" autoAdjust="0"/>
    <p:restoredTop sz="94660"/>
  </p:normalViewPr>
  <p:slideViewPr>
    <p:cSldViewPr>
      <p:cViewPr varScale="1">
        <p:scale>
          <a:sx n="68" d="100"/>
          <a:sy n="68" d="100"/>
        </p:scale>
        <p:origin x="-1212" y="-96"/>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Vertical Text Placeholder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4" name="Date Placeholder 3"/>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tr-TR" smtClean="0"/>
              <a:t>Asıl başlık stili için tıklatın</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5" name="Footer Placeholder 4"/>
          <p:cNvSpPr>
            <a:spLocks noGrp="1"/>
          </p:cNvSpPr>
          <p:nvPr>
            <p:ph type="ftr" sz="quarter" idx="11"/>
          </p:nvPr>
        </p:nvSpPr>
        <p:spPr/>
        <p:txBody>
          <a:bodyPr/>
          <a:lstStyle/>
          <a:p>
            <a:endParaRPr lang="tr-TR" dirty="0"/>
          </a:p>
        </p:txBody>
      </p:sp>
      <p:sp>
        <p:nvSpPr>
          <p:cNvPr id="6" name="Slide Number Placeholder 5"/>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
        <p:nvSpPr>
          <p:cNvPr id="7" name="Date Placeholder 6"/>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8" name="Footer Placeholder 7"/>
          <p:cNvSpPr>
            <a:spLocks noGrp="1"/>
          </p:cNvSpPr>
          <p:nvPr>
            <p:ph type="ftr" sz="quarter" idx="11"/>
          </p:nvPr>
        </p:nvSpPr>
        <p:spPr/>
        <p:txBody>
          <a:bodyPr/>
          <a:lstStyle/>
          <a:p>
            <a:endParaRPr lang="tr-TR" dirty="0"/>
          </a:p>
        </p:txBody>
      </p:sp>
      <p:sp>
        <p:nvSpPr>
          <p:cNvPr id="9" name="Slide Number Placeholder 8"/>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Date Placeholder 2"/>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4" name="Footer Placeholder 3"/>
          <p:cNvSpPr>
            <a:spLocks noGrp="1"/>
          </p:cNvSpPr>
          <p:nvPr>
            <p:ph type="ftr" sz="quarter" idx="11"/>
          </p:nvPr>
        </p:nvSpPr>
        <p:spPr/>
        <p:txBody>
          <a:bodyPr/>
          <a:lstStyle/>
          <a:p>
            <a:endParaRPr lang="tr-TR" dirty="0"/>
          </a:p>
        </p:txBody>
      </p:sp>
      <p:sp>
        <p:nvSpPr>
          <p:cNvPr id="5" name="Slide Number Placeholder 4"/>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3" name="Footer Placeholder 2"/>
          <p:cNvSpPr>
            <a:spLocks noGrp="1"/>
          </p:cNvSpPr>
          <p:nvPr>
            <p:ph type="ftr" sz="quarter" idx="11"/>
          </p:nvPr>
        </p:nvSpPr>
        <p:spPr/>
        <p:txBody>
          <a:bodyPr/>
          <a:lstStyle/>
          <a:p>
            <a:endParaRPr lang="tr-TR" dirty="0"/>
          </a:p>
        </p:txBody>
      </p:sp>
      <p:sp>
        <p:nvSpPr>
          <p:cNvPr id="4" name="Slide Number Placeholder 3"/>
          <p:cNvSpPr>
            <a:spLocks noGrp="1"/>
          </p:cNvSpPr>
          <p:nvPr>
            <p:ph type="sldNum" sz="quarter" idx="12"/>
          </p:nvPr>
        </p:nvSpPr>
        <p:spPr/>
        <p:txBody>
          <a:bodyPr/>
          <a:lstStyle/>
          <a:p>
            <a:fld id="{A4A79FAF-17FE-4BE9-9BC5-91CC924553B7}" type="slidenum">
              <a:rPr lang="tr-TR" smtClean="0"/>
              <a:pPr/>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6" name="Footer Placeholder 5"/>
          <p:cNvSpPr>
            <a:spLocks noGrp="1"/>
          </p:cNvSpPr>
          <p:nvPr>
            <p:ph type="ftr" sz="quarter" idx="11"/>
          </p:nvPr>
        </p:nvSpPr>
        <p:spPr/>
        <p:txBody>
          <a:bodyPr/>
          <a:lstStyle/>
          <a:p>
            <a:endParaRPr lang="tr-TR" dirty="0"/>
          </a:p>
        </p:txBody>
      </p:sp>
      <p:sp>
        <p:nvSpPr>
          <p:cNvPr id="7" name="Slide Number Placeholder 6"/>
          <p:cNvSpPr>
            <a:spLocks noGrp="1"/>
          </p:cNvSpPr>
          <p:nvPr>
            <p:ph type="sldNum" sz="quarter" idx="12"/>
          </p:nvPr>
        </p:nvSpPr>
        <p:spPr/>
        <p:txBody>
          <a:bodyPr/>
          <a:lstStyle/>
          <a:p>
            <a:fld id="{A4A79FAF-17FE-4BE9-9BC5-91CC924553B7}" type="slidenum">
              <a:rPr lang="tr-TR" smtClean="0"/>
              <a:pPr/>
              <a:t>‹#›</a:t>
            </a:fld>
            <a:endParaRPr lang="tr-TR" dirty="0"/>
          </a:p>
        </p:txBody>
      </p:sp>
      <p:sp>
        <p:nvSpPr>
          <p:cNvPr id="9" name="Content Placeholder 8"/>
          <p:cNvSpPr>
            <a:spLocks noGrp="1"/>
          </p:cNvSpPr>
          <p:nvPr>
            <p:ph sz="quarter" idx="13"/>
          </p:nvPr>
        </p:nvSpPr>
        <p:spPr>
          <a:xfrm>
            <a:off x="304800" y="381000"/>
            <a:ext cx="7772400" cy="4942840"/>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tr-TR" smtClean="0"/>
              <a:t>Asıl başlık stili için tıklatın</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dirty="0" smtClean="0"/>
              <a:t>Resim eklemek için simgeyi tıklatın</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8" name="Date Placeholder 7"/>
          <p:cNvSpPr>
            <a:spLocks noGrp="1"/>
          </p:cNvSpPr>
          <p:nvPr>
            <p:ph type="dt" sz="half" idx="10"/>
          </p:nvPr>
        </p:nvSpPr>
        <p:spPr/>
        <p:txBody>
          <a:bodyPr/>
          <a:lstStyle/>
          <a:p>
            <a:fld id="{B50A27CA-C6FC-40AD-8678-777B813C4F7B}" type="datetimeFigureOut">
              <a:rPr lang="tr-TR" smtClean="0"/>
              <a:pPr/>
              <a:t>28.04.2020</a:t>
            </a:fld>
            <a:endParaRPr lang="tr-TR" dirty="0"/>
          </a:p>
        </p:txBody>
      </p:sp>
      <p:sp>
        <p:nvSpPr>
          <p:cNvPr id="9" name="Slide Number Placeholder 8"/>
          <p:cNvSpPr>
            <a:spLocks noGrp="1"/>
          </p:cNvSpPr>
          <p:nvPr>
            <p:ph type="sldNum" sz="quarter" idx="11"/>
          </p:nvPr>
        </p:nvSpPr>
        <p:spPr/>
        <p:txBody>
          <a:bodyPr/>
          <a:lstStyle/>
          <a:p>
            <a:fld id="{A4A79FAF-17FE-4BE9-9BC5-91CC924553B7}" type="slidenum">
              <a:rPr lang="tr-TR" smtClean="0"/>
              <a:pPr/>
              <a:t>‹#›</a:t>
            </a:fld>
            <a:endParaRPr lang="tr-TR" dirty="0"/>
          </a:p>
        </p:txBody>
      </p:sp>
      <p:sp>
        <p:nvSpPr>
          <p:cNvPr id="10" name="Footer Placeholder 9"/>
          <p:cNvSpPr>
            <a:spLocks noGrp="1"/>
          </p:cNvSpPr>
          <p:nvPr>
            <p:ph type="ftr" sz="quarter" idx="12"/>
          </p:nvPr>
        </p:nvSpPr>
        <p:spPr/>
        <p:txBody>
          <a:bodyPr/>
          <a:lstStyle/>
          <a:p>
            <a:endParaRPr lang="tr-T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A4A79FAF-17FE-4BE9-9BC5-91CC924553B7}" type="slidenum">
              <a:rPr lang="tr-TR" smtClean="0"/>
              <a:pPr/>
              <a:t>‹#›</a:t>
            </a:fld>
            <a:endParaRPr lang="tr-TR" dirty="0"/>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tr-TR" dirty="0"/>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B50A27CA-C6FC-40AD-8678-777B813C4F7B}" type="datetimeFigureOut">
              <a:rPr lang="tr-TR" smtClean="0"/>
              <a:pPr/>
              <a:t>28.04.2020</a:t>
            </a:fld>
            <a:endParaRPr lang="tr-TR"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l" defTabSz="914400" rtl="0"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l" defTabSz="914400" rtl="0"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l" defTabSz="914400" rtl="0"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l" defTabSz="914400" rtl="0"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AİLE -14</a:t>
            </a:r>
            <a:endParaRPr lang="tr-TR" dirty="0"/>
          </a:p>
        </p:txBody>
      </p:sp>
      <p:sp>
        <p:nvSpPr>
          <p:cNvPr id="3" name="Alt Başlık 2"/>
          <p:cNvSpPr>
            <a:spLocks noGrp="1"/>
          </p:cNvSpPr>
          <p:nvPr>
            <p:ph type="subTitle" idx="1"/>
          </p:nvPr>
        </p:nvSpPr>
        <p:spPr/>
        <p:txBody>
          <a:bodyPr/>
          <a:lstStyle/>
          <a:p>
            <a:r>
              <a:rPr lang="tr-TR" dirty="0" smtClean="0"/>
              <a:t>Ailenin Korunması     </a:t>
            </a:r>
            <a:endParaRPr lang="tr-TR" dirty="0"/>
          </a:p>
        </p:txBody>
      </p:sp>
    </p:spTree>
    <p:extLst>
      <p:ext uri="{BB962C8B-B14F-4D97-AF65-F5344CB8AC3E}">
        <p14:creationId xmlns:p14="http://schemas.microsoft.com/office/powerpoint/2010/main" xmlns="" val="5294376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Alt Başlık 2"/>
          <p:cNvSpPr>
            <a:spLocks noGrp="1"/>
          </p:cNvSpPr>
          <p:nvPr>
            <p:ph type="subTitle" idx="1"/>
          </p:nvPr>
        </p:nvSpPr>
        <p:spPr/>
        <p:txBody>
          <a:bodyPr/>
          <a:lstStyle/>
          <a:p>
            <a:pPr eaLnBrk="1" hangingPunct="1"/>
            <a:endParaRPr lang="tr-TR" altLang="tr-TR" smtClean="0"/>
          </a:p>
        </p:txBody>
      </p:sp>
      <p:sp>
        <p:nvSpPr>
          <p:cNvPr id="32770" name="Başlık 1" descr="Large confetti"/>
          <p:cNvSpPr>
            <a:spLocks noGrp="1"/>
          </p:cNvSpPr>
          <p:nvPr>
            <p:ph type="ctrTitle"/>
          </p:nvPr>
        </p:nvSpPr>
        <p:spPr>
          <a:xfrm>
            <a:off x="684213" y="1628775"/>
            <a:ext cx="7773987" cy="1584325"/>
          </a:xfrm>
        </p:spPr>
        <p:txBody>
          <a:bodyPr>
            <a:normAutofit fontScale="90000"/>
          </a:bodyPr>
          <a:lstStyle/>
          <a:p>
            <a:pPr eaLnBrk="1" fontAlgn="auto" hangingPunct="1">
              <a:spcAft>
                <a:spcPts val="275"/>
              </a:spcAft>
              <a:defRPr/>
            </a:pPr>
            <a:r>
              <a:rPr lang="tr-TR" sz="2800" smtClean="0">
                <a:latin typeface="Cambria" pitchFamily="18" charset="0"/>
              </a:rPr>
              <a:t>AİLENİN KORUNMASI VE KADINA KARŞI ŞİDDETİN ÖNLENMESİNE DAİR KANUN</a:t>
            </a:r>
            <a:br>
              <a:rPr lang="tr-TR" sz="2800" smtClean="0">
                <a:latin typeface="Cambria" pitchFamily="18" charset="0"/>
              </a:rPr>
            </a:br>
            <a:r>
              <a:rPr lang="tr-TR" sz="2800" smtClean="0">
                <a:latin typeface="Cambria" pitchFamily="18" charset="0"/>
              </a:rPr>
              <a:t> (6284 Sayılı Kanun)</a:t>
            </a:r>
            <a:br>
              <a:rPr lang="tr-TR" sz="2800" smtClean="0">
                <a:latin typeface="Cambria" pitchFamily="18" charset="0"/>
              </a:rPr>
            </a:br>
            <a:endParaRPr lang="tr-TR" sz="2800" smtClean="0">
              <a:latin typeface="Cambria" pitchFamily="18" charset="0"/>
            </a:endParaRPr>
          </a:p>
        </p:txBody>
      </p:sp>
    </p:spTree>
    <p:extLst>
      <p:ext uri="{BB962C8B-B14F-4D97-AF65-F5344CB8AC3E}">
        <p14:creationId xmlns:p14="http://schemas.microsoft.com/office/powerpoint/2010/main" xmlns="" val="192917148"/>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Başlık 1" descr="Large confetti"/>
          <p:cNvSpPr>
            <a:spLocks noGrp="1"/>
          </p:cNvSpPr>
          <p:nvPr>
            <p:ph type="title"/>
          </p:nvPr>
        </p:nvSpPr>
        <p:spPr/>
        <p:txBody>
          <a:bodyPr>
            <a:normAutofit/>
          </a:bodyPr>
          <a:lstStyle/>
          <a:p>
            <a:pPr eaLnBrk="1" fontAlgn="auto" hangingPunct="1">
              <a:spcAft>
                <a:spcPts val="0"/>
              </a:spcAft>
              <a:defRPr/>
            </a:pPr>
            <a:r>
              <a:rPr lang="tr-TR" dirty="0" smtClean="0">
                <a:solidFill>
                  <a:schemeClr val="accent1">
                    <a:tint val="88000"/>
                    <a:satMod val="150000"/>
                  </a:schemeClr>
                </a:solidFill>
                <a:latin typeface="Cambria" pitchFamily="18" charset="0"/>
              </a:rPr>
              <a:t>Bu Kanunun amacı</a:t>
            </a:r>
          </a:p>
        </p:txBody>
      </p:sp>
      <p:sp>
        <p:nvSpPr>
          <p:cNvPr id="58371" name="İçerik Yer Tutucusu 2"/>
          <p:cNvSpPr>
            <a:spLocks noGrp="1"/>
          </p:cNvSpPr>
          <p:nvPr>
            <p:ph sz="quarter" idx="1"/>
          </p:nvPr>
        </p:nvSpPr>
        <p:spPr/>
        <p:txBody>
          <a:bodyPr/>
          <a:lstStyle/>
          <a:p>
            <a:pPr algn="just" eaLnBrk="1" hangingPunct="1"/>
            <a:r>
              <a:rPr lang="tr-TR" altLang="tr-TR" smtClean="0">
                <a:latin typeface="Cambria" panose="02040503050406030204" pitchFamily="18" charset="0"/>
              </a:rPr>
              <a:t>Şiddete uğrayan veya şiddete uğrama tehlikesi bulunan kadınların, çocukların, aile bireylerinin ve tek taraflı ısrarlı takip mağduru olan kişilerin korunması ve bu kişilere yönelik şiddetin önlenmesi amacıyla alınacak tedbirlere ilişkin usul ve esasları düzenlemektir.</a:t>
            </a:r>
          </a:p>
        </p:txBody>
      </p:sp>
    </p:spTree>
    <p:extLst>
      <p:ext uri="{BB962C8B-B14F-4D97-AF65-F5344CB8AC3E}">
        <p14:creationId xmlns:p14="http://schemas.microsoft.com/office/powerpoint/2010/main" xmlns="" val="3156970581"/>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Başlık 1" descr="Large confetti"/>
          <p:cNvSpPr>
            <a:spLocks noGrp="1"/>
          </p:cNvSpPr>
          <p:nvPr>
            <p:ph type="title"/>
          </p:nvPr>
        </p:nvSpPr>
        <p:spPr>
          <a:xfrm>
            <a:off x="539750" y="404813"/>
            <a:ext cx="8326438" cy="1368425"/>
          </a:xfrm>
        </p:spPr>
        <p:txBody>
          <a:bodyPr>
            <a:normAutofit fontScale="90000"/>
          </a:bodyPr>
          <a:lstStyle/>
          <a:p>
            <a:pPr eaLnBrk="1" fontAlgn="auto" hangingPunct="1">
              <a:spcAft>
                <a:spcPts val="0"/>
              </a:spcAft>
              <a:defRPr/>
            </a:pPr>
            <a:r>
              <a:rPr lang="tr-TR" sz="2800" dirty="0" smtClean="0">
                <a:solidFill>
                  <a:schemeClr val="accent1">
                    <a:tint val="88000"/>
                    <a:satMod val="150000"/>
                  </a:schemeClr>
                </a:solidFill>
                <a:latin typeface="Cambria" pitchFamily="18" charset="0"/>
              </a:rPr>
              <a:t/>
            </a:r>
            <a:br>
              <a:rPr lang="tr-TR" sz="2800" dirty="0" smtClean="0">
                <a:solidFill>
                  <a:schemeClr val="accent1">
                    <a:tint val="88000"/>
                    <a:satMod val="150000"/>
                  </a:schemeClr>
                </a:solidFill>
                <a:latin typeface="Cambria" pitchFamily="18" charset="0"/>
              </a:rPr>
            </a:br>
            <a:r>
              <a:rPr lang="tr-TR" sz="2800" dirty="0">
                <a:solidFill>
                  <a:schemeClr val="accent1">
                    <a:tint val="88000"/>
                    <a:satMod val="150000"/>
                  </a:schemeClr>
                </a:solidFill>
                <a:latin typeface="Cambria" pitchFamily="18" charset="0"/>
              </a:rPr>
              <a:t/>
            </a:r>
            <a:br>
              <a:rPr lang="tr-TR" sz="2800" dirty="0">
                <a:solidFill>
                  <a:schemeClr val="accent1">
                    <a:tint val="88000"/>
                    <a:satMod val="150000"/>
                  </a:schemeClr>
                </a:solidFill>
                <a:latin typeface="Cambria" pitchFamily="18" charset="0"/>
              </a:rPr>
            </a:br>
            <a:r>
              <a:rPr lang="tr-TR" sz="2800" dirty="0" smtClean="0">
                <a:solidFill>
                  <a:schemeClr val="accent1">
                    <a:tint val="88000"/>
                    <a:satMod val="150000"/>
                  </a:schemeClr>
                </a:solidFill>
                <a:latin typeface="Cambria" pitchFamily="18" charset="0"/>
              </a:rPr>
              <a:t/>
            </a:r>
            <a:br>
              <a:rPr lang="tr-TR" sz="2800" dirty="0" smtClean="0">
                <a:solidFill>
                  <a:schemeClr val="accent1">
                    <a:tint val="88000"/>
                    <a:satMod val="150000"/>
                  </a:schemeClr>
                </a:solidFill>
                <a:latin typeface="Cambria" pitchFamily="18" charset="0"/>
              </a:rPr>
            </a:br>
            <a:r>
              <a:rPr lang="tr-TR" sz="2800" dirty="0">
                <a:solidFill>
                  <a:schemeClr val="accent1">
                    <a:tint val="88000"/>
                    <a:satMod val="150000"/>
                  </a:schemeClr>
                </a:solidFill>
                <a:latin typeface="Cambria" pitchFamily="18" charset="0"/>
              </a:rPr>
              <a:t/>
            </a:r>
            <a:br>
              <a:rPr lang="tr-TR" sz="2800" dirty="0">
                <a:solidFill>
                  <a:schemeClr val="accent1">
                    <a:tint val="88000"/>
                    <a:satMod val="150000"/>
                  </a:schemeClr>
                </a:solidFill>
                <a:latin typeface="Cambria" pitchFamily="18" charset="0"/>
              </a:rPr>
            </a:br>
            <a:r>
              <a:rPr lang="tr-TR" sz="2800" dirty="0" smtClean="0">
                <a:solidFill>
                  <a:schemeClr val="accent1">
                    <a:tint val="88000"/>
                    <a:satMod val="150000"/>
                  </a:schemeClr>
                </a:solidFill>
                <a:latin typeface="Cambria" pitchFamily="18" charset="0"/>
              </a:rPr>
              <a:t/>
            </a:r>
            <a:br>
              <a:rPr lang="tr-TR" sz="2800" dirty="0" smtClean="0">
                <a:solidFill>
                  <a:schemeClr val="accent1">
                    <a:tint val="88000"/>
                    <a:satMod val="150000"/>
                  </a:schemeClr>
                </a:solidFill>
                <a:latin typeface="Cambria" pitchFamily="18" charset="0"/>
              </a:rPr>
            </a:br>
            <a:r>
              <a:rPr lang="tr-TR" sz="2800" dirty="0" smtClean="0">
                <a:solidFill>
                  <a:schemeClr val="accent1">
                    <a:tint val="88000"/>
                    <a:satMod val="150000"/>
                  </a:schemeClr>
                </a:solidFill>
                <a:latin typeface="Cambria" pitchFamily="18" charset="0"/>
              </a:rPr>
              <a:t>Mülkî amir tarafından verilecek koruyucu tedbir kararları</a:t>
            </a:r>
            <a:br>
              <a:rPr lang="tr-TR" sz="2800" dirty="0" smtClean="0">
                <a:solidFill>
                  <a:schemeClr val="accent1">
                    <a:tint val="88000"/>
                    <a:satMod val="150000"/>
                  </a:schemeClr>
                </a:solidFill>
                <a:latin typeface="Cambria" pitchFamily="18" charset="0"/>
              </a:rPr>
            </a:br>
            <a:endParaRPr lang="tr-TR" sz="2800" dirty="0" smtClean="0">
              <a:solidFill>
                <a:schemeClr val="accent1">
                  <a:tint val="88000"/>
                  <a:satMod val="150000"/>
                </a:schemeClr>
              </a:solidFill>
              <a:latin typeface="Cambria" pitchFamily="18" charset="0"/>
            </a:endParaRPr>
          </a:p>
        </p:txBody>
      </p:sp>
      <p:sp>
        <p:nvSpPr>
          <p:cNvPr id="3" name="İçerik Yer Tutucusu 2"/>
          <p:cNvSpPr>
            <a:spLocks noGrp="1"/>
          </p:cNvSpPr>
          <p:nvPr>
            <p:ph sz="quarter" idx="1"/>
          </p:nvPr>
        </p:nvSpPr>
        <p:spPr>
          <a:xfrm>
            <a:off x="250825" y="1700213"/>
            <a:ext cx="8328025" cy="4681537"/>
          </a:xfrm>
        </p:spPr>
        <p:txBody>
          <a:bodyPr>
            <a:normAutofit/>
          </a:bodyPr>
          <a:lstStyle/>
          <a:p>
            <a:pPr marL="265176" indent="-265176" eaLnBrk="1" fontAlgn="auto" hangingPunct="1">
              <a:spcBef>
                <a:spcPts val="580"/>
              </a:spcBef>
              <a:spcAft>
                <a:spcPts val="0"/>
              </a:spcAft>
              <a:buFont typeface="Wingdings 2"/>
              <a:buChar char=""/>
              <a:defRPr/>
            </a:pPr>
            <a:r>
              <a:rPr lang="tr-TR" sz="2400" b="1" dirty="0" smtClean="0">
                <a:latin typeface="Cambria" pitchFamily="18" charset="0"/>
              </a:rPr>
              <a:t>Barınma  yeri sağlanması  ;</a:t>
            </a:r>
            <a:r>
              <a:rPr lang="tr-TR" sz="2400" dirty="0" smtClean="0">
                <a:latin typeface="Cambria" pitchFamily="18" charset="0"/>
              </a:rPr>
              <a:t>Kendisine </a:t>
            </a:r>
            <a:r>
              <a:rPr lang="tr-TR" sz="2400" dirty="0">
                <a:latin typeface="Cambria" pitchFamily="18" charset="0"/>
              </a:rPr>
              <a:t>ve gerekiyorsa beraberindeki çocuklara, bulunduğu yerde veya başka bir yerde uygun barınma yeri sağlanması.</a:t>
            </a:r>
          </a:p>
          <a:p>
            <a:pPr marL="265176" indent="-265176" eaLnBrk="1" fontAlgn="auto" hangingPunct="1">
              <a:spcBef>
                <a:spcPts val="580"/>
              </a:spcBef>
              <a:spcAft>
                <a:spcPts val="0"/>
              </a:spcAft>
              <a:buFont typeface="Wingdings 2"/>
              <a:buChar char=""/>
              <a:defRPr/>
            </a:pPr>
            <a:r>
              <a:rPr lang="tr-TR" sz="2400" b="1" dirty="0">
                <a:latin typeface="Cambria" pitchFamily="18" charset="0"/>
              </a:rPr>
              <a:t> </a:t>
            </a:r>
            <a:r>
              <a:rPr lang="tr-TR" sz="2400" b="1" dirty="0" smtClean="0">
                <a:latin typeface="Cambria" pitchFamily="18" charset="0"/>
              </a:rPr>
              <a:t>Geçici yardım  yapılması ;</a:t>
            </a:r>
            <a:r>
              <a:rPr lang="tr-TR" sz="2400" dirty="0" smtClean="0">
                <a:latin typeface="Cambria" pitchFamily="18" charset="0"/>
              </a:rPr>
              <a:t>Diğer </a:t>
            </a:r>
            <a:r>
              <a:rPr lang="tr-TR" sz="2400" dirty="0">
                <a:latin typeface="Cambria" pitchFamily="18" charset="0"/>
              </a:rPr>
              <a:t>kanunlar kapsamında yapılacak yardımlar saklı kalmak üzere, geçici maddi yardım yapılması</a:t>
            </a:r>
            <a:r>
              <a:rPr lang="tr-TR" sz="2400" dirty="0" smtClean="0">
                <a:latin typeface="Cambria" pitchFamily="18" charset="0"/>
              </a:rPr>
              <a:t>.</a:t>
            </a:r>
          </a:p>
          <a:p>
            <a:pPr marL="265176" indent="-265176" eaLnBrk="1" fontAlgn="auto" hangingPunct="1">
              <a:spcBef>
                <a:spcPts val="580"/>
              </a:spcBef>
              <a:spcAft>
                <a:spcPts val="0"/>
              </a:spcAft>
              <a:buFont typeface="Wingdings 2"/>
              <a:buChar char=""/>
              <a:defRPr/>
            </a:pPr>
            <a:r>
              <a:rPr lang="tr-TR" sz="2400" b="1" dirty="0">
                <a:latin typeface="Cambria" pitchFamily="18" charset="0"/>
              </a:rPr>
              <a:t> </a:t>
            </a:r>
            <a:r>
              <a:rPr lang="tr-TR" sz="2400" b="1" dirty="0" smtClean="0">
                <a:latin typeface="Cambria" pitchFamily="18" charset="0"/>
              </a:rPr>
              <a:t>Danışmanlık  verilmesi ; </a:t>
            </a:r>
            <a:r>
              <a:rPr lang="tr-TR" sz="2400" dirty="0" smtClean="0">
                <a:latin typeface="Cambria" pitchFamily="18" charset="0"/>
              </a:rPr>
              <a:t> </a:t>
            </a:r>
            <a:r>
              <a:rPr lang="tr-TR" sz="2400" dirty="0">
                <a:latin typeface="Cambria" pitchFamily="18" charset="0"/>
              </a:rPr>
              <a:t>Psikolojik, meslekî, hukukî ve sosyal bakımdan rehberlik ve danışmanlık hizmeti verilmesi.</a:t>
            </a:r>
          </a:p>
          <a:p>
            <a:pPr marL="0" indent="0" eaLnBrk="1" fontAlgn="auto" hangingPunct="1">
              <a:spcBef>
                <a:spcPts val="580"/>
              </a:spcBef>
              <a:spcAft>
                <a:spcPts val="0"/>
              </a:spcAft>
              <a:buFontTx/>
              <a:buNone/>
              <a:defRPr/>
            </a:pPr>
            <a:endParaRPr lang="tr-TR" sz="2400" dirty="0">
              <a:latin typeface="Cambria" pitchFamily="18" charset="0"/>
            </a:endParaRPr>
          </a:p>
        </p:txBody>
      </p:sp>
    </p:spTree>
    <p:extLst>
      <p:ext uri="{BB962C8B-B14F-4D97-AF65-F5344CB8AC3E}">
        <p14:creationId xmlns:p14="http://schemas.microsoft.com/office/powerpoint/2010/main" xmlns="" val="1913788093"/>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Başlık 1" descr="Large confetti"/>
          <p:cNvSpPr>
            <a:spLocks noGrp="1"/>
          </p:cNvSpPr>
          <p:nvPr>
            <p:ph type="title"/>
          </p:nvPr>
        </p:nvSpPr>
        <p:spPr>
          <a:xfrm>
            <a:off x="1116013" y="404813"/>
            <a:ext cx="7750175" cy="647700"/>
          </a:xfrm>
        </p:spPr>
        <p:txBody>
          <a:bodyPr>
            <a:normAutofit fontScale="90000"/>
          </a:bodyPr>
          <a:lstStyle/>
          <a:p>
            <a:pPr eaLnBrk="1" fontAlgn="auto" hangingPunct="1">
              <a:spcAft>
                <a:spcPts val="0"/>
              </a:spcAft>
              <a:defRPr/>
            </a:pPr>
            <a:r>
              <a:rPr lang="tr-TR" sz="2800" dirty="0" smtClean="0">
                <a:solidFill>
                  <a:schemeClr val="accent1">
                    <a:tint val="88000"/>
                    <a:satMod val="150000"/>
                  </a:schemeClr>
                </a:solidFill>
                <a:latin typeface="Cambria" pitchFamily="18" charset="0"/>
              </a:rPr>
              <a:t/>
            </a:r>
            <a:br>
              <a:rPr lang="tr-TR" sz="2800" dirty="0" smtClean="0">
                <a:solidFill>
                  <a:schemeClr val="accent1">
                    <a:tint val="88000"/>
                    <a:satMod val="150000"/>
                  </a:schemeClr>
                </a:solidFill>
                <a:latin typeface="Cambria" pitchFamily="18" charset="0"/>
              </a:rPr>
            </a:br>
            <a:r>
              <a:rPr lang="tr-TR" sz="2800" dirty="0" smtClean="0">
                <a:solidFill>
                  <a:schemeClr val="accent1">
                    <a:tint val="88000"/>
                    <a:satMod val="150000"/>
                  </a:schemeClr>
                </a:solidFill>
                <a:latin typeface="Cambria" pitchFamily="18" charset="0"/>
              </a:rPr>
              <a:t/>
            </a:r>
            <a:br>
              <a:rPr lang="tr-TR" sz="2800" dirty="0" smtClean="0">
                <a:solidFill>
                  <a:schemeClr val="accent1">
                    <a:tint val="88000"/>
                    <a:satMod val="150000"/>
                  </a:schemeClr>
                </a:solidFill>
                <a:latin typeface="Cambria" pitchFamily="18" charset="0"/>
              </a:rPr>
            </a:br>
            <a:r>
              <a:rPr lang="tr-TR" sz="2800" dirty="0" smtClean="0">
                <a:solidFill>
                  <a:schemeClr val="accent1">
                    <a:tint val="88000"/>
                    <a:satMod val="150000"/>
                  </a:schemeClr>
                </a:solidFill>
                <a:latin typeface="Cambria" pitchFamily="18" charset="0"/>
              </a:rPr>
              <a:t/>
            </a:r>
            <a:br>
              <a:rPr lang="tr-TR" sz="2800" dirty="0" smtClean="0">
                <a:solidFill>
                  <a:schemeClr val="accent1">
                    <a:tint val="88000"/>
                    <a:satMod val="150000"/>
                  </a:schemeClr>
                </a:solidFill>
                <a:latin typeface="Cambria" pitchFamily="18" charset="0"/>
              </a:rPr>
            </a:br>
            <a:endParaRPr lang="tr-TR" dirty="0" smtClean="0">
              <a:solidFill>
                <a:schemeClr val="accent1">
                  <a:tint val="88000"/>
                  <a:satMod val="150000"/>
                </a:schemeClr>
              </a:solidFill>
              <a:latin typeface="Cambria" pitchFamily="18" charset="0"/>
            </a:endParaRPr>
          </a:p>
        </p:txBody>
      </p:sp>
      <p:sp>
        <p:nvSpPr>
          <p:cNvPr id="60419" name="İçerik Yer Tutucusu 2"/>
          <p:cNvSpPr>
            <a:spLocks noGrp="1"/>
          </p:cNvSpPr>
          <p:nvPr>
            <p:ph sz="quarter" idx="1"/>
          </p:nvPr>
        </p:nvSpPr>
        <p:spPr>
          <a:xfrm>
            <a:off x="539750" y="1196975"/>
            <a:ext cx="7918450" cy="5661025"/>
          </a:xfrm>
        </p:spPr>
        <p:txBody>
          <a:bodyPr/>
          <a:lstStyle/>
          <a:p>
            <a:pPr eaLnBrk="1" hangingPunct="1"/>
            <a:r>
              <a:rPr lang="tr-TR" altLang="tr-TR" b="1" smtClean="0">
                <a:latin typeface="Cambria" panose="02040503050406030204" pitchFamily="18" charset="0"/>
              </a:rPr>
              <a:t>Resen geçici koruma : </a:t>
            </a:r>
            <a:r>
              <a:rPr lang="tr-TR" altLang="tr-TR" smtClean="0">
                <a:latin typeface="Cambria" panose="02040503050406030204" pitchFamily="18" charset="0"/>
              </a:rPr>
              <a:t>Hayatî tehlikesinin bulunması hâlinde, ilgilinin talebi üzerine veya resen geçici koruma altına alınması.</a:t>
            </a:r>
            <a:endParaRPr lang="tr-TR" altLang="tr-TR" b="1" smtClean="0">
              <a:latin typeface="Cambria" panose="02040503050406030204" pitchFamily="18" charset="0"/>
            </a:endParaRPr>
          </a:p>
          <a:p>
            <a:pPr algn="just" eaLnBrk="1" hangingPunct="1"/>
            <a:r>
              <a:rPr lang="tr-TR" altLang="tr-TR" b="1" smtClean="0">
                <a:latin typeface="Cambria" panose="02040503050406030204" pitchFamily="18" charset="0"/>
              </a:rPr>
              <a:t>Kreş sağlanması : </a:t>
            </a:r>
            <a:r>
              <a:rPr lang="tr-TR" altLang="tr-TR" smtClean="0">
                <a:latin typeface="Cambria" panose="02040503050406030204" pitchFamily="18" charset="0"/>
              </a:rPr>
              <a:t>Gerekli olması hâlinde, korunan kişinin çocukları varsa çalışma yaşamına katılımını desteklemek üzere dört ay, kişinin çalışması hâlinde ise iki aylık süre ile sınırlı olmak kaydıyla, kreş imkânının sağlanması.  </a:t>
            </a:r>
          </a:p>
          <a:p>
            <a:pPr eaLnBrk="1" hangingPunct="1"/>
            <a:endParaRPr lang="tr-TR" altLang="tr-TR" smtClean="0">
              <a:latin typeface="Cambria" panose="02040503050406030204" pitchFamily="18" charset="0"/>
            </a:endParaRPr>
          </a:p>
        </p:txBody>
      </p:sp>
      <p:sp>
        <p:nvSpPr>
          <p:cNvPr id="35844" name="Başlık 1"/>
          <p:cNvSpPr txBox="1">
            <a:spLocks/>
          </p:cNvSpPr>
          <p:nvPr/>
        </p:nvSpPr>
        <p:spPr bwMode="auto">
          <a:xfrm>
            <a:off x="1042988" y="333375"/>
            <a:ext cx="7751762" cy="647700"/>
          </a:xfrm>
          <a:prstGeom prst="rect">
            <a:avLst/>
          </a:prstGeom>
          <a:noFill/>
          <a:ln>
            <a:noFill/>
          </a:ln>
          <a:extLst/>
        </p:spPr>
        <p:txBody>
          <a:bodyPr anchor="b"/>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defRPr/>
            </a:pPr>
            <a:r>
              <a:rPr lang="tr-TR" sz="2800" b="1" dirty="0" smtClean="0">
                <a:solidFill>
                  <a:schemeClr val="tx2"/>
                </a:solidFill>
              </a:rPr>
              <a:t/>
            </a:r>
            <a:br>
              <a:rPr lang="tr-TR" sz="2800" b="1" dirty="0" smtClean="0">
                <a:solidFill>
                  <a:schemeClr val="tx2"/>
                </a:solidFill>
              </a:rPr>
            </a:br>
            <a:r>
              <a:rPr lang="tr-TR" sz="2800" b="1" dirty="0" smtClean="0">
                <a:solidFill>
                  <a:schemeClr val="tx2"/>
                </a:solidFill>
              </a:rPr>
              <a:t/>
            </a:r>
            <a:br>
              <a:rPr lang="tr-TR" sz="2800" b="1" dirty="0" smtClean="0">
                <a:solidFill>
                  <a:schemeClr val="tx2"/>
                </a:solidFill>
              </a:rPr>
            </a:br>
            <a:r>
              <a:rPr lang="tr-TR" sz="2800" b="1" dirty="0" smtClean="0">
                <a:solidFill>
                  <a:schemeClr val="tx2"/>
                </a:solidFill>
              </a:rPr>
              <a:t/>
            </a:r>
            <a:br>
              <a:rPr lang="tr-TR" sz="2800" b="1" dirty="0" smtClean="0">
                <a:solidFill>
                  <a:schemeClr val="tx2"/>
                </a:solidFill>
              </a:rPr>
            </a:br>
            <a:r>
              <a:rPr lang="tr-TR" sz="2800" b="1" dirty="0" smtClean="0">
                <a:solidFill>
                  <a:schemeClr val="accent1">
                    <a:lumMod val="60000"/>
                    <a:lumOff val="40000"/>
                  </a:schemeClr>
                </a:solidFill>
              </a:rPr>
              <a:t>Mülki amir tarafından alınacak tedbirler </a:t>
            </a:r>
            <a:endParaRPr lang="tr-TR" sz="4400" dirty="0" smtClean="0">
              <a:solidFill>
                <a:schemeClr val="accent1">
                  <a:lumMod val="60000"/>
                  <a:lumOff val="40000"/>
                </a:schemeClr>
              </a:solidFill>
            </a:endParaRPr>
          </a:p>
        </p:txBody>
      </p:sp>
      <p:pic>
        <p:nvPicPr>
          <p:cNvPr id="60421" name="Picture 5" descr="C:\Users\TOSHIBA\AppData\Local\Microsoft\Windows\Temporary Internet Files\Content.IE5\OSBZSZIK\MC900295465[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596188" y="0"/>
            <a:ext cx="1703387" cy="233045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4220327216"/>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Başlık 1" descr="Large confetti"/>
          <p:cNvSpPr>
            <a:spLocks noGrp="1"/>
          </p:cNvSpPr>
          <p:nvPr>
            <p:ph type="title"/>
          </p:nvPr>
        </p:nvSpPr>
        <p:spPr>
          <a:xfrm>
            <a:off x="1347788" y="476250"/>
            <a:ext cx="7772400" cy="1143000"/>
          </a:xfrm>
        </p:spPr>
        <p:txBody>
          <a:bodyPr>
            <a:normAutofit/>
          </a:bodyPr>
          <a:lstStyle/>
          <a:p>
            <a:pPr eaLnBrk="1" fontAlgn="auto" hangingPunct="1">
              <a:spcAft>
                <a:spcPts val="0"/>
              </a:spcAft>
              <a:defRPr/>
            </a:pPr>
            <a:r>
              <a:rPr lang="tr-TR" sz="3200" dirty="0" smtClean="0">
                <a:solidFill>
                  <a:schemeClr val="accent1">
                    <a:tint val="88000"/>
                    <a:satMod val="150000"/>
                  </a:schemeClr>
                </a:solidFill>
                <a:latin typeface="Cambria" pitchFamily="18" charset="0"/>
              </a:rPr>
              <a:t>H</a:t>
            </a:r>
            <a:r>
              <a:rPr lang="tr-TR" sz="2800" dirty="0" smtClean="0">
                <a:solidFill>
                  <a:schemeClr val="accent1">
                    <a:tint val="88000"/>
                    <a:satMod val="150000"/>
                  </a:schemeClr>
                </a:solidFill>
                <a:latin typeface="Cambria" pitchFamily="18" charset="0"/>
              </a:rPr>
              <a:t>âkim tarafından verilecek koruyucu tedbir kararları</a:t>
            </a:r>
          </a:p>
        </p:txBody>
      </p:sp>
      <p:sp>
        <p:nvSpPr>
          <p:cNvPr id="3" name="İçerik Yer Tutucusu 2"/>
          <p:cNvSpPr>
            <a:spLocks noGrp="1"/>
          </p:cNvSpPr>
          <p:nvPr>
            <p:ph sz="quarter" idx="1"/>
          </p:nvPr>
        </p:nvSpPr>
        <p:spPr>
          <a:xfrm>
            <a:off x="611188" y="1628775"/>
            <a:ext cx="8183562" cy="4187825"/>
          </a:xfrm>
        </p:spPr>
        <p:txBody>
          <a:bodyPr>
            <a:normAutofit/>
          </a:bodyPr>
          <a:lstStyle/>
          <a:p>
            <a:pPr marL="265176" indent="-265176" eaLnBrk="1" fontAlgn="auto" hangingPunct="1">
              <a:spcBef>
                <a:spcPts val="580"/>
              </a:spcBef>
              <a:spcAft>
                <a:spcPts val="0"/>
              </a:spcAft>
              <a:buFont typeface="Wingdings 2"/>
              <a:buChar char=""/>
              <a:defRPr/>
            </a:pPr>
            <a:r>
              <a:rPr lang="tr-TR" sz="2400" dirty="0">
                <a:latin typeface="Cambria" pitchFamily="18" charset="0"/>
              </a:rPr>
              <a:t>Şiddet mağduruna yönelik olarak şiddet tehdidi, hakaret, aşağılama veya küçük düşürmeyi içeren söz ve davranışlarda bulunmaması.</a:t>
            </a:r>
          </a:p>
          <a:p>
            <a:pPr marL="265176" indent="-265176" eaLnBrk="1" fontAlgn="auto" hangingPunct="1">
              <a:spcBef>
                <a:spcPts val="580"/>
              </a:spcBef>
              <a:spcAft>
                <a:spcPts val="0"/>
              </a:spcAft>
              <a:buFont typeface="Wingdings 2"/>
              <a:buChar char=""/>
              <a:defRPr/>
            </a:pPr>
            <a:r>
              <a:rPr lang="tr-TR" sz="2400" dirty="0" smtClean="0">
                <a:latin typeface="Cambria" pitchFamily="18" charset="0"/>
              </a:rPr>
              <a:t>Müşterek </a:t>
            </a:r>
            <a:r>
              <a:rPr lang="tr-TR" sz="2400" dirty="0">
                <a:latin typeface="Cambria" pitchFamily="18" charset="0"/>
              </a:rPr>
              <a:t>konuttan veya bulunduğu yerden derhâl uzaklaştırılması ve müşterek konutun korunan kişiye tahsis edilmesi.</a:t>
            </a:r>
          </a:p>
          <a:p>
            <a:pPr marL="265176" indent="-265176" eaLnBrk="1" fontAlgn="auto" hangingPunct="1">
              <a:spcBef>
                <a:spcPts val="580"/>
              </a:spcBef>
              <a:spcAft>
                <a:spcPts val="0"/>
              </a:spcAft>
              <a:buFont typeface="Wingdings 2"/>
              <a:buChar char=""/>
              <a:defRPr/>
            </a:pPr>
            <a:r>
              <a:rPr lang="tr-TR" sz="2400" dirty="0" smtClean="0">
                <a:latin typeface="Cambria" pitchFamily="18" charset="0"/>
              </a:rPr>
              <a:t> </a:t>
            </a:r>
            <a:r>
              <a:rPr lang="tr-TR" sz="2400" dirty="0">
                <a:latin typeface="Cambria" pitchFamily="18" charset="0"/>
              </a:rPr>
              <a:t>Korunan kişilere, bu kişilerin bulundukları konuta, okula ve işyerine yaklaşmaması.</a:t>
            </a:r>
          </a:p>
          <a:p>
            <a:pPr marL="0" indent="0" eaLnBrk="1" fontAlgn="auto" hangingPunct="1">
              <a:spcBef>
                <a:spcPts val="580"/>
              </a:spcBef>
              <a:spcAft>
                <a:spcPts val="0"/>
              </a:spcAft>
              <a:buFontTx/>
              <a:buNone/>
              <a:defRPr/>
            </a:pPr>
            <a:endParaRPr lang="tr-TR" dirty="0">
              <a:latin typeface="Cambria" pitchFamily="18" charset="0"/>
            </a:endParaRPr>
          </a:p>
        </p:txBody>
      </p:sp>
      <p:pic>
        <p:nvPicPr>
          <p:cNvPr id="61444" name="Picture 4" descr="C:\Users\TOSHIBA\AppData\Local\Microsoft\Windows\Temporary Internet Files\Content.IE5\OSBZSZIK\MC900295465[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235825" y="3573463"/>
            <a:ext cx="1703388" cy="23288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3005771426"/>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Başlık 1" descr="Large confetti"/>
          <p:cNvSpPr>
            <a:spLocks noGrp="1"/>
          </p:cNvSpPr>
          <p:nvPr>
            <p:ph type="title"/>
          </p:nvPr>
        </p:nvSpPr>
        <p:spPr>
          <a:xfrm>
            <a:off x="468313" y="549275"/>
            <a:ext cx="8183562" cy="1050925"/>
          </a:xfrm>
        </p:spPr>
        <p:txBody>
          <a:bodyPr>
            <a:normAutofit fontScale="90000"/>
          </a:bodyPr>
          <a:lstStyle/>
          <a:p>
            <a:pPr eaLnBrk="1" fontAlgn="auto" hangingPunct="1">
              <a:spcAft>
                <a:spcPts val="0"/>
              </a:spcAft>
              <a:defRPr/>
            </a:pPr>
            <a:r>
              <a:rPr lang="tr-TR" dirty="0" smtClean="0">
                <a:solidFill>
                  <a:schemeClr val="accent1">
                    <a:tint val="88000"/>
                    <a:satMod val="150000"/>
                  </a:schemeClr>
                </a:solidFill>
                <a:latin typeface="Cambria" pitchFamily="18" charset="0"/>
              </a:rPr>
              <a:t>H</a:t>
            </a:r>
            <a:r>
              <a:rPr lang="tr-TR" sz="3200" dirty="0" smtClean="0">
                <a:solidFill>
                  <a:schemeClr val="accent1">
                    <a:tint val="88000"/>
                    <a:satMod val="150000"/>
                  </a:schemeClr>
                </a:solidFill>
                <a:latin typeface="Cambria" pitchFamily="18" charset="0"/>
              </a:rPr>
              <a:t>âkim tarafından verilecek koruyucu tedbir kararları</a:t>
            </a:r>
          </a:p>
        </p:txBody>
      </p:sp>
      <p:sp>
        <p:nvSpPr>
          <p:cNvPr id="62467" name="İçerik Yer Tutucusu 2"/>
          <p:cNvSpPr>
            <a:spLocks noGrp="1"/>
          </p:cNvSpPr>
          <p:nvPr>
            <p:ph sz="quarter" idx="1"/>
          </p:nvPr>
        </p:nvSpPr>
        <p:spPr>
          <a:xfrm>
            <a:off x="539750" y="1700213"/>
            <a:ext cx="7918450" cy="4897437"/>
          </a:xfrm>
        </p:spPr>
        <p:txBody>
          <a:bodyPr/>
          <a:lstStyle/>
          <a:p>
            <a:pPr marL="265113" indent="-265113" eaLnBrk="1" hangingPunct="1"/>
            <a:r>
              <a:rPr lang="tr-TR" altLang="tr-TR" sz="2400" b="1" smtClean="0">
                <a:latin typeface="Cambria" panose="02040503050406030204" pitchFamily="18" charset="0"/>
              </a:rPr>
              <a:t> Çocukla  görüşmenin düzenlenmesi : </a:t>
            </a:r>
            <a:r>
              <a:rPr lang="tr-TR" altLang="tr-TR" sz="2400" smtClean="0">
                <a:latin typeface="Cambria" panose="02040503050406030204" pitchFamily="18" charset="0"/>
              </a:rPr>
              <a:t>Çocuklarla ilgili daha önce verilmiş bir kişisel ilişki kurma kararı varsa, kişisel ilişkinin refakatçi eşliğinde yapılması, kişisel ilişkinin sınırlanması ya da tümüyle kaldırılması.</a:t>
            </a:r>
          </a:p>
          <a:p>
            <a:pPr marL="265113" indent="-265113" eaLnBrk="1" hangingPunct="1"/>
            <a:r>
              <a:rPr lang="tr-TR" altLang="tr-TR" sz="2400" b="1" smtClean="0">
                <a:latin typeface="Cambria" panose="02040503050406030204" pitchFamily="18" charset="0"/>
              </a:rPr>
              <a:t> Yaklaşmama : </a:t>
            </a:r>
            <a:r>
              <a:rPr lang="tr-TR" altLang="tr-TR" sz="2400" smtClean="0">
                <a:latin typeface="Cambria" panose="02040503050406030204" pitchFamily="18" charset="0"/>
              </a:rPr>
              <a:t>Gerekli görülmesi hâlinde korunan kişinin, şiddete uğramamış olsa bile yakınlarına, tanıklarına ve kişisel ilişki kurulmasına ilişkin hâller saklı kalmak üzere çocuklarına yaklaşmaması.</a:t>
            </a:r>
          </a:p>
          <a:p>
            <a:pPr marL="265113" indent="-265113" eaLnBrk="1" hangingPunct="1"/>
            <a:r>
              <a:rPr lang="tr-TR" altLang="tr-TR" sz="2400" smtClean="0">
                <a:latin typeface="Cambria" panose="02040503050406030204" pitchFamily="18" charset="0"/>
              </a:rPr>
              <a:t> </a:t>
            </a:r>
            <a:r>
              <a:rPr lang="tr-TR" altLang="tr-TR" sz="2400" b="1" smtClean="0">
                <a:latin typeface="Cambria" panose="02040503050406030204" pitchFamily="18" charset="0"/>
              </a:rPr>
              <a:t> Eşyaya zarar vermeme : </a:t>
            </a:r>
            <a:r>
              <a:rPr lang="tr-TR" altLang="tr-TR" sz="2400" smtClean="0">
                <a:latin typeface="Cambria" panose="02040503050406030204" pitchFamily="18" charset="0"/>
              </a:rPr>
              <a:t>Korunan kişinin şahsi eşyalarına ve ev eşyalarına zarar vermemesi.</a:t>
            </a:r>
          </a:p>
          <a:p>
            <a:pPr marL="265113" indent="-265113" eaLnBrk="1" hangingPunct="1"/>
            <a:r>
              <a:rPr lang="tr-TR" altLang="tr-TR" sz="2400" b="1" smtClean="0">
                <a:latin typeface="Cambria" panose="02040503050406030204" pitchFamily="18" charset="0"/>
              </a:rPr>
              <a:t> Rahatsız etmeme : </a:t>
            </a:r>
            <a:r>
              <a:rPr lang="tr-TR" altLang="tr-TR" sz="2400" smtClean="0">
                <a:latin typeface="Cambria" panose="02040503050406030204" pitchFamily="18" charset="0"/>
              </a:rPr>
              <a:t> Korunan kişiyi iletişim araçlarıyla veya sair surette rahatsız etmemesi.</a:t>
            </a:r>
          </a:p>
        </p:txBody>
      </p:sp>
      <p:pic>
        <p:nvPicPr>
          <p:cNvPr id="62468" name="Picture 4" descr="C:\Users\TOSHIBA\AppData\Local\Microsoft\Windows\Temporary Internet Files\Content.IE5\2D8XLZ33\MC900297475[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529513" y="404813"/>
            <a:ext cx="1614487" cy="18335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3166101545"/>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Başlık 1" descr="Large confetti"/>
          <p:cNvSpPr>
            <a:spLocks noGrp="1"/>
          </p:cNvSpPr>
          <p:nvPr>
            <p:ph type="title"/>
          </p:nvPr>
        </p:nvSpPr>
        <p:spPr>
          <a:xfrm>
            <a:off x="1258888" y="260350"/>
            <a:ext cx="7772400" cy="1143000"/>
          </a:xfrm>
        </p:spPr>
        <p:txBody>
          <a:bodyPr>
            <a:normAutofit/>
          </a:bodyPr>
          <a:lstStyle/>
          <a:p>
            <a:pPr eaLnBrk="1" fontAlgn="auto" hangingPunct="1">
              <a:spcAft>
                <a:spcPts val="0"/>
              </a:spcAft>
              <a:defRPr/>
            </a:pPr>
            <a:r>
              <a:rPr lang="tr-TR" sz="3200" dirty="0" smtClean="0">
                <a:solidFill>
                  <a:schemeClr val="accent1">
                    <a:tint val="88000"/>
                    <a:satMod val="150000"/>
                  </a:schemeClr>
                </a:solidFill>
                <a:latin typeface="Cambria" pitchFamily="18" charset="0"/>
              </a:rPr>
              <a:t>H</a:t>
            </a:r>
            <a:r>
              <a:rPr lang="tr-TR" sz="2800" dirty="0" smtClean="0">
                <a:solidFill>
                  <a:schemeClr val="accent1">
                    <a:tint val="88000"/>
                    <a:satMod val="150000"/>
                  </a:schemeClr>
                </a:solidFill>
                <a:latin typeface="Cambria" pitchFamily="18" charset="0"/>
              </a:rPr>
              <a:t>âkim tarafından verilecek koruyucu tedbir kararları</a:t>
            </a:r>
          </a:p>
        </p:txBody>
      </p:sp>
      <p:sp>
        <p:nvSpPr>
          <p:cNvPr id="63491" name="İçerik Yer Tutucusu 2"/>
          <p:cNvSpPr>
            <a:spLocks noGrp="1"/>
          </p:cNvSpPr>
          <p:nvPr>
            <p:ph sz="quarter" idx="1"/>
          </p:nvPr>
        </p:nvSpPr>
        <p:spPr>
          <a:xfrm>
            <a:off x="395288" y="1484313"/>
            <a:ext cx="8062912" cy="5257800"/>
          </a:xfrm>
        </p:spPr>
        <p:txBody>
          <a:bodyPr/>
          <a:lstStyle/>
          <a:p>
            <a:pPr marL="265113" indent="-265113" eaLnBrk="1" hangingPunct="1"/>
            <a:r>
              <a:rPr lang="tr-TR" altLang="tr-TR" sz="2400" b="1" smtClean="0">
                <a:latin typeface="Cambria" panose="02040503050406030204" pitchFamily="18" charset="0"/>
              </a:rPr>
              <a:t>Silahını teslimi : </a:t>
            </a:r>
            <a:r>
              <a:rPr lang="tr-TR" altLang="tr-TR" sz="2400" smtClean="0">
                <a:latin typeface="Cambria" panose="02040503050406030204" pitchFamily="18" charset="0"/>
              </a:rPr>
              <a:t>Bulundurulması veya taşınmasına kanunen izin verilen silahları kolluğa teslim etmesi.</a:t>
            </a:r>
          </a:p>
          <a:p>
            <a:pPr marL="265113" indent="-265113" eaLnBrk="1" hangingPunct="1"/>
            <a:r>
              <a:rPr lang="tr-TR" altLang="tr-TR" sz="2400" b="1" smtClean="0">
                <a:latin typeface="Cambria" panose="02040503050406030204" pitchFamily="18" charset="0"/>
              </a:rPr>
              <a:t>Alkol ve madde kullanmama  ve tedavi :</a:t>
            </a:r>
            <a:r>
              <a:rPr lang="tr-TR" altLang="tr-TR" sz="2400" smtClean="0">
                <a:latin typeface="Cambria" panose="02040503050406030204" pitchFamily="18" charset="0"/>
              </a:rPr>
              <a:t>Korunan kişilerin bulundukları yerlerde alkol ya da uyuşturucu veya uyarıcı madde kullanmaması ya da bu maddelerin etkisinde iken korunan kişilere ve bunların bulundukları yerlere yaklaşmaması, bağımlılığının olması hâlinde, hastaneye yatmak dâhil, muayene ve tedavisinin sağlanması.</a:t>
            </a:r>
            <a:r>
              <a:rPr lang="tr-TR" altLang="tr-TR" sz="2400" b="1" smtClean="0">
                <a:latin typeface="Cambria" panose="02040503050406030204" pitchFamily="18" charset="0"/>
              </a:rPr>
              <a:t> </a:t>
            </a:r>
          </a:p>
          <a:p>
            <a:pPr marL="265113" indent="-265113" eaLnBrk="1" hangingPunct="1"/>
            <a:r>
              <a:rPr lang="tr-TR" altLang="tr-TR" sz="2400" b="1" smtClean="0">
                <a:latin typeface="Cambria" panose="02040503050406030204" pitchFamily="18" charset="0"/>
              </a:rPr>
              <a:t>Sağlık kuruluşuna başvurma : </a:t>
            </a:r>
            <a:r>
              <a:rPr lang="tr-TR" altLang="tr-TR" sz="2400" smtClean="0">
                <a:latin typeface="Cambria" panose="02040503050406030204" pitchFamily="18" charset="0"/>
              </a:rPr>
              <a:t>Bir sağlık kuruluşuna muayene veya tedavi için başvurması ve tedavisinin sağlanması.</a:t>
            </a:r>
          </a:p>
          <a:p>
            <a:pPr marL="265113" indent="-265113" eaLnBrk="1" hangingPunct="1"/>
            <a:endParaRPr lang="tr-TR" altLang="tr-TR" smtClean="0">
              <a:latin typeface="Cambria" panose="02040503050406030204" pitchFamily="18" charset="0"/>
            </a:endParaRPr>
          </a:p>
          <a:p>
            <a:pPr marL="265113" indent="-265113" eaLnBrk="1" hangingPunct="1"/>
            <a:endParaRPr lang="tr-TR" altLang="tr-TR" sz="2400" smtClean="0">
              <a:latin typeface="Cambria" panose="02040503050406030204" pitchFamily="18" charset="0"/>
            </a:endParaRPr>
          </a:p>
          <a:p>
            <a:pPr marL="265113" indent="-265113" eaLnBrk="1" hangingPunct="1"/>
            <a:endParaRPr lang="tr-TR" altLang="tr-TR" sz="2400" smtClean="0">
              <a:latin typeface="Cambria" panose="02040503050406030204" pitchFamily="18" charset="0"/>
            </a:endParaRPr>
          </a:p>
        </p:txBody>
      </p:sp>
      <p:pic>
        <p:nvPicPr>
          <p:cNvPr id="63492" name="Picture 5" descr="C:\Users\TOSHIBA\AppData\Local\Microsoft\Windows\Temporary Internet Files\Content.IE5\2D8XLZ33\MC900297475[1].wmf"/>
          <p:cNvPicPr>
            <a:picLocks noChangeAspect="1" noChangeArrowheads="1"/>
          </p:cNvPicPr>
          <p:nvPr/>
        </p:nvPicPr>
        <p:blipFill>
          <a:blip r:embed="rId2" cstate="print">
            <a:extLst>
              <a:ext uri="{28A0092B-C50C-407E-A947-70E740481C1C}">
                <a14:useLocalDpi xmlns:a14="http://schemas.microsoft.com/office/drawing/2010/main" xmlns="" val="0"/>
              </a:ext>
            </a:extLst>
          </a:blip>
          <a:srcRect/>
          <a:stretch>
            <a:fillRect/>
          </a:stretch>
        </p:blipFill>
        <p:spPr bwMode="auto">
          <a:xfrm>
            <a:off x="7308850" y="836613"/>
            <a:ext cx="1614488" cy="1833562"/>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spTree>
    <p:extLst>
      <p:ext uri="{BB962C8B-B14F-4D97-AF65-F5344CB8AC3E}">
        <p14:creationId xmlns:p14="http://schemas.microsoft.com/office/powerpoint/2010/main" xmlns="" val="3626984599"/>
      </p:ext>
    </p:extLst>
  </p:cSld>
  <p:clrMapOvr>
    <a:masterClrMapping/>
  </p:clrMapOvr>
  <mc:AlternateContent xmlns:mc="http://schemas.openxmlformats.org/markup-compatibility/2006">
    <mc:Choice xmlns:p14="http://schemas.microsoft.com/office/powerpoint/2010/main" xmlns="" Requires="p14">
      <p:transition spd="slow" p14:dur="2000"/>
    </mc:Choice>
    <mc:Fallback>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Kaynaklar</a:t>
            </a:r>
            <a:endParaRPr lang="tr-TR" dirty="0"/>
          </a:p>
        </p:txBody>
      </p:sp>
      <p:sp>
        <p:nvSpPr>
          <p:cNvPr id="3" name="2 İçerik Yer Tutucusu"/>
          <p:cNvSpPr>
            <a:spLocks noGrp="1"/>
          </p:cNvSpPr>
          <p:nvPr>
            <p:ph idx="1"/>
          </p:nvPr>
        </p:nvSpPr>
        <p:spPr/>
        <p:txBody>
          <a:bodyPr/>
          <a:lstStyle/>
          <a:p>
            <a:pPr>
              <a:buNone/>
            </a:pPr>
            <a:r>
              <a:rPr lang="tr-TR" dirty="0" smtClean="0"/>
              <a:t>Turgut </a:t>
            </a:r>
            <a:r>
              <a:rPr lang="tr-TR" dirty="0" err="1" smtClean="0"/>
              <a:t>Akıntürk</a:t>
            </a:r>
            <a:r>
              <a:rPr lang="tr-TR" dirty="0" smtClean="0"/>
              <a:t> Aile Hukuku, Seçkin Yay. </a:t>
            </a:r>
          </a:p>
          <a:p>
            <a:pPr>
              <a:buNone/>
            </a:pPr>
            <a:r>
              <a:rPr lang="tr-TR" dirty="0" smtClean="0"/>
              <a:t>Çocuk Hakları Sözleşmesi 14. Genel Yorum </a:t>
            </a:r>
          </a:p>
          <a:p>
            <a:pPr>
              <a:buNone/>
            </a:pPr>
            <a:r>
              <a:rPr lang="tr-TR" dirty="0" err="1" smtClean="0"/>
              <a:t>Ian</a:t>
            </a:r>
            <a:r>
              <a:rPr lang="tr-TR" dirty="0" smtClean="0"/>
              <a:t> </a:t>
            </a:r>
            <a:r>
              <a:rPr lang="tr-TR" dirty="0" err="1" smtClean="0"/>
              <a:t>McEwan</a:t>
            </a:r>
            <a:r>
              <a:rPr lang="tr-TR" dirty="0" smtClean="0"/>
              <a:t>, Çocuk Yasası </a:t>
            </a:r>
          </a:p>
          <a:p>
            <a:pPr>
              <a:buNone/>
            </a:pPr>
            <a:r>
              <a:rPr lang="tr-TR" dirty="0" smtClean="0"/>
              <a:t>Örnek Sosyal İnceleme Raporları </a:t>
            </a:r>
          </a:p>
          <a:p>
            <a:pPr>
              <a:buNone/>
            </a:pPr>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itişiklik">
  <a:themeElements>
    <a:clrScheme name="Bitişiklik">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is">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itişiklik">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1024</TotalTime>
  <Words>421</Words>
  <Application>Microsoft Office PowerPoint</Application>
  <PresentationFormat>Ekran Gösterisi (4:3)</PresentationFormat>
  <Paragraphs>32</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Bitişiklik</vt:lpstr>
      <vt:lpstr>AİLE -14</vt:lpstr>
      <vt:lpstr>AİLENİN KORUNMASI VE KADINA KARŞI ŞİDDETİN ÖNLENMESİNE DAİR KANUN  (6284 Sayılı Kanun) </vt:lpstr>
      <vt:lpstr>Bu Kanunun amacı</vt:lpstr>
      <vt:lpstr>     Mülkî amir tarafından verilecek koruyucu tedbir kararları </vt:lpstr>
      <vt:lpstr>   </vt:lpstr>
      <vt:lpstr>Hâkim tarafından verilecek koruyucu tedbir kararları</vt:lpstr>
      <vt:lpstr>Hâkim tarafından verilecek koruyucu tedbir kararları</vt:lpstr>
      <vt:lpstr>Hâkim tarafından verilecek koruyucu tedbir kararları</vt:lpstr>
      <vt:lpstr>Kaynaklar</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AİLE HUKUKU -2</dc:title>
  <dc:creator>TOSHIBA</dc:creator>
  <cp:lastModifiedBy>İrfan</cp:lastModifiedBy>
  <cp:revision>55</cp:revision>
  <dcterms:created xsi:type="dcterms:W3CDTF">2013-03-04T12:41:19Z</dcterms:created>
  <dcterms:modified xsi:type="dcterms:W3CDTF">2020-04-28T11:44:06Z</dcterms:modified>
</cp:coreProperties>
</file>