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1" r:id="rId1"/>
  </p:sldMasterIdLst>
  <p:sldIdLst>
    <p:sldId id="256" r:id="rId2"/>
    <p:sldId id="260" r:id="rId3"/>
    <p:sldId id="271" r:id="rId4"/>
    <p:sldId id="259" r:id="rId5"/>
    <p:sldId id="262" r:id="rId6"/>
    <p:sldId id="263" r:id="rId7"/>
    <p:sldId id="264" r:id="rId8"/>
    <p:sldId id="273" r:id="rId9"/>
    <p:sldId id="276" r:id="rId10"/>
    <p:sldId id="265" r:id="rId11"/>
    <p:sldId id="278" r:id="rId12"/>
    <p:sldId id="270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660"/>
  </p:normalViewPr>
  <p:slideViewPr>
    <p:cSldViewPr snapToGrid="0">
      <p:cViewPr varScale="1">
        <p:scale>
          <a:sx n="82" d="100"/>
          <a:sy n="82" d="100"/>
        </p:scale>
        <p:origin x="-73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A635C16-5BB7-478D-BCB6-5B4899B511BD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FDEED5-23E6-4AD6-9002-9B7F75ACCD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C16-5BB7-478D-BCB6-5B4899B511BD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EED5-23E6-4AD6-9002-9B7F75ACCD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C16-5BB7-478D-BCB6-5B4899B511BD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EED5-23E6-4AD6-9002-9B7F75ACCD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C16-5BB7-478D-BCB6-5B4899B511BD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EED5-23E6-4AD6-9002-9B7F75ACCD3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C16-5BB7-478D-BCB6-5B4899B511BD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EED5-23E6-4AD6-9002-9B7F75ACCD3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C16-5BB7-478D-BCB6-5B4899B511BD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EED5-23E6-4AD6-9002-9B7F75ACCD3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C16-5BB7-478D-BCB6-5B4899B511BD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EED5-23E6-4AD6-9002-9B7F75ACCD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C16-5BB7-478D-BCB6-5B4899B511BD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EED5-23E6-4AD6-9002-9B7F75ACCD3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35C16-5BB7-478D-BCB6-5B4899B511BD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EED5-23E6-4AD6-9002-9B7F75ACCD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FA635C16-5BB7-478D-BCB6-5B4899B511BD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DEED5-23E6-4AD6-9002-9B7F75ACCD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A635C16-5BB7-478D-BCB6-5B4899B511BD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FDEED5-23E6-4AD6-9002-9B7F75ACCD3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A635C16-5BB7-478D-BCB6-5B4899B511BD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1FDEED5-23E6-4AD6-9002-9B7F75ACCD3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İletişimin Temel Kavramları</a:t>
            </a:r>
            <a:endParaRPr lang="tr-TR" dirty="0"/>
          </a:p>
        </p:txBody>
      </p:sp>
      <p:sp>
        <p:nvSpPr>
          <p:cNvPr id="6" name="5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991369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Şüpheci görüşte bulunanların öne çıkardığı bir başka nokta ise internetin ve diğer yeni iletişim teknolojilerinin herkese açık olmadığıdır. Buna göre, bu teknolojiler ayrıcalıklı bir kesimin erişimine açıktır. </a:t>
            </a:r>
          </a:p>
          <a:p>
            <a:r>
              <a:rPr lang="tr-TR" dirty="0" smtClean="0"/>
              <a:t>Şüpheciler, ayrıca, internetin demokrasinin, rasyonel tartışmanın ve ortak kanaat üretiminin bir alanı olmadığını; tepkisel, anlamsız ve öfkeli söylemlerin baskın olduğu, sistematik olmayan, kargaşa içerisindeki bir alan olduğunu belirtmektedir. </a:t>
            </a:r>
          </a:p>
          <a:p>
            <a:endParaRPr lang="tr-TR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İnternet, demokrasi ve kamusal alan</a:t>
            </a:r>
          </a:p>
        </p:txBody>
      </p:sp>
    </p:spTree>
    <p:extLst>
      <p:ext uri="{BB962C8B-B14F-4D97-AF65-F5344CB8AC3E}">
        <p14:creationId xmlns:p14="http://schemas.microsoft.com/office/powerpoint/2010/main" xmlns="" val="2592823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Yeni iletişim teknolojilerinin sağladığı hız da şüphecilerin eleştirilerinin odaklandığı bir başka konudur. Paul </a:t>
            </a:r>
            <a:r>
              <a:rPr lang="tr-TR" dirty="0" err="1" smtClean="0"/>
              <a:t>Virilio’ya</a:t>
            </a:r>
            <a:r>
              <a:rPr lang="tr-TR" dirty="0" smtClean="0"/>
              <a:t> göre hız, öncelikle </a:t>
            </a:r>
            <a:r>
              <a:rPr lang="tr-TR" dirty="0"/>
              <a:t>düşünceyi ve demokratik müzakere olanağını yok eder. Demokrasiyi geliştirmek adına teknolojiyi kullanma olasılığına dair fikirler hatalıdır. Hız teknolojisi, iletişimin halkın yanıtlarını </a:t>
            </a:r>
            <a:r>
              <a:rPr lang="tr-TR" dirty="0" err="1"/>
              <a:t>koşulladığı</a:t>
            </a:r>
            <a:r>
              <a:rPr lang="tr-TR" dirty="0"/>
              <a:t> bir kültür üretir. </a:t>
            </a:r>
          </a:p>
          <a:p>
            <a:endParaRPr lang="tr-TR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İnternet, demokrasi ve kamusal alan</a:t>
            </a:r>
          </a:p>
        </p:txBody>
      </p:sp>
    </p:spTree>
    <p:extLst>
      <p:ext uri="{BB962C8B-B14F-4D97-AF65-F5344CB8AC3E}">
        <p14:creationId xmlns:p14="http://schemas.microsoft.com/office/powerpoint/2010/main" xmlns="" val="1076192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Özçetin, Burak </a:t>
            </a:r>
            <a:r>
              <a:rPr lang="tr-TR" dirty="0" smtClean="0"/>
              <a:t>vd. (2012</a:t>
            </a:r>
            <a:r>
              <a:rPr lang="tr-TR" dirty="0"/>
              <a:t>). “Türkiye'de İnternet, Kamusallık ve Demokratik Kanaat Oluşumu”, </a:t>
            </a:r>
            <a:r>
              <a:rPr lang="tr-TR" i="1" dirty="0"/>
              <a:t>Folklor/Edebiyat</a:t>
            </a:r>
            <a:r>
              <a:rPr lang="tr-TR" dirty="0"/>
              <a:t>,</a:t>
            </a:r>
            <a:r>
              <a:rPr lang="tr-TR" i="1" dirty="0"/>
              <a:t> </a:t>
            </a:r>
            <a:r>
              <a:rPr lang="tr-TR" dirty="0"/>
              <a:t>18(4), 51-76</a:t>
            </a:r>
            <a:r>
              <a:rPr lang="tr-TR" dirty="0" smtClean="0"/>
              <a:t>.</a:t>
            </a:r>
            <a:endParaRPr lang="tr-TR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Stevenson</a:t>
            </a:r>
            <a:r>
              <a:rPr lang="tr-TR" dirty="0" smtClean="0"/>
              <a:t>, </a:t>
            </a:r>
            <a:r>
              <a:rPr lang="tr-TR" dirty="0" err="1" smtClean="0"/>
              <a:t>Nick</a:t>
            </a:r>
            <a:r>
              <a:rPr lang="tr-TR" dirty="0"/>
              <a:t> </a:t>
            </a:r>
            <a:r>
              <a:rPr lang="tr-TR" dirty="0" smtClean="0"/>
              <a:t>(2015). </a:t>
            </a:r>
            <a:r>
              <a:rPr lang="tr-TR" i="1" dirty="0" smtClean="0"/>
              <a:t>Medya Kültürleri: Sosyal Teori ve Kitle İletişimi</a:t>
            </a:r>
            <a:r>
              <a:rPr lang="tr-TR" dirty="0" smtClean="0"/>
              <a:t>. Çev. B. E. Aksoy ve G. Orhon. Ankara: Ütopya.</a:t>
            </a:r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Yararlanılan </a:t>
            </a:r>
            <a:r>
              <a:rPr lang="tr-TR" dirty="0" smtClean="0"/>
              <a:t>kaynaklar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42821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İnternet, kamusallık ve demokrasi arasındaki </a:t>
            </a:r>
            <a:r>
              <a:rPr lang="tr-TR" dirty="0" smtClean="0"/>
              <a:t>ilişkinin kavramsallaştırılmasına dair tartışmalarda </a:t>
            </a:r>
            <a:r>
              <a:rPr lang="tr-TR" dirty="0"/>
              <a:t>iki temel </a:t>
            </a:r>
            <a:r>
              <a:rPr lang="tr-TR" dirty="0" smtClean="0"/>
              <a:t>yaklaşım mevcuttur:  </a:t>
            </a:r>
          </a:p>
          <a:p>
            <a:r>
              <a:rPr lang="tr-TR" dirty="0" smtClean="0"/>
              <a:t>Bir </a:t>
            </a:r>
            <a:r>
              <a:rPr lang="tr-TR" dirty="0"/>
              <a:t>yanda internetin demokratik bir kamusal alan olarak düşünülebileceğini </a:t>
            </a:r>
            <a:r>
              <a:rPr lang="tr-TR" dirty="0" smtClean="0"/>
              <a:t>savunan iyimser/ütopik </a:t>
            </a:r>
            <a:r>
              <a:rPr lang="tr-TR" dirty="0"/>
              <a:t>yaklaşımlar; diğer yanda ise bu iyimser kabulleri sorgulayan şüpheci yaklaşımlar </a:t>
            </a:r>
            <a:r>
              <a:rPr lang="tr-TR" dirty="0" smtClean="0"/>
              <a:t>bulunmaktadır. </a:t>
            </a:r>
            <a:endParaRPr lang="tr-TR" dirty="0"/>
          </a:p>
          <a:p>
            <a:endParaRPr lang="tr-TR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İnternet, demokrasi ve kamusal alan</a:t>
            </a:r>
          </a:p>
        </p:txBody>
      </p:sp>
    </p:spTree>
    <p:extLst>
      <p:ext uri="{BB962C8B-B14F-4D97-AF65-F5344CB8AC3E}">
        <p14:creationId xmlns:p14="http://schemas.microsoft.com/office/powerpoint/2010/main" xmlns="" val="3876709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İyimser yaklaşımlar, yeni iletişim </a:t>
            </a:r>
            <a:r>
              <a:rPr lang="tr-TR" dirty="0" smtClean="0"/>
              <a:t>teknolojilerinin </a:t>
            </a:r>
            <a:r>
              <a:rPr lang="tr-TR" dirty="0"/>
              <a:t>ve </a:t>
            </a:r>
            <a:r>
              <a:rPr lang="tr-TR" dirty="0" smtClean="0"/>
              <a:t>internetin demokrasi kültürüne katkı yapan yönlerini ön plana çıkarmaktadır. Bu bağlamda bu mecrada kanaatlerin özgürce dolaşımı vurguladıkları temel noktalardan biridir. </a:t>
            </a:r>
          </a:p>
          <a:p>
            <a:pPr marL="109728" indent="0">
              <a:buNone/>
            </a:pPr>
            <a:r>
              <a:rPr lang="tr-TR" dirty="0" smtClean="0"/>
              <a:t> </a:t>
            </a:r>
          </a:p>
          <a:p>
            <a:endParaRPr lang="tr-TR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İnternet, demokrasi ve kamusal alan</a:t>
            </a:r>
          </a:p>
        </p:txBody>
      </p:sp>
    </p:spTree>
    <p:extLst>
      <p:ext uri="{BB962C8B-B14F-4D97-AF65-F5344CB8AC3E}">
        <p14:creationId xmlns:p14="http://schemas.microsoft.com/office/powerpoint/2010/main" xmlns="" val="3740847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Ütopik görüşlere göre, yeni iletişim teknolojilerinin yaygınlaşması demokrasi kültürüne katkıda bulunur. </a:t>
            </a:r>
          </a:p>
          <a:p>
            <a:pPr marL="109728" indent="0">
              <a:buNone/>
            </a:pPr>
            <a:endParaRPr lang="tr-TR" dirty="0" smtClean="0"/>
          </a:p>
          <a:p>
            <a:r>
              <a:rPr lang="tr-TR" dirty="0" smtClean="0"/>
              <a:t>Özellikle de internetin ve ilgili teknolojilerin farklı fikirlerin ifade edebilmesi için uygun bir alan açtığı ileri sürülmektedir. </a:t>
            </a:r>
          </a:p>
          <a:p>
            <a:endParaRPr lang="tr-TR" dirty="0"/>
          </a:p>
          <a:p>
            <a:r>
              <a:rPr lang="tr-TR" dirty="0" smtClean="0"/>
              <a:t>Kullanıcı türevli içerik, geleneksel medyanın ağırlıklı olarak tek yönlü, tekelci ve sansürcü yapısı karşısında iletişim kanalı olarak değerlendirilir. </a:t>
            </a:r>
          </a:p>
          <a:p>
            <a:endParaRPr lang="tr-TR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İnternet, demokrasi ve kamusal alan</a:t>
            </a:r>
          </a:p>
        </p:txBody>
      </p:sp>
    </p:spTree>
    <p:extLst>
      <p:ext uri="{BB962C8B-B14F-4D97-AF65-F5344CB8AC3E}">
        <p14:creationId xmlns:p14="http://schemas.microsoft.com/office/powerpoint/2010/main" xmlns="" val="1869090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Kamusal </a:t>
            </a:r>
            <a:r>
              <a:rPr lang="tr-TR" dirty="0"/>
              <a:t>alandaki kimliklerin inşası ve </a:t>
            </a:r>
            <a:r>
              <a:rPr lang="tr-TR" dirty="0" smtClean="0"/>
              <a:t>temsili de ütopik görüşler tarafından dile getirilir. </a:t>
            </a:r>
          </a:p>
          <a:p>
            <a:r>
              <a:rPr lang="tr-TR" dirty="0" smtClean="0"/>
              <a:t>Mark Poster, </a:t>
            </a:r>
            <a:r>
              <a:rPr lang="tr-TR" dirty="0"/>
              <a:t>kamusal alanın eşitsizliğine </a:t>
            </a:r>
            <a:r>
              <a:rPr lang="tr-TR" dirty="0" smtClean="0"/>
              <a:t>karşı</a:t>
            </a:r>
            <a:r>
              <a:rPr lang="tr-TR" dirty="0"/>
              <a:t>, internetin daha eşitlikçi </a:t>
            </a:r>
            <a:r>
              <a:rPr lang="tr-TR" dirty="0" smtClean="0"/>
              <a:t>olduğunu ileri sürer. </a:t>
            </a:r>
            <a:r>
              <a:rPr lang="tr-TR" dirty="0" err="1" smtClean="0"/>
              <a:t>Poster’a</a:t>
            </a:r>
            <a:r>
              <a:rPr lang="tr-TR" dirty="0" smtClean="0"/>
              <a:t> </a:t>
            </a:r>
            <a:r>
              <a:rPr lang="tr-TR" dirty="0"/>
              <a:t>göre kimlik, gerçekte köklerini fiziksel vücut üzerinden alırken ve ilişki içinde anlamlandırılırken, internet bireye kendi kimliğini kurma/yaratma olanağı verir. Bu kimlik çok çeşitli formlara dönüşebilecek kadar </a:t>
            </a:r>
            <a:r>
              <a:rPr lang="tr-TR" dirty="0" smtClean="0"/>
              <a:t>esnek olma özelliğine sahiptir. </a:t>
            </a:r>
            <a:endParaRPr lang="tr-TR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İnternet, demokrasi ve kamusal alan</a:t>
            </a:r>
          </a:p>
        </p:txBody>
      </p:sp>
    </p:spTree>
    <p:extLst>
      <p:ext uri="{BB962C8B-B14F-4D97-AF65-F5344CB8AC3E}">
        <p14:creationId xmlns:p14="http://schemas.microsoft.com/office/powerpoint/2010/main" xmlns="" val="43952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İyimser yaklaşımların vurguladığı bir başka konu ise, yeni medya ve yeni toplumsal hareketler arasındaki ilişkidir.  </a:t>
            </a:r>
          </a:p>
          <a:p>
            <a:endParaRPr lang="tr-TR" dirty="0"/>
          </a:p>
          <a:p>
            <a:r>
              <a:rPr lang="tr-TR" dirty="0" smtClean="0"/>
              <a:t>Kapitalizm ve savaş karşıtı hareketlerin internet üzerinden örgütlenmeleri bu konuda en bilinen örneklerdir. </a:t>
            </a:r>
          </a:p>
          <a:p>
            <a:endParaRPr lang="tr-TR" dirty="0"/>
          </a:p>
          <a:p>
            <a:r>
              <a:rPr lang="tr-TR" dirty="0" smtClean="0"/>
              <a:t>Ayrıca Arap Baharı da sosyal medyanın rolünün oldukça öne çıkarıldığı bir süreç olarak bilinmektedir. </a:t>
            </a:r>
            <a:endParaRPr lang="tr-TR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İnternet, demokrasi ve kamusal alan</a:t>
            </a:r>
          </a:p>
        </p:txBody>
      </p:sp>
    </p:spTree>
    <p:extLst>
      <p:ext uri="{BB962C8B-B14F-4D97-AF65-F5344CB8AC3E}">
        <p14:creationId xmlns:p14="http://schemas.microsoft.com/office/powerpoint/2010/main" xmlns="" val="3837418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İyimser yaklaşımların karsında konumlanan şüpheciler ise, internetin </a:t>
            </a:r>
            <a:r>
              <a:rPr lang="tr-TR" dirty="0"/>
              <a:t>demokratik bir kamusal alan olarak </a:t>
            </a:r>
            <a:r>
              <a:rPr lang="tr-TR" dirty="0" smtClean="0"/>
              <a:t>düşünülemeyeceğini ifade etmektedir. Hatta tersine bazı </a:t>
            </a:r>
            <a:r>
              <a:rPr lang="tr-TR" dirty="0"/>
              <a:t>durumlarda otoriter güçler tarafından antidemokratik uygulamaların aracı </a:t>
            </a:r>
            <a:r>
              <a:rPr lang="tr-TR" dirty="0" smtClean="0"/>
              <a:t>olarak kullanıldığı şüpheciler tarafından dile getirilmektedir.  </a:t>
            </a:r>
          </a:p>
          <a:p>
            <a:endParaRPr lang="tr-TR" dirty="0" smtClean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İnternet, demokrasi ve kamusal alan</a:t>
            </a:r>
          </a:p>
        </p:txBody>
      </p:sp>
    </p:spTree>
    <p:extLst>
      <p:ext uri="{BB962C8B-B14F-4D97-AF65-F5344CB8AC3E}">
        <p14:creationId xmlns:p14="http://schemas.microsoft.com/office/powerpoint/2010/main" xmlns="" val="4100596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Evgeny</a:t>
            </a:r>
            <a:r>
              <a:rPr lang="tr-TR" dirty="0"/>
              <a:t> </a:t>
            </a:r>
            <a:r>
              <a:rPr lang="tr-TR" dirty="0" err="1"/>
              <a:t>Morozov</a:t>
            </a:r>
            <a:r>
              <a:rPr lang="tr-TR" dirty="0"/>
              <a:t>, internetin demokratik eylemi ve eylemcileri desteklediği kadar, kolluk kuvvetlerince isyancıların tespitinde ve takibinde kullanıldığını belirtir. </a:t>
            </a:r>
            <a:endParaRPr lang="tr-TR" dirty="0" smtClean="0"/>
          </a:p>
          <a:p>
            <a:r>
              <a:rPr lang="tr-TR" dirty="0" err="1" smtClean="0"/>
              <a:t>Morozov</a:t>
            </a:r>
            <a:r>
              <a:rPr lang="tr-TR" dirty="0"/>
              <a:t>, günümüz devrimlerinin artık internet üzerinden örgütlendiği ve internetin ‘örgütsüz örgütlenme</a:t>
            </a:r>
            <a:r>
              <a:rPr lang="tr-TR" dirty="0" smtClean="0"/>
              <a:t>’ olarak </a:t>
            </a:r>
            <a:r>
              <a:rPr lang="tr-TR" dirty="0"/>
              <a:t>ele alınması iddiasına </a:t>
            </a:r>
            <a:r>
              <a:rPr lang="tr-TR" dirty="0" smtClean="0"/>
              <a:t>karşı çıkar: “Örgüt </a:t>
            </a:r>
            <a:r>
              <a:rPr lang="tr-TR" dirty="0"/>
              <a:t>olmadan </a:t>
            </a:r>
            <a:r>
              <a:rPr lang="tr-TR" dirty="0" smtClean="0"/>
              <a:t>örgütlenebilirsiniz ama </a:t>
            </a:r>
            <a:r>
              <a:rPr lang="tr-TR" dirty="0"/>
              <a:t>devrimciler olmadan devrim yapamazsınız.”</a:t>
            </a:r>
          </a:p>
          <a:p>
            <a:endParaRPr lang="tr-TR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İnternet, demokrasi ve kamusal alan</a:t>
            </a:r>
          </a:p>
        </p:txBody>
      </p:sp>
    </p:spTree>
    <p:extLst>
      <p:ext uri="{BB962C8B-B14F-4D97-AF65-F5344CB8AC3E}">
        <p14:creationId xmlns:p14="http://schemas.microsoft.com/office/powerpoint/2010/main" xmlns="" val="1172654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İnternetin ve diğer yeni iletişim teknolojilerinin gözetim fonksiyonu şüphecilerin öne sürdüğü bir diğer boyuttur. Bu noktada, internet, </a:t>
            </a:r>
            <a:r>
              <a:rPr lang="tr-TR" dirty="0" err="1" smtClean="0"/>
              <a:t>Foucault’nun</a:t>
            </a:r>
            <a:r>
              <a:rPr lang="tr-TR" dirty="0" smtClean="0"/>
              <a:t> </a:t>
            </a:r>
            <a:r>
              <a:rPr lang="tr-TR" i="1" dirty="0" err="1" smtClean="0"/>
              <a:t>panoptikon</a:t>
            </a:r>
            <a:r>
              <a:rPr lang="tr-TR" dirty="0" smtClean="0"/>
              <a:t> kavramı etrafında değerlendirilmektedir. </a:t>
            </a:r>
          </a:p>
          <a:p>
            <a:endParaRPr lang="tr-TR" dirty="0" smtClean="0"/>
          </a:p>
          <a:p>
            <a:r>
              <a:rPr lang="tr-TR" dirty="0" smtClean="0"/>
              <a:t>İnternet dijital aktivizme olanak sağlarken bu olanağın aynı zamanda dijital tıklamacılık (</a:t>
            </a:r>
            <a:r>
              <a:rPr lang="tr-TR" dirty="0" err="1" smtClean="0"/>
              <a:t>clicktivism</a:t>
            </a:r>
            <a:r>
              <a:rPr lang="tr-TR" dirty="0" smtClean="0"/>
              <a:t>) ve dijital tembelliğe (</a:t>
            </a:r>
            <a:r>
              <a:rPr lang="tr-TR" dirty="0" err="1" smtClean="0"/>
              <a:t>slactivism</a:t>
            </a:r>
            <a:r>
              <a:rPr lang="tr-TR" dirty="0" smtClean="0"/>
              <a:t>) yol açtığı düşünülmektedir. </a:t>
            </a:r>
          </a:p>
          <a:p>
            <a:endParaRPr lang="tr-TR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İnternet, demokrasi ve kamusal alan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3793195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599</Words>
  <Application>Microsoft Office PowerPoint</Application>
  <PresentationFormat>Özel</PresentationFormat>
  <Paragraphs>40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Kalabalık</vt:lpstr>
      <vt:lpstr>İletişimin Temel Kavramları</vt:lpstr>
      <vt:lpstr>İnternet, demokrasi ve kamusal alan</vt:lpstr>
      <vt:lpstr>İnternet, demokrasi ve kamusal alan</vt:lpstr>
      <vt:lpstr>İnternet, demokrasi ve kamusal alan</vt:lpstr>
      <vt:lpstr>İnternet, demokrasi ve kamusal alan</vt:lpstr>
      <vt:lpstr>İnternet, demokrasi ve kamusal alan</vt:lpstr>
      <vt:lpstr>İnternet, demokrasi ve kamusal alan</vt:lpstr>
      <vt:lpstr>İnternet, demokrasi ve kamusal alan</vt:lpstr>
      <vt:lpstr>İnternet, demokrasi ve kamusal alan</vt:lpstr>
      <vt:lpstr>İnternet, demokrasi ve kamusal alan</vt:lpstr>
      <vt:lpstr>İnternet, demokrasi ve kamusal alan</vt:lpstr>
      <vt:lpstr>Yararlanılan kaynaklar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Medyanın Güncel Sorunları</dc:title>
  <dc:creator>Çağla Kubilay</dc:creator>
  <cp:lastModifiedBy>CAGLA KUBILAY</cp:lastModifiedBy>
  <cp:revision>37</cp:revision>
  <dcterms:created xsi:type="dcterms:W3CDTF">2017-12-24T09:54:05Z</dcterms:created>
  <dcterms:modified xsi:type="dcterms:W3CDTF">2020-02-04T13:26:51Z</dcterms:modified>
</cp:coreProperties>
</file>