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94"/>
    <p:restoredTop sz="94643"/>
  </p:normalViewPr>
  <p:slideViewPr>
    <p:cSldViewPr>
      <p:cViewPr varScale="1">
        <p:scale>
          <a:sx n="106" d="100"/>
          <a:sy n="106" d="100"/>
        </p:scale>
        <p:origin x="200" y="2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extLst>
      <p:ext uri="{BB962C8B-B14F-4D97-AF65-F5344CB8AC3E}">
        <p14:creationId xmlns:p14="http://schemas.microsoft.com/office/powerpoint/2010/main" val="400822938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82" name="Shape 8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136" name="Shape 13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162" name="Shape 16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186" name="Shape 18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3" name="Shape 3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9" name="Shape 3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Shape 3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8" name="Shape 3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6" name="Shape 3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1" name="Shape 3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119" name="Shape 11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124" name="Shape 12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130" name="Shape 13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524000" y="1122363"/>
            <a:ext cx="9144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3" name="Shape 13"/>
          <p:cNvSpPr txBox="1">
            <a:spLocks noGrp="1"/>
          </p:cNvSpPr>
          <p:nvPr>
            <p:ph type="subTitle" idx="1"/>
          </p:nvPr>
        </p:nvSpPr>
        <p:spPr>
          <a:xfrm>
            <a:off x="1524000" y="3602038"/>
            <a:ext cx="9144000" cy="1655762"/>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tr-TR" sz="1200" b="0" i="0" u="none" strike="noStrike" cap="none">
                <a:solidFill>
                  <a:srgbClr val="888888"/>
                </a:solidFill>
                <a:latin typeface="Calibri"/>
                <a:ea typeface="Calibri"/>
                <a:cs typeface="Calibri"/>
                <a:sym typeface="Calibri"/>
              </a:rPr>
              <a:t>‹#›</a:t>
            </a:fld>
            <a:endParaRPr lang="tr-T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Başlık, Dikey Meti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70" name="Shape 70"/>
          <p:cNvSpPr txBox="1">
            <a:spLocks noGrp="1"/>
          </p:cNvSpPr>
          <p:nvPr>
            <p:ph type="body" idx="1"/>
          </p:nvPr>
        </p:nvSpPr>
        <p:spPr>
          <a:xfrm rot="5400000">
            <a:off x="3920331" y="-1256506"/>
            <a:ext cx="4351338" cy="105156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tr-TR" sz="1200">
                <a:solidFill>
                  <a:srgbClr val="888888"/>
                </a:solidFill>
                <a:latin typeface="Calibri"/>
                <a:ea typeface="Calibri"/>
                <a:cs typeface="Calibri"/>
                <a:sym typeface="Calibri"/>
              </a:rPr>
              <a:t>‹#›</a:t>
            </a:fld>
            <a:endParaRPr lang="tr-TR"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Dikey Başlık ve Metin">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7133431" y="1956594"/>
            <a:ext cx="5811838" cy="26289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76" name="Shape 76"/>
          <p:cNvSpPr txBox="1">
            <a:spLocks noGrp="1"/>
          </p:cNvSpPr>
          <p:nvPr>
            <p:ph type="body" idx="1"/>
          </p:nvPr>
        </p:nvSpPr>
        <p:spPr>
          <a:xfrm rot="5400000">
            <a:off x="1799431" y="-596106"/>
            <a:ext cx="5811838" cy="7734300"/>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tr-TR" sz="1200">
                <a:solidFill>
                  <a:srgbClr val="888888"/>
                </a:solidFill>
                <a:latin typeface="Calibri"/>
                <a:ea typeface="Calibri"/>
                <a:cs typeface="Calibri"/>
                <a:sym typeface="Calibri"/>
              </a:rPr>
              <a:t>‹#›</a:t>
            </a:fld>
            <a:endParaRPr lang="tr-TR"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19" name="Shape 19"/>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tr-TR" sz="1200" b="0" i="0" u="none" strike="noStrike" cap="none">
                <a:solidFill>
                  <a:srgbClr val="888888"/>
                </a:solidFill>
                <a:latin typeface="Calibri"/>
                <a:ea typeface="Calibri"/>
                <a:cs typeface="Calibri"/>
                <a:sym typeface="Calibri"/>
              </a:rPr>
              <a:t>‹#›</a:t>
            </a:fld>
            <a:endParaRPr lang="tr-T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Bölüm Üstbilgisi">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831850" y="1709738"/>
            <a:ext cx="105156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25" name="Shape 25"/>
          <p:cNvSpPr txBox="1">
            <a:spLocks noGrp="1"/>
          </p:cNvSpPr>
          <p:nvPr>
            <p:ph type="body" idx="1"/>
          </p:nvPr>
        </p:nvSpPr>
        <p:spPr>
          <a:xfrm>
            <a:off x="831850" y="4589463"/>
            <a:ext cx="10515600" cy="1500187"/>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tr-TR" sz="1200">
                <a:solidFill>
                  <a:srgbClr val="888888"/>
                </a:solidFill>
                <a:latin typeface="Calibri"/>
                <a:ea typeface="Calibri"/>
                <a:cs typeface="Calibri"/>
                <a:sym typeface="Calibri"/>
              </a:rPr>
              <a:t>‹#›</a:t>
            </a:fld>
            <a:endParaRPr lang="tr-TR"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İki İçerik">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31" name="Shape 31"/>
          <p:cNvSpPr txBox="1">
            <a:spLocks noGrp="1"/>
          </p:cNvSpPr>
          <p:nvPr>
            <p:ph type="body" idx="1"/>
          </p:nvPr>
        </p:nvSpPr>
        <p:spPr>
          <a:xfrm>
            <a:off x="838200" y="1825625"/>
            <a:ext cx="5181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6172200" y="1825625"/>
            <a:ext cx="5181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tr-TR" sz="1200">
                <a:solidFill>
                  <a:srgbClr val="888888"/>
                </a:solidFill>
                <a:latin typeface="Calibri"/>
                <a:ea typeface="Calibri"/>
                <a:cs typeface="Calibri"/>
                <a:sym typeface="Calibri"/>
              </a:rPr>
              <a:t>‹#›</a:t>
            </a:fld>
            <a:endParaRPr lang="tr-TR"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Karşılaştırma">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839788"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38" name="Shape 38"/>
          <p:cNvSpPr txBox="1">
            <a:spLocks noGrp="1"/>
          </p:cNvSpPr>
          <p:nvPr>
            <p:ph type="body" idx="1"/>
          </p:nvPr>
        </p:nvSpPr>
        <p:spPr>
          <a:xfrm>
            <a:off x="839788" y="1681163"/>
            <a:ext cx="5157787"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839788" y="2505075"/>
            <a:ext cx="5157787"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6172200" y="1681163"/>
            <a:ext cx="5183188"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6172200" y="2505075"/>
            <a:ext cx="5183188" cy="368458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tr-TR" sz="1200">
                <a:solidFill>
                  <a:srgbClr val="888888"/>
                </a:solidFill>
                <a:latin typeface="Calibri"/>
                <a:ea typeface="Calibri"/>
                <a:cs typeface="Calibri"/>
                <a:sym typeface="Calibri"/>
              </a:rPr>
              <a:t>‹#›</a:t>
            </a:fld>
            <a:endParaRPr lang="tr-TR"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Yalnızca Başlık">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47" name="Shape 47"/>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tr-TR" sz="1200">
                <a:solidFill>
                  <a:srgbClr val="888888"/>
                </a:solidFill>
                <a:latin typeface="Calibri"/>
                <a:ea typeface="Calibri"/>
                <a:cs typeface="Calibri"/>
                <a:sym typeface="Calibri"/>
              </a:rPr>
              <a:t>‹#›</a:t>
            </a:fld>
            <a:endParaRPr lang="tr-TR"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oş">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tr-TR" sz="1200">
                <a:solidFill>
                  <a:srgbClr val="888888"/>
                </a:solidFill>
                <a:latin typeface="Calibri"/>
                <a:ea typeface="Calibri"/>
                <a:cs typeface="Calibri"/>
                <a:sym typeface="Calibri"/>
              </a:rPr>
              <a:t>‹#›</a:t>
            </a:fld>
            <a:endParaRPr lang="tr-TR"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Başlıklı İçerik">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56" name="Shape 56"/>
          <p:cNvSpPr txBox="1">
            <a:spLocks noGrp="1"/>
          </p:cNvSpPr>
          <p:nvPr>
            <p:ph type="body" idx="1"/>
          </p:nvPr>
        </p:nvSpPr>
        <p:spPr>
          <a:xfrm>
            <a:off x="5183188" y="987425"/>
            <a:ext cx="6172200" cy="4873625"/>
          </a:xfrm>
          <a:prstGeom prst="rect">
            <a:avLst/>
          </a:prstGeom>
          <a:noFill/>
          <a:ln>
            <a:noFill/>
          </a:ln>
        </p:spPr>
        <p:txBody>
          <a:bodyPr wrap="square" lIns="91425" tIns="91425" rIns="91425" bIns="91425" anchor="t" anchorCtr="0"/>
          <a:lstStyle>
            <a:lvl1pPr marL="228600" marR="0" lvl="0" indent="-25400" algn="l" rtl="0">
              <a:lnSpc>
                <a:spcPct val="90000"/>
              </a:lnSpc>
              <a:spcBef>
                <a:spcPts val="1000"/>
              </a:spcBef>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tr-TR" sz="1200">
                <a:solidFill>
                  <a:srgbClr val="888888"/>
                </a:solidFill>
                <a:latin typeface="Calibri"/>
                <a:ea typeface="Calibri"/>
                <a:cs typeface="Calibri"/>
                <a:sym typeface="Calibri"/>
              </a:rPr>
              <a:t>‹#›</a:t>
            </a:fld>
            <a:endParaRPr lang="tr-TR"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Başlıklı Resim">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63" name="Shape 63"/>
          <p:cNvSpPr>
            <a:spLocks noGrp="1"/>
          </p:cNvSpPr>
          <p:nvPr>
            <p:ph type="pic" idx="2"/>
          </p:nvPr>
        </p:nvSpPr>
        <p:spPr>
          <a:xfrm>
            <a:off x="5183188" y="987425"/>
            <a:ext cx="6172200" cy="4873625"/>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tr-TR" sz="1200">
                <a:solidFill>
                  <a:srgbClr val="888888"/>
                </a:solidFill>
                <a:latin typeface="Calibri"/>
                <a:ea typeface="Calibri"/>
                <a:cs typeface="Calibri"/>
                <a:sym typeface="Calibri"/>
              </a:rPr>
              <a:t>‹#›</a:t>
            </a:fld>
            <a:endParaRPr lang="tr-TR"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ts val="1400"/>
              <a:buNone/>
              <a:defRPr sz="1800"/>
            </a:lvl2pPr>
            <a:lvl3pPr lvl="2" indent="0">
              <a:spcBef>
                <a:spcPts val="0"/>
              </a:spcBef>
              <a:buSzPts val="1400"/>
              <a:buNone/>
              <a:defRPr sz="1800"/>
            </a:lvl3pPr>
            <a:lvl4pPr lvl="3" indent="0">
              <a:spcBef>
                <a:spcPts val="0"/>
              </a:spcBef>
              <a:buSzPts val="1400"/>
              <a:buNone/>
              <a:defRPr sz="1800"/>
            </a:lvl4pPr>
            <a:lvl5pPr lvl="4" indent="0">
              <a:spcBef>
                <a:spcPts val="0"/>
              </a:spcBef>
              <a:buSzPts val="1400"/>
              <a:buNone/>
              <a:defRPr sz="1800"/>
            </a:lvl5pPr>
            <a:lvl6pPr lvl="5" indent="0">
              <a:spcBef>
                <a:spcPts val="0"/>
              </a:spcBef>
              <a:buSzPts val="1400"/>
              <a:buNone/>
              <a:defRPr sz="1800"/>
            </a:lvl6pPr>
            <a:lvl7pPr lvl="6" indent="0">
              <a:spcBef>
                <a:spcPts val="0"/>
              </a:spcBef>
              <a:buSzPts val="1400"/>
              <a:buNone/>
              <a:defRPr sz="1800"/>
            </a:lvl7pPr>
            <a:lvl8pPr lvl="7" indent="0">
              <a:spcBef>
                <a:spcPts val="0"/>
              </a:spcBef>
              <a:buSzPts val="1400"/>
              <a:buNone/>
              <a:defRPr sz="1800"/>
            </a:lvl8pPr>
            <a:lvl9pPr lvl="8" indent="0">
              <a:spcBef>
                <a:spcPts val="0"/>
              </a:spcBef>
              <a:buSzPts val="1400"/>
              <a:buNone/>
              <a:defRPr sz="1800"/>
            </a:lvl9pPr>
          </a:lstStyle>
          <a:p>
            <a:endParaRPr/>
          </a:p>
        </p:txBody>
      </p:sp>
      <p:sp>
        <p:nvSpPr>
          <p:cNvPr id="7" name="Shape 7"/>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buNone/>
            </a:pPr>
            <a:fld id="{00000000-1234-1234-1234-123412341234}" type="slidenum">
              <a:rPr lang="tr-TR" sz="1200" b="0" i="0" u="none" strike="noStrike" cap="none">
                <a:solidFill>
                  <a:srgbClr val="888888"/>
                </a:solidFill>
                <a:latin typeface="Calibri"/>
                <a:ea typeface="Calibri"/>
                <a:cs typeface="Calibri"/>
                <a:sym typeface="Calibri"/>
              </a:rPr>
              <a:t>‹#›</a:t>
            </a:fld>
            <a:endParaRPr lang="tr-TR"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msdvetmanual.com/reproductive-system/udder-diseases/diseases-of-bovine-teats-and-ski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vetbook.org/wiki/cow/index.php?title=Papilloma_viru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en.wikivet.net/Category:Mycoplasmas" TargetMode="External"/><Relationship Id="rId3" Type="http://schemas.openxmlformats.org/officeDocument/2006/relationships/hyperlink" Target="https://en.wikivet.net/Canine_Adenovirus_1" TargetMode="External"/><Relationship Id="rId7" Type="http://schemas.openxmlformats.org/officeDocument/2006/relationships/hyperlink" Target="https://en.wikivet.net/Canine_Distemper_Viru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en.wikivet.net/Canine_Parainfluenza_-_2" TargetMode="External"/><Relationship Id="rId5" Type="http://schemas.openxmlformats.org/officeDocument/2006/relationships/hyperlink" Target="https://en.wikivet.net/Canine_Herpesvirus_1" TargetMode="External"/><Relationship Id="rId4" Type="http://schemas.openxmlformats.org/officeDocument/2006/relationships/hyperlink" Target="https://en.wikivet.net/Canine_Adenovirus_2" TargetMode="External"/><Relationship Id="rId9" Type="http://schemas.openxmlformats.org/officeDocument/2006/relationships/hyperlink" Target="https://en.wikivet.net/Bordetella_bronchiseptica"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vetstream.com/clinical-reference/canis/diseases/Canine-adenovirus-type-1-diseas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vetstream.com/clinical-reference/canis/bug/Bordetella-bronchiseptica"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vetstream.com/clinical-reference/canis/diseases/Lung-bacterial-pneumonia" TargetMode="External"/><Relationship Id="rId5" Type="http://schemas.openxmlformats.org/officeDocument/2006/relationships/hyperlink" Target="https://www.vetstream.com/clinical-reference/canis/bug/Streptococcus-spp" TargetMode="External"/><Relationship Id="rId4" Type="http://schemas.openxmlformats.org/officeDocument/2006/relationships/hyperlink" Target="https://www.vetstream.com/clinical-reference/canis/bug/Pasteurella-multocida"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hyperlink" Target="https://en.wikivet.net/Immunoglobulin_A"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en.wikivet.net/Canine_Infectious_Tracheobronchiti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www.merck-animal-health-usa.com/dp/3" TargetMode="External"/><Relationship Id="rId4" Type="http://schemas.openxmlformats.org/officeDocument/2006/relationships/hyperlink" Target="http://www.vetstreet.com/care/canine-adenovirus-type-2-cav-2"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n.wikivet.net/Enzootic_Pneumonia_-_Calve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en.wikivet.net/Bronchopneumonia"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hyperlink" Target="https://en.wikivet.net/Immunofluorescence"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en.wikivet.net/Vaccine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en.wikivet.net/Bovine_Adenovirus#cite_note-1"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1524000" y="1122363"/>
            <a:ext cx="9144000" cy="2387600"/>
          </a:xfrm>
          <a:prstGeom prst="rect">
            <a:avLst/>
          </a:prstGeom>
          <a:noFill/>
          <a:ln>
            <a:noFill/>
          </a:ln>
        </p:spPr>
        <p:txBody>
          <a:bodyPr wrap="square" lIns="91425" tIns="45700" rIns="91425" bIns="45700" anchor="b" anchorCtr="0">
            <a:noAutofit/>
          </a:bodyPr>
          <a:lstStyle/>
          <a:p>
            <a:pPr marL="0" marR="0" lvl="0" indent="-381000" algn="ctr" rtl="0">
              <a:lnSpc>
                <a:spcPct val="90000"/>
              </a:lnSpc>
              <a:spcBef>
                <a:spcPts val="0"/>
              </a:spcBef>
              <a:buClr>
                <a:srgbClr val="0070C0"/>
              </a:buClr>
              <a:buSzPts val="6000"/>
              <a:buFont typeface="Calibri"/>
              <a:buNone/>
            </a:pPr>
            <a:r>
              <a:rPr lang="tr-TR" sz="6000" b="0" i="0" u="none" strike="noStrike" cap="none">
                <a:solidFill>
                  <a:srgbClr val="0070C0"/>
                </a:solidFill>
                <a:latin typeface="Calibri"/>
                <a:ea typeface="Calibri"/>
                <a:cs typeface="Calibri"/>
                <a:sym typeface="Calibri"/>
              </a:rPr>
              <a:t>Bovine Warts (Bovine Papillomavirus)</a:t>
            </a:r>
          </a:p>
        </p:txBody>
      </p:sp>
      <p:sp>
        <p:nvSpPr>
          <p:cNvPr id="85" name="Shape 85"/>
          <p:cNvSpPr txBox="1">
            <a:spLocks noGrp="1"/>
          </p:cNvSpPr>
          <p:nvPr>
            <p:ph type="subTitle" idx="1"/>
          </p:nvPr>
        </p:nvSpPr>
        <p:spPr>
          <a:xfrm>
            <a:off x="1524000" y="3602038"/>
            <a:ext cx="9144000" cy="1655762"/>
          </a:xfrm>
          <a:prstGeom prst="rect">
            <a:avLst/>
          </a:prstGeom>
          <a:noFill/>
          <a:ln>
            <a:noFill/>
          </a:ln>
        </p:spPr>
        <p:txBody>
          <a:bodyPr wrap="square" lIns="91425" tIns="45700" rIns="91425" bIns="45700" anchor="t" anchorCtr="0">
            <a:noAutofit/>
          </a:bodyPr>
          <a:lstStyle/>
          <a:p>
            <a:pPr marL="0" marR="0" lvl="0" indent="-152400" algn="ctr" rtl="0">
              <a:lnSpc>
                <a:spcPct val="90000"/>
              </a:lnSpc>
              <a:spcBef>
                <a:spcPts val="0"/>
              </a:spcBef>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tr-TR" sz="2800" b="0" i="0" u="none" strike="noStrike" cap="none" dirty="0" err="1">
                <a:solidFill>
                  <a:schemeClr val="dk1"/>
                </a:solidFill>
                <a:latin typeface="Calibri"/>
                <a:ea typeface="Calibri"/>
                <a:cs typeface="Calibri"/>
                <a:sym typeface="Calibri"/>
              </a:rPr>
              <a:t>Some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lesions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develop</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rgbClr val="FF0000"/>
                </a:solidFill>
                <a:latin typeface="Calibri"/>
                <a:ea typeface="Calibri"/>
                <a:cs typeface="Calibri"/>
                <a:sym typeface="Calibri"/>
              </a:rPr>
              <a:t>into</a:t>
            </a:r>
            <a:r>
              <a:rPr lang="tr-TR" sz="2800" b="0" i="0" u="none" strike="noStrike" cap="none" dirty="0">
                <a:solidFill>
                  <a:srgbClr val="FF0000"/>
                </a:solidFill>
                <a:latin typeface="Calibri"/>
                <a:ea typeface="Calibri"/>
                <a:cs typeface="Calibri"/>
                <a:sym typeface="Calibri"/>
              </a:rPr>
              <a:t> </a:t>
            </a:r>
            <a:r>
              <a:rPr lang="tr-TR" sz="2800" b="0" i="0" u="none" strike="noStrike" cap="none" dirty="0" err="1">
                <a:solidFill>
                  <a:srgbClr val="FF0000"/>
                </a:solidFill>
                <a:latin typeface="Calibri"/>
                <a:ea typeface="Calibri"/>
                <a:cs typeface="Calibri"/>
                <a:sym typeface="Calibri"/>
              </a:rPr>
              <a:t>papulonodules</a:t>
            </a:r>
            <a:r>
              <a:rPr lang="tr-TR" sz="2800" b="0" i="0" u="none" strike="noStrike" cap="none" dirty="0">
                <a:solidFill>
                  <a:srgbClr val="FF0000"/>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with</a:t>
            </a:r>
            <a:r>
              <a:rPr lang="tr-TR" sz="2800" b="0" i="0" u="none" strike="noStrike" cap="none" dirty="0">
                <a:solidFill>
                  <a:schemeClr val="dk1"/>
                </a:solidFill>
                <a:latin typeface="Calibri"/>
                <a:ea typeface="Calibri"/>
                <a:cs typeface="Calibri"/>
                <a:sym typeface="Calibri"/>
              </a:rPr>
              <a:t> a </a:t>
            </a:r>
            <a:r>
              <a:rPr lang="tr-TR" sz="2800" b="0" i="0" u="none" strike="noStrike" cap="none" dirty="0" err="1">
                <a:solidFill>
                  <a:schemeClr val="dk1"/>
                </a:solidFill>
                <a:latin typeface="Calibri"/>
                <a:ea typeface="Calibri"/>
                <a:cs typeface="Calibri"/>
                <a:sym typeface="Calibri"/>
              </a:rPr>
              <a:t>warty</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surface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Such</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fibropapillomas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may</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involve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venereal</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regions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where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they</a:t>
            </a:r>
            <a:r>
              <a:rPr lang="tr-TR" sz="2800" b="0" i="0" u="none" strike="noStrike" cap="none" dirty="0">
                <a:solidFill>
                  <a:schemeClr val="dk1"/>
                </a:solidFill>
                <a:latin typeface="Calibri"/>
                <a:ea typeface="Calibri"/>
                <a:cs typeface="Calibri"/>
                <a:sym typeface="Calibri"/>
              </a:rPr>
              <a:t> can </a:t>
            </a:r>
            <a:r>
              <a:rPr lang="tr-TR" sz="2800" b="0" i="0" u="none" strike="noStrike" cap="none" dirty="0" err="1">
                <a:solidFill>
                  <a:schemeClr val="dk1"/>
                </a:solidFill>
                <a:latin typeface="Calibri"/>
                <a:ea typeface="Calibri"/>
                <a:cs typeface="Calibri"/>
                <a:sym typeface="Calibri"/>
              </a:rPr>
              <a:t>cause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pain</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disfigurement</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infection</a:t>
            </a:r>
            <a:r>
              <a:rPr lang="tr-TR" sz="2800" b="0" i="0" u="none" strike="noStrike" cap="none" dirty="0">
                <a:solidFill>
                  <a:schemeClr val="dk1"/>
                </a:solidFill>
                <a:latin typeface="Calibri"/>
                <a:ea typeface="Calibri"/>
                <a:cs typeface="Calibri"/>
                <a:sym typeface="Calibri"/>
              </a:rPr>
              <a:t> of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penis of </a:t>
            </a:r>
            <a:r>
              <a:rPr lang="tr-TR" sz="2800" b="0" i="0" u="none" strike="noStrike" cap="none" dirty="0" err="1">
                <a:solidFill>
                  <a:schemeClr val="dk1"/>
                </a:solidFill>
                <a:latin typeface="Calibri"/>
                <a:ea typeface="Calibri"/>
                <a:cs typeface="Calibri"/>
                <a:sym typeface="Calibri"/>
              </a:rPr>
              <a:t>young</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bulls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and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dystocia</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when</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vaginal</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mucosa</a:t>
            </a:r>
            <a:r>
              <a:rPr lang="tr-TR" sz="2800" b="0" i="0" u="none" strike="noStrike" cap="none" dirty="0">
                <a:solidFill>
                  <a:schemeClr val="dk1"/>
                </a:solidFill>
                <a:latin typeface="Calibri"/>
                <a:ea typeface="Calibri"/>
                <a:cs typeface="Calibri"/>
                <a:sym typeface="Calibri"/>
              </a:rPr>
              <a:t> of </a:t>
            </a:r>
            <a:r>
              <a:rPr lang="tr-TR" sz="2800" b="0" i="0" u="none" strike="noStrike" cap="none" dirty="0" err="1">
                <a:solidFill>
                  <a:schemeClr val="dk1"/>
                </a:solidFill>
                <a:latin typeface="Calibri"/>
                <a:ea typeface="Calibri"/>
                <a:cs typeface="Calibri"/>
                <a:sym typeface="Calibri"/>
              </a:rPr>
              <a:t>heifers</a:t>
            </a:r>
            <a:r>
              <a:rPr lang="tr-TR" sz="2800" b="0" i="0" u="none" strike="noStrike" cap="none" dirty="0">
                <a:solidFill>
                  <a:schemeClr val="dk1"/>
                </a:solidFill>
                <a:latin typeface="Calibri"/>
                <a:ea typeface="Calibri"/>
                <a:cs typeface="Calibri"/>
                <a:sym typeface="Calibri"/>
              </a:rPr>
              <a:t> is </a:t>
            </a:r>
            <a:r>
              <a:rPr lang="tr-TR" sz="2800" b="0" i="0" u="none" strike="noStrike" cap="none" dirty="0" err="1">
                <a:solidFill>
                  <a:schemeClr val="dk1"/>
                </a:solidFill>
                <a:latin typeface="Calibri"/>
                <a:ea typeface="Calibri"/>
                <a:cs typeface="Calibri"/>
                <a:sym typeface="Calibri"/>
              </a:rPr>
              <a:t>affected</a:t>
            </a:r>
            <a:r>
              <a:rPr lang="tr-TR" sz="2800" b="0" i="0" u="none" strike="noStrike" cap="none" dirty="0">
                <a:solidFill>
                  <a:schemeClr val="dk1"/>
                </a:solidFill>
                <a:latin typeface="Calibri"/>
                <a:ea typeface="Calibri"/>
                <a:cs typeface="Calibri"/>
                <a:sym typeface="Calibri"/>
              </a:rPr>
              <a:t>.</a:t>
            </a:r>
          </a:p>
          <a:p>
            <a:pPr marL="228600" marR="0" lvl="0" indent="-228600" algn="l" rtl="0">
              <a:lnSpc>
                <a:spcPct val="90000"/>
              </a:lnSpc>
              <a:spcBef>
                <a:spcPts val="1000"/>
              </a:spcBef>
              <a:spcAft>
                <a:spcPts val="0"/>
              </a:spcAft>
              <a:buClr>
                <a:srgbClr val="00B050"/>
              </a:buClr>
              <a:buSzPts val="2800"/>
              <a:buFont typeface="Arial"/>
              <a:buChar char="•"/>
            </a:pPr>
            <a:r>
              <a:rPr lang="tr-TR" sz="2800" b="0" i="0" u="none" strike="noStrike" cap="none" dirty="0">
                <a:solidFill>
                  <a:srgbClr val="00B050"/>
                </a:solidFill>
                <a:latin typeface="Calibri"/>
                <a:ea typeface="Calibri"/>
                <a:cs typeface="Calibri"/>
                <a:sym typeface="Calibri"/>
              </a:rPr>
              <a:t>A form of </a:t>
            </a:r>
            <a:r>
              <a:rPr lang="tr-TR" sz="2800" b="0" i="0" u="none" strike="noStrike" cap="none" dirty="0" err="1">
                <a:solidFill>
                  <a:srgbClr val="00B050"/>
                </a:solidFill>
                <a:latin typeface="Calibri"/>
                <a:ea typeface="Calibri"/>
                <a:cs typeface="Calibri"/>
                <a:sym typeface="Calibri"/>
              </a:rPr>
              <a:t>persistent</a:t>
            </a:r>
            <a:r>
              <a:rPr lang="tr-TR" sz="2800" b="0" i="0" u="none" strike="noStrike" cap="none" dirty="0">
                <a:solidFill>
                  <a:srgbClr val="00B050"/>
                </a:solidFill>
                <a:latin typeface="Calibri"/>
                <a:ea typeface="Calibri"/>
                <a:cs typeface="Calibri"/>
                <a:sym typeface="Calibri"/>
              </a:rPr>
              <a:t> </a:t>
            </a:r>
            <a:r>
              <a:rPr lang="tr-TR" sz="2800" b="0" i="0" u="none" strike="noStrike" cap="none" dirty="0" err="1">
                <a:solidFill>
                  <a:srgbClr val="00B050"/>
                </a:solidFill>
                <a:latin typeface="Calibri"/>
                <a:ea typeface="Calibri"/>
                <a:cs typeface="Calibri"/>
                <a:sym typeface="Calibri"/>
              </a:rPr>
              <a:t>cutaneous</a:t>
            </a:r>
            <a:r>
              <a:rPr lang="tr-TR" sz="2800" b="0" i="0" u="none" strike="noStrike" cap="none" dirty="0">
                <a:solidFill>
                  <a:srgbClr val="00B050"/>
                </a:solidFill>
                <a:latin typeface="Calibri"/>
                <a:ea typeface="Calibri"/>
                <a:cs typeface="Calibri"/>
                <a:sym typeface="Calibri"/>
              </a:rPr>
              <a:t> </a:t>
            </a:r>
            <a:r>
              <a:rPr lang="tr-TR" sz="2800" b="0" i="0" u="none" strike="noStrike" cap="none" dirty="0" err="1">
                <a:solidFill>
                  <a:srgbClr val="00B050"/>
                </a:solidFill>
                <a:latin typeface="Calibri"/>
                <a:ea typeface="Calibri"/>
                <a:cs typeface="Calibri"/>
                <a:sym typeface="Calibri"/>
              </a:rPr>
              <a:t>papillomatosis</a:t>
            </a:r>
            <a:r>
              <a:rPr lang="tr-TR" sz="2800" b="0" i="0" u="none" strike="noStrike" cap="none" dirty="0">
                <a:solidFill>
                  <a:srgbClr val="00B050"/>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with</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smaller</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numbers</a:t>
            </a:r>
            <a:r>
              <a:rPr lang="tr-TR" sz="2800" b="0" i="0" u="none" strike="noStrike" cap="none" dirty="0">
                <a:solidFill>
                  <a:schemeClr val="dk1"/>
                </a:solidFill>
                <a:latin typeface="Calibri"/>
                <a:ea typeface="Calibri"/>
                <a:cs typeface="Calibri"/>
                <a:sym typeface="Calibri"/>
              </a:rPr>
              <a:t> of </a:t>
            </a:r>
            <a:r>
              <a:rPr lang="tr-TR" sz="2800" b="0" i="0" u="none" strike="noStrike" cap="none" dirty="0" err="1">
                <a:solidFill>
                  <a:schemeClr val="dk1"/>
                </a:solidFill>
                <a:latin typeface="Calibri"/>
                <a:ea typeface="Calibri"/>
                <a:cs typeface="Calibri"/>
                <a:sym typeface="Calibri"/>
              </a:rPr>
              <a:t>papillomas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may</a:t>
            </a:r>
            <a:r>
              <a:rPr lang="tr-TR" sz="2800" b="0" i="0" u="none" strike="noStrike" cap="none" dirty="0">
                <a:solidFill>
                  <a:schemeClr val="dk1"/>
                </a:solidFill>
                <a:latin typeface="Calibri"/>
                <a:ea typeface="Calibri"/>
                <a:cs typeface="Calibri"/>
                <a:sym typeface="Calibri"/>
              </a:rPr>
              <a:t> be </a:t>
            </a:r>
            <a:r>
              <a:rPr lang="tr-TR" sz="2800" b="0" i="0" u="none" strike="noStrike" cap="none" dirty="0" err="1">
                <a:solidFill>
                  <a:schemeClr val="dk1"/>
                </a:solidFill>
                <a:latin typeface="Calibri"/>
                <a:ea typeface="Calibri"/>
                <a:cs typeface="Calibri"/>
                <a:sym typeface="Calibri"/>
              </a:rPr>
              <a:t>seen</a:t>
            </a:r>
            <a:r>
              <a:rPr lang="tr-TR" sz="2800" b="0" i="0" u="none" strike="noStrike" cap="none" dirty="0">
                <a:solidFill>
                  <a:schemeClr val="dk1"/>
                </a:solidFill>
                <a:latin typeface="Calibri"/>
                <a:ea typeface="Calibri"/>
                <a:cs typeface="Calibri"/>
                <a:sym typeface="Calibri"/>
              </a:rPr>
              <a:t> in </a:t>
            </a:r>
            <a:r>
              <a:rPr lang="tr-TR" sz="2800" b="0" i="0" u="none" strike="noStrike" cap="none" dirty="0" err="1">
                <a:solidFill>
                  <a:schemeClr val="dk1"/>
                </a:solidFill>
                <a:latin typeface="Calibri"/>
                <a:ea typeface="Calibri"/>
                <a:cs typeface="Calibri"/>
                <a:sym typeface="Calibri"/>
              </a:rPr>
              <a:t>herds</a:t>
            </a:r>
            <a:r>
              <a:rPr lang="tr-TR" sz="2800" b="0" i="0" u="none" strike="noStrike" cap="none" dirty="0">
                <a:solidFill>
                  <a:schemeClr val="dk1"/>
                </a:solidFill>
                <a:latin typeface="Calibri"/>
                <a:ea typeface="Calibri"/>
                <a:cs typeface="Calibri"/>
                <a:sym typeface="Calibri"/>
              </a:rPr>
              <a:t> of </a:t>
            </a:r>
            <a:r>
              <a:rPr lang="tr-TR" sz="2800" b="0" i="0" u="none" strike="noStrike" cap="none" dirty="0" err="1">
                <a:solidFill>
                  <a:schemeClr val="dk1"/>
                </a:solidFill>
                <a:latin typeface="Calibri"/>
                <a:ea typeface="Calibri"/>
                <a:cs typeface="Calibri"/>
                <a:sym typeface="Calibri"/>
              </a:rPr>
              <a:t>older</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cattle</a:t>
            </a:r>
            <a:r>
              <a:rPr lang="tr-TR" sz="2800" b="0" i="0" u="none" strike="noStrike" cap="none" dirty="0">
                <a:solidFill>
                  <a:schemeClr val="dk1"/>
                </a:solidFill>
                <a:latin typeface="Calibri"/>
                <a:ea typeface="Calibri"/>
                <a:cs typeface="Calibri"/>
                <a:sym typeface="Calibri"/>
              </a:rPr>
              <a:t>. A </a:t>
            </a:r>
            <a:r>
              <a:rPr lang="tr-TR" sz="2800" b="0" i="0" u="none" strike="noStrike" cap="none" dirty="0" err="1">
                <a:solidFill>
                  <a:schemeClr val="dk1"/>
                </a:solidFill>
                <a:latin typeface="Calibri"/>
                <a:ea typeface="Calibri"/>
                <a:cs typeface="Calibri"/>
                <a:sym typeface="Calibri"/>
              </a:rPr>
              <a:t>bovine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papilloma</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virus</a:t>
            </a:r>
            <a:r>
              <a:rPr lang="tr-TR" sz="2800" b="0" i="0" u="none" strike="noStrike" cap="none" dirty="0">
                <a:solidFill>
                  <a:schemeClr val="dk1"/>
                </a:solidFill>
                <a:latin typeface="Calibri"/>
                <a:ea typeface="Calibri"/>
                <a:cs typeface="Calibri"/>
                <a:sym typeface="Calibri"/>
              </a:rPr>
              <a:t> has </a:t>
            </a:r>
            <a:r>
              <a:rPr lang="tr-TR" sz="2800" b="0" i="0" u="none" strike="noStrike" cap="none" dirty="0" err="1">
                <a:solidFill>
                  <a:schemeClr val="dk1"/>
                </a:solidFill>
                <a:latin typeface="Calibri"/>
                <a:ea typeface="Calibri"/>
                <a:cs typeface="Calibri"/>
                <a:sym typeface="Calibri"/>
              </a:rPr>
              <a:t>also</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been</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demonstrated</a:t>
            </a:r>
            <a:r>
              <a:rPr lang="tr-TR" sz="2800" b="0" i="0" u="none" strike="noStrike" cap="none" dirty="0">
                <a:solidFill>
                  <a:schemeClr val="dk1"/>
                </a:solidFill>
                <a:latin typeface="Calibri"/>
                <a:ea typeface="Calibri"/>
                <a:cs typeface="Calibri"/>
                <a:sym typeface="Calibri"/>
              </a:rPr>
              <a:t> in </a:t>
            </a:r>
            <a:r>
              <a:rPr lang="tr-TR" sz="2800" b="0" i="0" u="none" strike="noStrike" cap="none" dirty="0" err="1">
                <a:solidFill>
                  <a:schemeClr val="dk1"/>
                </a:solidFill>
                <a:latin typeface="Calibri"/>
                <a:ea typeface="Calibri"/>
                <a:cs typeface="Calibri"/>
                <a:sym typeface="Calibri"/>
              </a:rPr>
              <a:t>bladder</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tumors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associated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with</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bracken</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fern</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poisoning</a:t>
            </a:r>
            <a:r>
              <a:rPr lang="tr-TR" sz="2800" b="0" i="0" u="none" strike="noStrike" cap="none" dirty="0">
                <a:solidFill>
                  <a:schemeClr val="dk1"/>
                </a:solidFill>
                <a:latin typeface="Calibri"/>
                <a:ea typeface="Calibri"/>
                <a:cs typeface="Calibri"/>
                <a:sym typeface="Calibri"/>
              </a:rPr>
              <a:t>.</a:t>
            </a:r>
          </a:p>
          <a:p>
            <a:pPr marL="228600" marR="0" lvl="0" indent="-228600" algn="l" rtl="0">
              <a:lnSpc>
                <a:spcPct val="90000"/>
              </a:lnSpc>
              <a:spcBef>
                <a:spcPts val="1000"/>
              </a:spcBef>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838200" y="878774"/>
            <a:ext cx="10515600" cy="5298189"/>
          </a:xfrm>
          <a:prstGeom prst="rect">
            <a:avLst/>
          </a:prstGeom>
          <a:noFill/>
          <a:ln>
            <a:noFill/>
          </a:ln>
        </p:spPr>
        <p:txBody>
          <a:bodyPr wrap="square" lIns="91425" tIns="45700" rIns="91425" bIns="45700" anchor="t" anchorCtr="0">
            <a:noAutofit/>
          </a:bodyPr>
          <a:lstStyle/>
          <a:p>
            <a:pPr marL="0" marR="0" lvl="0" indent="-177800" algn="l" rtl="0">
              <a:lnSpc>
                <a:spcPct val="90000"/>
              </a:lnSpc>
              <a:spcBef>
                <a:spcPts val="0"/>
              </a:spcBef>
              <a:spcAft>
                <a:spcPts val="0"/>
              </a:spcAft>
              <a:buClr>
                <a:srgbClr val="FF0000"/>
              </a:buClr>
              <a:buSzPts val="2800"/>
              <a:buFont typeface="Arial"/>
              <a:buNone/>
            </a:pPr>
            <a:r>
              <a:rPr lang="tr-TR" sz="2800" b="0" i="0" u="none" strike="noStrike" cap="none" dirty="0">
                <a:solidFill>
                  <a:srgbClr val="FF0000"/>
                </a:solidFill>
                <a:latin typeface="Calibri"/>
                <a:ea typeface="Calibri"/>
                <a:cs typeface="Calibri"/>
                <a:sym typeface="Calibri"/>
              </a:rPr>
              <a:t>1- </a:t>
            </a:r>
            <a:r>
              <a:rPr lang="tr-TR" sz="2800" b="0" i="0" u="none" strike="noStrike" cap="none" dirty="0" err="1">
                <a:solidFill>
                  <a:srgbClr val="FF0000"/>
                </a:solidFill>
                <a:latin typeface="Calibri"/>
                <a:ea typeface="Calibri"/>
                <a:cs typeface="Calibri"/>
                <a:sym typeface="Calibri"/>
              </a:rPr>
              <a:t>Fungiform</a:t>
            </a:r>
            <a:r>
              <a:rPr lang="tr-TR" sz="2800" b="0" i="0" u="none" strike="noStrike" cap="none" dirty="0">
                <a:solidFill>
                  <a:srgbClr val="FF0000"/>
                </a:solidFill>
                <a:latin typeface="Calibri"/>
                <a:ea typeface="Calibri"/>
                <a:cs typeface="Calibri"/>
                <a:sym typeface="Calibri"/>
              </a:rPr>
              <a:t> Skin </a:t>
            </a:r>
            <a:r>
              <a:rPr lang="tr-TR" sz="2800" b="0" i="0" u="none" strike="noStrike" cap="none" dirty="0" err="1">
                <a:solidFill>
                  <a:srgbClr val="FF0000"/>
                </a:solidFill>
                <a:latin typeface="Calibri"/>
                <a:ea typeface="Calibri"/>
                <a:cs typeface="Calibri"/>
                <a:sym typeface="Calibri"/>
              </a:rPr>
              <a:t>Papillomotosis</a:t>
            </a:r>
            <a:r>
              <a:rPr lang="tr-TR" sz="2800" b="0" i="0" u="none" strike="noStrike" cap="none" dirty="0">
                <a:solidFill>
                  <a:srgbClr val="FF0000"/>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Fungiform</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papillomas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are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formed</a:t>
            </a:r>
            <a:r>
              <a:rPr lang="tr-TR" sz="2800" b="0" i="0" u="none" strike="noStrike" cap="none" dirty="0">
                <a:solidFill>
                  <a:schemeClr val="dk1"/>
                </a:solidFill>
                <a:latin typeface="Calibri"/>
                <a:ea typeface="Calibri"/>
                <a:cs typeface="Calibri"/>
                <a:sym typeface="Calibri"/>
              </a:rPr>
              <a:t> in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breast</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and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nipples</a:t>
            </a:r>
            <a:r>
              <a:rPr lang="tr-TR" sz="2800" b="0" i="0" u="none" strike="noStrike" cap="none" dirty="0">
                <a:solidFill>
                  <a:schemeClr val="dk1"/>
                </a:solidFill>
                <a:latin typeface="Calibri"/>
                <a:ea typeface="Calibri"/>
                <a:cs typeface="Calibri"/>
                <a:sym typeface="Calibri"/>
              </a:rPr>
              <a:t> in </a:t>
            </a:r>
            <a:r>
              <a:rPr lang="tr-TR" sz="2800" b="0" i="0" u="none" strike="noStrike" cap="none" dirty="0" err="1">
                <a:solidFill>
                  <a:schemeClr val="dk1"/>
                </a:solidFill>
                <a:latin typeface="Calibri"/>
                <a:ea typeface="Calibri"/>
                <a:cs typeface="Calibri"/>
                <a:sym typeface="Calibri"/>
              </a:rPr>
              <a:t>different</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regions</a:t>
            </a:r>
            <a:r>
              <a:rPr lang="tr-TR" sz="2800" b="0" i="0" u="none" strike="noStrike" cap="none" dirty="0">
                <a:solidFill>
                  <a:schemeClr val="dk1"/>
                </a:solidFill>
                <a:latin typeface="Calibri"/>
                <a:ea typeface="Calibri"/>
                <a:cs typeface="Calibri"/>
                <a:sym typeface="Calibri"/>
              </a:rPr>
              <a:t> of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skin, </a:t>
            </a:r>
            <a:r>
              <a:rPr lang="tr-TR" sz="2800" b="0" i="0" u="none" strike="noStrike" cap="none" dirty="0" err="1">
                <a:solidFill>
                  <a:schemeClr val="dk1"/>
                </a:solidFill>
                <a:latin typeface="Calibri"/>
                <a:ea typeface="Calibri"/>
                <a:cs typeface="Calibri"/>
                <a:sym typeface="Calibri"/>
              </a:rPr>
              <a:t>mostly</a:t>
            </a:r>
            <a:r>
              <a:rPr lang="tr-TR" sz="2800" b="0" i="0" u="none" strike="noStrike" cap="none" dirty="0">
                <a:solidFill>
                  <a:schemeClr val="dk1"/>
                </a:solidFill>
                <a:latin typeface="Calibri"/>
                <a:ea typeface="Calibri"/>
                <a:cs typeface="Calibri"/>
                <a:sym typeface="Calibri"/>
              </a:rPr>
              <a:t> in </a:t>
            </a:r>
            <a:r>
              <a:rPr lang="tr-TR" sz="2800" b="0" i="0" u="none" strike="noStrike" cap="none" dirty="0" err="1">
                <a:solidFill>
                  <a:schemeClr val="dk1"/>
                </a:solidFill>
                <a:latin typeface="Calibri"/>
                <a:ea typeface="Calibri"/>
                <a:cs typeface="Calibri"/>
                <a:sym typeface="Calibri"/>
              </a:rPr>
              <a:t>young</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cattle</a:t>
            </a:r>
            <a:r>
              <a:rPr lang="tr-TR" sz="2800" b="0" i="0" u="none" strike="noStrike" cap="none" dirty="0">
                <a:solidFill>
                  <a:srgbClr val="CC00CC"/>
                </a:solidFill>
                <a:latin typeface="Calibri"/>
                <a:ea typeface="Calibri"/>
                <a:cs typeface="Calibri"/>
                <a:sym typeface="Calibri"/>
              </a:rPr>
              <a:t>. </a:t>
            </a:r>
            <a:r>
              <a:rPr lang="tr-TR" sz="2800" b="0" i="0" u="none" strike="noStrike" cap="none" dirty="0" err="1">
                <a:solidFill>
                  <a:srgbClr val="002060"/>
                </a:solidFill>
                <a:latin typeface="Calibri"/>
                <a:ea typeface="Calibri"/>
                <a:cs typeface="Calibri"/>
                <a:sym typeface="Calibri"/>
              </a:rPr>
              <a:t>by</a:t>
            </a:r>
            <a:r>
              <a:rPr lang="tr-TR" sz="2800" b="0" i="0" u="none" strike="noStrike" cap="none" dirty="0">
                <a:solidFill>
                  <a:srgbClr val="002060"/>
                </a:solidFill>
                <a:latin typeface="Calibri"/>
                <a:ea typeface="Calibri"/>
                <a:cs typeface="Calibri"/>
                <a:sym typeface="Calibri"/>
              </a:rPr>
              <a:t> BPV-6.</a:t>
            </a:r>
          </a:p>
          <a:p>
            <a:pPr marL="0" marR="0" lvl="0" indent="-177800" algn="l" rtl="0">
              <a:lnSpc>
                <a:spcPct val="90000"/>
              </a:lnSpc>
              <a:spcBef>
                <a:spcPts val="1000"/>
              </a:spcBef>
              <a:spcAft>
                <a:spcPts val="0"/>
              </a:spcAft>
              <a:buClr>
                <a:srgbClr val="FF0000"/>
              </a:buClr>
              <a:buSzPts val="2800"/>
              <a:buFont typeface="Arial"/>
              <a:buNone/>
            </a:pPr>
            <a:r>
              <a:rPr lang="tr-TR" sz="2800" b="0" i="0" u="none" strike="noStrike" cap="none" dirty="0">
                <a:solidFill>
                  <a:srgbClr val="FF0000"/>
                </a:solidFill>
                <a:latin typeface="Calibri"/>
                <a:ea typeface="Calibri"/>
                <a:cs typeface="Calibri"/>
                <a:sym typeface="Calibri"/>
              </a:rPr>
              <a:t>2- </a:t>
            </a:r>
            <a:r>
              <a:rPr lang="tr-TR" sz="2800" b="0" i="0" u="none" strike="noStrike" cap="none" dirty="0" err="1">
                <a:solidFill>
                  <a:srgbClr val="FF0000"/>
                </a:solidFill>
                <a:latin typeface="Calibri"/>
                <a:ea typeface="Calibri"/>
                <a:cs typeface="Calibri"/>
                <a:sym typeface="Calibri"/>
              </a:rPr>
              <a:t>Filiform</a:t>
            </a:r>
            <a:r>
              <a:rPr lang="tr-TR" sz="2800" b="0" i="0" u="none" strike="noStrike" cap="none" dirty="0">
                <a:solidFill>
                  <a:srgbClr val="FF0000"/>
                </a:solidFill>
                <a:latin typeface="Calibri"/>
                <a:ea typeface="Calibri"/>
                <a:cs typeface="Calibri"/>
                <a:sym typeface="Calibri"/>
              </a:rPr>
              <a:t> </a:t>
            </a:r>
            <a:r>
              <a:rPr lang="tr-TR" sz="2800" b="0" i="0" u="none" strike="noStrike" cap="none" dirty="0" err="1">
                <a:solidFill>
                  <a:srgbClr val="FF0000"/>
                </a:solidFill>
                <a:latin typeface="Calibri"/>
                <a:ea typeface="Calibri"/>
                <a:cs typeface="Calibri"/>
                <a:sym typeface="Calibri"/>
              </a:rPr>
              <a:t>Papillomatosis</a:t>
            </a:r>
            <a:r>
              <a:rPr lang="tr-TR" sz="2800" b="0" i="0" u="none" strike="noStrike" cap="none" dirty="0">
                <a:solidFill>
                  <a:srgbClr val="FF0000"/>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It</a:t>
            </a:r>
            <a:r>
              <a:rPr lang="tr-TR" sz="2800" b="0" i="0" u="none" strike="noStrike" cap="none" dirty="0">
                <a:solidFill>
                  <a:schemeClr val="dk1"/>
                </a:solidFill>
                <a:latin typeface="Calibri"/>
                <a:ea typeface="Calibri"/>
                <a:cs typeface="Calibri"/>
                <a:sym typeface="Calibri"/>
              </a:rPr>
              <a:t> is </a:t>
            </a:r>
            <a:r>
              <a:rPr lang="tr-TR" sz="2800" b="0" i="0" u="none" strike="noStrike" cap="none" dirty="0" err="1">
                <a:solidFill>
                  <a:schemeClr val="dk1"/>
                </a:solidFill>
                <a:latin typeface="Calibri"/>
                <a:ea typeface="Calibri"/>
                <a:cs typeface="Calibri"/>
                <a:sym typeface="Calibri"/>
              </a:rPr>
              <a:t>formed</a:t>
            </a:r>
            <a:r>
              <a:rPr lang="tr-TR" sz="2800" b="0" i="0" u="none" strike="noStrike" cap="none" dirty="0">
                <a:solidFill>
                  <a:schemeClr val="dk1"/>
                </a:solidFill>
                <a:latin typeface="Calibri"/>
                <a:ea typeface="Calibri"/>
                <a:cs typeface="Calibri"/>
                <a:sym typeface="Calibri"/>
              </a:rPr>
              <a:t> in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shape</a:t>
            </a:r>
            <a:r>
              <a:rPr lang="tr-TR" sz="2800" b="0" i="0" u="none" strike="noStrike" cap="none" dirty="0">
                <a:solidFill>
                  <a:schemeClr val="dk1"/>
                </a:solidFill>
                <a:latin typeface="Calibri"/>
                <a:ea typeface="Calibri"/>
                <a:cs typeface="Calibri"/>
                <a:sym typeface="Calibri"/>
              </a:rPr>
              <a:t> of </a:t>
            </a:r>
            <a:r>
              <a:rPr lang="tr-TR" sz="2800" b="0" i="0" u="none" strike="noStrike" cap="none" dirty="0" err="1">
                <a:solidFill>
                  <a:schemeClr val="dk1"/>
                </a:solidFill>
                <a:latin typeface="Calibri"/>
                <a:ea typeface="Calibri"/>
                <a:cs typeface="Calibri"/>
                <a:sym typeface="Calibri"/>
              </a:rPr>
              <a:t>yarn</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rice</a:t>
            </a:r>
            <a:r>
              <a:rPr lang="tr-TR" sz="2800" b="0" i="0" u="none" strike="noStrike" cap="none" dirty="0">
                <a:solidFill>
                  <a:schemeClr val="dk1"/>
                </a:solidFill>
                <a:latin typeface="Calibri"/>
                <a:ea typeface="Calibri"/>
                <a:cs typeface="Calibri"/>
                <a:sym typeface="Calibri"/>
              </a:rPr>
              <a:t>) at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beginning</a:t>
            </a:r>
            <a:r>
              <a:rPr lang="tr-TR" sz="2800" b="0" i="0" u="none" strike="noStrike" cap="none" dirty="0">
                <a:solidFill>
                  <a:schemeClr val="dk1"/>
                </a:solidFill>
                <a:latin typeface="Calibri"/>
                <a:ea typeface="Calibri"/>
                <a:cs typeface="Calibri"/>
                <a:sym typeface="Calibri"/>
              </a:rPr>
              <a:t> of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breast</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and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nipple</a:t>
            </a:r>
            <a:r>
              <a:rPr lang="tr-TR" sz="2800" b="0" i="0" u="none" strike="noStrike" cap="none">
                <a:solidFill>
                  <a:schemeClr val="dk1"/>
                </a:solidFill>
                <a:latin typeface="Calibri"/>
                <a:ea typeface="Calibri"/>
                <a:cs typeface="Calibri"/>
                <a:sym typeface="Calibri"/>
              </a:rPr>
              <a:t>, by</a:t>
            </a:r>
            <a:r>
              <a:rPr lang="tr-TR" sz="2800" b="0" i="0" u="none" strike="noStrike" cap="none" dirty="0">
                <a:solidFill>
                  <a:schemeClr val="dk1"/>
                </a:solidFill>
                <a:latin typeface="Calibri"/>
                <a:ea typeface="Calibri"/>
                <a:cs typeface="Calibri"/>
                <a:sym typeface="Calibri"/>
              </a:rPr>
              <a:t> BPV-5.</a:t>
            </a:r>
          </a:p>
          <a:p>
            <a:pPr marL="0" marR="0" lvl="0" indent="-177800" algn="l" rtl="0">
              <a:lnSpc>
                <a:spcPct val="90000"/>
              </a:lnSpc>
              <a:spcBef>
                <a:spcPts val="1000"/>
              </a:spcBef>
              <a:spcAft>
                <a:spcPts val="0"/>
              </a:spcAft>
              <a:buClr>
                <a:srgbClr val="FF0000"/>
              </a:buClr>
              <a:buSzPts val="2800"/>
              <a:buFont typeface="Arial"/>
              <a:buNone/>
            </a:pPr>
            <a:r>
              <a:rPr lang="tr-TR" sz="2800" b="0" i="0" u="none" strike="noStrike" cap="none" dirty="0">
                <a:solidFill>
                  <a:srgbClr val="FF0000"/>
                </a:solidFill>
                <a:latin typeface="Calibri"/>
                <a:ea typeface="Calibri"/>
                <a:cs typeface="Calibri"/>
                <a:sym typeface="Calibri"/>
              </a:rPr>
              <a:t>3-Mucosa </a:t>
            </a:r>
            <a:r>
              <a:rPr lang="tr-TR" sz="2800" b="0" i="0" u="none" strike="noStrike" cap="none" dirty="0" err="1">
                <a:solidFill>
                  <a:srgbClr val="FF0000"/>
                </a:solidFill>
                <a:latin typeface="Calibri"/>
                <a:ea typeface="Calibri"/>
                <a:cs typeface="Calibri"/>
                <a:sym typeface="Calibri"/>
              </a:rPr>
              <a:t>Papillomatosis</a:t>
            </a:r>
            <a:r>
              <a:rPr lang="tr-TR" sz="2800" b="0" i="0" u="none" strike="noStrike" cap="none" dirty="0">
                <a:solidFill>
                  <a:srgbClr val="FF0000"/>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These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occur</a:t>
            </a:r>
            <a:r>
              <a:rPr lang="tr-TR" sz="2800" b="0" i="0" u="none" strike="noStrike" cap="none" dirty="0">
                <a:solidFill>
                  <a:schemeClr val="dk1"/>
                </a:solidFill>
                <a:latin typeface="Calibri"/>
                <a:ea typeface="Calibri"/>
                <a:cs typeface="Calibri"/>
                <a:sym typeface="Calibri"/>
              </a:rPr>
              <a:t> as </a:t>
            </a:r>
            <a:r>
              <a:rPr lang="tr-TR" sz="2800" b="0" i="0" u="none" strike="noStrike" cap="none" dirty="0" err="1">
                <a:solidFill>
                  <a:schemeClr val="dk1"/>
                </a:solidFill>
                <a:latin typeface="Calibri"/>
                <a:ea typeface="Calibri"/>
                <a:cs typeface="Calibri"/>
                <a:sym typeface="Calibri"/>
              </a:rPr>
              <a:t>Genital</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Papillomas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Prepusium</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Glans</a:t>
            </a:r>
            <a:r>
              <a:rPr lang="tr-TR" sz="2800" b="0" i="0" u="none" strike="noStrike" cap="none" dirty="0">
                <a:solidFill>
                  <a:schemeClr val="dk1"/>
                </a:solidFill>
                <a:latin typeface="Calibri"/>
                <a:ea typeface="Calibri"/>
                <a:cs typeface="Calibri"/>
                <a:sym typeface="Calibri"/>
              </a:rPr>
              <a:t> Penis </a:t>
            </a:r>
            <a:r>
              <a:rPr lang="tr-TR" sz="2800" b="0" i="0" u="none" strike="noStrike" cap="none" dirty="0" err="1">
                <a:solidFill>
                  <a:schemeClr val="dk1"/>
                </a:solidFill>
                <a:latin typeface="Calibri"/>
                <a:ea typeface="Calibri"/>
                <a:cs typeface="Calibri"/>
                <a:sym typeface="Calibri"/>
              </a:rPr>
              <a:t>and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Vaginal</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Mucosa</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and</a:t>
            </a:r>
            <a:r>
              <a:rPr lang="tr-TR" sz="2800" b="0" i="0" u="none" strike="noStrike" cap="none" dirty="0">
                <a:solidFill>
                  <a:schemeClr val="dk1"/>
                </a:solidFill>
                <a:latin typeface="Calibri"/>
                <a:ea typeface="Calibri"/>
                <a:cs typeface="Calibri"/>
                <a:sym typeface="Calibri"/>
              </a:rPr>
              <a:t> in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form of </a:t>
            </a:r>
            <a:r>
              <a:rPr lang="tr-TR" sz="2800" b="0" i="0" u="none" strike="noStrike" cap="none" dirty="0" err="1">
                <a:solidFill>
                  <a:schemeClr val="dk1"/>
                </a:solidFill>
                <a:latin typeface="Calibri"/>
                <a:ea typeface="Calibri"/>
                <a:cs typeface="Calibri"/>
                <a:sym typeface="Calibri"/>
              </a:rPr>
              <a:t>cauliflower</a:t>
            </a:r>
            <a:r>
              <a:rPr lang="tr-TR" sz="2800" b="0" i="0" u="none" strike="noStrike" cap="none" dirty="0">
                <a:solidFill>
                  <a:schemeClr val="dk1"/>
                </a:solidFill>
                <a:latin typeface="Calibri"/>
                <a:ea typeface="Calibri"/>
                <a:cs typeface="Calibri"/>
                <a:sym typeface="Calibri"/>
              </a:rPr>
              <a:t>, BPV-2.</a:t>
            </a:r>
          </a:p>
          <a:p>
            <a:pPr marL="0" marR="0" lvl="0" indent="-177800" algn="l" rtl="0">
              <a:lnSpc>
                <a:spcPct val="90000"/>
              </a:lnSpc>
              <a:spcBef>
                <a:spcPts val="1000"/>
              </a:spcBef>
              <a:buClr>
                <a:srgbClr val="FF0000"/>
              </a:buClr>
              <a:buSzPts val="2800"/>
              <a:buFont typeface="Arial"/>
              <a:buNone/>
            </a:pPr>
            <a:r>
              <a:rPr lang="tr-TR" sz="2800" b="0" i="0" u="none" strike="noStrike" cap="none" dirty="0">
                <a:solidFill>
                  <a:srgbClr val="FF0000"/>
                </a:solidFill>
                <a:latin typeface="Calibri"/>
                <a:ea typeface="Calibri"/>
                <a:cs typeface="Calibri"/>
                <a:sym typeface="Calibri"/>
              </a:rPr>
              <a:t>4-Visceral </a:t>
            </a:r>
            <a:r>
              <a:rPr lang="tr-TR" sz="2800" b="0" i="0" u="none" strike="noStrike" cap="none" dirty="0" err="1">
                <a:solidFill>
                  <a:srgbClr val="FF0000"/>
                </a:solidFill>
                <a:latin typeface="Calibri"/>
                <a:ea typeface="Calibri"/>
                <a:cs typeface="Calibri"/>
                <a:sym typeface="Calibri"/>
              </a:rPr>
              <a:t>Papillomatosis</a:t>
            </a:r>
            <a:r>
              <a:rPr lang="tr-TR" sz="2800" b="0" i="0" u="none" strike="noStrike" cap="none" dirty="0">
                <a:solidFill>
                  <a:srgbClr val="FF0000"/>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papilloma</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occurs</a:t>
            </a:r>
            <a:r>
              <a:rPr lang="tr-TR" sz="2800" b="0" i="0" u="none" strike="noStrike" cap="none" dirty="0">
                <a:solidFill>
                  <a:schemeClr val="dk1"/>
                </a:solidFill>
                <a:latin typeface="Calibri"/>
                <a:ea typeface="Calibri"/>
                <a:cs typeface="Calibri"/>
                <a:sym typeface="Calibri"/>
              </a:rPr>
              <a:t> in </a:t>
            </a:r>
            <a:r>
              <a:rPr lang="tr-TR" sz="2800" b="0" i="0" u="none" strike="noStrike" cap="none" dirty="0" err="1">
                <a:solidFill>
                  <a:schemeClr val="dk1"/>
                </a:solidFill>
                <a:latin typeface="Calibri"/>
                <a:ea typeface="Calibri"/>
                <a:cs typeface="Calibri"/>
                <a:sym typeface="Calibri"/>
              </a:rPr>
              <a:t>bladder</a:t>
            </a:r>
            <a:r>
              <a:rPr lang="tr-TR" sz="2800" b="0" i="0" u="none" strike="noStrike" cap="none" dirty="0">
                <a:solidFill>
                  <a:schemeClr val="dk1"/>
                </a:solidFill>
                <a:latin typeface="Calibri"/>
                <a:ea typeface="Calibri"/>
                <a:cs typeface="Calibri"/>
                <a:sym typeface="Calibri"/>
              </a:rPr>
              <a:t>, in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stomach</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and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pharynx</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and</a:t>
            </a:r>
            <a:r>
              <a:rPr lang="tr-TR" sz="2800" b="0" i="0" u="none" strike="noStrike" cap="none" dirty="0">
                <a:solidFill>
                  <a:schemeClr val="dk1"/>
                </a:solidFill>
                <a:latin typeface="Calibri"/>
                <a:ea typeface="Calibri"/>
                <a:cs typeface="Calibri"/>
                <a:sym typeface="Calibri"/>
              </a:rPr>
              <a:t> can be </a:t>
            </a:r>
            <a:r>
              <a:rPr lang="tr-TR" sz="2800" b="0" i="0" u="none" strike="noStrike" cap="none" dirty="0" err="1">
                <a:solidFill>
                  <a:schemeClr val="dk1"/>
                </a:solidFill>
                <a:latin typeface="Calibri"/>
                <a:ea typeface="Calibri"/>
                <a:cs typeface="Calibri"/>
                <a:sym typeface="Calibri"/>
              </a:rPr>
              <a:t>malignant</a:t>
            </a:r>
            <a:r>
              <a:rPr lang="tr-TR" sz="2800" b="0" i="0" u="none" strike="noStrike" cap="none" dirty="0">
                <a:solidFill>
                  <a:schemeClr val="dk1"/>
                </a:solidFill>
                <a:latin typeface="Calibri"/>
                <a:ea typeface="Calibri"/>
                <a:cs typeface="Calibri"/>
                <a:sym typeface="Calibri"/>
              </a:rPr>
              <a:t>. BPV-4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Shape 148" descr="http://vetbook.org/wiki/cow/images/thumb/f/f6/Papilloma01.jpg/300px-Papilloma01.jpg"/>
          <p:cNvPicPr preferRelativeResize="0"/>
          <p:nvPr/>
        </p:nvPicPr>
        <p:blipFill rotWithShape="1">
          <a:blip r:embed="rId3">
            <a:alphaModFix/>
          </a:blip>
          <a:srcRect/>
          <a:stretch/>
        </p:blipFill>
        <p:spPr>
          <a:xfrm>
            <a:off x="142504" y="237505"/>
            <a:ext cx="4982830" cy="3305279"/>
          </a:xfrm>
          <a:prstGeom prst="rect">
            <a:avLst/>
          </a:prstGeom>
          <a:noFill/>
          <a:ln>
            <a:noFill/>
          </a:ln>
        </p:spPr>
      </p:pic>
      <p:pic>
        <p:nvPicPr>
          <p:cNvPr id="149" name="Shape 149" descr="https://static-content.springer.com/image/art%3A10.1007%2Fs00705-017-3258-8/MediaObjects/705_2017_3258_Fig1_HTML.jpg"/>
          <p:cNvPicPr preferRelativeResize="0"/>
          <p:nvPr/>
        </p:nvPicPr>
        <p:blipFill rotWithShape="1">
          <a:blip r:embed="rId4">
            <a:alphaModFix/>
          </a:blip>
          <a:srcRect/>
          <a:stretch/>
        </p:blipFill>
        <p:spPr>
          <a:xfrm>
            <a:off x="5231905" y="237505"/>
            <a:ext cx="6789140" cy="2563971"/>
          </a:xfrm>
          <a:prstGeom prst="rect">
            <a:avLst/>
          </a:prstGeom>
          <a:noFill/>
          <a:ln>
            <a:noFill/>
          </a:ln>
        </p:spPr>
      </p:pic>
      <p:pic>
        <p:nvPicPr>
          <p:cNvPr id="150" name="Shape 150" descr="https://static-content.springer.com/image/art%3A10.1007%2Fs00705-017-3258-8/MediaObjects/705_2017_3258_Fig2_HTML.jpg"/>
          <p:cNvPicPr preferRelativeResize="0"/>
          <p:nvPr/>
        </p:nvPicPr>
        <p:blipFill rotWithShape="1">
          <a:blip r:embed="rId5">
            <a:alphaModFix/>
          </a:blip>
          <a:srcRect/>
          <a:stretch/>
        </p:blipFill>
        <p:spPr>
          <a:xfrm>
            <a:off x="5125334" y="3293918"/>
            <a:ext cx="6901695" cy="2785148"/>
          </a:xfrm>
          <a:prstGeom prst="rect">
            <a:avLst/>
          </a:prstGeom>
          <a:noFill/>
          <a:ln>
            <a:noFill/>
          </a:ln>
        </p:spPr>
      </p:pic>
      <p:sp>
        <p:nvSpPr>
          <p:cNvPr id="151" name="Shape 151"/>
          <p:cNvSpPr/>
          <p:nvPr/>
        </p:nvSpPr>
        <p:spPr>
          <a:xfrm>
            <a:off x="142504" y="6571508"/>
            <a:ext cx="12049496" cy="246221"/>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tr-TR" sz="1000">
                <a:solidFill>
                  <a:schemeClr val="dk1"/>
                </a:solidFill>
                <a:latin typeface="Calibri"/>
                <a:ea typeface="Calibri"/>
                <a:cs typeface="Calibri"/>
                <a:sym typeface="Calibri"/>
              </a:rPr>
              <a:t>Dagalp, S. B., Dogan, F., Farzanı, T. A., Salar, S., &amp; Bastan, A. (2017). The genetic diversity of bovine papillomaviruses (BPV) from different papillomatosis cases in dairy cows in Turkey. </a:t>
            </a:r>
            <a:r>
              <a:rPr lang="tr-TR" sz="1000" i="1">
                <a:solidFill>
                  <a:schemeClr val="dk1"/>
                </a:solidFill>
                <a:latin typeface="Calibri"/>
                <a:ea typeface="Calibri"/>
                <a:cs typeface="Calibri"/>
                <a:sym typeface="Calibri"/>
              </a:rPr>
              <a:t>Archives of Virology</a:t>
            </a:r>
            <a:r>
              <a:rPr lang="tr-TR" sz="1000">
                <a:solidFill>
                  <a:schemeClr val="dk1"/>
                </a:solidFill>
                <a:latin typeface="Calibri"/>
                <a:ea typeface="Calibri"/>
                <a:cs typeface="Calibri"/>
                <a:sym typeface="Calibri"/>
              </a:rPr>
              <a:t>, </a:t>
            </a:r>
            <a:r>
              <a:rPr lang="tr-TR" sz="1000" i="1">
                <a:solidFill>
                  <a:schemeClr val="dk1"/>
                </a:solidFill>
                <a:latin typeface="Calibri"/>
                <a:ea typeface="Calibri"/>
                <a:cs typeface="Calibri"/>
                <a:sym typeface="Calibri"/>
              </a:rPr>
              <a:t>162</a:t>
            </a:r>
            <a:r>
              <a:rPr lang="tr-TR" sz="1000">
                <a:solidFill>
                  <a:schemeClr val="dk1"/>
                </a:solidFill>
                <a:latin typeface="Calibri"/>
                <a:ea typeface="Calibri"/>
                <a:cs typeface="Calibri"/>
                <a:sym typeface="Calibri"/>
              </a:rPr>
              <a:t>(6), 1507-1518.</a:t>
            </a:r>
          </a:p>
        </p:txBody>
      </p:sp>
      <p:pic>
        <p:nvPicPr>
          <p:cNvPr id="152" name="Shape 152" descr="bovine papillomavirus ile ilgili görsel sonucu"/>
          <p:cNvPicPr preferRelativeResize="0"/>
          <p:nvPr/>
        </p:nvPicPr>
        <p:blipFill rotWithShape="1">
          <a:blip r:embed="rId6">
            <a:alphaModFix/>
          </a:blip>
          <a:srcRect/>
          <a:stretch/>
        </p:blipFill>
        <p:spPr>
          <a:xfrm>
            <a:off x="479376" y="3689019"/>
            <a:ext cx="3916668" cy="2636268"/>
          </a:xfrm>
          <a:prstGeom prst="rect">
            <a:avLst/>
          </a:prstGeom>
          <a:noFill/>
          <a:ln>
            <a:noFill/>
          </a:ln>
        </p:spPr>
      </p:pic>
      <p:sp>
        <p:nvSpPr>
          <p:cNvPr id="153" name="Shape 153"/>
          <p:cNvSpPr/>
          <p:nvPr/>
        </p:nvSpPr>
        <p:spPr>
          <a:xfrm>
            <a:off x="5633759" y="6325287"/>
            <a:ext cx="6096000" cy="246221"/>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tr-TR" sz="1000">
                <a:solidFill>
                  <a:schemeClr val="dk1"/>
                </a:solidFill>
                <a:latin typeface="Calibri"/>
                <a:ea typeface="Calibri"/>
                <a:cs typeface="Calibri"/>
                <a:sym typeface="Calibri"/>
              </a:rPr>
              <a:t>http://calfology.com/sites/default/files/imagecache/370x260_slideshow/feature-photo/warts_2.jpg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79400" algn="l" rtl="0">
              <a:lnSpc>
                <a:spcPct val="90000"/>
              </a:lnSpc>
              <a:spcBef>
                <a:spcPts val="0"/>
              </a:spcBef>
              <a:buClr>
                <a:srgbClr val="0070C0"/>
              </a:buClr>
              <a:buSzPts val="4400"/>
              <a:buFont typeface="Calibri"/>
              <a:buNone/>
            </a:pPr>
            <a:r>
              <a:rPr lang="tr-TR" sz="4400" b="0" i="0" u="none" strike="noStrike" cap="none">
                <a:solidFill>
                  <a:srgbClr val="0070C0"/>
                </a:solidFill>
                <a:latin typeface="Calibri"/>
                <a:ea typeface="Calibri"/>
                <a:cs typeface="Calibri"/>
                <a:sym typeface="Calibri"/>
              </a:rPr>
              <a:t>Diagnosis</a:t>
            </a:r>
          </a:p>
        </p:txBody>
      </p:sp>
      <p:sp>
        <p:nvSpPr>
          <p:cNvPr id="159" name="Shape 159"/>
          <p:cNvSpPr txBox="1">
            <a:spLocks noGrp="1"/>
          </p:cNvSpPr>
          <p:nvPr>
            <p:ph type="body" idx="1"/>
          </p:nvPr>
        </p:nvSpPr>
        <p:spPr>
          <a:xfrm>
            <a:off x="838200" y="1825625"/>
            <a:ext cx="10515600" cy="4207040"/>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tr-TR" sz="2800" b="0" i="0" u="none" strike="noStrike" cap="none" dirty="0" err="1">
                <a:solidFill>
                  <a:schemeClr val="dk1"/>
                </a:solidFill>
                <a:latin typeface="Calibri"/>
                <a:ea typeface="Calibri"/>
                <a:cs typeface="Calibri"/>
                <a:sym typeface="Calibri"/>
              </a:rPr>
              <a:t>Diagnosis</a:t>
            </a:r>
            <a:r>
              <a:rPr lang="tr-TR" sz="2800" b="0" i="0" u="none" strike="noStrike" cap="none" dirty="0">
                <a:solidFill>
                  <a:schemeClr val="dk1"/>
                </a:solidFill>
                <a:latin typeface="Calibri"/>
                <a:ea typeface="Calibri"/>
                <a:cs typeface="Calibri"/>
                <a:sym typeface="Calibri"/>
              </a:rPr>
              <a:t> is </a:t>
            </a:r>
            <a:r>
              <a:rPr lang="tr-TR" sz="2800" b="0" i="0" u="none" strike="noStrike" cap="none" dirty="0" err="1">
                <a:solidFill>
                  <a:schemeClr val="dk1"/>
                </a:solidFill>
                <a:latin typeface="Calibri"/>
                <a:ea typeface="Calibri"/>
                <a:cs typeface="Calibri"/>
                <a:sym typeface="Calibri"/>
              </a:rPr>
              <a:t>primarily</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based</a:t>
            </a:r>
            <a:r>
              <a:rPr lang="tr-TR" sz="2800" b="0" i="0" u="none" strike="noStrike" cap="none" dirty="0">
                <a:solidFill>
                  <a:schemeClr val="dk1"/>
                </a:solidFill>
                <a:latin typeface="Calibri"/>
                <a:ea typeface="Calibri"/>
                <a:cs typeface="Calibri"/>
                <a:sym typeface="Calibri"/>
              </a:rPr>
              <a:t> on </a:t>
            </a:r>
            <a:r>
              <a:rPr lang="tr-TR" sz="2800" b="0" i="0" u="none" strike="noStrike" cap="none" dirty="0" err="1">
                <a:solidFill>
                  <a:schemeClr val="dk1"/>
                </a:solidFill>
                <a:latin typeface="Calibri"/>
                <a:ea typeface="Calibri"/>
                <a:cs typeface="Calibri"/>
                <a:sym typeface="Calibri"/>
              </a:rPr>
              <a:t>presenting</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clinical</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signs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augmented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with</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laboratory</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determination</a:t>
            </a:r>
            <a:r>
              <a:rPr lang="tr-TR" sz="2800" b="0" i="0" u="none" strike="noStrike" cap="none" dirty="0">
                <a:solidFill>
                  <a:schemeClr val="dk1"/>
                </a:solidFill>
                <a:latin typeface="Calibri"/>
                <a:ea typeface="Calibri"/>
                <a:cs typeface="Calibri"/>
                <a:sym typeface="Calibri"/>
              </a:rPr>
              <a:t> of </a:t>
            </a:r>
            <a:r>
              <a:rPr lang="tr-TR" sz="2800" b="0" i="0" u="none" strike="noStrike" cap="none" dirty="0" err="1">
                <a:solidFill>
                  <a:schemeClr val="dk1"/>
                </a:solidFill>
                <a:latin typeface="Calibri"/>
                <a:ea typeface="Calibri"/>
                <a:cs typeface="Calibri"/>
                <a:sym typeface="Calibri"/>
              </a:rPr>
              <a:t>viral</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antigens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using</a:t>
            </a:r>
            <a:r>
              <a:rPr lang="tr-TR" sz="2800" b="0" i="0" u="none" strike="noStrike" cap="none" dirty="0">
                <a:solidFill>
                  <a:schemeClr val="dk1"/>
                </a:solidFill>
                <a:latin typeface="Calibri"/>
                <a:ea typeface="Calibri"/>
                <a:cs typeface="Calibri"/>
                <a:sym typeface="Calibri"/>
              </a:rPr>
              <a:t> PCR </a:t>
            </a:r>
            <a:r>
              <a:rPr lang="tr-TR" sz="2800" b="0" i="0" u="none" strike="noStrike" cap="none" dirty="0" err="1">
                <a:solidFill>
                  <a:schemeClr val="dk1"/>
                </a:solidFill>
                <a:latin typeface="Calibri"/>
                <a:ea typeface="Calibri"/>
                <a:cs typeface="Calibri"/>
                <a:sym typeface="Calibri"/>
              </a:rPr>
              <a:t>assays</a:t>
            </a:r>
            <a:r>
              <a:rPr lang="tr-TR" sz="2800" b="0" i="0" u="none" strike="noStrike" cap="none" dirty="0">
                <a:solidFill>
                  <a:schemeClr val="dk1"/>
                </a:solidFill>
                <a:latin typeface="Calibri"/>
                <a:ea typeface="Calibri"/>
                <a:cs typeface="Calibri"/>
                <a:sym typeface="Calibri"/>
              </a:rPr>
              <a:t>.</a:t>
            </a: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a:p>
            <a:pPr marL="0" marR="0" lvl="0" indent="-279400" algn="l" rtl="0">
              <a:lnSpc>
                <a:spcPct val="90000"/>
              </a:lnSpc>
              <a:spcBef>
                <a:spcPts val="1000"/>
              </a:spcBef>
              <a:spcAft>
                <a:spcPts val="0"/>
              </a:spcAft>
              <a:buClr>
                <a:srgbClr val="0070C0"/>
              </a:buClr>
              <a:buSzPts val="4400"/>
              <a:buFont typeface="Arial"/>
              <a:buNone/>
            </a:pPr>
            <a:r>
              <a:rPr lang="tr-TR" sz="4400" b="0" i="0" u="none" strike="noStrike" cap="none" dirty="0" err="1">
                <a:solidFill>
                  <a:srgbClr val="0070C0"/>
                </a:solidFill>
                <a:latin typeface="Calibri"/>
                <a:ea typeface="Calibri"/>
                <a:cs typeface="Calibri"/>
                <a:sym typeface="Calibri"/>
              </a:rPr>
              <a:t>Immunity</a:t>
            </a:r>
            <a:endParaRPr lang="tr-TR" sz="4400" b="0" i="0" u="none" strike="noStrike" cap="none" dirty="0">
              <a:solidFill>
                <a:srgbClr val="0070C0"/>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tr-TR" sz="2800" b="0" i="0" u="none" strike="noStrike" cap="none" dirty="0" err="1">
                <a:solidFill>
                  <a:schemeClr val="dk1"/>
                </a:solidFill>
                <a:latin typeface="Calibri"/>
                <a:ea typeface="Calibri"/>
                <a:cs typeface="Calibri"/>
                <a:sym typeface="Calibri"/>
              </a:rPr>
              <a:t>Immunity</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usually</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develops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three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four</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weeks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after</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initial</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infection</a:t>
            </a:r>
            <a:r>
              <a:rPr lang="tr-TR" sz="2800" b="0" i="0" u="none" strike="noStrike" cap="none" dirty="0">
                <a:solidFill>
                  <a:schemeClr val="dk1"/>
                </a:solidFill>
                <a:latin typeface="Calibri"/>
                <a:ea typeface="Calibri"/>
                <a:cs typeface="Calibri"/>
                <a:sym typeface="Calibri"/>
              </a:rPr>
              <a:t>, but </a:t>
            </a:r>
            <a:r>
              <a:rPr lang="tr-TR" sz="2800" b="0" i="0" u="none" strike="noStrike" cap="none" dirty="0" err="1">
                <a:solidFill>
                  <a:schemeClr val="dk1"/>
                </a:solidFill>
                <a:latin typeface="Calibri"/>
                <a:ea typeface="Calibri"/>
                <a:cs typeface="Calibri"/>
                <a:sym typeface="Calibri"/>
              </a:rPr>
              <a:t>papillomitosis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occasionally</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recurs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probably</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due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to</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loss</a:t>
            </a:r>
            <a:r>
              <a:rPr lang="tr-TR" sz="2800" b="0" i="0" u="none" strike="noStrike" cap="none" dirty="0">
                <a:solidFill>
                  <a:schemeClr val="dk1"/>
                </a:solidFill>
                <a:latin typeface="Calibri"/>
                <a:ea typeface="Calibri"/>
                <a:cs typeface="Calibri"/>
                <a:sym typeface="Calibri"/>
              </a:rPr>
              <a:t> of </a:t>
            </a:r>
            <a:r>
              <a:rPr lang="tr-TR" sz="2800" b="0" i="0" u="none" strike="noStrike" cap="none" dirty="0" err="1">
                <a:solidFill>
                  <a:schemeClr val="dk1"/>
                </a:solidFill>
                <a:latin typeface="Calibri"/>
                <a:ea typeface="Calibri"/>
                <a:cs typeface="Calibri"/>
                <a:sym typeface="Calibri"/>
              </a:rPr>
              <a:t>immunity</a:t>
            </a:r>
            <a:r>
              <a:rPr lang="tr-TR" sz="2800" b="0" i="0" u="none" strike="noStrike" cap="none" dirty="0">
                <a:solidFill>
                  <a:schemeClr val="dk1"/>
                </a:solidFill>
                <a:latin typeface="Calibri"/>
                <a:ea typeface="Calibri"/>
                <a:cs typeface="Calibri"/>
                <a:sym typeface="Calibri"/>
              </a:rPr>
              <a:t>. </a:t>
            </a:r>
          </a:p>
          <a:p>
            <a:pPr marL="228600" marR="0" lvl="0" indent="-228600" algn="l" rtl="0">
              <a:lnSpc>
                <a:spcPct val="90000"/>
              </a:lnSpc>
              <a:spcBef>
                <a:spcPts val="1000"/>
              </a:spcBef>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79400" algn="l" rtl="0">
              <a:lnSpc>
                <a:spcPct val="90000"/>
              </a:lnSpc>
              <a:spcBef>
                <a:spcPts val="0"/>
              </a:spcBef>
              <a:buClr>
                <a:srgbClr val="0070C0"/>
              </a:buClr>
              <a:buSzPts val="4400"/>
              <a:buFont typeface="Calibri"/>
              <a:buNone/>
            </a:pPr>
            <a:r>
              <a:rPr lang="tr-TR" sz="4400" b="0" i="0" u="none" strike="noStrike" cap="none">
                <a:solidFill>
                  <a:srgbClr val="0070C0"/>
                </a:solidFill>
                <a:latin typeface="Calibri"/>
                <a:ea typeface="Calibri"/>
                <a:cs typeface="Calibri"/>
                <a:sym typeface="Calibri"/>
              </a:rPr>
              <a:t>Prevention and Control</a:t>
            </a:r>
          </a:p>
        </p:txBody>
      </p:sp>
      <p:sp>
        <p:nvSpPr>
          <p:cNvPr id="165" name="Shape 165"/>
          <p:cNvSpPr txBox="1">
            <a:spLocks noGrp="1"/>
          </p:cNvSpPr>
          <p:nvPr>
            <p:ph type="body" idx="1"/>
          </p:nvPr>
        </p:nvSpPr>
        <p:spPr>
          <a:xfrm>
            <a:off x="838200" y="1591294"/>
            <a:ext cx="10515600" cy="4585669"/>
          </a:xfrm>
          <a:prstGeom prst="rect">
            <a:avLst/>
          </a:prstGeom>
          <a:noFill/>
          <a:ln>
            <a:noFill/>
          </a:ln>
        </p:spPr>
        <p:txBody>
          <a:bodyPr wrap="square" lIns="91425" tIns="45700" rIns="91425" bIns="45700" anchor="t" anchorCtr="0">
            <a:noAutofit/>
          </a:bodyPr>
          <a:lstStyle/>
          <a:p>
            <a:pPr marL="228600" marR="0" lvl="0" indent="-228600" algn="l" rtl="0">
              <a:lnSpc>
                <a:spcPct val="80000"/>
              </a:lnSpc>
              <a:spcBef>
                <a:spcPts val="0"/>
              </a:spcBef>
              <a:spcAft>
                <a:spcPts val="0"/>
              </a:spcAft>
              <a:buClr>
                <a:schemeClr val="dk1"/>
              </a:buClr>
              <a:buSzPts val="2800"/>
              <a:buFont typeface="Arial"/>
              <a:buChar char="•"/>
            </a:pPr>
            <a:r>
              <a:rPr lang="tr-TR" sz="2800" b="0" i="0" u="none" strike="noStrike" cap="none">
                <a:solidFill>
                  <a:schemeClr val="dk1"/>
                </a:solidFill>
                <a:latin typeface="Calibri"/>
                <a:ea typeface="Calibri"/>
                <a:cs typeface="Calibri"/>
                <a:sym typeface="Calibri"/>
              </a:rPr>
              <a:t>Vaccines are available but due to the small incidence of this disease in cattle are rarely warranted.</a:t>
            </a:r>
          </a:p>
          <a:p>
            <a:pPr marL="228600" marR="0" lvl="0" indent="-228600" algn="l" rtl="0">
              <a:lnSpc>
                <a:spcPct val="80000"/>
              </a:lnSpc>
              <a:spcBef>
                <a:spcPts val="1000"/>
              </a:spcBef>
              <a:spcAft>
                <a:spcPts val="0"/>
              </a:spcAft>
              <a:buClr>
                <a:schemeClr val="dk1"/>
              </a:buClr>
              <a:buSzPts val="2800"/>
              <a:buFont typeface="Arial"/>
              <a:buChar char="•"/>
            </a:pPr>
            <a:r>
              <a:rPr lang="tr-TR" sz="2800" b="0" i="0" u="none" strike="noStrike" cap="none">
                <a:solidFill>
                  <a:schemeClr val="dk1"/>
                </a:solidFill>
                <a:latin typeface="Calibri"/>
                <a:ea typeface="Calibri"/>
                <a:cs typeface="Calibri"/>
                <a:sym typeface="Calibri"/>
              </a:rPr>
              <a:t>In many instances, treatment of warts is not necessary, but frond-like lesions that interfere with milking may require excision. </a:t>
            </a:r>
          </a:p>
          <a:p>
            <a:pPr marL="228600" marR="0" lvl="0" indent="-228600" algn="l" rtl="0">
              <a:lnSpc>
                <a:spcPct val="80000"/>
              </a:lnSpc>
              <a:spcBef>
                <a:spcPts val="1000"/>
              </a:spcBef>
              <a:spcAft>
                <a:spcPts val="0"/>
              </a:spcAft>
              <a:buClr>
                <a:schemeClr val="dk1"/>
              </a:buClr>
              <a:buSzPts val="2800"/>
              <a:buFont typeface="Arial"/>
              <a:buChar char="•"/>
            </a:pPr>
            <a:r>
              <a:rPr lang="tr-TR" sz="2800" b="0" i="0" u="none" strike="noStrike" cap="none">
                <a:solidFill>
                  <a:schemeClr val="dk1"/>
                </a:solidFill>
                <a:latin typeface="Calibri"/>
                <a:ea typeface="Calibri"/>
                <a:cs typeface="Calibri"/>
                <a:sym typeface="Calibri"/>
              </a:rPr>
              <a:t>The use of autogenous vaccines and virucidal teat dips may be recommended in herd outbreaks.</a:t>
            </a:r>
          </a:p>
          <a:p>
            <a:pPr marL="228600" marR="0" lvl="0" indent="-228600" algn="l" rtl="0">
              <a:lnSpc>
                <a:spcPct val="80000"/>
              </a:lnSpc>
              <a:spcBef>
                <a:spcPts val="1000"/>
              </a:spcBef>
              <a:spcAft>
                <a:spcPts val="0"/>
              </a:spcAft>
              <a:buClr>
                <a:schemeClr val="dk1"/>
              </a:buClr>
              <a:buSzPts val="2800"/>
              <a:buFont typeface="Arial"/>
              <a:buChar char="•"/>
            </a:pPr>
            <a:r>
              <a:rPr lang="tr-TR" sz="2800" b="0" i="0" u="none" strike="noStrike" cap="none">
                <a:solidFill>
                  <a:schemeClr val="dk1"/>
                </a:solidFill>
                <a:latin typeface="Calibri"/>
                <a:ea typeface="Calibri"/>
                <a:cs typeface="Calibri"/>
                <a:sym typeface="Calibri"/>
              </a:rPr>
              <a:t>Instruments and tack used on infected animals should be disinfected before use on other animals. The infected animal may not have visible warts, but they may still contaminate equipment. </a:t>
            </a:r>
          </a:p>
          <a:p>
            <a:pPr marL="228600" marR="0" lvl="0" indent="-228600" algn="l" rtl="0">
              <a:lnSpc>
                <a:spcPct val="80000"/>
              </a:lnSpc>
              <a:spcBef>
                <a:spcPts val="1000"/>
              </a:spcBef>
              <a:buClr>
                <a:schemeClr val="dk1"/>
              </a:buClr>
              <a:buSzPts val="2800"/>
              <a:buFont typeface="Arial"/>
              <a:buChar char="•"/>
            </a:pPr>
            <a:r>
              <a:rPr lang="tr-TR" sz="2800" b="0" i="0" u="none" strike="noStrike" cap="none">
                <a:solidFill>
                  <a:schemeClr val="dk1"/>
                </a:solidFill>
                <a:latin typeface="Calibri"/>
                <a:ea typeface="Calibri"/>
                <a:cs typeface="Calibri"/>
                <a:sym typeface="Calibri"/>
              </a:rPr>
              <a:t>Tattoo or tagging pliers can be disinfected between use on calves, with a 2 to 4% solution of formaldehyde.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79400" algn="ctr" rtl="0">
              <a:lnSpc>
                <a:spcPct val="90000"/>
              </a:lnSpc>
              <a:spcBef>
                <a:spcPts val="0"/>
              </a:spcBef>
              <a:buClr>
                <a:srgbClr val="0070C0"/>
              </a:buClr>
              <a:buSzPts val="4400"/>
              <a:buFont typeface="Calibri"/>
              <a:buNone/>
            </a:pPr>
            <a:r>
              <a:rPr lang="tr-TR" sz="4400" b="0" i="0" u="none" strike="noStrike" cap="none">
                <a:solidFill>
                  <a:srgbClr val="0070C0"/>
                </a:solidFill>
                <a:latin typeface="Calibri"/>
                <a:ea typeface="Calibri"/>
                <a:cs typeface="Calibri"/>
                <a:sym typeface="Calibri"/>
              </a:rPr>
              <a:t>EQUINE PAPILLOMAVIRUSES</a:t>
            </a:r>
          </a:p>
        </p:txBody>
      </p:sp>
      <p:sp>
        <p:nvSpPr>
          <p:cNvPr id="171" name="Shape 171"/>
          <p:cNvSpPr txBox="1">
            <a:spLocks noGrp="1"/>
          </p:cNvSpPr>
          <p:nvPr>
            <p:ph type="body" idx="1"/>
          </p:nvPr>
        </p:nvSpPr>
        <p:spPr>
          <a:xfrm>
            <a:off x="838200" y="1484784"/>
            <a:ext cx="105156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tr-TR" sz="2800" b="0" i="0" u="none" strike="noStrike" cap="none" dirty="0" err="1">
                <a:solidFill>
                  <a:schemeClr val="dk1"/>
                </a:solidFill>
                <a:latin typeface="Calibri"/>
                <a:ea typeface="Calibri"/>
                <a:cs typeface="Calibri"/>
                <a:sym typeface="Calibri"/>
              </a:rPr>
              <a:t>It</a:t>
            </a:r>
            <a:r>
              <a:rPr lang="tr-TR" sz="2800" b="0" i="0" u="none" strike="noStrike" cap="none" dirty="0">
                <a:solidFill>
                  <a:schemeClr val="dk1"/>
                </a:solidFill>
                <a:latin typeface="Calibri"/>
                <a:ea typeface="Calibri"/>
                <a:cs typeface="Calibri"/>
                <a:sym typeface="Calibri"/>
              </a:rPr>
              <a:t> is </a:t>
            </a:r>
            <a:r>
              <a:rPr lang="tr-TR" sz="2800" b="0" i="0" u="none" strike="noStrike" cap="none" dirty="0" err="1">
                <a:solidFill>
                  <a:schemeClr val="dk1"/>
                </a:solidFill>
                <a:latin typeface="Calibri"/>
                <a:ea typeface="Calibri"/>
                <a:cs typeface="Calibri"/>
                <a:sym typeface="Calibri"/>
              </a:rPr>
              <a:t>usually</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seen</a:t>
            </a:r>
            <a:r>
              <a:rPr lang="tr-TR" sz="2800" b="0" i="0" u="none" strike="noStrike" cap="none" dirty="0">
                <a:solidFill>
                  <a:schemeClr val="dk1"/>
                </a:solidFill>
                <a:latin typeface="Calibri"/>
                <a:ea typeface="Calibri"/>
                <a:cs typeface="Calibri"/>
                <a:sym typeface="Calibri"/>
              </a:rPr>
              <a:t> in </a:t>
            </a:r>
            <a:r>
              <a:rPr lang="tr-TR" sz="2800" b="0" i="0" u="none" strike="noStrike" cap="none" dirty="0" err="1">
                <a:solidFill>
                  <a:schemeClr val="dk1"/>
                </a:solidFill>
                <a:latin typeface="Calibri"/>
                <a:ea typeface="Calibri"/>
                <a:cs typeface="Calibri"/>
                <a:sym typeface="Calibri"/>
              </a:rPr>
              <a:t>horses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between</a:t>
            </a:r>
            <a:r>
              <a:rPr lang="tr-TR" sz="2800" b="0" i="0" u="none" strike="noStrike" cap="none" dirty="0">
                <a:solidFill>
                  <a:schemeClr val="dk1"/>
                </a:solidFill>
                <a:latin typeface="Calibri"/>
                <a:ea typeface="Calibri"/>
                <a:cs typeface="Calibri"/>
                <a:sym typeface="Calibri"/>
              </a:rPr>
              <a:t> 1 </a:t>
            </a:r>
            <a:r>
              <a:rPr lang="tr-TR" sz="2800" b="0" i="0" u="none" strike="noStrike" cap="none" dirty="0" err="1">
                <a:solidFill>
                  <a:schemeClr val="dk1"/>
                </a:solidFill>
                <a:latin typeface="Calibri"/>
                <a:ea typeface="Calibri"/>
                <a:cs typeface="Calibri"/>
                <a:sym typeface="Calibri"/>
              </a:rPr>
              <a:t>and</a:t>
            </a:r>
            <a:r>
              <a:rPr lang="tr-TR" sz="2800" b="0" i="0" u="none" strike="noStrike" cap="none" dirty="0">
                <a:solidFill>
                  <a:schemeClr val="dk1"/>
                </a:solidFill>
                <a:latin typeface="Calibri"/>
                <a:ea typeface="Calibri"/>
                <a:cs typeface="Calibri"/>
                <a:sym typeface="Calibri"/>
              </a:rPr>
              <a:t> 3 </a:t>
            </a:r>
            <a:r>
              <a:rPr lang="tr-TR" sz="2800" b="0" i="0" u="none" strike="noStrike" cap="none" dirty="0" err="1">
                <a:solidFill>
                  <a:schemeClr val="dk1"/>
                </a:solidFill>
                <a:latin typeface="Calibri"/>
                <a:ea typeface="Calibri"/>
                <a:cs typeface="Calibri"/>
                <a:sym typeface="Calibri"/>
              </a:rPr>
              <a:t>years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old</a:t>
            </a:r>
            <a:r>
              <a:rPr lang="tr-TR" sz="2800" b="0" i="0" u="none" strike="noStrike" cap="none" dirty="0">
                <a:solidFill>
                  <a:schemeClr val="dk1"/>
                </a:solidFill>
                <a:latin typeface="Calibri"/>
                <a:ea typeface="Calibri"/>
                <a:cs typeface="Calibri"/>
                <a:sym typeface="Calibri"/>
              </a:rPr>
              <a:t>.</a:t>
            </a:r>
          </a:p>
          <a:p>
            <a:pPr marL="228600" marR="0" lvl="0" indent="-228600" algn="l" rtl="0">
              <a:lnSpc>
                <a:spcPct val="90000"/>
              </a:lnSpc>
              <a:spcBef>
                <a:spcPts val="1000"/>
              </a:spcBef>
              <a:spcAft>
                <a:spcPts val="0"/>
              </a:spcAft>
              <a:buClr>
                <a:schemeClr val="dk1"/>
              </a:buClr>
              <a:buSzPts val="2800"/>
              <a:buFont typeface="Arial"/>
              <a:buChar char="•"/>
            </a:pPr>
            <a:r>
              <a:rPr lang="tr-TR" sz="2800" b="0" i="0" u="none" strike="noStrike" cap="none" dirty="0" err="1">
                <a:solidFill>
                  <a:schemeClr val="dk1"/>
                </a:solidFill>
                <a:latin typeface="Calibri"/>
                <a:ea typeface="Calibri"/>
                <a:cs typeface="Calibri"/>
                <a:sym typeface="Calibri"/>
              </a:rPr>
              <a:t>Papillomas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are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found</a:t>
            </a:r>
            <a:r>
              <a:rPr lang="tr-TR" sz="2800" b="0" i="0" u="none" strike="noStrike" cap="none" dirty="0">
                <a:solidFill>
                  <a:schemeClr val="dk1"/>
                </a:solidFill>
                <a:latin typeface="Calibri"/>
                <a:ea typeface="Calibri"/>
                <a:cs typeface="Calibri"/>
                <a:sym typeface="Calibri"/>
              </a:rPr>
              <a:t> on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lips</a:t>
            </a:r>
            <a:r>
              <a:rPr lang="tr-TR" sz="2800" b="0" i="0" u="none" strike="noStrike" cap="none" dirty="0">
                <a:solidFill>
                  <a:schemeClr val="dk1"/>
                </a:solidFill>
                <a:latin typeface="Calibri"/>
                <a:ea typeface="Calibri"/>
                <a:cs typeface="Calibri"/>
                <a:sym typeface="Calibri"/>
              </a:rPr>
              <a:t>, at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tip of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nose</a:t>
            </a:r>
            <a:r>
              <a:rPr lang="tr-TR" sz="2800" b="0" i="0" u="none" strike="noStrike" cap="none" dirty="0">
                <a:solidFill>
                  <a:schemeClr val="dk1"/>
                </a:solidFill>
                <a:latin typeface="Calibri"/>
                <a:ea typeface="Calibri"/>
                <a:cs typeface="Calibri"/>
                <a:sym typeface="Calibri"/>
              </a:rPr>
              <a:t>, on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skin, on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back</a:t>
            </a:r>
            <a:r>
              <a:rPr lang="tr-TR" sz="2800" b="0" i="0" u="none" strike="noStrike" cap="none" dirty="0">
                <a:solidFill>
                  <a:schemeClr val="dk1"/>
                </a:solidFill>
                <a:latin typeface="Calibri"/>
                <a:ea typeface="Calibri"/>
                <a:cs typeface="Calibri"/>
                <a:sym typeface="Calibri"/>
              </a:rPr>
              <a:t>.</a:t>
            </a:r>
          </a:p>
          <a:p>
            <a:pPr marL="228600" marR="0" lvl="0" indent="-228600" algn="l" rtl="0">
              <a:lnSpc>
                <a:spcPct val="90000"/>
              </a:lnSpc>
              <a:spcBef>
                <a:spcPts val="1000"/>
              </a:spcBef>
              <a:spcAft>
                <a:spcPts val="0"/>
              </a:spcAft>
              <a:buClr>
                <a:schemeClr val="dk1"/>
              </a:buClr>
              <a:buSzPts val="2800"/>
              <a:buFont typeface="Arial"/>
              <a:buChar char="•"/>
            </a:pPr>
            <a:r>
              <a:rPr lang="tr-TR" sz="2800" b="0" i="0" u="none" strike="noStrike" cap="none" dirty="0" err="1">
                <a:solidFill>
                  <a:schemeClr val="dk1"/>
                </a:solidFill>
                <a:latin typeface="Calibri"/>
                <a:ea typeface="Calibri"/>
                <a:cs typeface="Calibri"/>
                <a:sym typeface="Calibri"/>
              </a:rPr>
              <a:t>They</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are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numerous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and</a:t>
            </a:r>
            <a:r>
              <a:rPr lang="tr-TR" sz="2800" b="0" i="0" u="none" strike="noStrike" cap="none" dirty="0">
                <a:solidFill>
                  <a:schemeClr val="dk1"/>
                </a:solidFill>
                <a:latin typeface="Calibri"/>
                <a:ea typeface="Calibri"/>
                <a:cs typeface="Calibri"/>
                <a:sym typeface="Calibri"/>
              </a:rPr>
              <a:t> 1 cm in size.</a:t>
            </a:r>
          </a:p>
          <a:p>
            <a:pPr marL="228600" marR="0" lvl="0" indent="-228600" algn="l" rtl="0">
              <a:lnSpc>
                <a:spcPct val="90000"/>
              </a:lnSpc>
              <a:spcBef>
                <a:spcPts val="1000"/>
              </a:spcBef>
              <a:spcAft>
                <a:spcPts val="0"/>
              </a:spcAft>
              <a:buClr>
                <a:schemeClr val="dk1"/>
              </a:buClr>
              <a:buSzPts val="2800"/>
              <a:buFont typeface="Arial"/>
              <a:buChar char="•"/>
            </a:pPr>
            <a:r>
              <a:rPr lang="tr-TR" sz="2800" b="0" i="0" u="none" strike="noStrike" cap="none" dirty="0" err="1">
                <a:solidFill>
                  <a:schemeClr val="dk1"/>
                </a:solidFill>
                <a:latin typeface="Calibri"/>
                <a:ea typeface="Calibri"/>
                <a:cs typeface="Calibri"/>
                <a:sym typeface="Calibri"/>
              </a:rPr>
              <a:t>Those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that</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show</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wider</a:t>
            </a:r>
            <a:r>
              <a:rPr lang="tr-TR" sz="2800" b="0" i="0" u="none" strike="noStrike" cap="none" dirty="0">
                <a:solidFill>
                  <a:schemeClr val="dk1"/>
                </a:solidFill>
                <a:latin typeface="Calibri"/>
                <a:ea typeface="Calibri"/>
                <a:cs typeface="Calibri"/>
                <a:sym typeface="Calibri"/>
              </a:rPr>
              <a:t> spread in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body </a:t>
            </a:r>
            <a:r>
              <a:rPr lang="tr-TR" sz="2800" b="0" i="0" u="none" strike="noStrike" cap="none" dirty="0" err="1">
                <a:solidFill>
                  <a:schemeClr val="dk1"/>
                </a:solidFill>
                <a:latin typeface="Calibri"/>
                <a:ea typeface="Calibri"/>
                <a:cs typeface="Calibri"/>
                <a:sym typeface="Calibri"/>
              </a:rPr>
              <a:t>are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called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sarcoids</a:t>
            </a:r>
            <a:r>
              <a:rPr lang="tr-TR" sz="2800" b="0" i="0" u="none" strike="noStrike" cap="none" dirty="0">
                <a:solidFill>
                  <a:schemeClr val="dk1"/>
                </a:solidFill>
                <a:latin typeface="Calibri"/>
                <a:ea typeface="Calibri"/>
                <a:cs typeface="Calibri"/>
                <a:sym typeface="Calibri"/>
              </a:rPr>
              <a:t>.</a:t>
            </a:r>
          </a:p>
          <a:p>
            <a:pPr marL="228600" marR="0" lvl="0" indent="-228600" algn="l" rtl="0">
              <a:lnSpc>
                <a:spcPct val="90000"/>
              </a:lnSpc>
              <a:spcBef>
                <a:spcPts val="1000"/>
              </a:spcBef>
              <a:spcAft>
                <a:spcPts val="0"/>
              </a:spcAft>
              <a:buClr>
                <a:schemeClr val="dk1"/>
              </a:buClr>
              <a:buSzPts val="2800"/>
              <a:buFont typeface="Arial"/>
              <a:buChar char="•"/>
            </a:pPr>
            <a:r>
              <a:rPr lang="tr-TR" sz="2800" b="0" i="0" u="none" strike="noStrike" cap="none" dirty="0" err="1">
                <a:solidFill>
                  <a:schemeClr val="dk1"/>
                </a:solidFill>
                <a:latin typeface="Calibri"/>
                <a:ea typeface="Calibri"/>
                <a:cs typeface="Calibri"/>
                <a:sym typeface="Calibri"/>
              </a:rPr>
              <a:t>It</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spreads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only</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among</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horses</a:t>
            </a:r>
            <a:r>
              <a:rPr lang="tr-TR" sz="2800" b="0" i="0" u="none" strike="noStrike" cap="none" dirty="0">
                <a:solidFill>
                  <a:schemeClr val="dk1"/>
                </a:solidFill>
                <a:latin typeface="Calibri"/>
                <a:ea typeface="Calibri"/>
                <a:cs typeface="Calibri"/>
                <a:sym typeface="Calibri"/>
              </a:rPr>
              <a:t>.</a:t>
            </a:r>
          </a:p>
          <a:p>
            <a:pPr marL="228600" marR="0" lvl="0" indent="-228600" algn="l" rtl="0">
              <a:lnSpc>
                <a:spcPct val="90000"/>
              </a:lnSpc>
              <a:spcBef>
                <a:spcPts val="1000"/>
              </a:spcBef>
              <a:buClr>
                <a:schemeClr val="dk1"/>
              </a:buClr>
              <a:buSzPts val="2800"/>
              <a:buFont typeface="Arial"/>
              <a:buChar char="•"/>
            </a:pPr>
            <a:r>
              <a:rPr lang="tr-TR" sz="2800" b="0" i="0" u="none" strike="noStrike" cap="none" dirty="0" err="1">
                <a:solidFill>
                  <a:schemeClr val="dk1"/>
                </a:solidFill>
                <a:latin typeface="Calibri"/>
                <a:ea typeface="Calibri"/>
                <a:cs typeface="Calibri"/>
                <a:sym typeface="Calibri"/>
              </a:rPr>
              <a:t>Clinical</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diagnosis</a:t>
            </a:r>
            <a:r>
              <a:rPr lang="tr-TR" sz="2800" b="0" i="0" u="none" strike="noStrike" cap="none" dirty="0">
                <a:solidFill>
                  <a:schemeClr val="dk1"/>
                </a:solidFill>
                <a:latin typeface="Calibri"/>
                <a:ea typeface="Calibri"/>
                <a:cs typeface="Calibri"/>
                <a:sym typeface="Calibri"/>
              </a:rPr>
              <a:t> is </a:t>
            </a:r>
            <a:r>
              <a:rPr lang="tr-TR" sz="2800" b="0" i="0" u="none" strike="noStrike" cap="none" dirty="0" err="1">
                <a:solidFill>
                  <a:schemeClr val="dk1"/>
                </a:solidFill>
                <a:latin typeface="Calibri"/>
                <a:ea typeface="Calibri"/>
                <a:cs typeface="Calibri"/>
                <a:sym typeface="Calibri"/>
              </a:rPr>
              <a:t>easy</a:t>
            </a:r>
            <a:r>
              <a:rPr lang="tr-TR" sz="2800" b="0" i="0" u="none" strike="noStrike" cap="none" dirty="0">
                <a:solidFill>
                  <a:schemeClr val="dk1"/>
                </a:solidFill>
                <a:latin typeface="Calibri"/>
                <a:ea typeface="Calibri"/>
                <a:cs typeface="Calibri"/>
                <a:sym typeface="Calibri"/>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224" y="3843533"/>
            <a:ext cx="3744416" cy="280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6863408" y="6596878"/>
            <a:ext cx="5328592" cy="246221"/>
          </a:xfrm>
          <a:prstGeom prst="rect">
            <a:avLst/>
          </a:prstGeom>
        </p:spPr>
        <p:txBody>
          <a:bodyPr wrap="square">
            <a:spAutoFit/>
          </a:bodyPr>
          <a:lstStyle/>
          <a:p>
            <a:r>
              <a:rPr lang="tr-TR" sz="1000" dirty="0"/>
              <a:t>http://www.ckequinehospital.com/blog/62/Horse-Sense-Myth-Buster-Horse-Warts-Pliers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79400" algn="ctr" rtl="0">
              <a:lnSpc>
                <a:spcPct val="90000"/>
              </a:lnSpc>
              <a:spcBef>
                <a:spcPts val="0"/>
              </a:spcBef>
              <a:buClr>
                <a:srgbClr val="0070C0"/>
              </a:buClr>
              <a:buSzPts val="4400"/>
              <a:buFont typeface="Calibri"/>
              <a:buNone/>
            </a:pPr>
            <a:r>
              <a:rPr lang="tr-TR" sz="4400" b="0" i="0" u="none" strike="noStrike" cap="none">
                <a:solidFill>
                  <a:srgbClr val="0070C0"/>
                </a:solidFill>
                <a:latin typeface="Calibri"/>
                <a:ea typeface="Calibri"/>
                <a:cs typeface="Calibri"/>
                <a:sym typeface="Calibri"/>
              </a:rPr>
              <a:t>CANINE PAPILLOMAVIRUSES</a:t>
            </a:r>
          </a:p>
        </p:txBody>
      </p:sp>
      <p:sp>
        <p:nvSpPr>
          <p:cNvPr id="177" name="Shape 177"/>
          <p:cNvSpPr txBox="1">
            <a:spLocks noGrp="1"/>
          </p:cNvSpPr>
          <p:nvPr>
            <p:ph type="body" idx="1"/>
          </p:nvPr>
        </p:nvSpPr>
        <p:spPr>
          <a:xfrm>
            <a:off x="479376" y="1968675"/>
            <a:ext cx="6481936"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tr-TR" sz="2800" b="0" i="0" u="none" strike="noStrike" cap="none" dirty="0" err="1">
                <a:solidFill>
                  <a:schemeClr val="dk1"/>
                </a:solidFill>
                <a:latin typeface="Calibri"/>
                <a:ea typeface="Calibri"/>
                <a:cs typeface="Calibri"/>
                <a:sym typeface="Calibri"/>
              </a:rPr>
              <a:t>Dog</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papillomas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are</a:t>
            </a:r>
            <a:r>
              <a:rPr lang="tr-TR" sz="2800" b="0" i="0" u="none" strike="noStrike" cap="none" dirty="0">
                <a:solidFill>
                  <a:schemeClr val="dk1"/>
                </a:solidFill>
                <a:latin typeface="Calibri"/>
                <a:ea typeface="Calibri"/>
                <a:cs typeface="Calibri"/>
                <a:sym typeface="Calibri"/>
              </a:rPr>
              <a:t> of </a:t>
            </a:r>
            <a:r>
              <a:rPr lang="tr-TR" sz="2800" b="0" i="0" u="none" strike="noStrike" cap="none" dirty="0" err="1">
                <a:solidFill>
                  <a:srgbClr val="FF0000"/>
                </a:solidFill>
                <a:latin typeface="Calibri"/>
                <a:ea typeface="Calibri"/>
                <a:cs typeface="Calibri"/>
                <a:sym typeface="Calibri"/>
              </a:rPr>
              <a:t>the</a:t>
            </a:r>
            <a:r>
              <a:rPr lang="tr-TR" sz="2800" b="0" i="0" u="none" strike="noStrike" cap="none" dirty="0">
                <a:solidFill>
                  <a:srgbClr val="FF0000"/>
                </a:solidFill>
                <a:latin typeface="Calibri"/>
                <a:ea typeface="Calibri"/>
                <a:cs typeface="Calibri"/>
                <a:sym typeface="Calibri"/>
              </a:rPr>
              <a:t> </a:t>
            </a:r>
            <a:r>
              <a:rPr lang="tr-TR" sz="2800" b="0" i="0" u="none" strike="noStrike" cap="none" dirty="0" err="1">
                <a:solidFill>
                  <a:srgbClr val="FF0000"/>
                </a:solidFill>
                <a:latin typeface="Calibri"/>
                <a:ea typeface="Calibri"/>
                <a:cs typeface="Calibri"/>
                <a:sym typeface="Calibri"/>
              </a:rPr>
              <a:t>multiple</a:t>
            </a:r>
            <a:r>
              <a:rPr lang="tr-TR" sz="2800" b="0" i="0" u="none" strike="noStrike" cap="none" dirty="0">
                <a:solidFill>
                  <a:srgbClr val="FF0000"/>
                </a:solidFill>
                <a:latin typeface="Calibri"/>
                <a:ea typeface="Calibri"/>
                <a:cs typeface="Calibri"/>
                <a:sym typeface="Calibri"/>
              </a:rPr>
              <a:t> </a:t>
            </a:r>
            <a:r>
              <a:rPr lang="tr-TR" sz="2800" b="0" i="0" u="none" strike="noStrike" cap="none" dirty="0" err="1">
                <a:solidFill>
                  <a:srgbClr val="FF0000"/>
                </a:solidFill>
                <a:latin typeface="Calibri"/>
                <a:ea typeface="Calibri"/>
                <a:cs typeface="Calibri"/>
                <a:sym typeface="Calibri"/>
              </a:rPr>
              <a:t>papilloma</a:t>
            </a:r>
            <a:r>
              <a:rPr lang="tr-TR" sz="2800" b="0" i="0" u="none" strike="noStrike" cap="none" dirty="0">
                <a:solidFill>
                  <a:srgbClr val="FF0000"/>
                </a:solidFill>
                <a:latin typeface="Calibri"/>
                <a:ea typeface="Calibri"/>
                <a:cs typeface="Calibri"/>
                <a:sym typeface="Calibri"/>
              </a:rPr>
              <a:t> </a:t>
            </a:r>
            <a:r>
              <a:rPr lang="tr-TR" sz="2800" b="0" i="0" u="none" strike="noStrike" cap="none" dirty="0" err="1">
                <a:solidFill>
                  <a:srgbClr val="FF0000"/>
                </a:solidFill>
                <a:latin typeface="Calibri"/>
                <a:ea typeface="Calibri"/>
                <a:cs typeface="Calibri"/>
                <a:sym typeface="Calibri"/>
              </a:rPr>
              <a:t>type</a:t>
            </a:r>
            <a:r>
              <a:rPr lang="tr-TR" sz="2800" b="0" i="0" u="none" strike="noStrike" cap="none" dirty="0">
                <a:solidFill>
                  <a:srgbClr val="FF0000"/>
                </a:solidFill>
                <a:latin typeface="Calibri"/>
                <a:ea typeface="Calibri"/>
                <a:cs typeface="Calibri"/>
                <a:sym typeface="Calibri"/>
              </a:rPr>
              <a:t>.</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It</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occurs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sporadically</a:t>
            </a:r>
            <a:r>
              <a:rPr lang="tr-TR" sz="2800" b="0" i="0" u="none" strike="noStrike" cap="none" dirty="0">
                <a:solidFill>
                  <a:schemeClr val="dk1"/>
                </a:solidFill>
                <a:latin typeface="Calibri"/>
                <a:ea typeface="Calibri"/>
                <a:cs typeface="Calibri"/>
                <a:sym typeface="Calibri"/>
              </a:rPr>
              <a:t> in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oral </a:t>
            </a:r>
            <a:r>
              <a:rPr lang="tr-TR" sz="2800" b="0" i="0" u="none" strike="noStrike" cap="none" dirty="0" err="1">
                <a:solidFill>
                  <a:schemeClr val="dk1"/>
                </a:solidFill>
                <a:latin typeface="Calibri"/>
                <a:ea typeface="Calibri"/>
                <a:cs typeface="Calibri"/>
                <a:sym typeface="Calibri"/>
              </a:rPr>
              <a:t>mucosa</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lips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tongue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and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pharynx</a:t>
            </a:r>
            <a:r>
              <a:rPr lang="tr-TR" sz="2800" b="0" i="0" u="none" strike="noStrike" cap="none" dirty="0">
                <a:solidFill>
                  <a:schemeClr val="dk1"/>
                </a:solidFill>
                <a:latin typeface="Calibri"/>
                <a:ea typeface="Calibri"/>
                <a:cs typeface="Calibri"/>
                <a:sym typeface="Calibri"/>
              </a:rPr>
              <a:t> of </a:t>
            </a:r>
            <a:r>
              <a:rPr lang="tr-TR" sz="2800" b="0" i="0" u="none" strike="noStrike" cap="none" dirty="0" err="1">
                <a:solidFill>
                  <a:schemeClr val="dk1"/>
                </a:solidFill>
                <a:latin typeface="Calibri"/>
                <a:ea typeface="Calibri"/>
                <a:cs typeface="Calibri"/>
                <a:sym typeface="Calibri"/>
              </a:rPr>
              <a:t>young</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dogs</a:t>
            </a:r>
            <a:r>
              <a:rPr lang="tr-TR" sz="2800" b="0" i="0" u="none" strike="noStrike" cap="none" dirty="0">
                <a:solidFill>
                  <a:schemeClr val="dk1"/>
                </a:solidFill>
                <a:latin typeface="Calibri"/>
                <a:ea typeface="Calibri"/>
                <a:cs typeface="Calibri"/>
                <a:sym typeface="Calibri"/>
              </a:rPr>
              <a:t>.</a:t>
            </a:r>
          </a:p>
          <a:p>
            <a:pPr marL="228600" marR="0" lvl="0" indent="-228600" algn="l" rtl="0">
              <a:lnSpc>
                <a:spcPct val="90000"/>
              </a:lnSpc>
              <a:spcBef>
                <a:spcPts val="1000"/>
              </a:spcBef>
              <a:spcAft>
                <a:spcPts val="0"/>
              </a:spcAft>
              <a:buClr>
                <a:schemeClr val="dk1"/>
              </a:buClr>
              <a:buSzPts val="2800"/>
              <a:buFont typeface="Arial"/>
              <a:buChar char="•"/>
            </a:pPr>
            <a:r>
              <a:rPr lang="tr-TR" sz="2800" b="0" i="0" u="none" strike="noStrike" cap="none" dirty="0" err="1">
                <a:solidFill>
                  <a:schemeClr val="dk1"/>
                </a:solidFill>
                <a:latin typeface="Calibri"/>
                <a:ea typeface="Calibri"/>
                <a:cs typeface="Calibri"/>
                <a:sym typeface="Calibri"/>
              </a:rPr>
              <a:t>wart-like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occurrences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are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observed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In</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inner</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part</a:t>
            </a:r>
            <a:r>
              <a:rPr lang="tr-TR" sz="2800" b="0" i="0" u="none" strike="noStrike" cap="none" dirty="0">
                <a:solidFill>
                  <a:schemeClr val="dk1"/>
                </a:solidFill>
                <a:latin typeface="Calibri"/>
                <a:ea typeface="Calibri"/>
                <a:cs typeface="Calibri"/>
                <a:sym typeface="Calibri"/>
              </a:rPr>
              <a:t> of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ear</a:t>
            </a:r>
            <a:r>
              <a:rPr lang="tr-TR" sz="2800" b="0" i="0" u="none" strike="noStrike" cap="none" dirty="0">
                <a:solidFill>
                  <a:schemeClr val="dk1"/>
                </a:solidFill>
                <a:latin typeface="Calibri"/>
                <a:ea typeface="Calibri"/>
                <a:cs typeface="Calibri"/>
                <a:sym typeface="Calibri"/>
              </a:rPr>
              <a:t>, in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penis </a:t>
            </a:r>
            <a:r>
              <a:rPr lang="tr-TR" sz="2800" b="0" i="0" u="none" strike="noStrike" cap="none" dirty="0" err="1">
                <a:solidFill>
                  <a:schemeClr val="dk1"/>
                </a:solidFill>
                <a:latin typeface="Calibri"/>
                <a:ea typeface="Calibri"/>
                <a:cs typeface="Calibri"/>
                <a:sym typeface="Calibri"/>
              </a:rPr>
              <a:t>and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vagina</a:t>
            </a:r>
            <a:r>
              <a:rPr lang="tr-TR" sz="2800" b="0" i="0" u="none" strike="noStrike" cap="none" dirty="0">
                <a:solidFill>
                  <a:schemeClr val="dk1"/>
                </a:solidFill>
                <a:latin typeface="Calibri"/>
                <a:ea typeface="Calibri"/>
                <a:cs typeface="Calibri"/>
                <a:sym typeface="Calibri"/>
              </a:rPr>
              <a:t>.</a:t>
            </a:r>
          </a:p>
          <a:p>
            <a:pPr marL="228600" marR="0" lvl="0" indent="-228600" algn="l" rtl="0">
              <a:lnSpc>
                <a:spcPct val="90000"/>
              </a:lnSpc>
              <a:spcBef>
                <a:spcPts val="1000"/>
              </a:spcBef>
              <a:buClr>
                <a:schemeClr val="dk1"/>
              </a:buClr>
              <a:buSzPts val="2800"/>
              <a:buFont typeface="Arial"/>
              <a:buChar char="•"/>
            </a:pPr>
            <a:r>
              <a:rPr lang="tr-TR" sz="2800" b="0" i="0" u="none" strike="noStrike" cap="none" dirty="0" err="1">
                <a:solidFill>
                  <a:schemeClr val="dk1"/>
                </a:solidFill>
                <a:latin typeface="Calibri"/>
                <a:ea typeface="Calibri"/>
                <a:cs typeface="Calibri"/>
                <a:sym typeface="Calibri"/>
              </a:rPr>
              <a:t>Papillomas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originate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from</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epithelial</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cells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infected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cells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contain</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inclusion</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bodies</a:t>
            </a:r>
            <a:r>
              <a:rPr lang="tr-TR" sz="2800" b="0" i="0" u="none" strike="noStrike" cap="none" dirty="0">
                <a:solidFill>
                  <a:schemeClr val="dk1"/>
                </a:solidFill>
                <a:latin typeface="Calibri"/>
                <a:ea typeface="Calibri"/>
                <a:cs typeface="Calibri"/>
                <a:sym typeface="Calibri"/>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4077072"/>
            <a:ext cx="3663770" cy="274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4231" y="1484784"/>
            <a:ext cx="3652737" cy="246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0" y="6575142"/>
            <a:ext cx="4201791" cy="246221"/>
          </a:xfrm>
          <a:prstGeom prst="rect">
            <a:avLst/>
          </a:prstGeom>
        </p:spPr>
        <p:txBody>
          <a:bodyPr wrap="none">
            <a:spAutoFit/>
          </a:bodyPr>
          <a:lstStyle/>
          <a:p>
            <a:r>
              <a:rPr lang="tr-TR" sz="1000" dirty="0"/>
              <a:t>http://www.vetbook.org/wiki/dog/index.php?title=Canine_papillomavirus</a:t>
            </a:r>
          </a:p>
        </p:txBody>
      </p:sp>
      <p:sp>
        <p:nvSpPr>
          <p:cNvPr id="3" name="Dikdörtgen 2"/>
          <p:cNvSpPr/>
          <p:nvPr/>
        </p:nvSpPr>
        <p:spPr>
          <a:xfrm>
            <a:off x="-24680" y="6495147"/>
            <a:ext cx="6573906" cy="246221"/>
          </a:xfrm>
          <a:prstGeom prst="rect">
            <a:avLst/>
          </a:prstGeom>
        </p:spPr>
        <p:txBody>
          <a:bodyPr wrap="square">
            <a:spAutoFit/>
          </a:bodyPr>
          <a:lstStyle/>
          <a:p>
            <a:r>
              <a:rPr lang="tr-TR" sz="1000" dirty="0"/>
              <a:t>http://www.vetfolio.com/compendium/applied-dermatology-the-cutaneous-viral-dermatoses-in-dogs-and-cats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lvl="0" indent="-279400">
              <a:buClr>
                <a:srgbClr val="0070C0"/>
              </a:buClr>
            </a:pPr>
            <a:r>
              <a:rPr lang="tr-TR" dirty="0">
                <a:solidFill>
                  <a:srgbClr val="0070C0"/>
                </a:solidFill>
              </a:rPr>
              <a:t>PAPILLOMATOSIS </a:t>
            </a:r>
            <a:r>
              <a:rPr lang="tr-TR" sz="4400" b="0" i="0" u="none" strike="noStrike" cap="none" dirty="0">
                <a:solidFill>
                  <a:srgbClr val="0070C0"/>
                </a:solidFill>
                <a:latin typeface="Calibri"/>
                <a:ea typeface="Calibri"/>
                <a:cs typeface="Calibri"/>
                <a:sym typeface="Calibri"/>
              </a:rPr>
              <a:t>IN </a:t>
            </a:r>
            <a:r>
              <a:rPr lang="tr-TR" dirty="0">
                <a:solidFill>
                  <a:srgbClr val="0070C0"/>
                </a:solidFill>
              </a:rPr>
              <a:t>SHEEP AND GOATS </a:t>
            </a:r>
            <a:endParaRPr lang="tr-TR" sz="4400" b="0" i="0" u="none" strike="noStrike" cap="none" dirty="0">
              <a:solidFill>
                <a:srgbClr val="0070C0"/>
              </a:solidFill>
              <a:latin typeface="Calibri"/>
              <a:ea typeface="Calibri"/>
              <a:cs typeface="Calibri"/>
              <a:sym typeface="Calibri"/>
            </a:endParaRPr>
          </a:p>
        </p:txBody>
      </p:sp>
      <p:sp>
        <p:nvSpPr>
          <p:cNvPr id="183" name="Shape 183"/>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tr-TR" sz="2800" b="0" i="0" u="none" strike="noStrike" cap="none" dirty="0" err="1">
                <a:solidFill>
                  <a:schemeClr val="dk1"/>
                </a:solidFill>
                <a:latin typeface="Calibri"/>
                <a:ea typeface="Calibri"/>
                <a:cs typeface="Calibri"/>
                <a:sym typeface="Calibri"/>
              </a:rPr>
              <a:t>In</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sheep</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and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goats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papillomas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are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more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common</a:t>
            </a:r>
            <a:r>
              <a:rPr lang="tr-TR" sz="2800" b="0" i="0" u="none" strike="noStrike" cap="none" dirty="0">
                <a:solidFill>
                  <a:schemeClr val="dk1"/>
                </a:solidFill>
                <a:latin typeface="Calibri"/>
                <a:ea typeface="Calibri"/>
                <a:cs typeface="Calibri"/>
                <a:sym typeface="Calibri"/>
              </a:rPr>
              <a:t> in </a:t>
            </a:r>
            <a:r>
              <a:rPr lang="tr-TR" sz="2800" b="0" i="0" u="none" strike="noStrike" cap="none" dirty="0" err="1">
                <a:solidFill>
                  <a:schemeClr val="dk1"/>
                </a:solidFill>
                <a:latin typeface="Calibri"/>
                <a:ea typeface="Calibri"/>
                <a:cs typeface="Calibri"/>
                <a:sym typeface="Calibri"/>
              </a:rPr>
              <a:t>feet</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around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mouth</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and</a:t>
            </a:r>
            <a:r>
              <a:rPr lang="tr-TR" sz="2800" b="0" i="0" u="none" strike="noStrike" cap="none" dirty="0">
                <a:solidFill>
                  <a:schemeClr val="dk1"/>
                </a:solidFill>
                <a:latin typeface="Calibri"/>
                <a:ea typeface="Calibri"/>
                <a:cs typeface="Calibri"/>
                <a:sym typeface="Calibri"/>
              </a:rPr>
              <a:t> in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nipples</a:t>
            </a:r>
            <a:r>
              <a:rPr lang="tr-TR" sz="2800" b="0" i="0" u="none" strike="noStrike" cap="none" dirty="0">
                <a:solidFill>
                  <a:schemeClr val="dk1"/>
                </a:solidFill>
                <a:latin typeface="Calibri"/>
                <a:ea typeface="Calibri"/>
                <a:cs typeface="Calibri"/>
                <a:sym typeface="Calibri"/>
              </a:rPr>
              <a:t>.</a:t>
            </a:r>
          </a:p>
          <a:p>
            <a:pPr marL="228600" marR="0" lvl="0" indent="-228600" algn="l" rtl="0">
              <a:lnSpc>
                <a:spcPct val="90000"/>
              </a:lnSpc>
              <a:spcBef>
                <a:spcPts val="1000"/>
              </a:spcBef>
              <a:spcAft>
                <a:spcPts val="0"/>
              </a:spcAft>
              <a:buClr>
                <a:schemeClr val="dk1"/>
              </a:buClr>
              <a:buSzPts val="2800"/>
              <a:buFont typeface="Arial"/>
              <a:buChar char="•"/>
            </a:pPr>
            <a:r>
              <a:rPr lang="tr-TR" sz="2800" b="0" i="0" u="none" strike="noStrike" cap="none" dirty="0" err="1">
                <a:solidFill>
                  <a:schemeClr val="dk1"/>
                </a:solidFill>
                <a:latin typeface="Calibri"/>
                <a:ea typeface="Calibri"/>
                <a:cs typeface="Calibri"/>
                <a:sym typeface="Calibri"/>
              </a:rPr>
              <a:t>Ear</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cancer</a:t>
            </a:r>
            <a:r>
              <a:rPr lang="tr-TR" sz="2800" b="0" i="0" u="none" strike="noStrike" cap="none" dirty="0">
                <a:solidFill>
                  <a:schemeClr val="dk1"/>
                </a:solidFill>
                <a:latin typeface="Calibri"/>
                <a:ea typeface="Calibri"/>
                <a:cs typeface="Calibri"/>
                <a:sym typeface="Calibri"/>
              </a:rPr>
              <a:t> is </a:t>
            </a:r>
            <a:r>
              <a:rPr lang="tr-TR" sz="2800" b="0" i="0" u="none" strike="noStrike" cap="none" dirty="0" err="1">
                <a:solidFill>
                  <a:schemeClr val="dk1"/>
                </a:solidFill>
                <a:latin typeface="Calibri"/>
                <a:ea typeface="Calibri"/>
                <a:cs typeface="Calibri"/>
                <a:sym typeface="Calibri"/>
              </a:rPr>
              <a:t>caused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by</a:t>
            </a:r>
            <a:r>
              <a:rPr lang="tr-TR" sz="2800" b="0" i="0" u="none" strike="noStrike" cap="none" dirty="0">
                <a:solidFill>
                  <a:schemeClr val="dk1"/>
                </a:solidFill>
                <a:latin typeface="Calibri"/>
                <a:ea typeface="Calibri"/>
                <a:cs typeface="Calibri"/>
                <a:sym typeface="Calibri"/>
              </a:rPr>
              <a:t> BPV-2.</a:t>
            </a:r>
          </a:p>
          <a:p>
            <a:pPr marL="228600" marR="0" lvl="0" indent="-228600" algn="l" rtl="0">
              <a:lnSpc>
                <a:spcPct val="90000"/>
              </a:lnSpc>
              <a:spcBef>
                <a:spcPts val="1000"/>
              </a:spcBef>
              <a:spcAft>
                <a:spcPts val="0"/>
              </a:spcAft>
              <a:buClr>
                <a:schemeClr val="dk1"/>
              </a:buClr>
              <a:buSzPts val="2800"/>
              <a:buFont typeface="Arial"/>
              <a:buChar char="•"/>
            </a:pPr>
            <a:r>
              <a:rPr lang="tr-TR" sz="2800" b="0" i="0" u="none" strike="noStrike" cap="none" dirty="0" err="1">
                <a:solidFill>
                  <a:schemeClr val="dk1"/>
                </a:solidFill>
                <a:latin typeface="Calibri"/>
                <a:ea typeface="Calibri"/>
                <a:cs typeface="Calibri"/>
                <a:sym typeface="Calibri"/>
              </a:rPr>
              <a:t>In</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sheep</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and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goats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papillomas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are</a:t>
            </a:r>
            <a:r>
              <a:rPr lang="tr-TR" sz="2800" b="0" i="0" u="none" strike="noStrike" cap="none" dirty="0">
                <a:solidFill>
                  <a:schemeClr val="dk1"/>
                </a:solidFill>
                <a:latin typeface="Calibri"/>
                <a:ea typeface="Calibri"/>
                <a:cs typeface="Calibri"/>
                <a:sym typeface="Calibri"/>
              </a:rPr>
              <a:t> in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shape</a:t>
            </a:r>
            <a:r>
              <a:rPr lang="tr-TR" sz="2800" b="0" i="0" u="none" strike="noStrike" cap="none" dirty="0">
                <a:solidFill>
                  <a:schemeClr val="dk1"/>
                </a:solidFill>
                <a:latin typeface="Calibri"/>
                <a:ea typeface="Calibri"/>
                <a:cs typeface="Calibri"/>
                <a:sym typeface="Calibri"/>
              </a:rPr>
              <a:t> of </a:t>
            </a:r>
            <a:r>
              <a:rPr lang="tr-TR" sz="2800" b="0" i="0" u="none" strike="noStrike" cap="none" dirty="0" err="1">
                <a:solidFill>
                  <a:schemeClr val="dk1"/>
                </a:solidFill>
                <a:latin typeface="Calibri"/>
                <a:ea typeface="Calibri"/>
                <a:cs typeface="Calibri"/>
                <a:sym typeface="Calibri"/>
              </a:rPr>
              <a:t>Adenopapillomas</a:t>
            </a:r>
            <a:r>
              <a:rPr lang="tr-TR" sz="2800" b="0" i="0" u="none" strike="noStrike" cap="none" dirty="0">
                <a:solidFill>
                  <a:schemeClr val="dk1"/>
                </a:solidFill>
                <a:latin typeface="Calibri"/>
                <a:ea typeface="Calibri"/>
                <a:cs typeface="Calibri"/>
                <a:sym typeface="Calibri"/>
              </a:rPr>
              <a:t>.</a:t>
            </a:r>
          </a:p>
          <a:p>
            <a:pPr marL="228600" marR="0" lvl="0" indent="-228600" algn="l" rtl="0">
              <a:lnSpc>
                <a:spcPct val="90000"/>
              </a:lnSpc>
              <a:spcBef>
                <a:spcPts val="1000"/>
              </a:spcBef>
              <a:buClr>
                <a:schemeClr val="dk1"/>
              </a:buClr>
              <a:buSzPts val="2800"/>
              <a:buFont typeface="Arial"/>
              <a:buChar char="•"/>
            </a:pPr>
            <a:r>
              <a:rPr lang="tr-TR" sz="2800" b="0" i="0" u="none" strike="noStrike" cap="none" dirty="0" err="1">
                <a:solidFill>
                  <a:schemeClr val="dk1"/>
                </a:solidFill>
                <a:latin typeface="Calibri"/>
                <a:ea typeface="Calibri"/>
                <a:cs typeface="Calibri"/>
                <a:sym typeface="Calibri"/>
              </a:rPr>
              <a:t>Sheep</a:t>
            </a:r>
            <a:r>
              <a:rPr lang="tr-TR" sz="2800" b="0" i="0" u="none" strike="noStrike" cap="none" dirty="0">
                <a:solidFill>
                  <a:schemeClr val="dk1"/>
                </a:solidFill>
                <a:latin typeface="Calibri"/>
                <a:ea typeface="Calibri"/>
                <a:cs typeface="Calibri"/>
                <a:sym typeface="Calibri"/>
              </a:rPr>
              <a:t> at </a:t>
            </a:r>
            <a:r>
              <a:rPr lang="tr-TR" sz="2800" b="0" i="0" u="none" strike="noStrike" cap="none" dirty="0" err="1">
                <a:solidFill>
                  <a:schemeClr val="dk1"/>
                </a:solidFill>
                <a:latin typeface="Calibri"/>
                <a:ea typeface="Calibri"/>
                <a:cs typeface="Calibri"/>
                <a:sym typeface="Calibri"/>
              </a:rPr>
              <a:t>all</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ages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are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susceptible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to</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infection</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Initially</a:t>
            </a:r>
            <a:r>
              <a:rPr lang="tr-TR" sz="2800" b="0" i="0" u="none" strike="noStrike" cap="none" dirty="0">
                <a:solidFill>
                  <a:schemeClr val="dk1"/>
                </a:solidFill>
                <a:latin typeface="Calibri"/>
                <a:ea typeface="Calibri"/>
                <a:cs typeface="Calibri"/>
                <a:sym typeface="Calibri"/>
              </a:rPr>
              <a:t>, a </a:t>
            </a:r>
            <a:r>
              <a:rPr lang="tr-TR" sz="2800" b="0" i="0" u="none" strike="noStrike" cap="none" dirty="0" err="1">
                <a:solidFill>
                  <a:schemeClr val="dk1"/>
                </a:solidFill>
                <a:latin typeface="Calibri"/>
                <a:ea typeface="Calibri"/>
                <a:cs typeface="Calibri"/>
                <a:sym typeface="Calibri"/>
              </a:rPr>
              <a:t>serous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nasal</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discharge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voice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anxiety</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weakening</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and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then</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tumor</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formation</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are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seen</a:t>
            </a:r>
            <a:r>
              <a:rPr lang="tr-TR" sz="2800" b="0" i="0" u="none" strike="noStrike" cap="none" dirty="0">
                <a:solidFill>
                  <a:schemeClr val="dk1"/>
                </a:solidFill>
                <a:latin typeface="Calibri"/>
                <a:ea typeface="Calibri"/>
                <a:cs typeface="Calibri"/>
                <a:sym typeface="Calibri"/>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79400" algn="l" rtl="0">
              <a:lnSpc>
                <a:spcPct val="90000"/>
              </a:lnSpc>
              <a:spcBef>
                <a:spcPts val="0"/>
              </a:spcBef>
              <a:buClr>
                <a:srgbClr val="0070C0"/>
              </a:buClr>
              <a:buSzPts val="4400"/>
              <a:buFont typeface="Calibri"/>
              <a:buNone/>
            </a:pPr>
            <a:r>
              <a:rPr lang="tr-TR" sz="4400" b="0" i="0" u="none" strike="noStrike" cap="none">
                <a:solidFill>
                  <a:srgbClr val="0070C0"/>
                </a:solidFill>
                <a:latin typeface="Calibri"/>
                <a:ea typeface="Calibri"/>
                <a:cs typeface="Calibri"/>
                <a:sym typeface="Calibri"/>
              </a:rPr>
              <a:t>References</a:t>
            </a:r>
          </a:p>
        </p:txBody>
      </p:sp>
      <p:sp>
        <p:nvSpPr>
          <p:cNvPr id="189" name="Shape 189"/>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tr-TR" sz="2800" b="0" i="0" u="none" strike="noStrike" cap="none">
                <a:solidFill>
                  <a:schemeClr val="dk1"/>
                </a:solidFill>
                <a:latin typeface="Calibri"/>
                <a:ea typeface="Calibri"/>
                <a:cs typeface="Calibri"/>
                <a:sym typeface="Calibri"/>
              </a:rPr>
              <a:t>Dagalp, S. B., Dogan, F., Farzanı, T. A., Salar, S., &amp; Bastan, A. (2017). The genetic diversity of bovine papillomaviruses (BPV) from different papillomatosis cases in dairy cows in Turkey. </a:t>
            </a:r>
            <a:r>
              <a:rPr lang="tr-TR" sz="2800" b="0" i="1" u="none" strike="noStrike" cap="none">
                <a:solidFill>
                  <a:schemeClr val="dk1"/>
                </a:solidFill>
                <a:latin typeface="Calibri"/>
                <a:ea typeface="Calibri"/>
                <a:cs typeface="Calibri"/>
                <a:sym typeface="Calibri"/>
              </a:rPr>
              <a:t>Archives of Virology</a:t>
            </a:r>
            <a:r>
              <a:rPr lang="tr-TR" sz="2800" b="0" i="0" u="none" strike="noStrike" cap="none">
                <a:solidFill>
                  <a:schemeClr val="dk1"/>
                </a:solidFill>
                <a:latin typeface="Calibri"/>
                <a:ea typeface="Calibri"/>
                <a:cs typeface="Calibri"/>
                <a:sym typeface="Calibri"/>
              </a:rPr>
              <a:t>, </a:t>
            </a:r>
            <a:r>
              <a:rPr lang="tr-TR" sz="2800" b="0" i="1" u="none" strike="noStrike" cap="none">
                <a:solidFill>
                  <a:schemeClr val="dk1"/>
                </a:solidFill>
                <a:latin typeface="Calibri"/>
                <a:ea typeface="Calibri"/>
                <a:cs typeface="Calibri"/>
                <a:sym typeface="Calibri"/>
              </a:rPr>
              <a:t>162</a:t>
            </a:r>
            <a:r>
              <a:rPr lang="tr-TR" sz="2800" b="0" i="0" u="none" strike="noStrike" cap="none">
                <a:solidFill>
                  <a:schemeClr val="dk1"/>
                </a:solidFill>
                <a:latin typeface="Calibri"/>
                <a:ea typeface="Calibri"/>
                <a:cs typeface="Calibri"/>
                <a:sym typeface="Calibri"/>
              </a:rPr>
              <a:t>(6), 1507-1518.</a:t>
            </a:r>
          </a:p>
          <a:p>
            <a:pPr marL="228600" marR="0" lvl="0" indent="-228600" algn="l" rtl="0">
              <a:lnSpc>
                <a:spcPct val="90000"/>
              </a:lnSpc>
              <a:spcBef>
                <a:spcPts val="1000"/>
              </a:spcBef>
              <a:spcAft>
                <a:spcPts val="0"/>
              </a:spcAft>
              <a:buClr>
                <a:schemeClr val="dk1"/>
              </a:buClr>
              <a:buSzPts val="2800"/>
              <a:buFont typeface="Arial"/>
              <a:buChar char="•"/>
            </a:pPr>
            <a:r>
              <a:rPr lang="tr-TR" sz="2800" b="0" i="0" u="sng" strike="noStrike" cap="none">
                <a:solidFill>
                  <a:schemeClr val="hlink"/>
                </a:solidFill>
                <a:latin typeface="Calibri"/>
                <a:ea typeface="Calibri"/>
                <a:cs typeface="Calibri"/>
                <a:sym typeface="Calibri"/>
                <a:hlinkClick r:id="rId3"/>
              </a:rPr>
              <a:t>http://www.msdvetmanual.com/reproductive-system/udder-diseases/diseases-of-bovine-teats-and-skin</a:t>
            </a:r>
          </a:p>
          <a:p>
            <a:pPr marL="228600" marR="0" lvl="0" indent="-228600" algn="l" rtl="0">
              <a:lnSpc>
                <a:spcPct val="90000"/>
              </a:lnSpc>
              <a:spcBef>
                <a:spcPts val="1000"/>
              </a:spcBef>
              <a:spcAft>
                <a:spcPts val="0"/>
              </a:spcAft>
              <a:buClr>
                <a:schemeClr val="dk1"/>
              </a:buClr>
              <a:buSzPts val="2800"/>
              <a:buFont typeface="Arial"/>
              <a:buChar char="•"/>
            </a:pPr>
            <a:r>
              <a:rPr lang="tr-TR" sz="2800" b="0" i="0" u="sng" strike="noStrike" cap="none">
                <a:solidFill>
                  <a:schemeClr val="hlink"/>
                </a:solidFill>
                <a:latin typeface="Calibri"/>
                <a:ea typeface="Calibri"/>
                <a:cs typeface="Calibri"/>
                <a:sym typeface="Calibri"/>
                <a:hlinkClick r:id="rId4"/>
              </a:rPr>
              <a:t>http://vetbook.org/wiki/cow/index.php?title=Papilloma_virus</a:t>
            </a:r>
          </a:p>
          <a:p>
            <a:pPr marL="228600" marR="0" lvl="0" indent="-228600" algn="l" rtl="0">
              <a:lnSpc>
                <a:spcPct val="90000"/>
              </a:lnSpc>
              <a:spcBef>
                <a:spcPts val="1000"/>
              </a:spcBef>
              <a:buClr>
                <a:schemeClr val="dk1"/>
              </a:buClr>
              <a:buSzPts val="2800"/>
              <a:buFont typeface="Arial"/>
              <a:buChar char="•"/>
            </a:pPr>
            <a:r>
              <a:rPr lang="tr-TR" sz="2800" b="0" i="0" u="none" strike="noStrike" cap="none">
                <a:solidFill>
                  <a:schemeClr val="dk1"/>
                </a:solidFill>
                <a:latin typeface="Calibri"/>
                <a:ea typeface="Calibri"/>
                <a:cs typeface="Calibri"/>
                <a:sym typeface="Calibri"/>
              </a:rPr>
              <a:t>https://manoa.hawaii.edu/ctahr/tpalm/pdfs-marianas/pdfs/vol_one/5_Livestock%20Health%20and%20Management/warts_on_cattle.pdf</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0" algn="ctr" rtl="0">
              <a:lnSpc>
                <a:spcPct val="115000"/>
              </a:lnSpc>
              <a:spcBef>
                <a:spcPts val="1000"/>
              </a:spcBef>
              <a:buNone/>
            </a:pPr>
            <a:r>
              <a:rPr lang="tr-TR" b="1" dirty="0" err="1">
                <a:solidFill>
                  <a:srgbClr val="4A86E8"/>
                </a:solidFill>
              </a:rPr>
              <a:t>Infectious</a:t>
            </a:r>
            <a:r>
              <a:rPr lang="tr-TR" b="1" dirty="0">
                <a:solidFill>
                  <a:srgbClr val="4A86E8"/>
                </a:solidFill>
              </a:rPr>
              <a:t> Canine </a:t>
            </a:r>
            <a:r>
              <a:rPr lang="tr-TR" b="1" dirty="0" err="1">
                <a:solidFill>
                  <a:srgbClr val="4A86E8"/>
                </a:solidFill>
              </a:rPr>
              <a:t>Hepatitis</a:t>
            </a:r>
            <a:br>
              <a:rPr lang="tr-TR" b="1" dirty="0">
                <a:solidFill>
                  <a:srgbClr val="4A86E8"/>
                </a:solidFill>
              </a:rPr>
            </a:br>
            <a:r>
              <a:rPr lang="tr-TR" sz="3600" b="1" dirty="0">
                <a:solidFill>
                  <a:srgbClr val="4A86E8"/>
                </a:solidFill>
              </a:rPr>
              <a:t>(</a:t>
            </a:r>
            <a:r>
              <a:rPr lang="tr-TR" sz="3600" b="1" dirty="0" err="1">
                <a:solidFill>
                  <a:srgbClr val="4A86E8"/>
                </a:solidFill>
              </a:rPr>
              <a:t>Hepatitis</a:t>
            </a:r>
            <a:r>
              <a:rPr lang="tr-TR" sz="3600" b="1" dirty="0">
                <a:solidFill>
                  <a:srgbClr val="4A86E8"/>
                </a:solidFill>
              </a:rPr>
              <a:t> </a:t>
            </a:r>
            <a:r>
              <a:rPr lang="tr-TR" sz="3600" b="1" dirty="0" err="1">
                <a:solidFill>
                  <a:srgbClr val="4A86E8"/>
                </a:solidFill>
              </a:rPr>
              <a:t>Contagiosa</a:t>
            </a:r>
            <a:r>
              <a:rPr lang="tr-TR" sz="3600" b="1" dirty="0">
                <a:solidFill>
                  <a:srgbClr val="4A86E8"/>
                </a:solidFill>
              </a:rPr>
              <a:t> </a:t>
            </a:r>
            <a:r>
              <a:rPr lang="tr-TR" sz="3600" b="1" dirty="0" err="1">
                <a:solidFill>
                  <a:srgbClr val="4A86E8"/>
                </a:solidFill>
              </a:rPr>
              <a:t>Canis</a:t>
            </a:r>
            <a:r>
              <a:rPr lang="tr-TR" sz="3600" b="1" dirty="0">
                <a:solidFill>
                  <a:srgbClr val="4A86E8"/>
                </a:solidFill>
              </a:rPr>
              <a:t>)</a:t>
            </a:r>
            <a:endParaRPr lang="tr-TR" b="1" dirty="0">
              <a:solidFill>
                <a:srgbClr val="4A86E8"/>
              </a:solidFill>
            </a:endParaRPr>
          </a:p>
        </p:txBody>
      </p:sp>
      <p:sp>
        <p:nvSpPr>
          <p:cNvPr id="195" name="Shape 195"/>
          <p:cNvSpPr txBox="1">
            <a:spLocks noGrp="1"/>
          </p:cNvSpPr>
          <p:nvPr>
            <p:ph type="body" idx="1"/>
          </p:nvPr>
        </p:nvSpPr>
        <p:spPr>
          <a:xfrm>
            <a:off x="838200" y="1825625"/>
            <a:ext cx="10515600" cy="4351200"/>
          </a:xfrm>
          <a:prstGeom prst="rect">
            <a:avLst/>
          </a:prstGeom>
        </p:spPr>
        <p:txBody>
          <a:bodyPr wrap="square" lIns="91425" tIns="91425" rIns="91425" bIns="91425" anchor="t" anchorCtr="0">
            <a:noAutofit/>
          </a:bodyPr>
          <a:lstStyle/>
          <a:p>
            <a:pPr>
              <a:spcBef>
                <a:spcPts val="0"/>
              </a:spcBef>
            </a:pPr>
            <a:r>
              <a:rPr lang="tr-TR" dirty="0">
                <a:solidFill>
                  <a:srgbClr val="333333"/>
                </a:solidFill>
                <a:highlight>
                  <a:srgbClr val="FFFFFF"/>
                </a:highlight>
              </a:rPr>
              <a:t> </a:t>
            </a:r>
            <a:r>
              <a:rPr lang="tr-TR" dirty="0" err="1">
                <a:solidFill>
                  <a:srgbClr val="333333"/>
                </a:solidFill>
                <a:highlight>
                  <a:srgbClr val="FFFFFF"/>
                </a:highlight>
              </a:rPr>
              <a:t>Infectious</a:t>
            </a:r>
            <a:r>
              <a:rPr lang="tr-TR" dirty="0">
                <a:solidFill>
                  <a:srgbClr val="333333"/>
                </a:solidFill>
                <a:highlight>
                  <a:srgbClr val="FFFFFF"/>
                </a:highlight>
              </a:rPr>
              <a:t> canine </a:t>
            </a:r>
            <a:r>
              <a:rPr lang="tr-TR" dirty="0" err="1">
                <a:solidFill>
                  <a:srgbClr val="333333"/>
                </a:solidFill>
                <a:highlight>
                  <a:srgbClr val="FFFFFF"/>
                </a:highlight>
              </a:rPr>
              <a:t>hepatitis</a:t>
            </a:r>
            <a:r>
              <a:rPr lang="tr-TR" dirty="0">
                <a:solidFill>
                  <a:srgbClr val="333333"/>
                </a:solidFill>
                <a:highlight>
                  <a:srgbClr val="FFFFFF"/>
                </a:highlight>
              </a:rPr>
              <a:t> (ICH) is a </a:t>
            </a:r>
            <a:r>
              <a:rPr lang="tr-TR" dirty="0" err="1">
                <a:solidFill>
                  <a:srgbClr val="333333"/>
                </a:solidFill>
                <a:highlight>
                  <a:srgbClr val="FFFFFF"/>
                </a:highlight>
              </a:rPr>
              <a:t>worldwide</a:t>
            </a:r>
            <a:r>
              <a:rPr lang="tr-TR" dirty="0">
                <a:solidFill>
                  <a:srgbClr val="333333"/>
                </a:solidFill>
                <a:highlight>
                  <a:srgbClr val="FFFFFF"/>
                </a:highlight>
              </a:rPr>
              <a:t>, </a:t>
            </a:r>
            <a:r>
              <a:rPr lang="tr-TR" dirty="0" err="1">
                <a:solidFill>
                  <a:srgbClr val="333333"/>
                </a:solidFill>
                <a:highlight>
                  <a:srgbClr val="FFFFFF"/>
                </a:highlight>
              </a:rPr>
              <a:t>contagious</a:t>
            </a:r>
            <a:r>
              <a:rPr lang="tr-TR" dirty="0">
                <a:solidFill>
                  <a:srgbClr val="333333"/>
                </a:solidFill>
                <a:highlight>
                  <a:srgbClr val="FFFFFF"/>
                </a:highlight>
              </a:rPr>
              <a:t> </a:t>
            </a:r>
            <a:r>
              <a:rPr lang="tr-TR" dirty="0" err="1">
                <a:solidFill>
                  <a:srgbClr val="333333"/>
                </a:solidFill>
                <a:highlight>
                  <a:srgbClr val="FFFFFF"/>
                </a:highlight>
              </a:rPr>
              <a:t>disease</a:t>
            </a:r>
            <a:r>
              <a:rPr lang="tr-TR" dirty="0">
                <a:solidFill>
                  <a:srgbClr val="333333"/>
                </a:solidFill>
                <a:highlight>
                  <a:srgbClr val="FFFFFF"/>
                </a:highlight>
              </a:rPr>
              <a:t> of </a:t>
            </a:r>
            <a:r>
              <a:rPr lang="tr-TR" dirty="0" err="1">
                <a:solidFill>
                  <a:srgbClr val="333333"/>
                </a:solidFill>
                <a:highlight>
                  <a:srgbClr val="FFFFFF"/>
                </a:highlight>
              </a:rPr>
              <a:t>dogs</a:t>
            </a:r>
            <a:r>
              <a:rPr lang="tr-TR" dirty="0">
                <a:solidFill>
                  <a:srgbClr val="333333"/>
                </a:solidFill>
                <a:highlight>
                  <a:srgbClr val="FFFFFF"/>
                </a:highlight>
              </a:rPr>
              <a:t> </a:t>
            </a:r>
            <a:r>
              <a:rPr lang="tr-TR" dirty="0" err="1">
                <a:solidFill>
                  <a:srgbClr val="333333"/>
                </a:solidFill>
                <a:highlight>
                  <a:srgbClr val="FFFFFF"/>
                </a:highlight>
              </a:rPr>
              <a:t>with</a:t>
            </a:r>
            <a:r>
              <a:rPr lang="tr-TR" dirty="0">
                <a:solidFill>
                  <a:srgbClr val="333333"/>
                </a:solidFill>
                <a:highlight>
                  <a:srgbClr val="FFFFFF"/>
                </a:highlight>
              </a:rPr>
              <a:t> </a:t>
            </a:r>
            <a:r>
              <a:rPr lang="tr-TR" dirty="0" err="1">
                <a:solidFill>
                  <a:srgbClr val="333333"/>
                </a:solidFill>
                <a:highlight>
                  <a:srgbClr val="FFFFFF"/>
                </a:highlight>
              </a:rPr>
              <a:t>signs</a:t>
            </a:r>
            <a:r>
              <a:rPr lang="tr-TR" dirty="0">
                <a:solidFill>
                  <a:srgbClr val="333333"/>
                </a:solidFill>
                <a:highlight>
                  <a:srgbClr val="FFFFFF"/>
                </a:highlight>
              </a:rPr>
              <a:t> </a:t>
            </a:r>
            <a:r>
              <a:rPr lang="tr-TR" dirty="0" err="1">
                <a:solidFill>
                  <a:srgbClr val="333333"/>
                </a:solidFill>
                <a:highlight>
                  <a:srgbClr val="FFFFFF"/>
                </a:highlight>
              </a:rPr>
              <a:t>that</a:t>
            </a:r>
            <a:r>
              <a:rPr lang="tr-TR" dirty="0">
                <a:solidFill>
                  <a:srgbClr val="333333"/>
                </a:solidFill>
                <a:highlight>
                  <a:srgbClr val="FFFFFF"/>
                </a:highlight>
              </a:rPr>
              <a:t> </a:t>
            </a:r>
            <a:r>
              <a:rPr lang="tr-TR" dirty="0" err="1">
                <a:solidFill>
                  <a:srgbClr val="333333"/>
                </a:solidFill>
                <a:highlight>
                  <a:srgbClr val="FFFFFF"/>
                </a:highlight>
              </a:rPr>
              <a:t>vary</a:t>
            </a:r>
            <a:r>
              <a:rPr lang="tr-TR" dirty="0">
                <a:solidFill>
                  <a:srgbClr val="333333"/>
                </a:solidFill>
                <a:highlight>
                  <a:srgbClr val="FFFFFF"/>
                </a:highlight>
              </a:rPr>
              <a:t> </a:t>
            </a:r>
            <a:r>
              <a:rPr lang="tr-TR" dirty="0" err="1">
                <a:solidFill>
                  <a:srgbClr val="333333"/>
                </a:solidFill>
                <a:highlight>
                  <a:srgbClr val="FFFFFF"/>
                </a:highlight>
              </a:rPr>
              <a:t>from</a:t>
            </a:r>
            <a:r>
              <a:rPr lang="tr-TR" dirty="0">
                <a:solidFill>
                  <a:srgbClr val="333333"/>
                </a:solidFill>
                <a:highlight>
                  <a:srgbClr val="FFFFFF"/>
                </a:highlight>
              </a:rPr>
              <a:t> a </a:t>
            </a:r>
            <a:r>
              <a:rPr lang="tr-TR" dirty="0" err="1">
                <a:solidFill>
                  <a:srgbClr val="FF00FF"/>
                </a:solidFill>
                <a:highlight>
                  <a:srgbClr val="FFFFFF"/>
                </a:highlight>
              </a:rPr>
              <a:t>slight</a:t>
            </a:r>
            <a:r>
              <a:rPr lang="tr-TR" dirty="0">
                <a:solidFill>
                  <a:srgbClr val="FF00FF"/>
                </a:solidFill>
                <a:highlight>
                  <a:srgbClr val="FFFFFF"/>
                </a:highlight>
              </a:rPr>
              <a:t> </a:t>
            </a:r>
            <a:r>
              <a:rPr lang="tr-TR" dirty="0" err="1">
                <a:solidFill>
                  <a:srgbClr val="FF00FF"/>
                </a:solidFill>
                <a:highlight>
                  <a:srgbClr val="FFFFFF"/>
                </a:highlight>
              </a:rPr>
              <a:t>fever</a:t>
            </a:r>
            <a:r>
              <a:rPr lang="tr-TR" dirty="0">
                <a:solidFill>
                  <a:srgbClr val="FF00FF"/>
                </a:solidFill>
                <a:highlight>
                  <a:srgbClr val="FFFFFF"/>
                </a:highlight>
              </a:rPr>
              <a:t> </a:t>
            </a:r>
            <a:r>
              <a:rPr lang="tr-TR" dirty="0" err="1">
                <a:solidFill>
                  <a:srgbClr val="FF00FF"/>
                </a:solidFill>
                <a:highlight>
                  <a:srgbClr val="FFFFFF"/>
                </a:highlight>
              </a:rPr>
              <a:t>and</a:t>
            </a:r>
            <a:r>
              <a:rPr lang="tr-TR" dirty="0">
                <a:solidFill>
                  <a:srgbClr val="FF00FF"/>
                </a:solidFill>
                <a:highlight>
                  <a:srgbClr val="FFFFFF"/>
                </a:highlight>
              </a:rPr>
              <a:t> </a:t>
            </a:r>
            <a:r>
              <a:rPr lang="tr-TR" dirty="0" err="1">
                <a:solidFill>
                  <a:srgbClr val="FF00FF"/>
                </a:solidFill>
                <a:highlight>
                  <a:srgbClr val="FFFFFF"/>
                </a:highlight>
              </a:rPr>
              <a:t>congestion</a:t>
            </a:r>
            <a:r>
              <a:rPr lang="tr-TR" dirty="0">
                <a:solidFill>
                  <a:srgbClr val="FF00FF"/>
                </a:solidFill>
                <a:highlight>
                  <a:srgbClr val="FFFFFF"/>
                </a:highlight>
              </a:rPr>
              <a:t> of </a:t>
            </a:r>
            <a:r>
              <a:rPr lang="tr-TR" dirty="0" err="1">
                <a:solidFill>
                  <a:srgbClr val="FF00FF"/>
                </a:solidFill>
                <a:highlight>
                  <a:srgbClr val="FFFFFF"/>
                </a:highlight>
              </a:rPr>
              <a:t>the</a:t>
            </a:r>
            <a:r>
              <a:rPr lang="tr-TR" dirty="0">
                <a:solidFill>
                  <a:srgbClr val="FF00FF"/>
                </a:solidFill>
                <a:highlight>
                  <a:srgbClr val="FFFFFF"/>
                </a:highlight>
              </a:rPr>
              <a:t> </a:t>
            </a:r>
            <a:r>
              <a:rPr lang="tr-TR" dirty="0" err="1">
                <a:solidFill>
                  <a:srgbClr val="FF00FF"/>
                </a:solidFill>
                <a:highlight>
                  <a:srgbClr val="FFFFFF"/>
                </a:highlight>
              </a:rPr>
              <a:t>mucous</a:t>
            </a:r>
            <a:r>
              <a:rPr lang="tr-TR" dirty="0">
                <a:solidFill>
                  <a:srgbClr val="FF00FF"/>
                </a:solidFill>
                <a:highlight>
                  <a:srgbClr val="FFFFFF"/>
                </a:highlight>
              </a:rPr>
              <a:t> </a:t>
            </a:r>
            <a:r>
              <a:rPr lang="tr-TR" dirty="0" err="1">
                <a:solidFill>
                  <a:srgbClr val="FF00FF"/>
                </a:solidFill>
                <a:highlight>
                  <a:srgbClr val="FFFFFF"/>
                </a:highlight>
              </a:rPr>
              <a:t>membranes</a:t>
            </a:r>
            <a:r>
              <a:rPr lang="tr-TR" dirty="0">
                <a:solidFill>
                  <a:srgbClr val="FF00FF"/>
                </a:solidFill>
                <a:highlight>
                  <a:srgbClr val="FFFFFF"/>
                </a:highlight>
              </a:rPr>
              <a:t> </a:t>
            </a:r>
            <a:r>
              <a:rPr lang="tr-TR" dirty="0" err="1">
                <a:solidFill>
                  <a:srgbClr val="FF00FF"/>
                </a:solidFill>
                <a:highlight>
                  <a:srgbClr val="FFFFFF"/>
                </a:highlight>
              </a:rPr>
              <a:t>to</a:t>
            </a:r>
            <a:r>
              <a:rPr lang="tr-TR" dirty="0">
                <a:solidFill>
                  <a:srgbClr val="FF00FF"/>
                </a:solidFill>
                <a:highlight>
                  <a:srgbClr val="FFFFFF"/>
                </a:highlight>
              </a:rPr>
              <a:t> severe </a:t>
            </a:r>
            <a:r>
              <a:rPr lang="tr-TR" dirty="0" err="1">
                <a:solidFill>
                  <a:srgbClr val="FF00FF"/>
                </a:solidFill>
                <a:highlight>
                  <a:srgbClr val="FFFFFF"/>
                </a:highlight>
              </a:rPr>
              <a:t>depression</a:t>
            </a:r>
            <a:r>
              <a:rPr lang="tr-TR" dirty="0">
                <a:solidFill>
                  <a:srgbClr val="FF00FF"/>
                </a:solidFill>
                <a:highlight>
                  <a:srgbClr val="FFFFFF"/>
                </a:highlight>
              </a:rPr>
              <a:t>, </a:t>
            </a:r>
            <a:r>
              <a:rPr lang="tr-TR" dirty="0" err="1">
                <a:solidFill>
                  <a:srgbClr val="FF00FF"/>
                </a:solidFill>
                <a:highlight>
                  <a:srgbClr val="FFFFFF"/>
                </a:highlight>
              </a:rPr>
              <a:t>marked</a:t>
            </a:r>
            <a:r>
              <a:rPr lang="tr-TR" dirty="0">
                <a:solidFill>
                  <a:srgbClr val="FF00FF"/>
                </a:solidFill>
                <a:highlight>
                  <a:srgbClr val="FFFFFF"/>
                </a:highlight>
              </a:rPr>
              <a:t> </a:t>
            </a:r>
            <a:r>
              <a:rPr lang="tr-TR" dirty="0" err="1">
                <a:solidFill>
                  <a:srgbClr val="FF00FF"/>
                </a:solidFill>
                <a:highlight>
                  <a:srgbClr val="FFFFFF"/>
                </a:highlight>
              </a:rPr>
              <a:t>leukopenia</a:t>
            </a:r>
            <a:r>
              <a:rPr lang="tr-TR" dirty="0">
                <a:solidFill>
                  <a:srgbClr val="FF00FF"/>
                </a:solidFill>
                <a:highlight>
                  <a:srgbClr val="FFFFFF"/>
                </a:highlight>
              </a:rPr>
              <a:t>, </a:t>
            </a:r>
            <a:r>
              <a:rPr lang="tr-TR" dirty="0" err="1">
                <a:solidFill>
                  <a:srgbClr val="FF00FF"/>
                </a:solidFill>
                <a:highlight>
                  <a:srgbClr val="FFFFFF"/>
                </a:highlight>
              </a:rPr>
              <a:t>and</a:t>
            </a:r>
            <a:r>
              <a:rPr lang="tr-TR" dirty="0">
                <a:solidFill>
                  <a:srgbClr val="FF00FF"/>
                </a:solidFill>
                <a:highlight>
                  <a:srgbClr val="FFFFFF"/>
                </a:highlight>
              </a:rPr>
              <a:t> </a:t>
            </a:r>
            <a:r>
              <a:rPr lang="tr-TR" dirty="0" err="1">
                <a:solidFill>
                  <a:srgbClr val="FF00FF"/>
                </a:solidFill>
                <a:highlight>
                  <a:srgbClr val="FFFFFF"/>
                </a:highlight>
              </a:rPr>
              <a:t>coagulation</a:t>
            </a:r>
            <a:r>
              <a:rPr lang="tr-TR" dirty="0">
                <a:solidFill>
                  <a:srgbClr val="FF00FF"/>
                </a:solidFill>
                <a:highlight>
                  <a:srgbClr val="FFFFFF"/>
                </a:highlight>
              </a:rPr>
              <a:t> </a:t>
            </a:r>
            <a:r>
              <a:rPr lang="tr-TR" dirty="0" err="1">
                <a:solidFill>
                  <a:srgbClr val="FF00FF"/>
                </a:solidFill>
                <a:highlight>
                  <a:srgbClr val="FFFFFF"/>
                </a:highlight>
              </a:rPr>
              <a:t>disorders</a:t>
            </a:r>
            <a:r>
              <a:rPr lang="tr-TR" dirty="0">
                <a:solidFill>
                  <a:srgbClr val="FF00FF"/>
                </a:solidFill>
                <a:highlight>
                  <a:srgbClr val="FFFFFF"/>
                </a:highlight>
              </a:rPr>
              <a:t>.</a:t>
            </a:r>
            <a:r>
              <a:rPr lang="tr-TR" dirty="0">
                <a:solidFill>
                  <a:srgbClr val="333333"/>
                </a:solidFill>
                <a:highlight>
                  <a:srgbClr val="FFFFFF"/>
                </a:highlight>
              </a:rPr>
              <a:t> </a:t>
            </a:r>
          </a:p>
          <a:p>
            <a:pPr>
              <a:spcBef>
                <a:spcPts val="0"/>
              </a:spcBef>
            </a:pPr>
            <a:r>
              <a:rPr lang="tr-TR" dirty="0">
                <a:solidFill>
                  <a:srgbClr val="333333"/>
                </a:solidFill>
                <a:highlight>
                  <a:srgbClr val="FFFFFF"/>
                </a:highlight>
              </a:rPr>
              <a:t> </a:t>
            </a:r>
            <a:r>
              <a:rPr lang="tr-TR" dirty="0" err="1">
                <a:solidFill>
                  <a:srgbClr val="333333"/>
                </a:solidFill>
                <a:highlight>
                  <a:srgbClr val="FFFFFF"/>
                </a:highlight>
              </a:rPr>
              <a:t>It</a:t>
            </a:r>
            <a:r>
              <a:rPr lang="tr-TR" dirty="0">
                <a:solidFill>
                  <a:srgbClr val="333333"/>
                </a:solidFill>
                <a:highlight>
                  <a:srgbClr val="FFFFFF"/>
                </a:highlight>
              </a:rPr>
              <a:t> </a:t>
            </a:r>
            <a:r>
              <a:rPr lang="tr-TR" dirty="0" err="1">
                <a:solidFill>
                  <a:srgbClr val="333333"/>
                </a:solidFill>
                <a:highlight>
                  <a:srgbClr val="FFFFFF"/>
                </a:highlight>
              </a:rPr>
              <a:t>also</a:t>
            </a:r>
            <a:r>
              <a:rPr lang="tr-TR" dirty="0">
                <a:solidFill>
                  <a:srgbClr val="333333"/>
                </a:solidFill>
                <a:highlight>
                  <a:srgbClr val="FFFFFF"/>
                </a:highlight>
              </a:rPr>
              <a:t> is </a:t>
            </a:r>
            <a:r>
              <a:rPr lang="tr-TR" dirty="0" err="1">
                <a:solidFill>
                  <a:srgbClr val="333333"/>
                </a:solidFill>
                <a:highlight>
                  <a:srgbClr val="FFFFFF"/>
                </a:highlight>
              </a:rPr>
              <a:t>seen</a:t>
            </a:r>
            <a:r>
              <a:rPr lang="tr-TR" dirty="0">
                <a:solidFill>
                  <a:srgbClr val="333333"/>
                </a:solidFill>
                <a:highlight>
                  <a:srgbClr val="FFFFFF"/>
                </a:highlight>
              </a:rPr>
              <a:t> in </a:t>
            </a:r>
            <a:r>
              <a:rPr lang="tr-TR" dirty="0" err="1">
                <a:solidFill>
                  <a:srgbClr val="333333"/>
                </a:solidFill>
                <a:highlight>
                  <a:srgbClr val="FFFFFF"/>
                </a:highlight>
              </a:rPr>
              <a:t>foxes</a:t>
            </a:r>
            <a:r>
              <a:rPr lang="tr-TR" dirty="0">
                <a:solidFill>
                  <a:srgbClr val="333333"/>
                </a:solidFill>
                <a:highlight>
                  <a:srgbClr val="FFFFFF"/>
                </a:highlight>
              </a:rPr>
              <a:t>, </a:t>
            </a:r>
            <a:r>
              <a:rPr lang="tr-TR" dirty="0" err="1">
                <a:solidFill>
                  <a:srgbClr val="333333"/>
                </a:solidFill>
                <a:highlight>
                  <a:srgbClr val="FFFFFF"/>
                </a:highlight>
              </a:rPr>
              <a:t>wolves</a:t>
            </a:r>
            <a:r>
              <a:rPr lang="tr-TR" dirty="0">
                <a:solidFill>
                  <a:srgbClr val="333333"/>
                </a:solidFill>
                <a:highlight>
                  <a:srgbClr val="FFFFFF"/>
                </a:highlight>
              </a:rPr>
              <a:t>, </a:t>
            </a:r>
            <a:r>
              <a:rPr lang="tr-TR" dirty="0" err="1">
                <a:solidFill>
                  <a:srgbClr val="333333"/>
                </a:solidFill>
                <a:highlight>
                  <a:srgbClr val="FFFFFF"/>
                </a:highlight>
              </a:rPr>
              <a:t>coyotes</a:t>
            </a:r>
            <a:r>
              <a:rPr lang="tr-TR" dirty="0">
                <a:solidFill>
                  <a:srgbClr val="333333"/>
                </a:solidFill>
                <a:highlight>
                  <a:srgbClr val="FFFFFF"/>
                </a:highlight>
              </a:rPr>
              <a:t>, </a:t>
            </a:r>
            <a:r>
              <a:rPr lang="tr-TR" dirty="0" err="1">
                <a:solidFill>
                  <a:srgbClr val="333333"/>
                </a:solidFill>
                <a:highlight>
                  <a:srgbClr val="FFFFFF"/>
                </a:highlight>
              </a:rPr>
              <a:t>bears</a:t>
            </a:r>
            <a:r>
              <a:rPr lang="tr-TR" dirty="0">
                <a:solidFill>
                  <a:srgbClr val="333333"/>
                </a:solidFill>
                <a:highlight>
                  <a:srgbClr val="FFFFFF"/>
                </a:highlight>
              </a:rPr>
              <a:t>, </a:t>
            </a:r>
            <a:r>
              <a:rPr lang="tr-TR" dirty="0" err="1">
                <a:solidFill>
                  <a:srgbClr val="333333"/>
                </a:solidFill>
                <a:highlight>
                  <a:srgbClr val="FFFFFF"/>
                </a:highlight>
              </a:rPr>
              <a:t>lynx</a:t>
            </a:r>
            <a:r>
              <a:rPr lang="tr-TR" dirty="0">
                <a:solidFill>
                  <a:srgbClr val="333333"/>
                </a:solidFill>
                <a:highlight>
                  <a:srgbClr val="FFFFFF"/>
                </a:highlight>
              </a:rPr>
              <a:t>, </a:t>
            </a:r>
            <a:r>
              <a:rPr lang="tr-TR" dirty="0" err="1">
                <a:solidFill>
                  <a:srgbClr val="333333"/>
                </a:solidFill>
                <a:highlight>
                  <a:srgbClr val="FFFFFF"/>
                </a:highlight>
              </a:rPr>
              <a:t>and</a:t>
            </a:r>
            <a:r>
              <a:rPr lang="tr-TR" dirty="0">
                <a:solidFill>
                  <a:srgbClr val="333333"/>
                </a:solidFill>
                <a:highlight>
                  <a:srgbClr val="FFFFFF"/>
                </a:highlight>
              </a:rPr>
              <a:t> </a:t>
            </a:r>
            <a:r>
              <a:rPr lang="tr-TR" dirty="0" err="1">
                <a:solidFill>
                  <a:srgbClr val="333333"/>
                </a:solidFill>
                <a:highlight>
                  <a:srgbClr val="FFFFFF"/>
                </a:highlight>
              </a:rPr>
              <a:t>some</a:t>
            </a:r>
            <a:r>
              <a:rPr lang="tr-TR" dirty="0">
                <a:solidFill>
                  <a:srgbClr val="333333"/>
                </a:solidFill>
                <a:highlight>
                  <a:srgbClr val="FFFFFF"/>
                </a:highlight>
              </a:rPr>
              <a:t> </a:t>
            </a:r>
            <a:r>
              <a:rPr lang="tr-TR" dirty="0" err="1">
                <a:solidFill>
                  <a:srgbClr val="333333"/>
                </a:solidFill>
                <a:highlight>
                  <a:srgbClr val="FFFFFF"/>
                </a:highlight>
              </a:rPr>
              <a:t>pinnipeds</a:t>
            </a:r>
            <a:r>
              <a:rPr lang="tr-TR" dirty="0">
                <a:solidFill>
                  <a:srgbClr val="333333"/>
                </a:solidFill>
                <a:highlight>
                  <a:srgbClr val="FFFFFF"/>
                </a:highlight>
              </a:rPr>
              <a:t>; </a:t>
            </a:r>
            <a:r>
              <a:rPr lang="tr-TR" dirty="0" err="1">
                <a:solidFill>
                  <a:srgbClr val="333333"/>
                </a:solidFill>
                <a:highlight>
                  <a:srgbClr val="FFFFFF"/>
                </a:highlight>
              </a:rPr>
              <a:t>other</a:t>
            </a:r>
            <a:r>
              <a:rPr lang="tr-TR" dirty="0">
                <a:solidFill>
                  <a:srgbClr val="333333"/>
                </a:solidFill>
                <a:highlight>
                  <a:srgbClr val="FFFFFF"/>
                </a:highlight>
              </a:rPr>
              <a:t> </a:t>
            </a:r>
            <a:r>
              <a:rPr lang="tr-TR" dirty="0" err="1">
                <a:solidFill>
                  <a:srgbClr val="333333"/>
                </a:solidFill>
                <a:highlight>
                  <a:srgbClr val="FFFFFF"/>
                </a:highlight>
              </a:rPr>
              <a:t>carnivores</a:t>
            </a:r>
            <a:r>
              <a:rPr lang="tr-TR" dirty="0">
                <a:solidFill>
                  <a:srgbClr val="333333"/>
                </a:solidFill>
                <a:highlight>
                  <a:srgbClr val="FFFFFF"/>
                </a:highlight>
              </a:rPr>
              <a:t> </a:t>
            </a:r>
            <a:r>
              <a:rPr lang="tr-TR" dirty="0" err="1">
                <a:solidFill>
                  <a:srgbClr val="333333"/>
                </a:solidFill>
                <a:highlight>
                  <a:srgbClr val="FFFFFF"/>
                </a:highlight>
              </a:rPr>
              <a:t>may</a:t>
            </a:r>
            <a:r>
              <a:rPr lang="tr-TR" dirty="0">
                <a:solidFill>
                  <a:srgbClr val="333333"/>
                </a:solidFill>
                <a:highlight>
                  <a:srgbClr val="FFFFFF"/>
                </a:highlight>
              </a:rPr>
              <a:t> </a:t>
            </a:r>
            <a:r>
              <a:rPr lang="tr-TR" dirty="0" err="1">
                <a:solidFill>
                  <a:srgbClr val="333333"/>
                </a:solidFill>
                <a:highlight>
                  <a:srgbClr val="FFFFFF"/>
                </a:highlight>
              </a:rPr>
              <a:t>become</a:t>
            </a:r>
            <a:r>
              <a:rPr lang="tr-TR" dirty="0">
                <a:solidFill>
                  <a:srgbClr val="333333"/>
                </a:solidFill>
                <a:highlight>
                  <a:srgbClr val="FFFFFF"/>
                </a:highlight>
              </a:rPr>
              <a:t> </a:t>
            </a:r>
            <a:r>
              <a:rPr lang="tr-TR" dirty="0" err="1">
                <a:solidFill>
                  <a:srgbClr val="333333"/>
                </a:solidFill>
                <a:highlight>
                  <a:srgbClr val="FFFFFF"/>
                </a:highlight>
              </a:rPr>
              <a:t>infected</a:t>
            </a:r>
            <a:r>
              <a:rPr lang="tr-TR" dirty="0">
                <a:solidFill>
                  <a:srgbClr val="333333"/>
                </a:solidFill>
                <a:highlight>
                  <a:srgbClr val="FFFFFF"/>
                </a:highlight>
              </a:rPr>
              <a:t> </a:t>
            </a:r>
            <a:r>
              <a:rPr lang="tr-TR" dirty="0" err="1">
                <a:solidFill>
                  <a:srgbClr val="333333"/>
                </a:solidFill>
                <a:highlight>
                  <a:srgbClr val="FFFFFF"/>
                </a:highlight>
              </a:rPr>
              <a:t>without</a:t>
            </a:r>
            <a:r>
              <a:rPr lang="tr-TR" dirty="0">
                <a:solidFill>
                  <a:srgbClr val="333333"/>
                </a:solidFill>
                <a:highlight>
                  <a:srgbClr val="FFFFFF"/>
                </a:highlight>
              </a:rPr>
              <a:t> </a:t>
            </a:r>
            <a:r>
              <a:rPr lang="tr-TR" dirty="0" err="1">
                <a:solidFill>
                  <a:srgbClr val="333333"/>
                </a:solidFill>
                <a:highlight>
                  <a:srgbClr val="FFFFFF"/>
                </a:highlight>
              </a:rPr>
              <a:t>developing</a:t>
            </a:r>
            <a:r>
              <a:rPr lang="tr-TR" dirty="0">
                <a:solidFill>
                  <a:srgbClr val="333333"/>
                </a:solidFill>
                <a:highlight>
                  <a:srgbClr val="FFFFFF"/>
                </a:highlight>
              </a:rPr>
              <a:t> </a:t>
            </a:r>
            <a:r>
              <a:rPr lang="tr-TR" dirty="0" err="1">
                <a:solidFill>
                  <a:srgbClr val="333333"/>
                </a:solidFill>
                <a:highlight>
                  <a:srgbClr val="FFFFFF"/>
                </a:highlight>
              </a:rPr>
              <a:t>clinical</a:t>
            </a:r>
            <a:r>
              <a:rPr lang="tr-TR" dirty="0">
                <a:solidFill>
                  <a:srgbClr val="333333"/>
                </a:solidFill>
                <a:highlight>
                  <a:srgbClr val="FFFFFF"/>
                </a:highlight>
              </a:rPr>
              <a:t> </a:t>
            </a:r>
            <a:r>
              <a:rPr lang="tr-TR" dirty="0" err="1">
                <a:solidFill>
                  <a:srgbClr val="333333"/>
                </a:solidFill>
                <a:highlight>
                  <a:srgbClr val="FFFFFF"/>
                </a:highlight>
              </a:rPr>
              <a:t>illness</a:t>
            </a:r>
            <a:r>
              <a:rPr lang="tr-TR" dirty="0">
                <a:solidFill>
                  <a:srgbClr val="333333"/>
                </a:solidFill>
                <a:highlight>
                  <a:srgbClr val="FFFFFF"/>
                </a:highlight>
              </a:rPr>
              <a:t>. </a:t>
            </a:r>
          </a:p>
          <a:p>
            <a:pPr>
              <a:spcBef>
                <a:spcPts val="0"/>
              </a:spcBef>
            </a:pPr>
            <a:r>
              <a:rPr lang="tr-TR" dirty="0">
                <a:solidFill>
                  <a:srgbClr val="333333"/>
                </a:solidFill>
                <a:highlight>
                  <a:srgbClr val="FFFFFF"/>
                </a:highlight>
              </a:rPr>
              <a:t> </a:t>
            </a:r>
            <a:r>
              <a:rPr lang="tr-TR" dirty="0" err="1">
                <a:solidFill>
                  <a:srgbClr val="333333"/>
                </a:solidFill>
                <a:highlight>
                  <a:srgbClr val="FFFFFF"/>
                </a:highlight>
              </a:rPr>
              <a:t>In</a:t>
            </a:r>
            <a:r>
              <a:rPr lang="tr-TR" dirty="0">
                <a:solidFill>
                  <a:srgbClr val="333333"/>
                </a:solidFill>
                <a:highlight>
                  <a:srgbClr val="FFFFFF"/>
                </a:highlight>
              </a:rPr>
              <a:t> </a:t>
            </a:r>
            <a:r>
              <a:rPr lang="tr-TR" dirty="0" err="1">
                <a:solidFill>
                  <a:srgbClr val="333333"/>
                </a:solidFill>
                <a:highlight>
                  <a:srgbClr val="FFFFFF"/>
                </a:highlight>
              </a:rPr>
              <a:t>recent</a:t>
            </a:r>
            <a:r>
              <a:rPr lang="tr-TR" dirty="0">
                <a:solidFill>
                  <a:srgbClr val="333333"/>
                </a:solidFill>
                <a:highlight>
                  <a:srgbClr val="FFFFFF"/>
                </a:highlight>
              </a:rPr>
              <a:t> </a:t>
            </a:r>
            <a:r>
              <a:rPr lang="tr-TR" dirty="0" err="1">
                <a:solidFill>
                  <a:srgbClr val="333333"/>
                </a:solidFill>
                <a:highlight>
                  <a:srgbClr val="FFFFFF"/>
                </a:highlight>
              </a:rPr>
              <a:t>years</a:t>
            </a:r>
            <a:r>
              <a:rPr lang="tr-TR" dirty="0">
                <a:solidFill>
                  <a:srgbClr val="333333"/>
                </a:solidFill>
                <a:highlight>
                  <a:srgbClr val="FFFFFF"/>
                </a:highlight>
              </a:rPr>
              <a:t>, </a:t>
            </a:r>
            <a:r>
              <a:rPr lang="tr-TR" dirty="0" err="1">
                <a:solidFill>
                  <a:srgbClr val="333333"/>
                </a:solidFill>
                <a:highlight>
                  <a:srgbClr val="FFFFFF"/>
                </a:highlight>
              </a:rPr>
              <a:t>the</a:t>
            </a:r>
            <a:r>
              <a:rPr lang="tr-TR" dirty="0">
                <a:solidFill>
                  <a:srgbClr val="333333"/>
                </a:solidFill>
                <a:highlight>
                  <a:srgbClr val="FFFFFF"/>
                </a:highlight>
              </a:rPr>
              <a:t> </a:t>
            </a:r>
            <a:r>
              <a:rPr lang="tr-TR" dirty="0" err="1">
                <a:solidFill>
                  <a:srgbClr val="333333"/>
                </a:solidFill>
                <a:highlight>
                  <a:srgbClr val="FFFFFF"/>
                </a:highlight>
              </a:rPr>
              <a:t>disease</a:t>
            </a:r>
            <a:r>
              <a:rPr lang="tr-TR" dirty="0">
                <a:solidFill>
                  <a:srgbClr val="333333"/>
                </a:solidFill>
                <a:highlight>
                  <a:srgbClr val="FFFFFF"/>
                </a:highlight>
              </a:rPr>
              <a:t> has </a:t>
            </a:r>
            <a:r>
              <a:rPr lang="tr-TR" dirty="0" err="1">
                <a:solidFill>
                  <a:srgbClr val="333333"/>
                </a:solidFill>
                <a:highlight>
                  <a:srgbClr val="FFFFFF"/>
                </a:highlight>
              </a:rPr>
              <a:t>become</a:t>
            </a:r>
            <a:r>
              <a:rPr lang="tr-TR" dirty="0">
                <a:solidFill>
                  <a:srgbClr val="333333"/>
                </a:solidFill>
                <a:highlight>
                  <a:srgbClr val="FFFFFF"/>
                </a:highlight>
              </a:rPr>
              <a:t> </a:t>
            </a:r>
            <a:r>
              <a:rPr lang="tr-TR" dirty="0" err="1">
                <a:solidFill>
                  <a:srgbClr val="333333"/>
                </a:solidFill>
                <a:highlight>
                  <a:srgbClr val="FFFFFF"/>
                </a:highlight>
              </a:rPr>
              <a:t>uncommon</a:t>
            </a:r>
            <a:r>
              <a:rPr lang="tr-TR" dirty="0">
                <a:solidFill>
                  <a:srgbClr val="333333"/>
                </a:solidFill>
                <a:highlight>
                  <a:srgbClr val="FFFFFF"/>
                </a:highlight>
              </a:rPr>
              <a:t> in </a:t>
            </a:r>
            <a:r>
              <a:rPr lang="tr-TR" dirty="0" err="1">
                <a:solidFill>
                  <a:srgbClr val="333333"/>
                </a:solidFill>
                <a:highlight>
                  <a:srgbClr val="FFFFFF"/>
                </a:highlight>
              </a:rPr>
              <a:t>areas</a:t>
            </a:r>
            <a:r>
              <a:rPr lang="tr-TR" dirty="0">
                <a:solidFill>
                  <a:srgbClr val="333333"/>
                </a:solidFill>
                <a:highlight>
                  <a:srgbClr val="FFFFFF"/>
                </a:highlight>
              </a:rPr>
              <a:t> </a:t>
            </a:r>
            <a:r>
              <a:rPr lang="tr-TR" dirty="0" err="1">
                <a:solidFill>
                  <a:srgbClr val="333333"/>
                </a:solidFill>
                <a:highlight>
                  <a:srgbClr val="FFFFFF"/>
                </a:highlight>
              </a:rPr>
              <a:t>where</a:t>
            </a:r>
            <a:r>
              <a:rPr lang="tr-TR" dirty="0">
                <a:solidFill>
                  <a:srgbClr val="333333"/>
                </a:solidFill>
                <a:highlight>
                  <a:srgbClr val="FFFFFF"/>
                </a:highlight>
              </a:rPr>
              <a:t> </a:t>
            </a:r>
            <a:r>
              <a:rPr lang="tr-TR" dirty="0" err="1">
                <a:solidFill>
                  <a:srgbClr val="333333"/>
                </a:solidFill>
                <a:highlight>
                  <a:srgbClr val="FFFFFF"/>
                </a:highlight>
              </a:rPr>
              <a:t>routine</a:t>
            </a:r>
            <a:r>
              <a:rPr lang="tr-TR" dirty="0">
                <a:solidFill>
                  <a:srgbClr val="333333"/>
                </a:solidFill>
                <a:highlight>
                  <a:srgbClr val="FFFFFF"/>
                </a:highlight>
              </a:rPr>
              <a:t> </a:t>
            </a:r>
            <a:r>
              <a:rPr lang="tr-TR" dirty="0" err="1">
                <a:solidFill>
                  <a:srgbClr val="333333"/>
                </a:solidFill>
                <a:highlight>
                  <a:srgbClr val="FFFFFF"/>
                </a:highlight>
              </a:rPr>
              <a:t>immunization</a:t>
            </a:r>
            <a:r>
              <a:rPr lang="tr-TR" dirty="0">
                <a:solidFill>
                  <a:srgbClr val="333333"/>
                </a:solidFill>
                <a:highlight>
                  <a:srgbClr val="FFFFFF"/>
                </a:highlight>
              </a:rPr>
              <a:t> is done, but </a:t>
            </a:r>
            <a:r>
              <a:rPr lang="tr-TR" dirty="0" err="1">
                <a:solidFill>
                  <a:srgbClr val="333333"/>
                </a:solidFill>
                <a:highlight>
                  <a:srgbClr val="FFFFFF"/>
                </a:highlight>
              </a:rPr>
              <a:t>periodic</a:t>
            </a:r>
            <a:r>
              <a:rPr lang="tr-TR" dirty="0">
                <a:solidFill>
                  <a:srgbClr val="333333"/>
                </a:solidFill>
                <a:highlight>
                  <a:srgbClr val="FFFFFF"/>
                </a:highlight>
              </a:rPr>
              <a:t> </a:t>
            </a:r>
            <a:r>
              <a:rPr lang="tr-TR" dirty="0" err="1">
                <a:solidFill>
                  <a:srgbClr val="333333"/>
                </a:solidFill>
                <a:highlight>
                  <a:srgbClr val="FFFFFF"/>
                </a:highlight>
              </a:rPr>
              <a:t>outbreaks</a:t>
            </a:r>
            <a:r>
              <a:rPr lang="tr-TR" dirty="0">
                <a:solidFill>
                  <a:srgbClr val="333333"/>
                </a:solidFill>
                <a:highlight>
                  <a:srgbClr val="FFFFFF"/>
                </a:highlight>
              </a:rPr>
              <a:t>, </a:t>
            </a:r>
            <a:r>
              <a:rPr lang="tr-TR" dirty="0" err="1">
                <a:solidFill>
                  <a:srgbClr val="333333"/>
                </a:solidFill>
                <a:highlight>
                  <a:srgbClr val="FFFFFF"/>
                </a:highlight>
              </a:rPr>
              <a:t>which</a:t>
            </a:r>
            <a:r>
              <a:rPr lang="tr-TR" dirty="0">
                <a:solidFill>
                  <a:srgbClr val="333333"/>
                </a:solidFill>
                <a:highlight>
                  <a:srgbClr val="FFFFFF"/>
                </a:highlight>
              </a:rPr>
              <a:t> </a:t>
            </a:r>
            <a:r>
              <a:rPr lang="tr-TR" dirty="0" err="1">
                <a:solidFill>
                  <a:srgbClr val="333333"/>
                </a:solidFill>
                <a:highlight>
                  <a:srgbClr val="FFFFFF"/>
                </a:highlight>
              </a:rPr>
              <a:t>may</a:t>
            </a:r>
            <a:r>
              <a:rPr lang="tr-TR" dirty="0">
                <a:solidFill>
                  <a:srgbClr val="333333"/>
                </a:solidFill>
                <a:highlight>
                  <a:srgbClr val="FFFFFF"/>
                </a:highlight>
              </a:rPr>
              <a:t> </a:t>
            </a:r>
            <a:r>
              <a:rPr lang="tr-TR" dirty="0" err="1">
                <a:solidFill>
                  <a:srgbClr val="333333"/>
                </a:solidFill>
                <a:highlight>
                  <a:srgbClr val="FFFFFF"/>
                </a:highlight>
              </a:rPr>
              <a:t>reflect</a:t>
            </a:r>
            <a:r>
              <a:rPr lang="tr-TR" dirty="0">
                <a:solidFill>
                  <a:srgbClr val="333333"/>
                </a:solidFill>
                <a:highlight>
                  <a:srgbClr val="FFFFFF"/>
                </a:highlight>
              </a:rPr>
              <a:t> </a:t>
            </a:r>
            <a:r>
              <a:rPr lang="tr-TR" dirty="0" err="1">
                <a:solidFill>
                  <a:srgbClr val="333333"/>
                </a:solidFill>
                <a:highlight>
                  <a:srgbClr val="FFFFFF"/>
                </a:highlight>
              </a:rPr>
              <a:t>maintenance</a:t>
            </a:r>
            <a:r>
              <a:rPr lang="tr-TR" dirty="0">
                <a:solidFill>
                  <a:srgbClr val="333333"/>
                </a:solidFill>
                <a:highlight>
                  <a:srgbClr val="FFFFFF"/>
                </a:highlight>
              </a:rPr>
              <a:t> of </a:t>
            </a:r>
            <a:r>
              <a:rPr lang="tr-TR" dirty="0" err="1">
                <a:solidFill>
                  <a:srgbClr val="333333"/>
                </a:solidFill>
                <a:highlight>
                  <a:srgbClr val="FFFFFF"/>
                </a:highlight>
              </a:rPr>
              <a:t>the</a:t>
            </a:r>
            <a:r>
              <a:rPr lang="tr-TR" dirty="0">
                <a:solidFill>
                  <a:srgbClr val="333333"/>
                </a:solidFill>
                <a:highlight>
                  <a:srgbClr val="FFFFFF"/>
                </a:highlight>
              </a:rPr>
              <a:t> </a:t>
            </a:r>
            <a:r>
              <a:rPr lang="tr-TR" dirty="0" err="1">
                <a:solidFill>
                  <a:srgbClr val="333333"/>
                </a:solidFill>
                <a:highlight>
                  <a:srgbClr val="FFFFFF"/>
                </a:highlight>
              </a:rPr>
              <a:t>disease</a:t>
            </a:r>
            <a:r>
              <a:rPr lang="tr-TR" dirty="0">
                <a:solidFill>
                  <a:srgbClr val="333333"/>
                </a:solidFill>
                <a:highlight>
                  <a:srgbClr val="FFFFFF"/>
                </a:highlight>
              </a:rPr>
              <a:t> in </a:t>
            </a:r>
            <a:r>
              <a:rPr lang="tr-TR" dirty="0" err="1">
                <a:solidFill>
                  <a:srgbClr val="333333"/>
                </a:solidFill>
                <a:highlight>
                  <a:srgbClr val="FFFFFF"/>
                </a:highlight>
              </a:rPr>
              <a:t>wild</a:t>
            </a:r>
            <a:r>
              <a:rPr lang="tr-TR" dirty="0">
                <a:solidFill>
                  <a:srgbClr val="333333"/>
                </a:solidFill>
                <a:highlight>
                  <a:srgbClr val="FFFFFF"/>
                </a:highlight>
              </a:rPr>
              <a:t> </a:t>
            </a:r>
            <a:r>
              <a:rPr lang="tr-TR" dirty="0" err="1">
                <a:solidFill>
                  <a:srgbClr val="333333"/>
                </a:solidFill>
                <a:highlight>
                  <a:srgbClr val="FFFFFF"/>
                </a:highlight>
              </a:rPr>
              <a:t>and</a:t>
            </a:r>
            <a:r>
              <a:rPr lang="tr-TR" dirty="0">
                <a:solidFill>
                  <a:srgbClr val="333333"/>
                </a:solidFill>
                <a:highlight>
                  <a:srgbClr val="FFFFFF"/>
                </a:highlight>
              </a:rPr>
              <a:t> </a:t>
            </a:r>
            <a:r>
              <a:rPr lang="tr-TR" dirty="0" err="1">
                <a:solidFill>
                  <a:srgbClr val="333333"/>
                </a:solidFill>
                <a:highlight>
                  <a:srgbClr val="FFFFFF"/>
                </a:highlight>
              </a:rPr>
              <a:t>feral</a:t>
            </a:r>
            <a:r>
              <a:rPr lang="tr-TR" dirty="0">
                <a:solidFill>
                  <a:srgbClr val="333333"/>
                </a:solidFill>
                <a:highlight>
                  <a:srgbClr val="FFFFFF"/>
                </a:highlight>
              </a:rPr>
              <a:t> </a:t>
            </a:r>
            <a:r>
              <a:rPr lang="tr-TR" dirty="0" err="1">
                <a:solidFill>
                  <a:srgbClr val="333333"/>
                </a:solidFill>
                <a:highlight>
                  <a:srgbClr val="FFFFFF"/>
                </a:highlight>
              </a:rPr>
              <a:t>hosts</a:t>
            </a:r>
            <a:r>
              <a:rPr lang="tr-TR" dirty="0">
                <a:solidFill>
                  <a:srgbClr val="333333"/>
                </a:solidFill>
                <a:highlight>
                  <a:srgbClr val="FFFFFF"/>
                </a:highlight>
              </a:rPr>
              <a:t>, </a:t>
            </a:r>
            <a:r>
              <a:rPr lang="tr-TR" dirty="0" err="1">
                <a:solidFill>
                  <a:srgbClr val="333333"/>
                </a:solidFill>
                <a:highlight>
                  <a:srgbClr val="FFFFFF"/>
                </a:highlight>
              </a:rPr>
              <a:t>reinforce</a:t>
            </a:r>
            <a:r>
              <a:rPr lang="tr-TR" dirty="0">
                <a:solidFill>
                  <a:srgbClr val="333333"/>
                </a:solidFill>
                <a:highlight>
                  <a:srgbClr val="FFFFFF"/>
                </a:highlight>
              </a:rPr>
              <a:t> </a:t>
            </a:r>
            <a:r>
              <a:rPr lang="tr-TR" dirty="0" err="1">
                <a:solidFill>
                  <a:srgbClr val="333333"/>
                </a:solidFill>
                <a:highlight>
                  <a:srgbClr val="FFFFFF"/>
                </a:highlight>
              </a:rPr>
              <a:t>the</a:t>
            </a:r>
            <a:r>
              <a:rPr lang="tr-TR" dirty="0">
                <a:solidFill>
                  <a:srgbClr val="333333"/>
                </a:solidFill>
                <a:highlight>
                  <a:srgbClr val="FFFFFF"/>
                </a:highlight>
              </a:rPr>
              <a:t> </a:t>
            </a:r>
            <a:r>
              <a:rPr lang="tr-TR" dirty="0" err="1">
                <a:solidFill>
                  <a:srgbClr val="333333"/>
                </a:solidFill>
                <a:highlight>
                  <a:srgbClr val="FFFFFF"/>
                </a:highlight>
              </a:rPr>
              <a:t>need</a:t>
            </a:r>
            <a:r>
              <a:rPr lang="tr-TR" dirty="0">
                <a:solidFill>
                  <a:srgbClr val="333333"/>
                </a:solidFill>
                <a:highlight>
                  <a:srgbClr val="FFFFFF"/>
                </a:highlight>
              </a:rPr>
              <a:t> </a:t>
            </a:r>
            <a:r>
              <a:rPr lang="tr-TR" dirty="0" err="1">
                <a:solidFill>
                  <a:srgbClr val="333333"/>
                </a:solidFill>
                <a:highlight>
                  <a:srgbClr val="FFFFFF"/>
                </a:highlight>
              </a:rPr>
              <a:t>for</a:t>
            </a:r>
            <a:r>
              <a:rPr lang="tr-TR" dirty="0">
                <a:solidFill>
                  <a:srgbClr val="333333"/>
                </a:solidFill>
                <a:highlight>
                  <a:srgbClr val="FFFFFF"/>
                </a:highlight>
              </a:rPr>
              <a:t> </a:t>
            </a:r>
            <a:r>
              <a:rPr lang="tr-TR" dirty="0" err="1">
                <a:solidFill>
                  <a:srgbClr val="333333"/>
                </a:solidFill>
                <a:highlight>
                  <a:srgbClr val="FFFFFF"/>
                </a:highlight>
              </a:rPr>
              <a:t>continued</a:t>
            </a:r>
            <a:r>
              <a:rPr lang="tr-TR" dirty="0">
                <a:solidFill>
                  <a:srgbClr val="333333"/>
                </a:solidFill>
                <a:highlight>
                  <a:srgbClr val="FFFFFF"/>
                </a:highlight>
              </a:rPr>
              <a:t> </a:t>
            </a:r>
            <a:r>
              <a:rPr lang="tr-TR" dirty="0" err="1">
                <a:solidFill>
                  <a:srgbClr val="333333"/>
                </a:solidFill>
                <a:highlight>
                  <a:srgbClr val="FFFFFF"/>
                </a:highlight>
              </a:rPr>
              <a:t>vaccination</a:t>
            </a:r>
            <a:r>
              <a:rPr lang="tr-TR" dirty="0">
                <a:solidFill>
                  <a:srgbClr val="333333"/>
                </a:solidFill>
                <a:highlight>
                  <a:srgbClr val="FFFFFF"/>
                </a:highlight>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79400" algn="l" rtl="0">
              <a:lnSpc>
                <a:spcPct val="90000"/>
              </a:lnSpc>
              <a:spcBef>
                <a:spcPts val="0"/>
              </a:spcBef>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91" name="Shape 91"/>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tr-TR" sz="2800" b="0" i="0" u="none" strike="noStrike" cap="none" dirty="0" err="1">
                <a:solidFill>
                  <a:srgbClr val="FF0000"/>
                </a:solidFill>
                <a:latin typeface="Calibri"/>
                <a:ea typeface="Calibri"/>
                <a:cs typeface="Calibri"/>
                <a:sym typeface="Calibri"/>
              </a:rPr>
              <a:t>Papilloma</a:t>
            </a:r>
            <a:r>
              <a:rPr lang="tr-TR" sz="2800" b="0" i="0" u="none" strike="noStrike" cap="none" dirty="0">
                <a:solidFill>
                  <a:srgbClr val="FF0000"/>
                </a:solidFill>
                <a:latin typeface="Calibri"/>
                <a:ea typeface="Calibri"/>
                <a:cs typeface="Calibri"/>
                <a:sym typeface="Calibri"/>
              </a:rPr>
              <a:t> is a </a:t>
            </a:r>
            <a:r>
              <a:rPr lang="tr-TR" sz="2800" b="0" i="0" u="none" strike="noStrike" cap="none" dirty="0" err="1">
                <a:solidFill>
                  <a:srgbClr val="FF0000"/>
                </a:solidFill>
                <a:latin typeface="Calibri"/>
                <a:ea typeface="Calibri"/>
                <a:cs typeface="Calibri"/>
                <a:sym typeface="Calibri"/>
              </a:rPr>
              <a:t>common</a:t>
            </a:r>
            <a:r>
              <a:rPr lang="tr-TR" sz="2800" b="0" i="0" u="none" strike="noStrike" cap="none" dirty="0">
                <a:solidFill>
                  <a:srgbClr val="FF0000"/>
                </a:solidFill>
                <a:latin typeface="Calibri"/>
                <a:ea typeface="Calibri"/>
                <a:cs typeface="Calibri"/>
                <a:sym typeface="Calibri"/>
              </a:rPr>
              <a:t> </a:t>
            </a:r>
            <a:r>
              <a:rPr lang="tr-TR" sz="2800" b="0" i="0" u="none" strike="noStrike" cap="none" dirty="0" err="1">
                <a:solidFill>
                  <a:srgbClr val="FF0000"/>
                </a:solidFill>
                <a:latin typeface="Calibri"/>
                <a:ea typeface="Calibri"/>
                <a:cs typeface="Calibri"/>
                <a:sym typeface="Calibri"/>
              </a:rPr>
              <a:t>neoplastic</a:t>
            </a:r>
            <a:r>
              <a:rPr lang="tr-TR" sz="2800" b="0" i="0" u="none" strike="noStrike" cap="none" dirty="0">
                <a:solidFill>
                  <a:srgbClr val="FF0000"/>
                </a:solidFill>
                <a:latin typeface="Calibri"/>
                <a:ea typeface="Calibri"/>
                <a:cs typeface="Calibri"/>
                <a:sym typeface="Calibri"/>
              </a:rPr>
              <a:t> </a:t>
            </a:r>
            <a:r>
              <a:rPr lang="tr-TR" sz="2800" b="0" i="0" u="none" strike="noStrike" cap="none" dirty="0" err="1">
                <a:solidFill>
                  <a:srgbClr val="FF0000"/>
                </a:solidFill>
                <a:latin typeface="Calibri"/>
                <a:ea typeface="Calibri"/>
                <a:cs typeface="Calibri"/>
                <a:sym typeface="Calibri"/>
              </a:rPr>
              <a:t>viral</a:t>
            </a:r>
            <a:r>
              <a:rPr lang="tr-TR" sz="2800" b="0" i="0" u="none" strike="noStrike" cap="none" dirty="0">
                <a:solidFill>
                  <a:srgbClr val="FF0000"/>
                </a:solidFill>
                <a:latin typeface="Calibri"/>
                <a:ea typeface="Calibri"/>
                <a:cs typeface="Calibri"/>
                <a:sym typeface="Calibri"/>
              </a:rPr>
              <a:t> </a:t>
            </a:r>
            <a:r>
              <a:rPr lang="tr-TR" sz="2800" b="0" i="0" u="none" strike="noStrike" cap="none" dirty="0" err="1">
                <a:solidFill>
                  <a:srgbClr val="FF0000"/>
                </a:solidFill>
                <a:latin typeface="Calibri"/>
                <a:ea typeface="Calibri"/>
                <a:cs typeface="Calibri"/>
                <a:sym typeface="Calibri"/>
              </a:rPr>
              <a:t>disease</a:t>
            </a:r>
            <a:r>
              <a:rPr lang="tr-TR" sz="2800" b="0" i="0" u="none" strike="noStrike" cap="none" dirty="0">
                <a:solidFill>
                  <a:srgbClr val="FF0000"/>
                </a:solidFill>
                <a:latin typeface="Calibri"/>
                <a:ea typeface="Calibri"/>
                <a:cs typeface="Calibri"/>
                <a:sym typeface="Calibri"/>
              </a:rPr>
              <a:t> </a:t>
            </a:r>
            <a:r>
              <a:rPr lang="tr-TR" sz="2800" b="0" i="0" u="none" strike="noStrike" cap="none" dirty="0" err="1">
                <a:solidFill>
                  <a:srgbClr val="FF0000"/>
                </a:solidFill>
                <a:latin typeface="Calibri"/>
                <a:ea typeface="Calibri"/>
                <a:cs typeface="Calibri"/>
                <a:sym typeface="Calibri"/>
              </a:rPr>
              <a:t>that</a:t>
            </a:r>
            <a:r>
              <a:rPr lang="tr-TR" sz="2800" b="0" i="0" u="none" strike="noStrike" cap="none" dirty="0">
                <a:solidFill>
                  <a:srgbClr val="FF0000"/>
                </a:solidFill>
                <a:latin typeface="Calibri"/>
                <a:ea typeface="Calibri"/>
                <a:cs typeface="Calibri"/>
                <a:sym typeface="Calibri"/>
              </a:rPr>
              <a:t> </a:t>
            </a:r>
            <a:r>
              <a:rPr lang="tr-TR" sz="2800" b="0" i="0" u="none" strike="noStrike" cap="none" dirty="0" err="1">
                <a:solidFill>
                  <a:srgbClr val="FF0000"/>
                </a:solidFill>
                <a:latin typeface="Calibri"/>
                <a:ea typeface="Calibri"/>
                <a:cs typeface="Calibri"/>
                <a:sym typeface="Calibri"/>
              </a:rPr>
              <a:t>affects</a:t>
            </a:r>
            <a:r>
              <a:rPr lang="tr-TR" sz="2800" b="0" i="0" u="none" strike="noStrike" cap="none" dirty="0">
                <a:solidFill>
                  <a:srgbClr val="FF0000"/>
                </a:solidFill>
                <a:latin typeface="Calibri"/>
                <a:ea typeface="Calibri"/>
                <a:cs typeface="Calibri"/>
                <a:sym typeface="Calibri"/>
              </a:rPr>
              <a:t> </a:t>
            </a:r>
            <a:r>
              <a:rPr lang="tr-TR" sz="2800" b="0" i="0" u="none" strike="noStrike" cap="none" dirty="0" err="1">
                <a:solidFill>
                  <a:srgbClr val="FF0000"/>
                </a:solidFill>
                <a:latin typeface="Calibri"/>
                <a:ea typeface="Calibri"/>
                <a:cs typeface="Calibri"/>
                <a:sym typeface="Calibri"/>
              </a:rPr>
              <a:t>cattle</a:t>
            </a:r>
            <a:r>
              <a:rPr lang="tr-TR" sz="2800" b="0" i="0" u="none" strike="noStrike" cap="none" dirty="0">
                <a:solidFill>
                  <a:srgbClr val="FF0000"/>
                </a:solidFill>
                <a:latin typeface="Calibri"/>
                <a:ea typeface="Calibri"/>
                <a:cs typeface="Calibri"/>
                <a:sym typeface="Calibri"/>
              </a:rPr>
              <a:t> </a:t>
            </a:r>
            <a:r>
              <a:rPr lang="tr-TR" sz="2800" b="0" i="0" u="none" strike="noStrike" cap="none" dirty="0" err="1">
                <a:solidFill>
                  <a:srgbClr val="FF0000"/>
                </a:solidFill>
                <a:latin typeface="Calibri"/>
                <a:ea typeface="Calibri"/>
                <a:cs typeface="Calibri"/>
                <a:sym typeface="Calibri"/>
              </a:rPr>
              <a:t>worldwide</a:t>
            </a:r>
            <a:r>
              <a:rPr lang="tr-TR" sz="2800" b="0" i="0" u="none" strike="noStrike" cap="none" dirty="0">
                <a:solidFill>
                  <a:srgbClr val="FF0000"/>
                </a:solidFill>
                <a:latin typeface="Calibri"/>
                <a:ea typeface="Calibri"/>
                <a:cs typeface="Calibri"/>
                <a:sym typeface="Calibri"/>
              </a:rPr>
              <a:t>.</a:t>
            </a:r>
          </a:p>
          <a:p>
            <a:pPr marL="228600" marR="0" lvl="0" indent="-228600" algn="l" rtl="0">
              <a:lnSpc>
                <a:spcPct val="90000"/>
              </a:lnSpc>
              <a:spcBef>
                <a:spcPts val="1000"/>
              </a:spcBef>
              <a:spcAft>
                <a:spcPts val="0"/>
              </a:spcAft>
              <a:buClr>
                <a:schemeClr val="dk1"/>
              </a:buClr>
              <a:buSzPts val="2800"/>
              <a:buFont typeface="Arial"/>
              <a:buChar char="•"/>
            </a:pPr>
            <a:r>
              <a:rPr lang="tr-TR" sz="2800" b="0" i="0" u="none" strike="noStrike" cap="none" dirty="0" err="1">
                <a:solidFill>
                  <a:schemeClr val="dk1"/>
                </a:solidFill>
                <a:latin typeface="Calibri"/>
                <a:ea typeface="Calibri"/>
                <a:cs typeface="Calibri"/>
                <a:sym typeface="Calibri"/>
              </a:rPr>
              <a:t>Calves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are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most</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susceptible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few</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cases</a:t>
            </a:r>
            <a:r>
              <a:rPr lang="tr-TR" sz="2800" b="0" i="0" u="none" strike="noStrike" cap="none" dirty="0">
                <a:solidFill>
                  <a:schemeClr val="dk1"/>
                </a:solidFill>
                <a:latin typeface="Calibri"/>
                <a:ea typeface="Calibri"/>
                <a:cs typeface="Calibri"/>
                <a:sym typeface="Calibri"/>
              </a:rPr>
              <a:t> of </a:t>
            </a:r>
            <a:r>
              <a:rPr lang="tr-TR" sz="2800" b="0" i="0" u="none" strike="noStrike" cap="none" dirty="0" err="1">
                <a:solidFill>
                  <a:schemeClr val="dk1"/>
                </a:solidFill>
                <a:latin typeface="Calibri"/>
                <a:ea typeface="Calibri"/>
                <a:cs typeface="Calibri"/>
                <a:sym typeface="Calibri"/>
              </a:rPr>
              <a:t>warts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seen</a:t>
            </a:r>
            <a:r>
              <a:rPr lang="tr-TR" sz="2800" b="0" i="0" u="none" strike="noStrike" cap="none" dirty="0">
                <a:solidFill>
                  <a:schemeClr val="dk1"/>
                </a:solidFill>
                <a:latin typeface="Calibri"/>
                <a:ea typeface="Calibri"/>
                <a:cs typeface="Calibri"/>
                <a:sym typeface="Calibri"/>
              </a:rPr>
              <a:t> in </a:t>
            </a:r>
            <a:r>
              <a:rPr lang="tr-TR" sz="2800" b="0" i="0" u="none" strike="noStrike" cap="none" dirty="0" err="1">
                <a:solidFill>
                  <a:schemeClr val="dk1"/>
                </a:solidFill>
                <a:latin typeface="Calibri"/>
                <a:ea typeface="Calibri"/>
                <a:cs typeface="Calibri"/>
                <a:sym typeface="Calibri"/>
              </a:rPr>
              <a:t>cattle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over</a:t>
            </a:r>
            <a:r>
              <a:rPr lang="tr-TR" sz="2800" b="0" i="0" u="none" strike="noStrike" cap="none" dirty="0">
                <a:solidFill>
                  <a:schemeClr val="dk1"/>
                </a:solidFill>
                <a:latin typeface="Calibri"/>
                <a:ea typeface="Calibri"/>
                <a:cs typeface="Calibri"/>
                <a:sym typeface="Calibri"/>
              </a:rPr>
              <a:t> 2 </a:t>
            </a:r>
            <a:r>
              <a:rPr lang="tr-TR" sz="2800" b="0" i="0" u="none" strike="noStrike" cap="none" dirty="0" err="1">
                <a:solidFill>
                  <a:schemeClr val="dk1"/>
                </a:solidFill>
                <a:latin typeface="Calibri"/>
                <a:ea typeface="Calibri"/>
                <a:cs typeface="Calibri"/>
                <a:sym typeface="Calibri"/>
              </a:rPr>
              <a:t>years</a:t>
            </a:r>
            <a:r>
              <a:rPr lang="tr-TR" sz="2800" b="0" i="0" u="none" strike="noStrike" cap="none" dirty="0">
                <a:solidFill>
                  <a:schemeClr val="dk1"/>
                </a:solidFill>
                <a:latin typeface="Calibri"/>
                <a:ea typeface="Calibri"/>
                <a:cs typeface="Calibri"/>
                <a:sym typeface="Calibri"/>
              </a:rPr>
              <a:t> of age. </a:t>
            </a:r>
          </a:p>
          <a:p>
            <a:pPr marL="228600" marR="0" lvl="0" indent="-228600" algn="l" rtl="0">
              <a:lnSpc>
                <a:spcPct val="90000"/>
              </a:lnSpc>
              <a:spcBef>
                <a:spcPts val="1000"/>
              </a:spcBef>
              <a:buClr>
                <a:schemeClr val="dk1"/>
              </a:buClr>
              <a:buSzPts val="2800"/>
              <a:buFont typeface="Arial"/>
              <a:buChar char="•"/>
            </a:pPr>
            <a:r>
              <a:rPr lang="tr-TR" sz="2800" b="0" i="0" u="none" strike="noStrike" cap="none" dirty="0" err="1">
                <a:solidFill>
                  <a:schemeClr val="dk1"/>
                </a:solidFill>
                <a:latin typeface="Calibri"/>
                <a:ea typeface="Calibri"/>
                <a:cs typeface="Calibri"/>
                <a:sym typeface="Calibri"/>
              </a:rPr>
              <a:t>Occasionally</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warts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are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found</a:t>
            </a:r>
            <a:r>
              <a:rPr lang="tr-TR" sz="2800" b="0" i="0" u="none" strike="noStrike" cap="none" dirty="0">
                <a:solidFill>
                  <a:schemeClr val="dk1"/>
                </a:solidFill>
                <a:latin typeface="Calibri"/>
                <a:ea typeface="Calibri"/>
                <a:cs typeface="Calibri"/>
                <a:sym typeface="Calibri"/>
              </a:rPr>
              <a:t> on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teats</a:t>
            </a:r>
            <a:r>
              <a:rPr lang="tr-TR" sz="2800" b="0" i="0" u="none" strike="noStrike" cap="none" dirty="0">
                <a:solidFill>
                  <a:schemeClr val="dk1"/>
                </a:solidFill>
                <a:latin typeface="Calibri"/>
                <a:ea typeface="Calibri"/>
                <a:cs typeface="Calibri"/>
                <a:sym typeface="Calibri"/>
              </a:rPr>
              <a:t> of </a:t>
            </a:r>
            <a:r>
              <a:rPr lang="tr-TR" sz="2800" b="0" i="0" u="none" strike="noStrike" cap="none" dirty="0" err="1">
                <a:solidFill>
                  <a:schemeClr val="dk1"/>
                </a:solidFill>
                <a:latin typeface="Calibri"/>
                <a:ea typeface="Calibri"/>
                <a:cs typeface="Calibri"/>
                <a:sym typeface="Calibri"/>
              </a:rPr>
              <a:t>lactating</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dairy</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cows</a:t>
            </a:r>
            <a:r>
              <a:rPr lang="tr-TR" sz="2800" b="0" i="0" u="none" strike="noStrike" cap="none" dirty="0">
                <a:solidFill>
                  <a:schemeClr val="dk1"/>
                </a:solidFill>
                <a:latin typeface="Calibri"/>
                <a:ea typeface="Calibri"/>
                <a:cs typeface="Calibri"/>
                <a:sym typeface="Calibri"/>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0">
              <a:spcBef>
                <a:spcPts val="0"/>
              </a:spcBef>
              <a:buNone/>
            </a:pPr>
            <a:r>
              <a:rPr lang="tr-TR" dirty="0" err="1">
                <a:solidFill>
                  <a:srgbClr val="4A86E8"/>
                </a:solidFill>
              </a:rPr>
              <a:t>Etiology</a:t>
            </a:r>
            <a:endParaRPr lang="tr-TR" dirty="0">
              <a:solidFill>
                <a:srgbClr val="4A86E8"/>
              </a:solidFill>
            </a:endParaRPr>
          </a:p>
        </p:txBody>
      </p:sp>
      <p:sp>
        <p:nvSpPr>
          <p:cNvPr id="201" name="Shape 201"/>
          <p:cNvSpPr txBox="1">
            <a:spLocks noGrp="1"/>
          </p:cNvSpPr>
          <p:nvPr>
            <p:ph type="body" idx="1"/>
          </p:nvPr>
        </p:nvSpPr>
        <p:spPr>
          <a:xfrm>
            <a:off x="838200" y="1825625"/>
            <a:ext cx="10515600" cy="4351200"/>
          </a:xfrm>
          <a:prstGeom prst="rect">
            <a:avLst/>
          </a:prstGeom>
        </p:spPr>
        <p:txBody>
          <a:bodyPr wrap="square" lIns="91425" tIns="91425" rIns="91425" bIns="91425" anchor="t" anchorCtr="0">
            <a:noAutofit/>
          </a:bodyPr>
          <a:lstStyle/>
          <a:p>
            <a:pPr>
              <a:spcBef>
                <a:spcPts val="0"/>
              </a:spcBef>
            </a:pPr>
            <a:r>
              <a:rPr lang="tr-TR" dirty="0">
                <a:solidFill>
                  <a:srgbClr val="EA9999"/>
                </a:solidFill>
                <a:highlight>
                  <a:srgbClr val="FFFFFF"/>
                </a:highlight>
              </a:rPr>
              <a:t> </a:t>
            </a:r>
            <a:r>
              <a:rPr lang="tr-TR" dirty="0" err="1">
                <a:solidFill>
                  <a:srgbClr val="EA9999"/>
                </a:solidFill>
                <a:highlight>
                  <a:srgbClr val="FFFFFF"/>
                </a:highlight>
              </a:rPr>
              <a:t>Adenoviridae</a:t>
            </a:r>
            <a:r>
              <a:rPr lang="tr-TR" dirty="0">
                <a:solidFill>
                  <a:srgbClr val="EA9999"/>
                </a:solidFill>
                <a:highlight>
                  <a:srgbClr val="FFFFFF"/>
                </a:highlight>
              </a:rPr>
              <a:t> ----- </a:t>
            </a:r>
            <a:r>
              <a:rPr lang="tr-TR" dirty="0" err="1">
                <a:solidFill>
                  <a:srgbClr val="EA9999"/>
                </a:solidFill>
                <a:highlight>
                  <a:srgbClr val="FFFFFF"/>
                </a:highlight>
              </a:rPr>
              <a:t>Mastadenovirus</a:t>
            </a:r>
            <a:r>
              <a:rPr lang="tr-TR" dirty="0">
                <a:solidFill>
                  <a:srgbClr val="EA9999"/>
                </a:solidFill>
                <a:highlight>
                  <a:srgbClr val="FFFFFF"/>
                </a:highlight>
              </a:rPr>
              <a:t> ------- CAV-1</a:t>
            </a:r>
          </a:p>
          <a:p>
            <a:pPr>
              <a:spcBef>
                <a:spcPts val="0"/>
              </a:spcBef>
            </a:pPr>
            <a:r>
              <a:rPr lang="tr-TR" dirty="0">
                <a:solidFill>
                  <a:srgbClr val="333333"/>
                </a:solidFill>
                <a:highlight>
                  <a:srgbClr val="FFFFFF"/>
                </a:highlight>
              </a:rPr>
              <a:t> </a:t>
            </a:r>
            <a:r>
              <a:rPr lang="tr-TR" dirty="0" err="1">
                <a:solidFill>
                  <a:srgbClr val="333333"/>
                </a:solidFill>
                <a:highlight>
                  <a:srgbClr val="FFFFFF"/>
                </a:highlight>
              </a:rPr>
              <a:t>nonenveloped</a:t>
            </a:r>
            <a:r>
              <a:rPr lang="tr-TR" dirty="0">
                <a:solidFill>
                  <a:srgbClr val="333333"/>
                </a:solidFill>
                <a:highlight>
                  <a:srgbClr val="FFFFFF"/>
                </a:highlight>
              </a:rPr>
              <a:t> DNA </a:t>
            </a:r>
            <a:r>
              <a:rPr lang="tr-TR" dirty="0" err="1">
                <a:solidFill>
                  <a:srgbClr val="333333"/>
                </a:solidFill>
                <a:highlight>
                  <a:srgbClr val="FFFFFF"/>
                </a:highlight>
              </a:rPr>
              <a:t>virus</a:t>
            </a:r>
            <a:r>
              <a:rPr lang="tr-TR" dirty="0">
                <a:solidFill>
                  <a:srgbClr val="333333"/>
                </a:solidFill>
                <a:highlight>
                  <a:srgbClr val="FFFFFF"/>
                </a:highlight>
              </a:rPr>
              <a:t>, </a:t>
            </a:r>
          </a:p>
          <a:p>
            <a:pPr>
              <a:spcBef>
                <a:spcPts val="0"/>
              </a:spcBef>
            </a:pPr>
            <a:r>
              <a:rPr lang="tr-TR" dirty="0">
                <a:solidFill>
                  <a:srgbClr val="333333"/>
                </a:solidFill>
                <a:highlight>
                  <a:srgbClr val="FFFFFF"/>
                </a:highlight>
              </a:rPr>
              <a:t> canine </a:t>
            </a:r>
            <a:r>
              <a:rPr lang="tr-TR" dirty="0" err="1">
                <a:solidFill>
                  <a:srgbClr val="333333"/>
                </a:solidFill>
                <a:highlight>
                  <a:srgbClr val="FFFFFF"/>
                </a:highlight>
              </a:rPr>
              <a:t>adenovirus</a:t>
            </a:r>
            <a:r>
              <a:rPr lang="tr-TR" dirty="0">
                <a:solidFill>
                  <a:srgbClr val="333333"/>
                </a:solidFill>
                <a:highlight>
                  <a:srgbClr val="FFFFFF"/>
                </a:highlight>
              </a:rPr>
              <a:t> 1 (CAV-1), </a:t>
            </a:r>
            <a:r>
              <a:rPr lang="tr-TR" dirty="0" err="1">
                <a:solidFill>
                  <a:srgbClr val="333333"/>
                </a:solidFill>
                <a:highlight>
                  <a:srgbClr val="FFFFFF"/>
                </a:highlight>
              </a:rPr>
              <a:t>which</a:t>
            </a:r>
            <a:r>
              <a:rPr lang="tr-TR" dirty="0">
                <a:solidFill>
                  <a:srgbClr val="333333"/>
                </a:solidFill>
                <a:highlight>
                  <a:srgbClr val="FFFFFF"/>
                </a:highlight>
              </a:rPr>
              <a:t> is </a:t>
            </a:r>
            <a:r>
              <a:rPr lang="tr-TR" dirty="0" err="1">
                <a:solidFill>
                  <a:srgbClr val="333333"/>
                </a:solidFill>
                <a:highlight>
                  <a:srgbClr val="FFFFFF"/>
                </a:highlight>
              </a:rPr>
              <a:t>antigenically</a:t>
            </a:r>
            <a:r>
              <a:rPr lang="tr-TR" dirty="0">
                <a:solidFill>
                  <a:srgbClr val="333333"/>
                </a:solidFill>
                <a:highlight>
                  <a:srgbClr val="FFFFFF"/>
                </a:highlight>
              </a:rPr>
              <a:t> </a:t>
            </a:r>
            <a:r>
              <a:rPr lang="tr-TR" dirty="0" err="1">
                <a:solidFill>
                  <a:srgbClr val="333333"/>
                </a:solidFill>
                <a:highlight>
                  <a:srgbClr val="FFFFFF"/>
                </a:highlight>
              </a:rPr>
              <a:t>related</a:t>
            </a:r>
            <a:r>
              <a:rPr lang="tr-TR" dirty="0">
                <a:solidFill>
                  <a:srgbClr val="333333"/>
                </a:solidFill>
                <a:highlight>
                  <a:srgbClr val="FFFFFF"/>
                </a:highlight>
              </a:rPr>
              <a:t> </a:t>
            </a:r>
            <a:r>
              <a:rPr lang="tr-TR" dirty="0" err="1">
                <a:solidFill>
                  <a:srgbClr val="333333"/>
                </a:solidFill>
                <a:highlight>
                  <a:srgbClr val="FFFFFF"/>
                </a:highlight>
              </a:rPr>
              <a:t>only</a:t>
            </a:r>
            <a:r>
              <a:rPr lang="tr-TR" dirty="0">
                <a:solidFill>
                  <a:srgbClr val="333333"/>
                </a:solidFill>
                <a:highlight>
                  <a:srgbClr val="FFFFFF"/>
                </a:highlight>
              </a:rPr>
              <a:t> </a:t>
            </a:r>
            <a:r>
              <a:rPr lang="tr-TR" dirty="0" err="1">
                <a:solidFill>
                  <a:srgbClr val="333333"/>
                </a:solidFill>
                <a:highlight>
                  <a:srgbClr val="FFFFFF"/>
                </a:highlight>
              </a:rPr>
              <a:t>to</a:t>
            </a:r>
            <a:r>
              <a:rPr lang="tr-TR" dirty="0">
                <a:solidFill>
                  <a:srgbClr val="333333"/>
                </a:solidFill>
                <a:highlight>
                  <a:srgbClr val="FFFFFF"/>
                </a:highlight>
              </a:rPr>
              <a:t> CAV-2 (</a:t>
            </a:r>
            <a:r>
              <a:rPr lang="tr-TR" dirty="0" err="1">
                <a:solidFill>
                  <a:srgbClr val="333333"/>
                </a:solidFill>
                <a:highlight>
                  <a:srgbClr val="FFFFFF"/>
                </a:highlight>
              </a:rPr>
              <a:t>one</a:t>
            </a:r>
            <a:r>
              <a:rPr lang="tr-TR" dirty="0">
                <a:solidFill>
                  <a:srgbClr val="333333"/>
                </a:solidFill>
                <a:highlight>
                  <a:srgbClr val="FFFFFF"/>
                </a:highlight>
              </a:rPr>
              <a:t> of </a:t>
            </a:r>
            <a:r>
              <a:rPr lang="tr-TR" dirty="0" err="1">
                <a:solidFill>
                  <a:srgbClr val="333333"/>
                </a:solidFill>
                <a:highlight>
                  <a:srgbClr val="FFFFFF"/>
                </a:highlight>
              </a:rPr>
              <a:t>the</a:t>
            </a:r>
            <a:r>
              <a:rPr lang="tr-TR" dirty="0">
                <a:solidFill>
                  <a:srgbClr val="333333"/>
                </a:solidFill>
                <a:highlight>
                  <a:srgbClr val="FFFFFF"/>
                </a:highlight>
              </a:rPr>
              <a:t> </a:t>
            </a:r>
            <a:r>
              <a:rPr lang="tr-TR" dirty="0" err="1">
                <a:solidFill>
                  <a:srgbClr val="333333"/>
                </a:solidFill>
                <a:highlight>
                  <a:srgbClr val="FFFFFF"/>
                </a:highlight>
              </a:rPr>
              <a:t>causes</a:t>
            </a:r>
            <a:r>
              <a:rPr lang="tr-TR" dirty="0">
                <a:solidFill>
                  <a:srgbClr val="333333"/>
                </a:solidFill>
                <a:highlight>
                  <a:srgbClr val="FFFFFF"/>
                </a:highlight>
              </a:rPr>
              <a:t> of </a:t>
            </a:r>
            <a:r>
              <a:rPr lang="tr-TR" dirty="0" err="1">
                <a:solidFill>
                  <a:srgbClr val="333333"/>
                </a:solidFill>
                <a:highlight>
                  <a:srgbClr val="FFFFFF"/>
                </a:highlight>
              </a:rPr>
              <a:t>infectious</a:t>
            </a:r>
            <a:r>
              <a:rPr lang="tr-TR" dirty="0">
                <a:solidFill>
                  <a:srgbClr val="333333"/>
                </a:solidFill>
                <a:highlight>
                  <a:srgbClr val="FFFFFF"/>
                </a:highlight>
              </a:rPr>
              <a:t> canine </a:t>
            </a:r>
            <a:r>
              <a:rPr lang="tr-TR" dirty="0" err="1">
                <a:solidFill>
                  <a:srgbClr val="333333"/>
                </a:solidFill>
                <a:highlight>
                  <a:srgbClr val="FFFFFF"/>
                </a:highlight>
              </a:rPr>
              <a:t>tracheobronchitis</a:t>
            </a:r>
            <a:r>
              <a:rPr lang="tr-TR" dirty="0">
                <a:solidFill>
                  <a:srgbClr val="333333"/>
                </a:solidFill>
                <a:highlight>
                  <a:srgbClr val="FFFFFF"/>
                </a:highlight>
              </a:rPr>
              <a:t>.</a:t>
            </a:r>
          </a:p>
          <a:p>
            <a:pPr marL="622300" lvl="0" indent="-381000" rtl="0">
              <a:lnSpc>
                <a:spcPct val="115000"/>
              </a:lnSpc>
              <a:spcBef>
                <a:spcPts val="0"/>
              </a:spcBef>
              <a:spcAft>
                <a:spcPts val="600"/>
              </a:spcAft>
              <a:buClr>
                <a:srgbClr val="253745"/>
              </a:buClr>
              <a:buSzPts val="2400"/>
              <a:buFont typeface="Wingdings" pitchFamily="2" charset="2"/>
              <a:buChar char="Ø"/>
            </a:pPr>
            <a:r>
              <a:rPr lang="tr-TR" dirty="0">
                <a:solidFill>
                  <a:srgbClr val="253745"/>
                </a:solidFill>
              </a:rPr>
              <a:t>Cross-</a:t>
            </a:r>
            <a:r>
              <a:rPr lang="tr-TR" dirty="0" err="1">
                <a:solidFill>
                  <a:srgbClr val="253745"/>
                </a:solidFill>
              </a:rPr>
              <a:t>protective</a:t>
            </a:r>
            <a:r>
              <a:rPr lang="tr-TR" dirty="0">
                <a:solidFill>
                  <a:srgbClr val="253745"/>
                </a:solidFill>
              </a:rPr>
              <a:t> </a:t>
            </a:r>
            <a:r>
              <a:rPr lang="tr-TR" dirty="0" err="1">
                <a:solidFill>
                  <a:srgbClr val="253745"/>
                </a:solidFill>
              </a:rPr>
              <a:t>immunity</a:t>
            </a:r>
            <a:r>
              <a:rPr lang="tr-TR" dirty="0">
                <a:solidFill>
                  <a:srgbClr val="253745"/>
                </a:solidFill>
              </a:rPr>
              <a:t> </a:t>
            </a:r>
            <a:r>
              <a:rPr lang="tr-TR" dirty="0" err="1">
                <a:solidFill>
                  <a:srgbClr val="253745"/>
                </a:solidFill>
              </a:rPr>
              <a:t>between</a:t>
            </a:r>
            <a:r>
              <a:rPr lang="tr-TR" dirty="0">
                <a:solidFill>
                  <a:srgbClr val="253745"/>
                </a:solidFill>
              </a:rPr>
              <a:t> canine </a:t>
            </a:r>
            <a:r>
              <a:rPr lang="tr-TR" dirty="0" err="1">
                <a:solidFill>
                  <a:srgbClr val="253745"/>
                </a:solidFill>
              </a:rPr>
              <a:t>adenoviruses</a:t>
            </a:r>
            <a:r>
              <a:rPr lang="tr-TR" dirty="0">
                <a:solidFill>
                  <a:srgbClr val="253745"/>
                </a:solidFill>
              </a:rPr>
              <a:t> 1 </a:t>
            </a:r>
            <a:r>
              <a:rPr lang="tr-TR" dirty="0" err="1">
                <a:solidFill>
                  <a:srgbClr val="253745"/>
                </a:solidFill>
              </a:rPr>
              <a:t>and</a:t>
            </a:r>
            <a:r>
              <a:rPr lang="tr-TR" dirty="0">
                <a:solidFill>
                  <a:srgbClr val="253745"/>
                </a:solidFill>
              </a:rPr>
              <a:t> 2.</a:t>
            </a:r>
          </a:p>
          <a:p>
            <a:pPr>
              <a:spcBef>
                <a:spcPts val="0"/>
              </a:spcBef>
            </a:pPr>
            <a:r>
              <a:rPr lang="tr-TR" dirty="0">
                <a:solidFill>
                  <a:srgbClr val="333333"/>
                </a:solidFill>
                <a:highlight>
                  <a:srgbClr val="FFFFFF"/>
                </a:highlight>
              </a:rPr>
              <a:t> CAV-1 is </a:t>
            </a:r>
            <a:r>
              <a:rPr lang="tr-TR" dirty="0" err="1">
                <a:solidFill>
                  <a:srgbClr val="333333"/>
                </a:solidFill>
                <a:highlight>
                  <a:srgbClr val="FFFFFF"/>
                </a:highlight>
              </a:rPr>
              <a:t>resistant</a:t>
            </a:r>
            <a:r>
              <a:rPr lang="tr-TR" dirty="0">
                <a:solidFill>
                  <a:srgbClr val="333333"/>
                </a:solidFill>
                <a:highlight>
                  <a:srgbClr val="FFFFFF"/>
                </a:highlight>
              </a:rPr>
              <a:t> </a:t>
            </a:r>
            <a:r>
              <a:rPr lang="tr-TR" dirty="0" err="1">
                <a:solidFill>
                  <a:srgbClr val="333333"/>
                </a:solidFill>
                <a:highlight>
                  <a:srgbClr val="FFFFFF"/>
                </a:highlight>
              </a:rPr>
              <a:t>to</a:t>
            </a:r>
            <a:r>
              <a:rPr lang="tr-TR" dirty="0">
                <a:solidFill>
                  <a:srgbClr val="333333"/>
                </a:solidFill>
                <a:highlight>
                  <a:srgbClr val="FFFFFF"/>
                </a:highlight>
              </a:rPr>
              <a:t> </a:t>
            </a:r>
            <a:r>
              <a:rPr lang="tr-TR" dirty="0" err="1">
                <a:solidFill>
                  <a:srgbClr val="333333"/>
                </a:solidFill>
                <a:highlight>
                  <a:srgbClr val="FFFFFF"/>
                </a:highlight>
              </a:rPr>
              <a:t>lipid</a:t>
            </a:r>
            <a:r>
              <a:rPr lang="tr-TR" dirty="0">
                <a:solidFill>
                  <a:srgbClr val="333333"/>
                </a:solidFill>
                <a:highlight>
                  <a:srgbClr val="FFFFFF"/>
                </a:highlight>
              </a:rPr>
              <a:t> </a:t>
            </a:r>
            <a:r>
              <a:rPr lang="tr-TR" dirty="0" err="1">
                <a:solidFill>
                  <a:srgbClr val="333333"/>
                </a:solidFill>
                <a:highlight>
                  <a:srgbClr val="FFFFFF"/>
                </a:highlight>
              </a:rPr>
              <a:t>solvents</a:t>
            </a:r>
            <a:r>
              <a:rPr lang="tr-TR" dirty="0">
                <a:solidFill>
                  <a:srgbClr val="333333"/>
                </a:solidFill>
                <a:highlight>
                  <a:srgbClr val="FFFFFF"/>
                </a:highlight>
              </a:rPr>
              <a:t> (</a:t>
            </a:r>
            <a:r>
              <a:rPr lang="tr-TR" dirty="0" err="1">
                <a:solidFill>
                  <a:srgbClr val="333333"/>
                </a:solidFill>
                <a:highlight>
                  <a:srgbClr val="FFFFFF"/>
                </a:highlight>
              </a:rPr>
              <a:t>such</a:t>
            </a:r>
            <a:r>
              <a:rPr lang="tr-TR" dirty="0">
                <a:solidFill>
                  <a:srgbClr val="333333"/>
                </a:solidFill>
                <a:highlight>
                  <a:srgbClr val="FFFFFF"/>
                </a:highlight>
              </a:rPr>
              <a:t> as </a:t>
            </a:r>
            <a:r>
              <a:rPr lang="tr-TR" dirty="0" err="1">
                <a:solidFill>
                  <a:srgbClr val="333333"/>
                </a:solidFill>
                <a:highlight>
                  <a:srgbClr val="FFFFFF"/>
                </a:highlight>
              </a:rPr>
              <a:t>ether</a:t>
            </a:r>
            <a:r>
              <a:rPr lang="tr-TR" dirty="0">
                <a:solidFill>
                  <a:srgbClr val="333333"/>
                </a:solidFill>
                <a:highlight>
                  <a:srgbClr val="FFFFFF"/>
                </a:highlight>
              </a:rPr>
              <a:t>), as </a:t>
            </a:r>
            <a:r>
              <a:rPr lang="tr-TR" dirty="0" err="1">
                <a:solidFill>
                  <a:srgbClr val="333333"/>
                </a:solidFill>
                <a:highlight>
                  <a:srgbClr val="FFFFFF"/>
                </a:highlight>
              </a:rPr>
              <a:t>well</a:t>
            </a:r>
            <a:r>
              <a:rPr lang="tr-TR" dirty="0">
                <a:solidFill>
                  <a:srgbClr val="333333"/>
                </a:solidFill>
                <a:highlight>
                  <a:srgbClr val="FFFFFF"/>
                </a:highlight>
              </a:rPr>
              <a:t> as </a:t>
            </a:r>
            <a:r>
              <a:rPr lang="tr-TR" dirty="0" err="1">
                <a:solidFill>
                  <a:srgbClr val="333333"/>
                </a:solidFill>
                <a:highlight>
                  <a:srgbClr val="FFFFFF"/>
                </a:highlight>
              </a:rPr>
              <a:t>to</a:t>
            </a:r>
            <a:r>
              <a:rPr lang="tr-TR" dirty="0">
                <a:solidFill>
                  <a:srgbClr val="333333"/>
                </a:solidFill>
                <a:highlight>
                  <a:srgbClr val="FFFFFF"/>
                </a:highlight>
              </a:rPr>
              <a:t> </a:t>
            </a:r>
            <a:r>
              <a:rPr lang="tr-TR" dirty="0" err="1">
                <a:solidFill>
                  <a:srgbClr val="333333"/>
                </a:solidFill>
                <a:highlight>
                  <a:srgbClr val="FFFFFF"/>
                </a:highlight>
              </a:rPr>
              <a:t>acid</a:t>
            </a:r>
            <a:r>
              <a:rPr lang="tr-TR" dirty="0">
                <a:solidFill>
                  <a:srgbClr val="333333"/>
                </a:solidFill>
                <a:highlight>
                  <a:srgbClr val="FFFFFF"/>
                </a:highlight>
              </a:rPr>
              <a:t> </a:t>
            </a:r>
            <a:r>
              <a:rPr lang="tr-TR" dirty="0" err="1">
                <a:solidFill>
                  <a:srgbClr val="333333"/>
                </a:solidFill>
                <a:highlight>
                  <a:srgbClr val="FFFFFF"/>
                </a:highlight>
              </a:rPr>
              <a:t>and</a:t>
            </a:r>
            <a:r>
              <a:rPr lang="tr-TR" dirty="0">
                <a:solidFill>
                  <a:srgbClr val="333333"/>
                </a:solidFill>
                <a:highlight>
                  <a:srgbClr val="FFFFFF"/>
                </a:highlight>
              </a:rPr>
              <a:t> </a:t>
            </a:r>
            <a:r>
              <a:rPr lang="tr-TR" dirty="0" err="1">
                <a:solidFill>
                  <a:srgbClr val="333333"/>
                </a:solidFill>
                <a:highlight>
                  <a:srgbClr val="FFFFFF"/>
                </a:highlight>
              </a:rPr>
              <a:t>formalin</a:t>
            </a:r>
            <a:r>
              <a:rPr lang="tr-TR" dirty="0">
                <a:solidFill>
                  <a:srgbClr val="333333"/>
                </a:solidFill>
                <a:highlight>
                  <a:srgbClr val="FFFFFF"/>
                </a:highlight>
              </a:rPr>
              <a:t>. </a:t>
            </a:r>
          </a:p>
          <a:p>
            <a:pPr>
              <a:spcBef>
                <a:spcPts val="0"/>
              </a:spcBef>
            </a:pPr>
            <a:r>
              <a:rPr lang="tr-TR" dirty="0">
                <a:solidFill>
                  <a:srgbClr val="333333"/>
                </a:solidFill>
                <a:highlight>
                  <a:srgbClr val="FFFFFF"/>
                </a:highlight>
              </a:rPr>
              <a:t> </a:t>
            </a:r>
            <a:r>
              <a:rPr lang="tr-TR" dirty="0" err="1">
                <a:solidFill>
                  <a:srgbClr val="333333"/>
                </a:solidFill>
                <a:highlight>
                  <a:srgbClr val="FFFFFF"/>
                </a:highlight>
              </a:rPr>
              <a:t>It</a:t>
            </a:r>
            <a:r>
              <a:rPr lang="tr-TR" dirty="0">
                <a:solidFill>
                  <a:srgbClr val="333333"/>
                </a:solidFill>
                <a:highlight>
                  <a:srgbClr val="FFFFFF"/>
                </a:highlight>
              </a:rPr>
              <a:t> </a:t>
            </a:r>
            <a:r>
              <a:rPr lang="tr-TR" dirty="0" err="1">
                <a:solidFill>
                  <a:srgbClr val="333333"/>
                </a:solidFill>
                <a:highlight>
                  <a:srgbClr val="FFFFFF"/>
                </a:highlight>
              </a:rPr>
              <a:t>survives</a:t>
            </a:r>
            <a:r>
              <a:rPr lang="tr-TR" dirty="0">
                <a:solidFill>
                  <a:srgbClr val="333333"/>
                </a:solidFill>
                <a:highlight>
                  <a:srgbClr val="FFFFFF"/>
                </a:highlight>
              </a:rPr>
              <a:t> </a:t>
            </a:r>
            <a:r>
              <a:rPr lang="tr-TR" dirty="0" err="1">
                <a:solidFill>
                  <a:srgbClr val="333333"/>
                </a:solidFill>
                <a:highlight>
                  <a:srgbClr val="FFFFFF"/>
                </a:highlight>
              </a:rPr>
              <a:t>outside</a:t>
            </a:r>
            <a:r>
              <a:rPr lang="tr-TR" dirty="0">
                <a:solidFill>
                  <a:srgbClr val="333333"/>
                </a:solidFill>
                <a:highlight>
                  <a:srgbClr val="FFFFFF"/>
                </a:highlight>
              </a:rPr>
              <a:t> </a:t>
            </a:r>
            <a:r>
              <a:rPr lang="tr-TR" dirty="0" err="1">
                <a:solidFill>
                  <a:srgbClr val="333333"/>
                </a:solidFill>
                <a:highlight>
                  <a:srgbClr val="FFFFFF"/>
                </a:highlight>
              </a:rPr>
              <a:t>the</a:t>
            </a:r>
            <a:r>
              <a:rPr lang="tr-TR" dirty="0">
                <a:solidFill>
                  <a:srgbClr val="333333"/>
                </a:solidFill>
                <a:highlight>
                  <a:srgbClr val="FFFFFF"/>
                </a:highlight>
              </a:rPr>
              <a:t> </a:t>
            </a:r>
            <a:r>
              <a:rPr lang="tr-TR" dirty="0" err="1">
                <a:solidFill>
                  <a:srgbClr val="333333"/>
                </a:solidFill>
                <a:highlight>
                  <a:srgbClr val="FFFFFF"/>
                </a:highlight>
              </a:rPr>
              <a:t>host</a:t>
            </a:r>
            <a:r>
              <a:rPr lang="tr-TR" dirty="0">
                <a:solidFill>
                  <a:srgbClr val="333333"/>
                </a:solidFill>
                <a:highlight>
                  <a:srgbClr val="FFFFFF"/>
                </a:highlight>
              </a:rPr>
              <a:t> </a:t>
            </a:r>
            <a:r>
              <a:rPr lang="tr-TR" dirty="0" err="1">
                <a:solidFill>
                  <a:srgbClr val="333333"/>
                </a:solidFill>
                <a:highlight>
                  <a:srgbClr val="FFFFFF"/>
                </a:highlight>
              </a:rPr>
              <a:t>for</a:t>
            </a:r>
            <a:r>
              <a:rPr lang="tr-TR" dirty="0">
                <a:solidFill>
                  <a:srgbClr val="333333"/>
                </a:solidFill>
                <a:highlight>
                  <a:srgbClr val="FFFFFF"/>
                </a:highlight>
              </a:rPr>
              <a:t> </a:t>
            </a:r>
            <a:r>
              <a:rPr lang="tr-TR" dirty="0" err="1">
                <a:solidFill>
                  <a:srgbClr val="333333"/>
                </a:solidFill>
                <a:highlight>
                  <a:srgbClr val="FFFFFF"/>
                </a:highlight>
              </a:rPr>
              <a:t>weeks</a:t>
            </a:r>
            <a:r>
              <a:rPr lang="tr-TR" dirty="0">
                <a:solidFill>
                  <a:srgbClr val="333333"/>
                </a:solidFill>
                <a:highlight>
                  <a:srgbClr val="FFFFFF"/>
                </a:highlight>
              </a:rPr>
              <a:t> </a:t>
            </a:r>
            <a:r>
              <a:rPr lang="tr-TR" dirty="0" err="1">
                <a:solidFill>
                  <a:srgbClr val="333333"/>
                </a:solidFill>
                <a:highlight>
                  <a:srgbClr val="FFFFFF"/>
                </a:highlight>
              </a:rPr>
              <a:t>or</a:t>
            </a:r>
            <a:r>
              <a:rPr lang="tr-TR" dirty="0">
                <a:solidFill>
                  <a:srgbClr val="333333"/>
                </a:solidFill>
                <a:highlight>
                  <a:srgbClr val="FFFFFF"/>
                </a:highlight>
              </a:rPr>
              <a:t> </a:t>
            </a:r>
            <a:r>
              <a:rPr lang="tr-TR" dirty="0" err="1">
                <a:solidFill>
                  <a:srgbClr val="333333"/>
                </a:solidFill>
                <a:highlight>
                  <a:srgbClr val="FFFFFF"/>
                </a:highlight>
              </a:rPr>
              <a:t>months</a:t>
            </a:r>
            <a:r>
              <a:rPr lang="tr-TR" dirty="0">
                <a:solidFill>
                  <a:srgbClr val="333333"/>
                </a:solidFill>
                <a:highlight>
                  <a:srgbClr val="FFFFFF"/>
                </a:highlight>
              </a:rPr>
              <a:t>, but a 1%–3% </a:t>
            </a:r>
            <a:r>
              <a:rPr lang="tr-TR" dirty="0" err="1">
                <a:solidFill>
                  <a:srgbClr val="333333"/>
                </a:solidFill>
                <a:highlight>
                  <a:srgbClr val="FFFFFF"/>
                </a:highlight>
              </a:rPr>
              <a:t>solution</a:t>
            </a:r>
            <a:r>
              <a:rPr lang="tr-TR" dirty="0">
                <a:solidFill>
                  <a:srgbClr val="333333"/>
                </a:solidFill>
                <a:highlight>
                  <a:srgbClr val="FFFFFF"/>
                </a:highlight>
              </a:rPr>
              <a:t> of </a:t>
            </a:r>
            <a:r>
              <a:rPr lang="tr-TR" dirty="0" err="1">
                <a:solidFill>
                  <a:srgbClr val="333333"/>
                </a:solidFill>
                <a:highlight>
                  <a:srgbClr val="FFFFFF"/>
                </a:highlight>
              </a:rPr>
              <a:t>sodium</a:t>
            </a:r>
            <a:r>
              <a:rPr lang="tr-TR" dirty="0">
                <a:solidFill>
                  <a:srgbClr val="333333"/>
                </a:solidFill>
                <a:highlight>
                  <a:srgbClr val="FFFFFF"/>
                </a:highlight>
              </a:rPr>
              <a:t> </a:t>
            </a:r>
            <a:r>
              <a:rPr lang="tr-TR" dirty="0" err="1">
                <a:solidFill>
                  <a:srgbClr val="333333"/>
                </a:solidFill>
                <a:highlight>
                  <a:srgbClr val="FFFFFF"/>
                </a:highlight>
              </a:rPr>
              <a:t>hypochlorite</a:t>
            </a:r>
            <a:r>
              <a:rPr lang="tr-TR" dirty="0">
                <a:solidFill>
                  <a:srgbClr val="333333"/>
                </a:solidFill>
                <a:highlight>
                  <a:srgbClr val="FFFFFF"/>
                </a:highlight>
              </a:rPr>
              <a:t> (</a:t>
            </a:r>
            <a:r>
              <a:rPr lang="tr-TR" dirty="0" err="1">
                <a:solidFill>
                  <a:srgbClr val="333333"/>
                </a:solidFill>
                <a:highlight>
                  <a:srgbClr val="FFFFFF"/>
                </a:highlight>
              </a:rPr>
              <a:t>household</a:t>
            </a:r>
            <a:r>
              <a:rPr lang="tr-TR" dirty="0">
                <a:solidFill>
                  <a:srgbClr val="333333"/>
                </a:solidFill>
                <a:highlight>
                  <a:srgbClr val="FFFFFF"/>
                </a:highlight>
              </a:rPr>
              <a:t> </a:t>
            </a:r>
            <a:r>
              <a:rPr lang="tr-TR" dirty="0" err="1">
                <a:solidFill>
                  <a:srgbClr val="333333"/>
                </a:solidFill>
                <a:highlight>
                  <a:srgbClr val="FFFFFF"/>
                </a:highlight>
              </a:rPr>
              <a:t>bleach</a:t>
            </a:r>
            <a:r>
              <a:rPr lang="tr-TR" dirty="0">
                <a:solidFill>
                  <a:srgbClr val="333333"/>
                </a:solidFill>
                <a:highlight>
                  <a:srgbClr val="FFFFFF"/>
                </a:highlight>
              </a:rPr>
              <a:t>) is an </a:t>
            </a:r>
            <a:r>
              <a:rPr lang="tr-TR" dirty="0" err="1">
                <a:solidFill>
                  <a:srgbClr val="333333"/>
                </a:solidFill>
                <a:highlight>
                  <a:srgbClr val="FFFFFF"/>
                </a:highlight>
              </a:rPr>
              <a:t>effective</a:t>
            </a:r>
            <a:r>
              <a:rPr lang="tr-TR" dirty="0">
                <a:solidFill>
                  <a:srgbClr val="333333"/>
                </a:solidFill>
                <a:highlight>
                  <a:srgbClr val="FFFFFF"/>
                </a:highlight>
              </a:rPr>
              <a:t> </a:t>
            </a:r>
            <a:r>
              <a:rPr lang="tr-TR" dirty="0" err="1">
                <a:solidFill>
                  <a:srgbClr val="333333"/>
                </a:solidFill>
                <a:highlight>
                  <a:srgbClr val="FFFFFF"/>
                </a:highlight>
              </a:rPr>
              <a:t>disinfectant</a:t>
            </a:r>
            <a:r>
              <a:rPr lang="tr-TR" dirty="0">
                <a:solidFill>
                  <a:srgbClr val="333333"/>
                </a:solidFill>
                <a:highlight>
                  <a:srgbClr val="FFFFFF"/>
                </a:highlight>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0">
              <a:spcBef>
                <a:spcPts val="0"/>
              </a:spcBef>
              <a:buNone/>
            </a:pPr>
            <a:r>
              <a:rPr lang="tr-TR">
                <a:solidFill>
                  <a:srgbClr val="4A86E8"/>
                </a:solidFill>
                <a:highlight>
                  <a:srgbClr val="FFFFFF"/>
                </a:highlight>
              </a:rPr>
              <a:t>Transmission</a:t>
            </a:r>
          </a:p>
        </p:txBody>
      </p:sp>
      <p:sp>
        <p:nvSpPr>
          <p:cNvPr id="207" name="Shape 207"/>
          <p:cNvSpPr txBox="1">
            <a:spLocks noGrp="1"/>
          </p:cNvSpPr>
          <p:nvPr>
            <p:ph type="body" idx="1"/>
          </p:nvPr>
        </p:nvSpPr>
        <p:spPr>
          <a:xfrm>
            <a:off x="838200" y="1825625"/>
            <a:ext cx="10515600" cy="4351200"/>
          </a:xfrm>
          <a:prstGeom prst="rect">
            <a:avLst/>
          </a:prstGeom>
        </p:spPr>
        <p:txBody>
          <a:bodyPr wrap="square" lIns="91425" tIns="91425" rIns="91425" bIns="91425" anchor="t" anchorCtr="0">
            <a:noAutofit/>
          </a:bodyPr>
          <a:lstStyle/>
          <a:p>
            <a:pPr marL="0" lvl="0" indent="0" rtl="0">
              <a:lnSpc>
                <a:spcPct val="115000"/>
              </a:lnSpc>
              <a:spcBef>
                <a:spcPts val="600"/>
              </a:spcBef>
              <a:spcAft>
                <a:spcPts val="600"/>
              </a:spcAft>
              <a:buNone/>
            </a:pPr>
            <a:r>
              <a:rPr lang="tr-TR" sz="2600" dirty="0">
                <a:solidFill>
                  <a:srgbClr val="252525"/>
                </a:solidFill>
              </a:rPr>
              <a:t>CAV-1 </a:t>
            </a:r>
            <a:r>
              <a:rPr lang="tr-TR" sz="2600" dirty="0" err="1">
                <a:solidFill>
                  <a:srgbClr val="252525"/>
                </a:solidFill>
              </a:rPr>
              <a:t>infection</a:t>
            </a:r>
            <a:r>
              <a:rPr lang="tr-TR" sz="2600" dirty="0">
                <a:solidFill>
                  <a:srgbClr val="252525"/>
                </a:solidFill>
              </a:rPr>
              <a:t> </a:t>
            </a:r>
            <a:r>
              <a:rPr lang="tr-TR" sz="2600" dirty="0" err="1">
                <a:solidFill>
                  <a:srgbClr val="252525"/>
                </a:solidFill>
              </a:rPr>
              <a:t>occurs</a:t>
            </a:r>
            <a:r>
              <a:rPr lang="tr-TR" sz="2600" dirty="0">
                <a:solidFill>
                  <a:srgbClr val="252525"/>
                </a:solidFill>
              </a:rPr>
              <a:t> </a:t>
            </a:r>
            <a:r>
              <a:rPr lang="tr-TR" sz="2600" dirty="0" err="1">
                <a:solidFill>
                  <a:srgbClr val="252525"/>
                </a:solidFill>
              </a:rPr>
              <a:t>by</a:t>
            </a:r>
            <a:r>
              <a:rPr lang="tr-TR" sz="2600" dirty="0">
                <a:solidFill>
                  <a:srgbClr val="252525"/>
                </a:solidFill>
              </a:rPr>
              <a:t> </a:t>
            </a:r>
            <a:r>
              <a:rPr lang="tr-TR" sz="2600" dirty="0" err="1">
                <a:solidFill>
                  <a:schemeClr val="accent2"/>
                </a:solidFill>
              </a:rPr>
              <a:t>inhalation</a:t>
            </a:r>
            <a:r>
              <a:rPr lang="tr-TR" sz="2600" dirty="0">
                <a:solidFill>
                  <a:schemeClr val="accent2"/>
                </a:solidFill>
              </a:rPr>
              <a:t> </a:t>
            </a:r>
            <a:r>
              <a:rPr lang="tr-TR" sz="2600" dirty="0" err="1">
                <a:solidFill>
                  <a:schemeClr val="accent2"/>
                </a:solidFill>
              </a:rPr>
              <a:t>and</a:t>
            </a:r>
            <a:r>
              <a:rPr lang="tr-TR" sz="2600" dirty="0">
                <a:solidFill>
                  <a:schemeClr val="accent2"/>
                </a:solidFill>
              </a:rPr>
              <a:t> </a:t>
            </a:r>
            <a:r>
              <a:rPr lang="tr-TR" sz="2600" dirty="0" err="1">
                <a:solidFill>
                  <a:schemeClr val="accent2"/>
                </a:solidFill>
              </a:rPr>
              <a:t>ingestion</a:t>
            </a:r>
            <a:r>
              <a:rPr lang="tr-TR" sz="2600" dirty="0">
                <a:solidFill>
                  <a:srgbClr val="252525"/>
                </a:solidFill>
              </a:rPr>
              <a:t> of </a:t>
            </a:r>
            <a:r>
              <a:rPr lang="tr-TR" sz="2600" dirty="0" err="1">
                <a:solidFill>
                  <a:srgbClr val="252525"/>
                </a:solidFill>
              </a:rPr>
              <a:t>the</a:t>
            </a:r>
            <a:r>
              <a:rPr lang="tr-TR" sz="2600" dirty="0">
                <a:solidFill>
                  <a:srgbClr val="252525"/>
                </a:solidFill>
              </a:rPr>
              <a:t> </a:t>
            </a:r>
            <a:r>
              <a:rPr lang="tr-TR" sz="2600" dirty="0" err="1">
                <a:solidFill>
                  <a:srgbClr val="252525"/>
                </a:solidFill>
              </a:rPr>
              <a:t>virus</a:t>
            </a:r>
            <a:r>
              <a:rPr lang="tr-TR" sz="2600" dirty="0">
                <a:solidFill>
                  <a:srgbClr val="252525"/>
                </a:solidFill>
              </a:rPr>
              <a:t> </a:t>
            </a:r>
            <a:r>
              <a:rPr lang="tr-TR" sz="2600" dirty="0" err="1">
                <a:solidFill>
                  <a:srgbClr val="252525"/>
                </a:solidFill>
              </a:rPr>
              <a:t>after</a:t>
            </a:r>
            <a:r>
              <a:rPr lang="tr-TR" sz="2600" dirty="0">
                <a:solidFill>
                  <a:srgbClr val="252525"/>
                </a:solidFill>
              </a:rPr>
              <a:t> </a:t>
            </a:r>
            <a:r>
              <a:rPr lang="tr-TR" sz="2600" dirty="0" err="1">
                <a:solidFill>
                  <a:srgbClr val="252525"/>
                </a:solidFill>
              </a:rPr>
              <a:t>shedding</a:t>
            </a:r>
            <a:r>
              <a:rPr lang="tr-TR" sz="2600" dirty="0">
                <a:solidFill>
                  <a:srgbClr val="252525"/>
                </a:solidFill>
              </a:rPr>
              <a:t> in </a:t>
            </a:r>
            <a:r>
              <a:rPr lang="tr-TR" sz="2600" dirty="0" err="1">
                <a:solidFill>
                  <a:srgbClr val="252525"/>
                </a:solidFill>
              </a:rPr>
              <a:t>the</a:t>
            </a:r>
            <a:r>
              <a:rPr lang="tr-TR" sz="2600" dirty="0">
                <a:solidFill>
                  <a:srgbClr val="252525"/>
                </a:solidFill>
              </a:rPr>
              <a:t> </a:t>
            </a:r>
            <a:r>
              <a:rPr lang="tr-TR" sz="2600" dirty="0" err="1">
                <a:solidFill>
                  <a:srgbClr val="CC00CC"/>
                </a:solidFill>
              </a:rPr>
              <a:t>urine</a:t>
            </a:r>
            <a:r>
              <a:rPr lang="tr-TR" sz="2600" dirty="0">
                <a:solidFill>
                  <a:srgbClr val="CC00CC"/>
                </a:solidFill>
              </a:rPr>
              <a:t>, </a:t>
            </a:r>
            <a:r>
              <a:rPr lang="tr-TR" sz="2600" dirty="0" err="1">
                <a:solidFill>
                  <a:srgbClr val="CC00CC"/>
                </a:solidFill>
              </a:rPr>
              <a:t>faeces</a:t>
            </a:r>
            <a:r>
              <a:rPr lang="tr-TR" sz="2600" dirty="0">
                <a:solidFill>
                  <a:srgbClr val="CC00CC"/>
                </a:solidFill>
              </a:rPr>
              <a:t> </a:t>
            </a:r>
            <a:r>
              <a:rPr lang="tr-TR" sz="2600" dirty="0" err="1">
                <a:solidFill>
                  <a:srgbClr val="CC00CC"/>
                </a:solidFill>
              </a:rPr>
              <a:t>or</a:t>
            </a:r>
            <a:r>
              <a:rPr lang="tr-TR" sz="2600" dirty="0">
                <a:solidFill>
                  <a:srgbClr val="CC00CC"/>
                </a:solidFill>
              </a:rPr>
              <a:t> </a:t>
            </a:r>
            <a:r>
              <a:rPr lang="tr-TR" sz="2600" dirty="0" err="1">
                <a:solidFill>
                  <a:srgbClr val="CC00CC"/>
                </a:solidFill>
              </a:rPr>
              <a:t>respiratory</a:t>
            </a:r>
            <a:r>
              <a:rPr lang="tr-TR" sz="2600" dirty="0">
                <a:solidFill>
                  <a:srgbClr val="CC00CC"/>
                </a:solidFill>
              </a:rPr>
              <a:t> </a:t>
            </a:r>
            <a:r>
              <a:rPr lang="tr-TR" sz="2600" dirty="0" err="1">
                <a:solidFill>
                  <a:srgbClr val="CC00CC"/>
                </a:solidFill>
              </a:rPr>
              <a:t>secretions</a:t>
            </a:r>
            <a:r>
              <a:rPr lang="tr-TR" sz="2600" dirty="0">
                <a:solidFill>
                  <a:srgbClr val="CC00CC"/>
                </a:solidFill>
              </a:rPr>
              <a:t>. </a:t>
            </a:r>
          </a:p>
          <a:p>
            <a:pPr marL="0" lvl="0" indent="0" rtl="0">
              <a:lnSpc>
                <a:spcPct val="115000"/>
              </a:lnSpc>
              <a:spcBef>
                <a:spcPts val="600"/>
              </a:spcBef>
              <a:spcAft>
                <a:spcPts val="600"/>
              </a:spcAft>
              <a:buNone/>
            </a:pPr>
            <a:r>
              <a:rPr lang="tr-TR" sz="2600" dirty="0" err="1">
                <a:solidFill>
                  <a:srgbClr val="252525"/>
                </a:solidFill>
              </a:rPr>
              <a:t>Transmission</a:t>
            </a:r>
            <a:r>
              <a:rPr lang="tr-TR" sz="2600" dirty="0">
                <a:solidFill>
                  <a:srgbClr val="252525"/>
                </a:solidFill>
              </a:rPr>
              <a:t> </a:t>
            </a:r>
            <a:r>
              <a:rPr lang="tr-TR" sz="2600" dirty="0" err="1">
                <a:solidFill>
                  <a:srgbClr val="252525"/>
                </a:solidFill>
              </a:rPr>
              <a:t>may</a:t>
            </a:r>
            <a:r>
              <a:rPr lang="tr-TR" sz="2600" dirty="0">
                <a:solidFill>
                  <a:srgbClr val="252525"/>
                </a:solidFill>
              </a:rPr>
              <a:t> be </a:t>
            </a:r>
            <a:r>
              <a:rPr lang="tr-TR" sz="2600" dirty="0" err="1">
                <a:solidFill>
                  <a:srgbClr val="252525"/>
                </a:solidFill>
              </a:rPr>
              <a:t>by</a:t>
            </a:r>
            <a:r>
              <a:rPr lang="tr-TR" sz="2600" dirty="0">
                <a:solidFill>
                  <a:srgbClr val="252525"/>
                </a:solidFill>
              </a:rPr>
              <a:t> </a:t>
            </a:r>
            <a:r>
              <a:rPr lang="tr-TR" sz="2600" dirty="0" err="1">
                <a:solidFill>
                  <a:srgbClr val="252525"/>
                </a:solidFill>
              </a:rPr>
              <a:t>direct</a:t>
            </a:r>
            <a:r>
              <a:rPr lang="tr-TR" sz="2600" dirty="0">
                <a:solidFill>
                  <a:srgbClr val="252525"/>
                </a:solidFill>
              </a:rPr>
              <a:t> </a:t>
            </a:r>
            <a:r>
              <a:rPr lang="tr-TR" sz="2600" dirty="0" err="1">
                <a:solidFill>
                  <a:srgbClr val="252525"/>
                </a:solidFill>
              </a:rPr>
              <a:t>contact</a:t>
            </a:r>
            <a:r>
              <a:rPr lang="tr-TR" sz="2600" dirty="0">
                <a:solidFill>
                  <a:srgbClr val="252525"/>
                </a:solidFill>
              </a:rPr>
              <a:t>, </a:t>
            </a:r>
            <a:r>
              <a:rPr lang="tr-TR" sz="2600" dirty="0" err="1">
                <a:solidFill>
                  <a:srgbClr val="252525"/>
                </a:solidFill>
              </a:rPr>
              <a:t>or</a:t>
            </a:r>
            <a:r>
              <a:rPr lang="tr-TR" sz="2600" dirty="0">
                <a:solidFill>
                  <a:srgbClr val="252525"/>
                </a:solidFill>
              </a:rPr>
              <a:t> </a:t>
            </a:r>
            <a:r>
              <a:rPr lang="tr-TR" sz="2600" dirty="0" err="1">
                <a:solidFill>
                  <a:srgbClr val="252525"/>
                </a:solidFill>
              </a:rPr>
              <a:t>by</a:t>
            </a:r>
            <a:r>
              <a:rPr lang="tr-TR" sz="2600" dirty="0">
                <a:solidFill>
                  <a:srgbClr val="252525"/>
                </a:solidFill>
              </a:rPr>
              <a:t> </a:t>
            </a:r>
            <a:r>
              <a:rPr lang="tr-TR" sz="2600" dirty="0" err="1">
                <a:solidFill>
                  <a:srgbClr val="252525"/>
                </a:solidFill>
              </a:rPr>
              <a:t>indirect</a:t>
            </a:r>
            <a:r>
              <a:rPr lang="tr-TR" sz="2600" dirty="0">
                <a:solidFill>
                  <a:srgbClr val="252525"/>
                </a:solidFill>
              </a:rPr>
              <a:t> </a:t>
            </a:r>
            <a:r>
              <a:rPr lang="tr-TR" sz="2600" dirty="0" err="1">
                <a:solidFill>
                  <a:srgbClr val="252525"/>
                </a:solidFill>
              </a:rPr>
              <a:t>contact</a:t>
            </a:r>
            <a:r>
              <a:rPr lang="tr-TR" sz="2600" dirty="0">
                <a:solidFill>
                  <a:srgbClr val="252525"/>
                </a:solidFill>
              </a:rPr>
              <a:t> </a:t>
            </a:r>
            <a:r>
              <a:rPr lang="tr-TR" sz="2600" dirty="0" err="1">
                <a:solidFill>
                  <a:srgbClr val="252525"/>
                </a:solidFill>
              </a:rPr>
              <a:t>such</a:t>
            </a:r>
            <a:r>
              <a:rPr lang="tr-TR" sz="2600" dirty="0">
                <a:solidFill>
                  <a:srgbClr val="252525"/>
                </a:solidFill>
              </a:rPr>
              <a:t> as </a:t>
            </a:r>
            <a:r>
              <a:rPr lang="tr-TR" sz="2600" dirty="0" err="1">
                <a:solidFill>
                  <a:srgbClr val="252525"/>
                </a:solidFill>
              </a:rPr>
              <a:t>via</a:t>
            </a:r>
            <a:r>
              <a:rPr lang="tr-TR" sz="2600" dirty="0">
                <a:solidFill>
                  <a:srgbClr val="252525"/>
                </a:solidFill>
              </a:rPr>
              <a:t> </a:t>
            </a:r>
            <a:r>
              <a:rPr lang="tr-TR" sz="2600" dirty="0" err="1">
                <a:solidFill>
                  <a:srgbClr val="252525"/>
                </a:solidFill>
              </a:rPr>
              <a:t>handlers</a:t>
            </a:r>
            <a:r>
              <a:rPr lang="tr-TR" sz="2600" dirty="0">
                <a:solidFill>
                  <a:srgbClr val="252525"/>
                </a:solidFill>
              </a:rPr>
              <a:t> </a:t>
            </a:r>
            <a:r>
              <a:rPr lang="tr-TR" sz="2600" dirty="0" err="1">
                <a:solidFill>
                  <a:srgbClr val="252525"/>
                </a:solidFill>
              </a:rPr>
              <a:t>or</a:t>
            </a:r>
            <a:r>
              <a:rPr lang="tr-TR" sz="2600" dirty="0">
                <a:solidFill>
                  <a:srgbClr val="252525"/>
                </a:solidFill>
              </a:rPr>
              <a:t> </a:t>
            </a:r>
            <a:r>
              <a:rPr lang="tr-TR" sz="2600" dirty="0" err="1">
                <a:solidFill>
                  <a:srgbClr val="252525"/>
                </a:solidFill>
              </a:rPr>
              <a:t>infected</a:t>
            </a:r>
            <a:r>
              <a:rPr lang="tr-TR" sz="2600" dirty="0">
                <a:solidFill>
                  <a:srgbClr val="252525"/>
                </a:solidFill>
              </a:rPr>
              <a:t> </a:t>
            </a:r>
            <a:r>
              <a:rPr lang="tr-TR" sz="2600" dirty="0" err="1">
                <a:solidFill>
                  <a:srgbClr val="252525"/>
                </a:solidFill>
              </a:rPr>
              <a:t>surfaces</a:t>
            </a:r>
            <a:r>
              <a:rPr lang="tr-TR" sz="2600" dirty="0">
                <a:solidFill>
                  <a:srgbClr val="252525"/>
                </a:solidFill>
              </a:rPr>
              <a:t>. </a:t>
            </a:r>
          </a:p>
          <a:p>
            <a:pPr marL="0" lvl="0" indent="0" rtl="0">
              <a:lnSpc>
                <a:spcPct val="115000"/>
              </a:lnSpc>
              <a:spcBef>
                <a:spcPts val="600"/>
              </a:spcBef>
              <a:spcAft>
                <a:spcPts val="600"/>
              </a:spcAft>
              <a:buNone/>
            </a:pPr>
            <a:r>
              <a:rPr lang="tr-TR" sz="2600" dirty="0" err="1">
                <a:solidFill>
                  <a:srgbClr val="333333"/>
                </a:solidFill>
                <a:highlight>
                  <a:srgbClr val="FFFFFF"/>
                </a:highlight>
              </a:rPr>
              <a:t>Recovered</a:t>
            </a:r>
            <a:r>
              <a:rPr lang="tr-TR" sz="2600" dirty="0">
                <a:solidFill>
                  <a:srgbClr val="333333"/>
                </a:solidFill>
                <a:highlight>
                  <a:srgbClr val="FFFFFF"/>
                </a:highlight>
              </a:rPr>
              <a:t> </a:t>
            </a:r>
            <a:r>
              <a:rPr lang="tr-TR" sz="2600" dirty="0" err="1">
                <a:solidFill>
                  <a:srgbClr val="333333"/>
                </a:solidFill>
                <a:highlight>
                  <a:srgbClr val="FFFFFF"/>
                </a:highlight>
              </a:rPr>
              <a:t>dogs</a:t>
            </a:r>
            <a:r>
              <a:rPr lang="tr-TR" sz="2600" dirty="0">
                <a:solidFill>
                  <a:srgbClr val="333333"/>
                </a:solidFill>
                <a:highlight>
                  <a:srgbClr val="FFFFFF"/>
                </a:highlight>
              </a:rPr>
              <a:t> </a:t>
            </a:r>
            <a:r>
              <a:rPr lang="tr-TR" sz="2600" dirty="0" err="1">
                <a:solidFill>
                  <a:srgbClr val="333333"/>
                </a:solidFill>
                <a:highlight>
                  <a:srgbClr val="FFFFFF"/>
                </a:highlight>
              </a:rPr>
              <a:t>shed</a:t>
            </a:r>
            <a:r>
              <a:rPr lang="tr-TR" sz="2600" dirty="0">
                <a:solidFill>
                  <a:srgbClr val="333333"/>
                </a:solidFill>
                <a:highlight>
                  <a:srgbClr val="FFFFFF"/>
                </a:highlight>
              </a:rPr>
              <a:t> </a:t>
            </a:r>
            <a:r>
              <a:rPr lang="tr-TR" sz="2600" dirty="0" err="1">
                <a:solidFill>
                  <a:srgbClr val="333333"/>
                </a:solidFill>
                <a:highlight>
                  <a:srgbClr val="FFFFFF"/>
                </a:highlight>
              </a:rPr>
              <a:t>virus</a:t>
            </a:r>
            <a:r>
              <a:rPr lang="tr-TR" sz="2600" dirty="0">
                <a:solidFill>
                  <a:srgbClr val="333333"/>
                </a:solidFill>
                <a:highlight>
                  <a:srgbClr val="FFFFFF"/>
                </a:highlight>
              </a:rPr>
              <a:t> in </a:t>
            </a:r>
            <a:r>
              <a:rPr lang="tr-TR" sz="2600" dirty="0" err="1">
                <a:solidFill>
                  <a:srgbClr val="333333"/>
                </a:solidFill>
                <a:highlight>
                  <a:srgbClr val="FFFFFF"/>
                </a:highlight>
              </a:rPr>
              <a:t>their</a:t>
            </a:r>
            <a:r>
              <a:rPr lang="tr-TR" sz="2600" dirty="0">
                <a:solidFill>
                  <a:srgbClr val="333333"/>
                </a:solidFill>
                <a:highlight>
                  <a:srgbClr val="FFFFFF"/>
                </a:highlight>
              </a:rPr>
              <a:t> </a:t>
            </a:r>
            <a:r>
              <a:rPr lang="tr-TR" sz="2600" dirty="0" err="1">
                <a:solidFill>
                  <a:srgbClr val="333333"/>
                </a:solidFill>
                <a:highlight>
                  <a:srgbClr val="FFFFFF"/>
                </a:highlight>
              </a:rPr>
              <a:t>urine</a:t>
            </a:r>
            <a:r>
              <a:rPr lang="tr-TR" sz="2600" dirty="0">
                <a:solidFill>
                  <a:srgbClr val="333333"/>
                </a:solidFill>
                <a:highlight>
                  <a:srgbClr val="FFFFFF"/>
                </a:highlight>
              </a:rPr>
              <a:t> </a:t>
            </a:r>
            <a:r>
              <a:rPr lang="tr-TR" sz="2600" dirty="0" err="1">
                <a:solidFill>
                  <a:srgbClr val="333333"/>
                </a:solidFill>
                <a:highlight>
                  <a:srgbClr val="FFFFFF"/>
                </a:highlight>
              </a:rPr>
              <a:t>for</a:t>
            </a:r>
            <a:r>
              <a:rPr lang="tr-TR" sz="2600" dirty="0">
                <a:solidFill>
                  <a:srgbClr val="333333"/>
                </a:solidFill>
                <a:highlight>
                  <a:srgbClr val="FFFFFF"/>
                </a:highlight>
              </a:rPr>
              <a:t> ≥6 </a:t>
            </a:r>
            <a:r>
              <a:rPr lang="tr-TR" sz="2600" dirty="0" err="1">
                <a:solidFill>
                  <a:srgbClr val="333333"/>
                </a:solidFill>
                <a:highlight>
                  <a:srgbClr val="FFFFFF"/>
                </a:highlight>
              </a:rPr>
              <a:t>mo</a:t>
            </a:r>
            <a:r>
              <a:rPr lang="tr-TR" sz="2600" dirty="0">
                <a:solidFill>
                  <a:srgbClr val="333333"/>
                </a:solidFill>
                <a:highlight>
                  <a:srgbClr val="FFFFFF"/>
                </a:highlight>
              </a:rPr>
              <a:t>.</a:t>
            </a:r>
          </a:p>
          <a:p>
            <a:pPr marL="0" lvl="0" indent="-69850" rtl="0">
              <a:lnSpc>
                <a:spcPct val="115000"/>
              </a:lnSpc>
              <a:spcBef>
                <a:spcPts val="600"/>
              </a:spcBef>
              <a:spcAft>
                <a:spcPts val="600"/>
              </a:spcAft>
              <a:buClr>
                <a:schemeClr val="dk1"/>
              </a:buClr>
              <a:buSzPts val="1100"/>
              <a:buFont typeface="Arial"/>
              <a:buNone/>
            </a:pPr>
            <a:endParaRPr sz="2600" dirty="0">
              <a:solidFill>
                <a:srgbClr val="252525"/>
              </a:solidFill>
            </a:endParaRPr>
          </a:p>
          <a:p>
            <a:pPr marL="177800" lvl="0" indent="0">
              <a:spcBef>
                <a:spcPts val="0"/>
              </a:spcBef>
              <a:buNone/>
            </a:pPr>
            <a:endParaRPr sz="2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0">
              <a:spcBef>
                <a:spcPts val="0"/>
              </a:spcBef>
              <a:buNone/>
            </a:pPr>
            <a:r>
              <a:rPr lang="tr-TR">
                <a:solidFill>
                  <a:srgbClr val="4A86E8"/>
                </a:solidFill>
              </a:rPr>
              <a:t>Pathogenesis</a:t>
            </a:r>
          </a:p>
        </p:txBody>
      </p:sp>
      <p:sp>
        <p:nvSpPr>
          <p:cNvPr id="213" name="Shape 213"/>
          <p:cNvSpPr txBox="1">
            <a:spLocks noGrp="1"/>
          </p:cNvSpPr>
          <p:nvPr>
            <p:ph type="body" idx="1"/>
          </p:nvPr>
        </p:nvSpPr>
        <p:spPr>
          <a:xfrm>
            <a:off x="838200" y="1825625"/>
            <a:ext cx="10515600" cy="4351200"/>
          </a:xfrm>
          <a:prstGeom prst="rect">
            <a:avLst/>
          </a:prstGeom>
        </p:spPr>
        <p:txBody>
          <a:bodyPr wrap="square" lIns="91425" tIns="91425" rIns="91425" bIns="91425" anchor="t" anchorCtr="0">
            <a:noAutofit/>
          </a:bodyPr>
          <a:lstStyle/>
          <a:p>
            <a:pPr marL="0" lvl="0" indent="0" rtl="0">
              <a:lnSpc>
                <a:spcPct val="115000"/>
              </a:lnSpc>
              <a:spcBef>
                <a:spcPts val="600"/>
              </a:spcBef>
              <a:spcAft>
                <a:spcPts val="600"/>
              </a:spcAft>
              <a:buNone/>
            </a:pPr>
            <a:r>
              <a:rPr lang="tr-TR" sz="2600" dirty="0" err="1">
                <a:solidFill>
                  <a:srgbClr val="333333"/>
                </a:solidFill>
                <a:highlight>
                  <a:srgbClr val="FFFFFF"/>
                </a:highlight>
              </a:rPr>
              <a:t>Initial</a:t>
            </a:r>
            <a:r>
              <a:rPr lang="tr-TR" sz="2600" dirty="0">
                <a:solidFill>
                  <a:srgbClr val="333333"/>
                </a:solidFill>
                <a:highlight>
                  <a:srgbClr val="FFFFFF"/>
                </a:highlight>
              </a:rPr>
              <a:t> </a:t>
            </a:r>
            <a:r>
              <a:rPr lang="tr-TR" sz="2600" dirty="0" err="1">
                <a:solidFill>
                  <a:srgbClr val="333333"/>
                </a:solidFill>
                <a:highlight>
                  <a:srgbClr val="FFFFFF"/>
                </a:highlight>
              </a:rPr>
              <a:t>infection</a:t>
            </a:r>
            <a:r>
              <a:rPr lang="tr-TR" sz="2600" dirty="0">
                <a:solidFill>
                  <a:srgbClr val="333333"/>
                </a:solidFill>
                <a:highlight>
                  <a:srgbClr val="FFFFFF"/>
                </a:highlight>
              </a:rPr>
              <a:t> </a:t>
            </a:r>
            <a:r>
              <a:rPr lang="tr-TR" sz="2600" dirty="0" err="1">
                <a:solidFill>
                  <a:srgbClr val="333333"/>
                </a:solidFill>
                <a:highlight>
                  <a:srgbClr val="FFFFFF"/>
                </a:highlight>
              </a:rPr>
              <a:t>occurs</a:t>
            </a:r>
            <a:r>
              <a:rPr lang="tr-TR" sz="2600" dirty="0">
                <a:solidFill>
                  <a:srgbClr val="333333"/>
                </a:solidFill>
                <a:highlight>
                  <a:srgbClr val="FFFFFF"/>
                </a:highlight>
              </a:rPr>
              <a:t> in </a:t>
            </a:r>
            <a:r>
              <a:rPr lang="tr-TR" sz="2600" dirty="0" err="1">
                <a:solidFill>
                  <a:srgbClr val="333333"/>
                </a:solidFill>
                <a:highlight>
                  <a:srgbClr val="FFFFFF"/>
                </a:highlight>
              </a:rPr>
              <a:t>the</a:t>
            </a:r>
            <a:r>
              <a:rPr lang="tr-TR" sz="2600" dirty="0">
                <a:solidFill>
                  <a:srgbClr val="333333"/>
                </a:solidFill>
                <a:highlight>
                  <a:srgbClr val="FFFFFF"/>
                </a:highlight>
              </a:rPr>
              <a:t> </a:t>
            </a:r>
            <a:r>
              <a:rPr lang="tr-TR" sz="2600" dirty="0" err="1">
                <a:solidFill>
                  <a:schemeClr val="accent6"/>
                </a:solidFill>
                <a:highlight>
                  <a:srgbClr val="FFFFFF"/>
                </a:highlight>
              </a:rPr>
              <a:t>tonsillar</a:t>
            </a:r>
            <a:r>
              <a:rPr lang="tr-TR" sz="2600" dirty="0">
                <a:solidFill>
                  <a:schemeClr val="accent6"/>
                </a:solidFill>
                <a:highlight>
                  <a:srgbClr val="FFFFFF"/>
                </a:highlight>
              </a:rPr>
              <a:t> </a:t>
            </a:r>
            <a:r>
              <a:rPr lang="tr-TR" sz="2600" dirty="0" err="1">
                <a:solidFill>
                  <a:schemeClr val="accent6"/>
                </a:solidFill>
                <a:highlight>
                  <a:srgbClr val="FFFFFF"/>
                </a:highlight>
              </a:rPr>
              <a:t>crypts</a:t>
            </a:r>
            <a:r>
              <a:rPr lang="tr-TR" sz="2600" dirty="0">
                <a:solidFill>
                  <a:schemeClr val="accent6"/>
                </a:solidFill>
                <a:highlight>
                  <a:srgbClr val="FFFFFF"/>
                </a:highlight>
              </a:rPr>
              <a:t> </a:t>
            </a:r>
            <a:r>
              <a:rPr lang="tr-TR" sz="2600" dirty="0" err="1">
                <a:solidFill>
                  <a:schemeClr val="accent6"/>
                </a:solidFill>
                <a:highlight>
                  <a:srgbClr val="FFFFFF"/>
                </a:highlight>
              </a:rPr>
              <a:t>and</a:t>
            </a:r>
            <a:r>
              <a:rPr lang="tr-TR" sz="2600" dirty="0">
                <a:solidFill>
                  <a:schemeClr val="accent6"/>
                </a:solidFill>
                <a:highlight>
                  <a:srgbClr val="FFFFFF"/>
                </a:highlight>
              </a:rPr>
              <a:t> </a:t>
            </a:r>
            <a:r>
              <a:rPr lang="tr-TR" sz="2600" dirty="0" err="1">
                <a:solidFill>
                  <a:schemeClr val="accent6"/>
                </a:solidFill>
                <a:highlight>
                  <a:srgbClr val="FFFFFF"/>
                </a:highlight>
              </a:rPr>
              <a:t>Peyer</a:t>
            </a:r>
            <a:r>
              <a:rPr lang="tr-TR" sz="2600" dirty="0">
                <a:solidFill>
                  <a:schemeClr val="accent6"/>
                </a:solidFill>
                <a:highlight>
                  <a:srgbClr val="FFFFFF"/>
                </a:highlight>
              </a:rPr>
              <a:t> </a:t>
            </a:r>
            <a:r>
              <a:rPr lang="tr-TR" sz="2600" dirty="0" err="1">
                <a:solidFill>
                  <a:schemeClr val="accent6"/>
                </a:solidFill>
                <a:highlight>
                  <a:srgbClr val="FFFFFF"/>
                </a:highlight>
              </a:rPr>
              <a:t>patches</a:t>
            </a:r>
            <a:r>
              <a:rPr lang="tr-TR" sz="2600" dirty="0">
                <a:solidFill>
                  <a:schemeClr val="accent6"/>
                </a:solidFill>
                <a:highlight>
                  <a:srgbClr val="FFFFFF"/>
                </a:highlight>
              </a:rPr>
              <a:t>,</a:t>
            </a:r>
            <a:r>
              <a:rPr lang="tr-TR" sz="2600" dirty="0">
                <a:solidFill>
                  <a:srgbClr val="333333"/>
                </a:solidFill>
                <a:highlight>
                  <a:srgbClr val="FFFFFF"/>
                </a:highlight>
              </a:rPr>
              <a:t> </a:t>
            </a:r>
            <a:r>
              <a:rPr lang="tr-TR" sz="2600" dirty="0" err="1">
                <a:solidFill>
                  <a:srgbClr val="333333"/>
                </a:solidFill>
                <a:highlight>
                  <a:srgbClr val="FFFFFF"/>
                </a:highlight>
              </a:rPr>
              <a:t>followed</a:t>
            </a:r>
            <a:r>
              <a:rPr lang="tr-TR" sz="2600" dirty="0">
                <a:solidFill>
                  <a:srgbClr val="333333"/>
                </a:solidFill>
                <a:highlight>
                  <a:srgbClr val="FFFFFF"/>
                </a:highlight>
              </a:rPr>
              <a:t> </a:t>
            </a:r>
            <a:r>
              <a:rPr lang="tr-TR" sz="2600" dirty="0" err="1">
                <a:solidFill>
                  <a:srgbClr val="333333"/>
                </a:solidFill>
                <a:highlight>
                  <a:srgbClr val="FFFFFF"/>
                </a:highlight>
              </a:rPr>
              <a:t>by</a:t>
            </a:r>
            <a:r>
              <a:rPr lang="tr-TR" sz="2600" dirty="0">
                <a:solidFill>
                  <a:srgbClr val="333333"/>
                </a:solidFill>
                <a:highlight>
                  <a:srgbClr val="FFFFFF"/>
                </a:highlight>
              </a:rPr>
              <a:t> </a:t>
            </a:r>
            <a:r>
              <a:rPr lang="tr-TR" sz="2600" dirty="0" err="1">
                <a:solidFill>
                  <a:srgbClr val="CC0000"/>
                </a:solidFill>
                <a:highlight>
                  <a:srgbClr val="FFFFFF"/>
                </a:highlight>
              </a:rPr>
              <a:t>viremia</a:t>
            </a:r>
            <a:r>
              <a:rPr lang="tr-TR" sz="2600" dirty="0">
                <a:solidFill>
                  <a:srgbClr val="CC0000"/>
                </a:solidFill>
                <a:highlight>
                  <a:srgbClr val="FFFFFF"/>
                </a:highlight>
              </a:rPr>
              <a:t> </a:t>
            </a:r>
            <a:r>
              <a:rPr lang="tr-TR" sz="2600" dirty="0" err="1">
                <a:solidFill>
                  <a:srgbClr val="CC0000"/>
                </a:solidFill>
                <a:highlight>
                  <a:srgbClr val="FFFFFF"/>
                </a:highlight>
              </a:rPr>
              <a:t>and</a:t>
            </a:r>
            <a:r>
              <a:rPr lang="tr-TR" sz="2600" dirty="0">
                <a:solidFill>
                  <a:srgbClr val="CC0000"/>
                </a:solidFill>
                <a:highlight>
                  <a:srgbClr val="FFFFFF"/>
                </a:highlight>
              </a:rPr>
              <a:t> </a:t>
            </a:r>
            <a:r>
              <a:rPr lang="tr-TR" sz="2600" dirty="0" err="1">
                <a:solidFill>
                  <a:srgbClr val="CC0000"/>
                </a:solidFill>
                <a:highlight>
                  <a:srgbClr val="FFFFFF"/>
                </a:highlight>
              </a:rPr>
              <a:t>disseminated</a:t>
            </a:r>
            <a:r>
              <a:rPr lang="tr-TR" sz="2600" dirty="0">
                <a:solidFill>
                  <a:srgbClr val="CC0000"/>
                </a:solidFill>
                <a:highlight>
                  <a:srgbClr val="FFFFFF"/>
                </a:highlight>
              </a:rPr>
              <a:t> </a:t>
            </a:r>
            <a:r>
              <a:rPr lang="tr-TR" sz="2600" dirty="0" err="1">
                <a:solidFill>
                  <a:srgbClr val="CC0000"/>
                </a:solidFill>
                <a:highlight>
                  <a:srgbClr val="FFFFFF"/>
                </a:highlight>
              </a:rPr>
              <a:t>infection</a:t>
            </a:r>
            <a:r>
              <a:rPr lang="tr-TR" sz="2600" dirty="0">
                <a:solidFill>
                  <a:srgbClr val="333333"/>
                </a:solidFill>
                <a:highlight>
                  <a:srgbClr val="FFFFFF"/>
                </a:highlight>
              </a:rPr>
              <a:t>. </a:t>
            </a:r>
          </a:p>
          <a:p>
            <a:pPr marL="0" lvl="0" indent="0" rtl="0">
              <a:lnSpc>
                <a:spcPct val="115000"/>
              </a:lnSpc>
              <a:spcBef>
                <a:spcPts val="600"/>
              </a:spcBef>
              <a:spcAft>
                <a:spcPts val="600"/>
              </a:spcAft>
              <a:buNone/>
            </a:pPr>
            <a:r>
              <a:rPr lang="tr-TR" sz="2600" dirty="0" err="1">
                <a:solidFill>
                  <a:srgbClr val="FF3399"/>
                </a:solidFill>
                <a:highlight>
                  <a:srgbClr val="FFFFFF"/>
                </a:highlight>
              </a:rPr>
              <a:t>Vascular</a:t>
            </a:r>
            <a:r>
              <a:rPr lang="tr-TR" sz="2600" dirty="0">
                <a:solidFill>
                  <a:srgbClr val="FF3399"/>
                </a:solidFill>
                <a:highlight>
                  <a:srgbClr val="FFFFFF"/>
                </a:highlight>
              </a:rPr>
              <a:t> </a:t>
            </a:r>
            <a:r>
              <a:rPr lang="tr-TR" sz="2600" dirty="0" err="1">
                <a:solidFill>
                  <a:srgbClr val="FF3399"/>
                </a:solidFill>
                <a:highlight>
                  <a:srgbClr val="FFFFFF"/>
                </a:highlight>
              </a:rPr>
              <a:t>endothelial</a:t>
            </a:r>
            <a:r>
              <a:rPr lang="tr-TR" sz="2600" dirty="0">
                <a:solidFill>
                  <a:srgbClr val="FF3399"/>
                </a:solidFill>
                <a:highlight>
                  <a:srgbClr val="FFFFFF"/>
                </a:highlight>
              </a:rPr>
              <a:t> </a:t>
            </a:r>
            <a:r>
              <a:rPr lang="tr-TR" sz="2600" dirty="0" err="1">
                <a:solidFill>
                  <a:srgbClr val="FF3399"/>
                </a:solidFill>
                <a:highlight>
                  <a:srgbClr val="FFFFFF"/>
                </a:highlight>
              </a:rPr>
              <a:t>cells</a:t>
            </a:r>
            <a:r>
              <a:rPr lang="tr-TR" sz="2600" dirty="0">
                <a:solidFill>
                  <a:srgbClr val="FF3399"/>
                </a:solidFill>
                <a:highlight>
                  <a:srgbClr val="FFFFFF"/>
                </a:highlight>
              </a:rPr>
              <a:t> </a:t>
            </a:r>
            <a:r>
              <a:rPr lang="tr-TR" sz="2600" dirty="0" err="1">
                <a:solidFill>
                  <a:srgbClr val="FF3399"/>
                </a:solidFill>
                <a:highlight>
                  <a:srgbClr val="FFFFFF"/>
                </a:highlight>
              </a:rPr>
              <a:t>are</a:t>
            </a:r>
            <a:r>
              <a:rPr lang="tr-TR" sz="2600" dirty="0">
                <a:solidFill>
                  <a:srgbClr val="FF3399"/>
                </a:solidFill>
                <a:highlight>
                  <a:srgbClr val="FFFFFF"/>
                </a:highlight>
              </a:rPr>
              <a:t> </a:t>
            </a:r>
            <a:r>
              <a:rPr lang="tr-TR" sz="2600" dirty="0" err="1">
                <a:solidFill>
                  <a:srgbClr val="FF3399"/>
                </a:solidFill>
                <a:highlight>
                  <a:srgbClr val="FFFFFF"/>
                </a:highlight>
              </a:rPr>
              <a:t>the</a:t>
            </a:r>
            <a:r>
              <a:rPr lang="tr-TR" sz="2600" dirty="0">
                <a:solidFill>
                  <a:srgbClr val="FF3399"/>
                </a:solidFill>
                <a:highlight>
                  <a:srgbClr val="FFFFFF"/>
                </a:highlight>
              </a:rPr>
              <a:t> </a:t>
            </a:r>
            <a:r>
              <a:rPr lang="tr-TR" sz="2600" dirty="0" err="1">
                <a:solidFill>
                  <a:srgbClr val="FF3399"/>
                </a:solidFill>
                <a:highlight>
                  <a:srgbClr val="FFFFFF"/>
                </a:highlight>
              </a:rPr>
              <a:t>primary</a:t>
            </a:r>
            <a:r>
              <a:rPr lang="tr-TR" sz="2600" dirty="0">
                <a:solidFill>
                  <a:srgbClr val="FF3399"/>
                </a:solidFill>
                <a:highlight>
                  <a:srgbClr val="FFFFFF"/>
                </a:highlight>
              </a:rPr>
              <a:t> </a:t>
            </a:r>
            <a:r>
              <a:rPr lang="tr-TR" sz="2600" dirty="0" err="1">
                <a:solidFill>
                  <a:srgbClr val="FF3399"/>
                </a:solidFill>
                <a:highlight>
                  <a:srgbClr val="FFFFFF"/>
                </a:highlight>
              </a:rPr>
              <a:t>target</a:t>
            </a:r>
            <a:r>
              <a:rPr lang="tr-TR" sz="2600" dirty="0">
                <a:solidFill>
                  <a:srgbClr val="333333"/>
                </a:solidFill>
                <a:highlight>
                  <a:srgbClr val="FFFFFF"/>
                </a:highlight>
              </a:rPr>
              <a:t>, </a:t>
            </a:r>
            <a:r>
              <a:rPr lang="tr-TR" sz="2600" dirty="0" err="1">
                <a:solidFill>
                  <a:srgbClr val="333333"/>
                </a:solidFill>
                <a:highlight>
                  <a:srgbClr val="FFFFFF"/>
                </a:highlight>
              </a:rPr>
              <a:t>with</a:t>
            </a:r>
            <a:r>
              <a:rPr lang="tr-TR" sz="2600" dirty="0">
                <a:solidFill>
                  <a:srgbClr val="333333"/>
                </a:solidFill>
                <a:highlight>
                  <a:srgbClr val="FFFFFF"/>
                </a:highlight>
              </a:rPr>
              <a:t> </a:t>
            </a:r>
            <a:r>
              <a:rPr lang="tr-TR" sz="2600" dirty="0" err="1">
                <a:solidFill>
                  <a:srgbClr val="333333"/>
                </a:solidFill>
                <a:highlight>
                  <a:srgbClr val="FFFFFF"/>
                </a:highlight>
              </a:rPr>
              <a:t>hepatic</a:t>
            </a:r>
            <a:r>
              <a:rPr lang="tr-TR" sz="2600" dirty="0">
                <a:solidFill>
                  <a:srgbClr val="333333"/>
                </a:solidFill>
                <a:highlight>
                  <a:srgbClr val="FFFFFF"/>
                </a:highlight>
              </a:rPr>
              <a:t> </a:t>
            </a:r>
            <a:r>
              <a:rPr lang="tr-TR" sz="2600" dirty="0" err="1">
                <a:solidFill>
                  <a:srgbClr val="333333"/>
                </a:solidFill>
                <a:highlight>
                  <a:srgbClr val="FFFFFF"/>
                </a:highlight>
              </a:rPr>
              <a:t>and</a:t>
            </a:r>
            <a:r>
              <a:rPr lang="tr-TR" sz="2600" dirty="0">
                <a:solidFill>
                  <a:srgbClr val="333333"/>
                </a:solidFill>
                <a:highlight>
                  <a:srgbClr val="FFFFFF"/>
                </a:highlight>
              </a:rPr>
              <a:t> </a:t>
            </a:r>
            <a:r>
              <a:rPr lang="tr-TR" sz="2600" dirty="0" err="1">
                <a:solidFill>
                  <a:srgbClr val="333333"/>
                </a:solidFill>
                <a:highlight>
                  <a:srgbClr val="FFFFFF"/>
                </a:highlight>
              </a:rPr>
              <a:t>renal</a:t>
            </a:r>
            <a:r>
              <a:rPr lang="tr-TR" sz="2600" dirty="0">
                <a:solidFill>
                  <a:srgbClr val="333333"/>
                </a:solidFill>
                <a:highlight>
                  <a:srgbClr val="FFFFFF"/>
                </a:highlight>
              </a:rPr>
              <a:t> </a:t>
            </a:r>
            <a:r>
              <a:rPr lang="tr-TR" sz="2600" dirty="0" err="1">
                <a:solidFill>
                  <a:srgbClr val="333333"/>
                </a:solidFill>
                <a:highlight>
                  <a:srgbClr val="FFFFFF"/>
                </a:highlight>
              </a:rPr>
              <a:t>parenchyma</a:t>
            </a:r>
            <a:r>
              <a:rPr lang="tr-TR" sz="2600" dirty="0">
                <a:solidFill>
                  <a:srgbClr val="333333"/>
                </a:solidFill>
                <a:highlight>
                  <a:srgbClr val="FFFFFF"/>
                </a:highlight>
              </a:rPr>
              <a:t>, </a:t>
            </a:r>
            <a:r>
              <a:rPr lang="tr-TR" sz="2600" dirty="0" err="1">
                <a:solidFill>
                  <a:srgbClr val="333333"/>
                </a:solidFill>
                <a:highlight>
                  <a:srgbClr val="FFFFFF"/>
                </a:highlight>
              </a:rPr>
              <a:t>spleen</a:t>
            </a:r>
            <a:r>
              <a:rPr lang="tr-TR" sz="2600" dirty="0">
                <a:solidFill>
                  <a:srgbClr val="333333"/>
                </a:solidFill>
                <a:highlight>
                  <a:srgbClr val="FFFFFF"/>
                </a:highlight>
              </a:rPr>
              <a:t>, </a:t>
            </a:r>
            <a:r>
              <a:rPr lang="tr-TR" sz="2600" dirty="0" err="1">
                <a:solidFill>
                  <a:srgbClr val="333333"/>
                </a:solidFill>
                <a:highlight>
                  <a:srgbClr val="FFFFFF"/>
                </a:highlight>
              </a:rPr>
              <a:t>and</a:t>
            </a:r>
            <a:r>
              <a:rPr lang="tr-TR" sz="2600" dirty="0">
                <a:solidFill>
                  <a:srgbClr val="333333"/>
                </a:solidFill>
                <a:highlight>
                  <a:srgbClr val="FFFFFF"/>
                </a:highlight>
              </a:rPr>
              <a:t> </a:t>
            </a:r>
            <a:r>
              <a:rPr lang="tr-TR" sz="2600" dirty="0" err="1">
                <a:solidFill>
                  <a:srgbClr val="333333"/>
                </a:solidFill>
                <a:highlight>
                  <a:srgbClr val="FFFFFF"/>
                </a:highlight>
              </a:rPr>
              <a:t>lungs</a:t>
            </a:r>
            <a:r>
              <a:rPr lang="tr-TR" sz="2600" dirty="0">
                <a:solidFill>
                  <a:srgbClr val="333333"/>
                </a:solidFill>
                <a:highlight>
                  <a:srgbClr val="FFFFFF"/>
                </a:highlight>
              </a:rPr>
              <a:t> </a:t>
            </a:r>
            <a:r>
              <a:rPr lang="tr-TR" sz="2600" dirty="0" err="1">
                <a:solidFill>
                  <a:srgbClr val="333333"/>
                </a:solidFill>
                <a:highlight>
                  <a:srgbClr val="FFFFFF"/>
                </a:highlight>
              </a:rPr>
              <a:t>becoming</a:t>
            </a:r>
            <a:r>
              <a:rPr lang="tr-TR" sz="2600" dirty="0">
                <a:solidFill>
                  <a:srgbClr val="333333"/>
                </a:solidFill>
                <a:highlight>
                  <a:srgbClr val="FFFFFF"/>
                </a:highlight>
              </a:rPr>
              <a:t> </a:t>
            </a:r>
            <a:r>
              <a:rPr lang="tr-TR" sz="2600" dirty="0" err="1">
                <a:solidFill>
                  <a:srgbClr val="333333"/>
                </a:solidFill>
                <a:highlight>
                  <a:srgbClr val="FFFFFF"/>
                </a:highlight>
              </a:rPr>
              <a:t>infected</a:t>
            </a:r>
            <a:r>
              <a:rPr lang="tr-TR" sz="2600" dirty="0">
                <a:solidFill>
                  <a:srgbClr val="333333"/>
                </a:solidFill>
                <a:highlight>
                  <a:srgbClr val="FFFFFF"/>
                </a:highlight>
              </a:rPr>
              <a:t> as </a:t>
            </a:r>
            <a:r>
              <a:rPr lang="tr-TR" sz="2600" dirty="0" err="1">
                <a:solidFill>
                  <a:srgbClr val="333333"/>
                </a:solidFill>
                <a:highlight>
                  <a:srgbClr val="FFFFFF"/>
                </a:highlight>
              </a:rPr>
              <a:t>well</a:t>
            </a:r>
            <a:r>
              <a:rPr lang="tr-TR" sz="2600" dirty="0">
                <a:solidFill>
                  <a:srgbClr val="333333"/>
                </a:solidFill>
                <a:highlight>
                  <a:srgbClr val="FFFFFF"/>
                </a:highlight>
              </a:rPr>
              <a:t>. </a:t>
            </a:r>
          </a:p>
          <a:p>
            <a:pPr marL="0" lvl="0" indent="-69850" rtl="0">
              <a:lnSpc>
                <a:spcPct val="115000"/>
              </a:lnSpc>
              <a:spcBef>
                <a:spcPts val="600"/>
              </a:spcBef>
              <a:spcAft>
                <a:spcPts val="600"/>
              </a:spcAft>
              <a:buClr>
                <a:schemeClr val="dk1"/>
              </a:buClr>
              <a:buSzPts val="1100"/>
              <a:buFont typeface="Arial"/>
              <a:buNone/>
            </a:pPr>
            <a:r>
              <a:rPr lang="tr-TR" sz="2600" dirty="0" err="1">
                <a:solidFill>
                  <a:srgbClr val="0B5394"/>
                </a:solidFill>
                <a:highlight>
                  <a:srgbClr val="FFFFFF"/>
                </a:highlight>
              </a:rPr>
              <a:t>Chronic</a:t>
            </a:r>
            <a:r>
              <a:rPr lang="tr-TR" sz="2600" dirty="0">
                <a:solidFill>
                  <a:srgbClr val="0B5394"/>
                </a:solidFill>
                <a:highlight>
                  <a:srgbClr val="FFFFFF"/>
                </a:highlight>
              </a:rPr>
              <a:t> </a:t>
            </a:r>
            <a:r>
              <a:rPr lang="tr-TR" sz="2600" dirty="0" err="1">
                <a:solidFill>
                  <a:srgbClr val="0B5394"/>
                </a:solidFill>
                <a:highlight>
                  <a:srgbClr val="FFFFFF"/>
                </a:highlight>
              </a:rPr>
              <a:t>kidney</a:t>
            </a:r>
            <a:r>
              <a:rPr lang="tr-TR" sz="2600" dirty="0">
                <a:solidFill>
                  <a:srgbClr val="0B5394"/>
                </a:solidFill>
                <a:highlight>
                  <a:srgbClr val="FFFFFF"/>
                </a:highlight>
              </a:rPr>
              <a:t> </a:t>
            </a:r>
            <a:r>
              <a:rPr lang="tr-TR" sz="2600" dirty="0" err="1">
                <a:solidFill>
                  <a:srgbClr val="0B5394"/>
                </a:solidFill>
                <a:highlight>
                  <a:srgbClr val="FFFFFF"/>
                </a:highlight>
              </a:rPr>
              <a:t>lesions</a:t>
            </a:r>
            <a:r>
              <a:rPr lang="tr-TR" sz="2600" dirty="0">
                <a:solidFill>
                  <a:srgbClr val="0B5394"/>
                </a:solidFill>
                <a:highlight>
                  <a:srgbClr val="FFFFFF"/>
                </a:highlight>
              </a:rPr>
              <a:t> </a:t>
            </a:r>
            <a:r>
              <a:rPr lang="tr-TR" sz="2600" dirty="0" err="1">
                <a:solidFill>
                  <a:srgbClr val="0B5394"/>
                </a:solidFill>
                <a:highlight>
                  <a:srgbClr val="FFFFFF"/>
                </a:highlight>
              </a:rPr>
              <a:t>and</a:t>
            </a:r>
            <a:r>
              <a:rPr lang="tr-TR" sz="2600" dirty="0">
                <a:solidFill>
                  <a:srgbClr val="0B5394"/>
                </a:solidFill>
                <a:highlight>
                  <a:srgbClr val="FFFFFF"/>
                </a:highlight>
              </a:rPr>
              <a:t> </a:t>
            </a:r>
            <a:r>
              <a:rPr lang="tr-TR" sz="2600" dirty="0" err="1">
                <a:solidFill>
                  <a:srgbClr val="0B5394"/>
                </a:solidFill>
                <a:highlight>
                  <a:srgbClr val="FFFFFF"/>
                </a:highlight>
              </a:rPr>
              <a:t>corneal</a:t>
            </a:r>
            <a:r>
              <a:rPr lang="tr-TR" sz="2600" dirty="0">
                <a:solidFill>
                  <a:srgbClr val="0B5394"/>
                </a:solidFill>
                <a:highlight>
                  <a:srgbClr val="FFFFFF"/>
                </a:highlight>
              </a:rPr>
              <a:t> </a:t>
            </a:r>
            <a:r>
              <a:rPr lang="tr-TR" sz="2600" dirty="0" err="1">
                <a:solidFill>
                  <a:srgbClr val="0B5394"/>
                </a:solidFill>
                <a:highlight>
                  <a:srgbClr val="FFFFFF"/>
                </a:highlight>
              </a:rPr>
              <a:t>clouding</a:t>
            </a:r>
            <a:r>
              <a:rPr lang="tr-TR" sz="2600" dirty="0">
                <a:solidFill>
                  <a:srgbClr val="0B5394"/>
                </a:solidFill>
                <a:highlight>
                  <a:srgbClr val="FFFFFF"/>
                </a:highlight>
              </a:rPr>
              <a:t> (“</a:t>
            </a:r>
            <a:r>
              <a:rPr lang="tr-TR" sz="2600" dirty="0" err="1">
                <a:solidFill>
                  <a:srgbClr val="0B5394"/>
                </a:solidFill>
                <a:highlight>
                  <a:srgbClr val="FFFFFF"/>
                </a:highlight>
              </a:rPr>
              <a:t>blue</a:t>
            </a:r>
            <a:r>
              <a:rPr lang="tr-TR" sz="2600" dirty="0">
                <a:solidFill>
                  <a:srgbClr val="0B5394"/>
                </a:solidFill>
                <a:highlight>
                  <a:srgbClr val="FFFFFF"/>
                </a:highlight>
              </a:rPr>
              <a:t> </a:t>
            </a:r>
            <a:r>
              <a:rPr lang="tr-TR" sz="2600" dirty="0" err="1">
                <a:solidFill>
                  <a:srgbClr val="0B5394"/>
                </a:solidFill>
                <a:highlight>
                  <a:srgbClr val="FFFFFF"/>
                </a:highlight>
              </a:rPr>
              <a:t>eye</a:t>
            </a:r>
            <a:r>
              <a:rPr lang="tr-TR" sz="2600" dirty="0">
                <a:solidFill>
                  <a:srgbClr val="0B5394"/>
                </a:solidFill>
                <a:highlight>
                  <a:srgbClr val="FFFFFF"/>
                </a:highlight>
              </a:rPr>
              <a:t>”)</a:t>
            </a:r>
            <a:r>
              <a:rPr lang="tr-TR" sz="2600" dirty="0">
                <a:solidFill>
                  <a:srgbClr val="333333"/>
                </a:solidFill>
                <a:highlight>
                  <a:srgbClr val="FFFFFF"/>
                </a:highlight>
              </a:rPr>
              <a:t> </a:t>
            </a:r>
            <a:r>
              <a:rPr lang="tr-TR" sz="2600" dirty="0" err="1">
                <a:solidFill>
                  <a:srgbClr val="333333"/>
                </a:solidFill>
                <a:highlight>
                  <a:srgbClr val="FFFFFF"/>
                </a:highlight>
              </a:rPr>
              <a:t>result</a:t>
            </a:r>
            <a:r>
              <a:rPr lang="tr-TR" sz="2600" dirty="0">
                <a:solidFill>
                  <a:srgbClr val="333333"/>
                </a:solidFill>
                <a:highlight>
                  <a:srgbClr val="FFFFFF"/>
                </a:highlight>
              </a:rPr>
              <a:t> </a:t>
            </a:r>
            <a:r>
              <a:rPr lang="tr-TR" sz="2600" dirty="0" err="1">
                <a:solidFill>
                  <a:srgbClr val="333333"/>
                </a:solidFill>
                <a:highlight>
                  <a:srgbClr val="FFFFFF"/>
                </a:highlight>
              </a:rPr>
              <a:t>from</a:t>
            </a:r>
            <a:r>
              <a:rPr lang="tr-TR" sz="2600" dirty="0">
                <a:solidFill>
                  <a:srgbClr val="333333"/>
                </a:solidFill>
                <a:highlight>
                  <a:srgbClr val="FFFFFF"/>
                </a:highlight>
              </a:rPr>
              <a:t> </a:t>
            </a:r>
            <a:r>
              <a:rPr lang="tr-TR" sz="2600" dirty="0" err="1">
                <a:solidFill>
                  <a:srgbClr val="333333"/>
                </a:solidFill>
                <a:highlight>
                  <a:srgbClr val="FFFFFF"/>
                </a:highlight>
              </a:rPr>
              <a:t>immune-complex</a:t>
            </a:r>
            <a:r>
              <a:rPr lang="tr-TR" sz="2600" dirty="0">
                <a:solidFill>
                  <a:srgbClr val="333333"/>
                </a:solidFill>
                <a:highlight>
                  <a:srgbClr val="FFFFFF"/>
                </a:highlight>
              </a:rPr>
              <a:t> </a:t>
            </a:r>
            <a:r>
              <a:rPr lang="tr-TR" sz="2600" dirty="0" err="1">
                <a:solidFill>
                  <a:srgbClr val="333333"/>
                </a:solidFill>
                <a:highlight>
                  <a:srgbClr val="FFFFFF"/>
                </a:highlight>
              </a:rPr>
              <a:t>reactions</a:t>
            </a:r>
            <a:r>
              <a:rPr lang="tr-TR" sz="2600" dirty="0">
                <a:solidFill>
                  <a:srgbClr val="333333"/>
                </a:solidFill>
                <a:highlight>
                  <a:srgbClr val="FFFFFF"/>
                </a:highlight>
              </a:rPr>
              <a:t> </a:t>
            </a:r>
            <a:r>
              <a:rPr lang="tr-TR" sz="2600" dirty="0" err="1">
                <a:solidFill>
                  <a:srgbClr val="333333"/>
                </a:solidFill>
                <a:highlight>
                  <a:srgbClr val="FFFFFF"/>
                </a:highlight>
              </a:rPr>
              <a:t>after</a:t>
            </a:r>
            <a:r>
              <a:rPr lang="tr-TR" sz="2600" dirty="0">
                <a:solidFill>
                  <a:srgbClr val="333333"/>
                </a:solidFill>
                <a:highlight>
                  <a:srgbClr val="FFFFFF"/>
                </a:highlight>
              </a:rPr>
              <a:t> </a:t>
            </a:r>
            <a:r>
              <a:rPr lang="tr-TR" sz="2600" dirty="0" err="1">
                <a:solidFill>
                  <a:srgbClr val="333333"/>
                </a:solidFill>
                <a:highlight>
                  <a:srgbClr val="FFFFFF"/>
                </a:highlight>
              </a:rPr>
              <a:t>recovery</a:t>
            </a:r>
            <a:r>
              <a:rPr lang="tr-TR" sz="2600" dirty="0">
                <a:solidFill>
                  <a:srgbClr val="333333"/>
                </a:solidFill>
                <a:highlight>
                  <a:srgbClr val="FFFFFF"/>
                </a:highlight>
              </a:rPr>
              <a:t> </a:t>
            </a:r>
            <a:r>
              <a:rPr lang="tr-TR" sz="2600" dirty="0" err="1">
                <a:solidFill>
                  <a:srgbClr val="333333"/>
                </a:solidFill>
                <a:highlight>
                  <a:srgbClr val="FFFFFF"/>
                </a:highlight>
              </a:rPr>
              <a:t>from</a:t>
            </a:r>
            <a:r>
              <a:rPr lang="tr-TR" sz="2600" dirty="0">
                <a:solidFill>
                  <a:srgbClr val="333333"/>
                </a:solidFill>
                <a:highlight>
                  <a:srgbClr val="FFFFFF"/>
                </a:highlight>
              </a:rPr>
              <a:t> </a:t>
            </a:r>
            <a:r>
              <a:rPr lang="tr-TR" sz="2600" dirty="0" err="1">
                <a:solidFill>
                  <a:srgbClr val="333333"/>
                </a:solidFill>
                <a:highlight>
                  <a:srgbClr val="FFFFFF"/>
                </a:highlight>
              </a:rPr>
              <a:t>acute</a:t>
            </a:r>
            <a:r>
              <a:rPr lang="tr-TR" sz="2600" dirty="0">
                <a:solidFill>
                  <a:srgbClr val="333333"/>
                </a:solidFill>
                <a:highlight>
                  <a:srgbClr val="FFFFFF"/>
                </a:highlight>
              </a:rPr>
              <a:t> </a:t>
            </a:r>
            <a:r>
              <a:rPr lang="tr-TR" sz="2600" dirty="0" err="1">
                <a:solidFill>
                  <a:srgbClr val="333333"/>
                </a:solidFill>
                <a:highlight>
                  <a:srgbClr val="FFFFFF"/>
                </a:highlight>
              </a:rPr>
              <a:t>or</a:t>
            </a:r>
            <a:r>
              <a:rPr lang="tr-TR" sz="2600" dirty="0">
                <a:solidFill>
                  <a:srgbClr val="333333"/>
                </a:solidFill>
                <a:highlight>
                  <a:srgbClr val="FFFFFF"/>
                </a:highlight>
              </a:rPr>
              <a:t> </a:t>
            </a:r>
            <a:r>
              <a:rPr lang="tr-TR" sz="2600" dirty="0" err="1">
                <a:solidFill>
                  <a:srgbClr val="333333"/>
                </a:solidFill>
                <a:highlight>
                  <a:srgbClr val="FFFFFF"/>
                </a:highlight>
              </a:rPr>
              <a:t>subclinical</a:t>
            </a:r>
            <a:r>
              <a:rPr lang="tr-TR" sz="2600" dirty="0">
                <a:solidFill>
                  <a:srgbClr val="333333"/>
                </a:solidFill>
                <a:highlight>
                  <a:srgbClr val="FFFFFF"/>
                </a:highlight>
              </a:rPr>
              <a:t> </a:t>
            </a:r>
            <a:r>
              <a:rPr lang="tr-TR" sz="2600" dirty="0" err="1">
                <a:solidFill>
                  <a:srgbClr val="333333"/>
                </a:solidFill>
                <a:highlight>
                  <a:srgbClr val="FFFFFF"/>
                </a:highlight>
              </a:rPr>
              <a:t>disease</a:t>
            </a:r>
            <a:r>
              <a:rPr lang="tr-TR" sz="2600" dirty="0">
                <a:solidFill>
                  <a:srgbClr val="333333"/>
                </a:solidFill>
                <a:highlight>
                  <a:srgbClr val="FFFFFF"/>
                </a:highlight>
              </a:rPr>
              <a:t>.</a:t>
            </a:r>
          </a:p>
          <a:p>
            <a:pPr marL="228600" lvl="0" indent="-50800">
              <a:spcBef>
                <a:spcPts val="0"/>
              </a:spcBef>
              <a:buNone/>
            </a:pPr>
            <a:endParaRPr sz="2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551384" y="908720"/>
            <a:ext cx="10495144" cy="5632500"/>
          </a:xfrm>
          <a:prstGeom prst="rect">
            <a:avLst/>
          </a:prstGeom>
        </p:spPr>
        <p:txBody>
          <a:bodyPr wrap="square" lIns="91425" tIns="91425" rIns="91425" bIns="91425" anchor="t" anchorCtr="0">
            <a:noAutofit/>
          </a:bodyPr>
          <a:lstStyle/>
          <a:p>
            <a:pPr marL="342900" indent="-342900">
              <a:lnSpc>
                <a:spcPct val="115000"/>
              </a:lnSpc>
              <a:spcBef>
                <a:spcPts val="0"/>
              </a:spcBef>
              <a:spcAft>
                <a:spcPts val="600"/>
              </a:spcAft>
            </a:pPr>
            <a:r>
              <a:rPr lang="tr-TR" sz="2200" dirty="0" err="1">
                <a:solidFill>
                  <a:srgbClr val="A64D79"/>
                </a:solidFill>
              </a:rPr>
              <a:t>Infection</a:t>
            </a:r>
            <a:r>
              <a:rPr lang="tr-TR" sz="2200" dirty="0">
                <a:solidFill>
                  <a:srgbClr val="A64D79"/>
                </a:solidFill>
              </a:rPr>
              <a:t> </a:t>
            </a:r>
            <a:r>
              <a:rPr lang="tr-TR" sz="2200" dirty="0" err="1">
                <a:solidFill>
                  <a:srgbClr val="A64D79"/>
                </a:solidFill>
              </a:rPr>
              <a:t>by</a:t>
            </a:r>
            <a:r>
              <a:rPr lang="tr-TR" sz="2200" dirty="0">
                <a:solidFill>
                  <a:srgbClr val="A64D79"/>
                </a:solidFill>
              </a:rPr>
              <a:t> </a:t>
            </a:r>
            <a:r>
              <a:rPr lang="tr-TR" sz="2200" dirty="0" err="1">
                <a:solidFill>
                  <a:srgbClr val="A64D79"/>
                </a:solidFill>
              </a:rPr>
              <a:t>oronasal</a:t>
            </a:r>
            <a:r>
              <a:rPr lang="tr-TR" sz="2200" dirty="0">
                <a:solidFill>
                  <a:srgbClr val="A64D79"/>
                </a:solidFill>
              </a:rPr>
              <a:t> </a:t>
            </a:r>
            <a:r>
              <a:rPr lang="tr-TR" sz="2200" dirty="0" err="1">
                <a:solidFill>
                  <a:srgbClr val="A64D79"/>
                </a:solidFill>
              </a:rPr>
              <a:t>route</a:t>
            </a:r>
            <a:r>
              <a:rPr lang="tr-TR" sz="2200" dirty="0">
                <a:solidFill>
                  <a:srgbClr val="253745"/>
                </a:solidFill>
              </a:rPr>
              <a:t> → </a:t>
            </a:r>
            <a:r>
              <a:rPr lang="tr-TR" sz="2200" dirty="0" err="1">
                <a:solidFill>
                  <a:srgbClr val="253745"/>
                </a:solidFill>
              </a:rPr>
              <a:t>primary</a:t>
            </a:r>
            <a:r>
              <a:rPr lang="tr-TR" sz="2200" dirty="0">
                <a:solidFill>
                  <a:srgbClr val="253745"/>
                </a:solidFill>
              </a:rPr>
              <a:t> </a:t>
            </a:r>
            <a:r>
              <a:rPr lang="tr-TR" sz="2200" dirty="0" err="1">
                <a:solidFill>
                  <a:srgbClr val="253745"/>
                </a:solidFill>
              </a:rPr>
              <a:t>replication</a:t>
            </a:r>
            <a:r>
              <a:rPr lang="tr-TR" sz="2200" dirty="0">
                <a:solidFill>
                  <a:srgbClr val="253745"/>
                </a:solidFill>
              </a:rPr>
              <a:t> in </a:t>
            </a:r>
            <a:r>
              <a:rPr lang="tr-TR" sz="2200" dirty="0" err="1">
                <a:solidFill>
                  <a:srgbClr val="253745"/>
                </a:solidFill>
              </a:rPr>
              <a:t>tonsils</a:t>
            </a:r>
            <a:r>
              <a:rPr lang="tr-TR" sz="2200" dirty="0">
                <a:solidFill>
                  <a:srgbClr val="253745"/>
                </a:solidFill>
              </a:rPr>
              <a:t> </a:t>
            </a:r>
            <a:r>
              <a:rPr lang="tr-TR" sz="2200" dirty="0" err="1">
                <a:solidFill>
                  <a:srgbClr val="253745"/>
                </a:solidFill>
              </a:rPr>
              <a:t>and</a:t>
            </a:r>
            <a:r>
              <a:rPr lang="tr-TR" sz="2200" dirty="0">
                <a:solidFill>
                  <a:srgbClr val="253745"/>
                </a:solidFill>
              </a:rPr>
              <a:t> </a:t>
            </a:r>
            <a:r>
              <a:rPr lang="tr-TR" sz="2200" dirty="0" err="1">
                <a:solidFill>
                  <a:srgbClr val="253745"/>
                </a:solidFill>
              </a:rPr>
              <a:t>regional</a:t>
            </a:r>
            <a:r>
              <a:rPr lang="tr-TR" sz="2200" dirty="0">
                <a:solidFill>
                  <a:srgbClr val="253745"/>
                </a:solidFill>
              </a:rPr>
              <a:t> </a:t>
            </a:r>
            <a:r>
              <a:rPr lang="tr-TR" sz="2200" dirty="0" err="1">
                <a:solidFill>
                  <a:srgbClr val="253745"/>
                </a:solidFill>
              </a:rPr>
              <a:t>lymph</a:t>
            </a:r>
            <a:r>
              <a:rPr lang="tr-TR" sz="2200" dirty="0">
                <a:solidFill>
                  <a:srgbClr val="253745"/>
                </a:solidFill>
              </a:rPr>
              <a:t> </a:t>
            </a:r>
            <a:r>
              <a:rPr lang="tr-TR" sz="2200" dirty="0" err="1">
                <a:solidFill>
                  <a:srgbClr val="253745"/>
                </a:solidFill>
              </a:rPr>
              <a:t>nodes</a:t>
            </a:r>
            <a:r>
              <a:rPr lang="tr-TR" sz="2200" dirty="0">
                <a:solidFill>
                  <a:srgbClr val="253745"/>
                </a:solidFill>
              </a:rPr>
              <a:t>.</a:t>
            </a:r>
          </a:p>
          <a:p>
            <a:pPr marL="342900" indent="-342900">
              <a:lnSpc>
                <a:spcPct val="115000"/>
              </a:lnSpc>
              <a:spcBef>
                <a:spcPts val="0"/>
              </a:spcBef>
              <a:spcAft>
                <a:spcPts val="600"/>
              </a:spcAft>
            </a:pPr>
            <a:r>
              <a:rPr lang="tr-TR" sz="2200" dirty="0" err="1">
                <a:solidFill>
                  <a:srgbClr val="741B47"/>
                </a:solidFill>
              </a:rPr>
              <a:t>Release</a:t>
            </a:r>
            <a:r>
              <a:rPr lang="tr-TR" sz="2200" dirty="0">
                <a:solidFill>
                  <a:srgbClr val="741B47"/>
                </a:solidFill>
              </a:rPr>
              <a:t> of </a:t>
            </a:r>
            <a:r>
              <a:rPr lang="tr-TR" sz="2200" dirty="0" err="1">
                <a:solidFill>
                  <a:srgbClr val="741B47"/>
                </a:solidFill>
              </a:rPr>
              <a:t>virus</a:t>
            </a:r>
            <a:r>
              <a:rPr lang="tr-TR" sz="2200" dirty="0">
                <a:solidFill>
                  <a:srgbClr val="253745"/>
                </a:solidFill>
              </a:rPr>
              <a:t> → </a:t>
            </a:r>
            <a:r>
              <a:rPr lang="tr-TR" sz="2200" dirty="0" err="1">
                <a:solidFill>
                  <a:srgbClr val="253745"/>
                </a:solidFill>
              </a:rPr>
              <a:t>viremia</a:t>
            </a:r>
            <a:r>
              <a:rPr lang="tr-TR" sz="2200" dirty="0">
                <a:solidFill>
                  <a:srgbClr val="253745"/>
                </a:solidFill>
              </a:rPr>
              <a:t>; </a:t>
            </a:r>
            <a:r>
              <a:rPr lang="tr-TR" sz="2200" dirty="0" err="1">
                <a:solidFill>
                  <a:srgbClr val="253745"/>
                </a:solidFill>
              </a:rPr>
              <a:t>free</a:t>
            </a:r>
            <a:r>
              <a:rPr lang="tr-TR" sz="2200" dirty="0">
                <a:solidFill>
                  <a:srgbClr val="253745"/>
                </a:solidFill>
              </a:rPr>
              <a:t> </a:t>
            </a:r>
            <a:r>
              <a:rPr lang="tr-TR" sz="2200" dirty="0" err="1">
                <a:solidFill>
                  <a:srgbClr val="253745"/>
                </a:solidFill>
              </a:rPr>
              <a:t>virions</a:t>
            </a:r>
            <a:r>
              <a:rPr lang="tr-TR" sz="2200" dirty="0">
                <a:solidFill>
                  <a:srgbClr val="253745"/>
                </a:solidFill>
              </a:rPr>
              <a:t> in </a:t>
            </a:r>
            <a:r>
              <a:rPr lang="tr-TR" sz="2200" dirty="0" err="1">
                <a:solidFill>
                  <a:srgbClr val="253745"/>
                </a:solidFill>
              </a:rPr>
              <a:t>plasma</a:t>
            </a:r>
            <a:r>
              <a:rPr lang="tr-TR" sz="2200" dirty="0">
                <a:solidFill>
                  <a:srgbClr val="253745"/>
                </a:solidFill>
              </a:rPr>
              <a:t> </a:t>
            </a:r>
            <a:r>
              <a:rPr lang="tr-TR" sz="2200" dirty="0" err="1">
                <a:solidFill>
                  <a:srgbClr val="253745"/>
                </a:solidFill>
              </a:rPr>
              <a:t>within</a:t>
            </a:r>
            <a:r>
              <a:rPr lang="tr-TR" sz="2200" dirty="0">
                <a:solidFill>
                  <a:srgbClr val="253745"/>
                </a:solidFill>
              </a:rPr>
              <a:t> 8-72 </a:t>
            </a:r>
            <a:r>
              <a:rPr lang="tr-TR" sz="2200" dirty="0" err="1">
                <a:solidFill>
                  <a:srgbClr val="253745"/>
                </a:solidFill>
              </a:rPr>
              <a:t>hours</a:t>
            </a:r>
            <a:r>
              <a:rPr lang="tr-TR" sz="2200" dirty="0">
                <a:solidFill>
                  <a:srgbClr val="253745"/>
                </a:solidFill>
              </a:rPr>
              <a:t>.</a:t>
            </a:r>
          </a:p>
          <a:p>
            <a:pPr marL="342900" indent="-342900">
              <a:lnSpc>
                <a:spcPct val="115000"/>
              </a:lnSpc>
              <a:spcBef>
                <a:spcPts val="0"/>
              </a:spcBef>
              <a:spcAft>
                <a:spcPts val="600"/>
              </a:spcAft>
            </a:pPr>
            <a:r>
              <a:rPr lang="tr-TR" sz="2200" dirty="0" err="1">
                <a:solidFill>
                  <a:srgbClr val="A64D79"/>
                </a:solidFill>
              </a:rPr>
              <a:t>Target</a:t>
            </a:r>
            <a:r>
              <a:rPr lang="tr-TR" sz="2200" dirty="0">
                <a:solidFill>
                  <a:srgbClr val="A64D79"/>
                </a:solidFill>
              </a:rPr>
              <a:t> </a:t>
            </a:r>
            <a:r>
              <a:rPr lang="tr-TR" sz="2200" dirty="0" err="1">
                <a:solidFill>
                  <a:srgbClr val="A64D79"/>
                </a:solidFill>
              </a:rPr>
              <a:t>organs</a:t>
            </a:r>
            <a:r>
              <a:rPr lang="tr-TR" sz="2200" dirty="0">
                <a:solidFill>
                  <a:srgbClr val="A64D79"/>
                </a:solidFill>
              </a:rPr>
              <a:t>:</a:t>
            </a:r>
            <a:r>
              <a:rPr lang="tr-TR" sz="2200" dirty="0">
                <a:solidFill>
                  <a:srgbClr val="253745"/>
                </a:solidFill>
              </a:rPr>
              <a:t> </a:t>
            </a:r>
            <a:r>
              <a:rPr lang="tr-TR" sz="2200" dirty="0" err="1">
                <a:solidFill>
                  <a:srgbClr val="253745"/>
                </a:solidFill>
              </a:rPr>
              <a:t>liver</a:t>
            </a:r>
            <a:r>
              <a:rPr lang="tr-TR" sz="2200" dirty="0">
                <a:solidFill>
                  <a:srgbClr val="253745"/>
                </a:solidFill>
              </a:rPr>
              <a:t> </a:t>
            </a:r>
            <a:r>
              <a:rPr lang="tr-TR" sz="2200" dirty="0" err="1">
                <a:solidFill>
                  <a:srgbClr val="253745"/>
                </a:solidFill>
              </a:rPr>
              <a:t>and</a:t>
            </a:r>
            <a:r>
              <a:rPr lang="tr-TR" sz="2200" dirty="0">
                <a:solidFill>
                  <a:srgbClr val="253745"/>
                </a:solidFill>
              </a:rPr>
              <a:t> </a:t>
            </a:r>
            <a:r>
              <a:rPr lang="tr-TR" sz="2200" dirty="0" err="1">
                <a:solidFill>
                  <a:srgbClr val="253745"/>
                </a:solidFill>
              </a:rPr>
              <a:t>kidneys</a:t>
            </a:r>
            <a:r>
              <a:rPr lang="tr-TR" sz="2200" dirty="0">
                <a:solidFill>
                  <a:srgbClr val="253745"/>
                </a:solidFill>
              </a:rPr>
              <a:t> → </a:t>
            </a:r>
            <a:r>
              <a:rPr lang="tr-TR" sz="2200" dirty="0" err="1">
                <a:solidFill>
                  <a:srgbClr val="253745"/>
                </a:solidFill>
              </a:rPr>
              <a:t>secondary</a:t>
            </a:r>
            <a:r>
              <a:rPr lang="tr-TR" sz="2200" dirty="0">
                <a:solidFill>
                  <a:srgbClr val="253745"/>
                </a:solidFill>
              </a:rPr>
              <a:t> </a:t>
            </a:r>
            <a:r>
              <a:rPr lang="tr-TR" sz="2200" dirty="0" err="1">
                <a:solidFill>
                  <a:srgbClr val="253745"/>
                </a:solidFill>
              </a:rPr>
              <a:t>replication</a:t>
            </a:r>
            <a:r>
              <a:rPr lang="tr-TR" sz="2200" dirty="0">
                <a:solidFill>
                  <a:srgbClr val="253745"/>
                </a:solidFill>
              </a:rPr>
              <a:t> in </a:t>
            </a:r>
            <a:r>
              <a:rPr lang="tr-TR" sz="2200" dirty="0" err="1">
                <a:solidFill>
                  <a:srgbClr val="253745"/>
                </a:solidFill>
              </a:rPr>
              <a:t>hepatic</a:t>
            </a:r>
            <a:r>
              <a:rPr lang="tr-TR" sz="2200" dirty="0">
                <a:solidFill>
                  <a:srgbClr val="253745"/>
                </a:solidFill>
              </a:rPr>
              <a:t> </a:t>
            </a:r>
            <a:r>
              <a:rPr lang="tr-TR" sz="2200" dirty="0" err="1">
                <a:solidFill>
                  <a:srgbClr val="253745"/>
                </a:solidFill>
              </a:rPr>
              <a:t>parenchymal</a:t>
            </a:r>
            <a:r>
              <a:rPr lang="tr-TR" sz="2200" dirty="0">
                <a:solidFill>
                  <a:srgbClr val="253745"/>
                </a:solidFill>
              </a:rPr>
              <a:t> </a:t>
            </a:r>
            <a:r>
              <a:rPr lang="tr-TR" sz="2200" dirty="0" err="1">
                <a:solidFill>
                  <a:srgbClr val="253745"/>
                </a:solidFill>
              </a:rPr>
              <a:t>cells</a:t>
            </a:r>
            <a:r>
              <a:rPr lang="tr-TR" sz="2200" dirty="0">
                <a:solidFill>
                  <a:srgbClr val="253745"/>
                </a:solidFill>
              </a:rPr>
              <a:t> </a:t>
            </a:r>
            <a:r>
              <a:rPr lang="tr-TR" sz="2200" dirty="0" err="1">
                <a:solidFill>
                  <a:srgbClr val="253745"/>
                </a:solidFill>
              </a:rPr>
              <a:t>and</a:t>
            </a:r>
            <a:r>
              <a:rPr lang="tr-TR" sz="2200" dirty="0">
                <a:solidFill>
                  <a:srgbClr val="253745"/>
                </a:solidFill>
              </a:rPr>
              <a:t> </a:t>
            </a:r>
            <a:r>
              <a:rPr lang="tr-TR" sz="2200" dirty="0" err="1">
                <a:solidFill>
                  <a:srgbClr val="253745"/>
                </a:solidFill>
              </a:rPr>
              <a:t>reticuloendothelial</a:t>
            </a:r>
            <a:r>
              <a:rPr lang="tr-TR" sz="2200" dirty="0">
                <a:solidFill>
                  <a:srgbClr val="253745"/>
                </a:solidFill>
              </a:rPr>
              <a:t> </a:t>
            </a:r>
            <a:r>
              <a:rPr lang="tr-TR" sz="2200" dirty="0" err="1">
                <a:solidFill>
                  <a:srgbClr val="253745"/>
                </a:solidFill>
              </a:rPr>
              <a:t>system</a:t>
            </a:r>
            <a:r>
              <a:rPr lang="tr-TR" sz="2200" dirty="0">
                <a:solidFill>
                  <a:srgbClr val="253745"/>
                </a:solidFill>
              </a:rPr>
              <a:t>.</a:t>
            </a:r>
          </a:p>
          <a:p>
            <a:pPr marL="342900" indent="-342900">
              <a:lnSpc>
                <a:spcPct val="115000"/>
              </a:lnSpc>
              <a:spcBef>
                <a:spcPts val="0"/>
              </a:spcBef>
              <a:spcAft>
                <a:spcPts val="600"/>
              </a:spcAft>
            </a:pPr>
            <a:r>
              <a:rPr lang="tr-TR" sz="2200" dirty="0">
                <a:solidFill>
                  <a:srgbClr val="CC00CC"/>
                </a:solidFill>
              </a:rPr>
              <a:t>Direct </a:t>
            </a:r>
            <a:r>
              <a:rPr lang="tr-TR" sz="2200" dirty="0" err="1">
                <a:solidFill>
                  <a:srgbClr val="CC00CC"/>
                </a:solidFill>
              </a:rPr>
              <a:t>effects</a:t>
            </a:r>
            <a:r>
              <a:rPr lang="tr-TR" sz="2200" dirty="0">
                <a:solidFill>
                  <a:srgbClr val="CC00CC"/>
                </a:solidFill>
              </a:rPr>
              <a:t> of </a:t>
            </a:r>
            <a:r>
              <a:rPr lang="tr-TR" sz="2200" dirty="0" err="1">
                <a:solidFill>
                  <a:srgbClr val="CC00CC"/>
                </a:solidFill>
              </a:rPr>
              <a:t>viral</a:t>
            </a:r>
            <a:r>
              <a:rPr lang="tr-TR" sz="2200" dirty="0">
                <a:solidFill>
                  <a:srgbClr val="CC00CC"/>
                </a:solidFill>
              </a:rPr>
              <a:t> </a:t>
            </a:r>
            <a:r>
              <a:rPr lang="tr-TR" sz="2200" dirty="0" err="1">
                <a:solidFill>
                  <a:srgbClr val="CC00CC"/>
                </a:solidFill>
              </a:rPr>
              <a:t>replication</a:t>
            </a:r>
            <a:r>
              <a:rPr lang="tr-TR" sz="2200" dirty="0">
                <a:solidFill>
                  <a:srgbClr val="253745"/>
                </a:solidFill>
              </a:rPr>
              <a:t> → </a:t>
            </a:r>
            <a:r>
              <a:rPr lang="tr-TR" sz="2200" dirty="0" err="1">
                <a:solidFill>
                  <a:srgbClr val="253745"/>
                </a:solidFill>
              </a:rPr>
              <a:t>cell</a:t>
            </a:r>
            <a:r>
              <a:rPr lang="tr-TR" sz="2200" dirty="0">
                <a:solidFill>
                  <a:srgbClr val="253745"/>
                </a:solidFill>
              </a:rPr>
              <a:t> </a:t>
            </a:r>
            <a:r>
              <a:rPr lang="tr-TR" sz="2200" dirty="0" err="1">
                <a:solidFill>
                  <a:srgbClr val="253745"/>
                </a:solidFill>
              </a:rPr>
              <a:t>lysis</a:t>
            </a:r>
            <a:r>
              <a:rPr lang="tr-TR" sz="2200" dirty="0">
                <a:solidFill>
                  <a:srgbClr val="253745"/>
                </a:solidFill>
              </a:rPr>
              <a:t>/</a:t>
            </a:r>
            <a:r>
              <a:rPr lang="tr-TR" sz="2200" dirty="0" err="1">
                <a:solidFill>
                  <a:srgbClr val="253745"/>
                </a:solidFill>
              </a:rPr>
              <a:t>necrosis</a:t>
            </a:r>
            <a:r>
              <a:rPr lang="tr-TR" sz="2200" dirty="0">
                <a:solidFill>
                  <a:srgbClr val="253745"/>
                </a:solidFill>
              </a:rPr>
              <a:t> → </a:t>
            </a:r>
            <a:r>
              <a:rPr lang="tr-TR" sz="2200" dirty="0" err="1">
                <a:solidFill>
                  <a:srgbClr val="253745"/>
                </a:solidFill>
              </a:rPr>
              <a:t>clinical</a:t>
            </a:r>
            <a:r>
              <a:rPr lang="tr-TR" sz="2200" dirty="0">
                <a:solidFill>
                  <a:srgbClr val="253745"/>
                </a:solidFill>
              </a:rPr>
              <a:t> </a:t>
            </a:r>
            <a:r>
              <a:rPr lang="tr-TR" sz="2200" dirty="0" err="1">
                <a:solidFill>
                  <a:srgbClr val="253745"/>
                </a:solidFill>
              </a:rPr>
              <a:t>signs</a:t>
            </a:r>
            <a:r>
              <a:rPr lang="tr-TR" sz="2200" dirty="0">
                <a:solidFill>
                  <a:srgbClr val="253745"/>
                </a:solidFill>
              </a:rPr>
              <a:t>.</a:t>
            </a:r>
          </a:p>
          <a:p>
            <a:pPr marL="342900" indent="-342900">
              <a:lnSpc>
                <a:spcPct val="115000"/>
              </a:lnSpc>
              <a:spcBef>
                <a:spcPts val="0"/>
              </a:spcBef>
              <a:spcAft>
                <a:spcPts val="600"/>
              </a:spcAft>
            </a:pPr>
            <a:r>
              <a:rPr lang="tr-TR" sz="2200" dirty="0" err="1">
                <a:solidFill>
                  <a:srgbClr val="253745"/>
                </a:solidFill>
              </a:rPr>
              <a:t>Focal</a:t>
            </a:r>
            <a:r>
              <a:rPr lang="tr-TR" sz="2200" dirty="0">
                <a:solidFill>
                  <a:srgbClr val="253745"/>
                </a:solidFill>
              </a:rPr>
              <a:t> </a:t>
            </a:r>
            <a:r>
              <a:rPr lang="tr-TR" sz="2200" dirty="0" err="1">
                <a:solidFill>
                  <a:srgbClr val="253745"/>
                </a:solidFill>
              </a:rPr>
              <a:t>areas</a:t>
            </a:r>
            <a:r>
              <a:rPr lang="tr-TR" sz="2200" dirty="0">
                <a:solidFill>
                  <a:srgbClr val="253745"/>
                </a:solidFill>
              </a:rPr>
              <a:t> of </a:t>
            </a:r>
            <a:r>
              <a:rPr lang="tr-TR" sz="2200" dirty="0" err="1">
                <a:solidFill>
                  <a:srgbClr val="253745"/>
                </a:solidFill>
              </a:rPr>
              <a:t>hepatocellular</a:t>
            </a:r>
            <a:r>
              <a:rPr lang="tr-TR" sz="2200" dirty="0">
                <a:solidFill>
                  <a:srgbClr val="253745"/>
                </a:solidFill>
              </a:rPr>
              <a:t> </a:t>
            </a:r>
            <a:r>
              <a:rPr lang="tr-TR" sz="2200" dirty="0" err="1">
                <a:solidFill>
                  <a:srgbClr val="253745"/>
                </a:solidFill>
              </a:rPr>
              <a:t>destruction</a:t>
            </a:r>
            <a:r>
              <a:rPr lang="tr-TR" sz="2200" dirty="0">
                <a:solidFill>
                  <a:srgbClr val="253745"/>
                </a:solidFill>
              </a:rPr>
              <a:t> </a:t>
            </a:r>
            <a:r>
              <a:rPr lang="tr-TR" sz="2200" dirty="0" err="1">
                <a:solidFill>
                  <a:srgbClr val="253745"/>
                </a:solidFill>
              </a:rPr>
              <a:t>may</a:t>
            </a:r>
            <a:r>
              <a:rPr lang="tr-TR" sz="2200" dirty="0">
                <a:solidFill>
                  <a:srgbClr val="253745"/>
                </a:solidFill>
              </a:rPr>
              <a:t> </a:t>
            </a:r>
            <a:r>
              <a:rPr lang="tr-TR" sz="2200" dirty="0" err="1">
                <a:solidFill>
                  <a:srgbClr val="253745"/>
                </a:solidFill>
              </a:rPr>
              <a:t>coalesce</a:t>
            </a:r>
            <a:r>
              <a:rPr lang="tr-TR" sz="2200" dirty="0">
                <a:solidFill>
                  <a:srgbClr val="253745"/>
                </a:solidFill>
              </a:rPr>
              <a:t> → </a:t>
            </a:r>
            <a:r>
              <a:rPr lang="tr-TR" sz="2200" dirty="0" err="1">
                <a:solidFill>
                  <a:srgbClr val="253745"/>
                </a:solidFill>
              </a:rPr>
              <a:t>hepatic</a:t>
            </a:r>
            <a:r>
              <a:rPr lang="tr-TR" sz="2200" dirty="0">
                <a:solidFill>
                  <a:srgbClr val="253745"/>
                </a:solidFill>
              </a:rPr>
              <a:t> </a:t>
            </a:r>
            <a:r>
              <a:rPr lang="tr-TR" sz="2200" dirty="0" err="1">
                <a:solidFill>
                  <a:srgbClr val="253745"/>
                </a:solidFill>
              </a:rPr>
              <a:t>necrosis</a:t>
            </a:r>
            <a:r>
              <a:rPr lang="tr-TR" sz="2200" dirty="0">
                <a:solidFill>
                  <a:srgbClr val="253745"/>
                </a:solidFill>
              </a:rPr>
              <a:t> → </a:t>
            </a:r>
            <a:r>
              <a:rPr lang="tr-TR" sz="2200" dirty="0" err="1">
                <a:solidFill>
                  <a:srgbClr val="253745"/>
                </a:solidFill>
              </a:rPr>
              <a:t>jaundice</a:t>
            </a:r>
            <a:r>
              <a:rPr lang="tr-TR" sz="2200" dirty="0">
                <a:solidFill>
                  <a:srgbClr val="253745"/>
                </a:solidFill>
              </a:rPr>
              <a:t>.</a:t>
            </a:r>
          </a:p>
          <a:p>
            <a:pPr marL="342900" indent="-342900">
              <a:lnSpc>
                <a:spcPct val="115000"/>
              </a:lnSpc>
              <a:spcBef>
                <a:spcPts val="0"/>
              </a:spcBef>
              <a:spcAft>
                <a:spcPts val="600"/>
              </a:spcAft>
            </a:pPr>
            <a:r>
              <a:rPr lang="tr-TR" sz="2200" dirty="0" err="1">
                <a:solidFill>
                  <a:srgbClr val="A64D79"/>
                </a:solidFill>
              </a:rPr>
              <a:t>Infection</a:t>
            </a:r>
            <a:r>
              <a:rPr lang="tr-TR" sz="2200" dirty="0">
                <a:solidFill>
                  <a:srgbClr val="A64D79"/>
                </a:solidFill>
              </a:rPr>
              <a:t> of </a:t>
            </a:r>
            <a:r>
              <a:rPr lang="tr-TR" sz="2200" dirty="0" err="1">
                <a:solidFill>
                  <a:srgbClr val="A64D79"/>
                </a:solidFill>
              </a:rPr>
              <a:t>endothelial</a:t>
            </a:r>
            <a:r>
              <a:rPr lang="tr-TR" sz="2200" dirty="0">
                <a:solidFill>
                  <a:srgbClr val="A64D79"/>
                </a:solidFill>
              </a:rPr>
              <a:t> </a:t>
            </a:r>
            <a:r>
              <a:rPr lang="tr-TR" sz="2200" dirty="0" err="1">
                <a:solidFill>
                  <a:srgbClr val="A64D79"/>
                </a:solidFill>
              </a:rPr>
              <a:t>cells</a:t>
            </a:r>
            <a:r>
              <a:rPr lang="tr-TR" sz="2200" dirty="0">
                <a:solidFill>
                  <a:srgbClr val="253745"/>
                </a:solidFill>
              </a:rPr>
              <a:t> → </a:t>
            </a:r>
            <a:r>
              <a:rPr lang="tr-TR" sz="2200" dirty="0" err="1">
                <a:solidFill>
                  <a:srgbClr val="253745"/>
                </a:solidFill>
              </a:rPr>
              <a:t>effusions</a:t>
            </a:r>
            <a:r>
              <a:rPr lang="tr-TR" sz="2200" dirty="0">
                <a:solidFill>
                  <a:srgbClr val="253745"/>
                </a:solidFill>
              </a:rPr>
              <a:t> </a:t>
            </a:r>
            <a:r>
              <a:rPr lang="tr-TR" sz="2200" dirty="0" err="1">
                <a:solidFill>
                  <a:srgbClr val="253745"/>
                </a:solidFill>
              </a:rPr>
              <a:t>and</a:t>
            </a:r>
            <a:r>
              <a:rPr lang="tr-TR" sz="2200" dirty="0">
                <a:solidFill>
                  <a:srgbClr val="253745"/>
                </a:solidFill>
              </a:rPr>
              <a:t> </a:t>
            </a:r>
            <a:r>
              <a:rPr lang="tr-TR" sz="2200" dirty="0" err="1">
                <a:solidFill>
                  <a:srgbClr val="253745"/>
                </a:solidFill>
              </a:rPr>
              <a:t>hemorrhagic</a:t>
            </a:r>
            <a:r>
              <a:rPr lang="tr-TR" sz="2200" dirty="0">
                <a:solidFill>
                  <a:srgbClr val="253745"/>
                </a:solidFill>
              </a:rPr>
              <a:t> </a:t>
            </a:r>
            <a:r>
              <a:rPr lang="tr-TR" sz="2200" dirty="0" err="1">
                <a:solidFill>
                  <a:srgbClr val="253745"/>
                </a:solidFill>
              </a:rPr>
              <a:t>diathesis</a:t>
            </a:r>
            <a:r>
              <a:rPr lang="tr-TR" sz="2200" dirty="0">
                <a:solidFill>
                  <a:srgbClr val="253745"/>
                </a:solidFill>
              </a:rPr>
              <a:t>.</a:t>
            </a:r>
          </a:p>
          <a:p>
            <a:pPr marL="342900" indent="-342900">
              <a:lnSpc>
                <a:spcPct val="115000"/>
              </a:lnSpc>
              <a:spcBef>
                <a:spcPts val="0"/>
              </a:spcBef>
              <a:spcAft>
                <a:spcPts val="600"/>
              </a:spcAft>
            </a:pPr>
            <a:r>
              <a:rPr lang="tr-TR" sz="2200" dirty="0" err="1">
                <a:solidFill>
                  <a:srgbClr val="253745"/>
                </a:solidFill>
              </a:rPr>
              <a:t>I</a:t>
            </a:r>
            <a:r>
              <a:rPr lang="tr-TR" sz="2200" dirty="0" err="1">
                <a:solidFill>
                  <a:srgbClr val="A64D79"/>
                </a:solidFill>
              </a:rPr>
              <a:t>mmune-mediated</a:t>
            </a:r>
            <a:r>
              <a:rPr lang="tr-TR" sz="2200" dirty="0">
                <a:solidFill>
                  <a:srgbClr val="A64D79"/>
                </a:solidFill>
              </a:rPr>
              <a:t> </a:t>
            </a:r>
            <a:r>
              <a:rPr lang="tr-TR" sz="2200" dirty="0" err="1">
                <a:solidFill>
                  <a:srgbClr val="A64D79"/>
                </a:solidFill>
              </a:rPr>
              <a:t>keratitis</a:t>
            </a:r>
            <a:r>
              <a:rPr lang="tr-TR" sz="2200" dirty="0">
                <a:solidFill>
                  <a:srgbClr val="253745"/>
                </a:solidFill>
              </a:rPr>
              <a:t> → </a:t>
            </a:r>
            <a:r>
              <a:rPr lang="tr-TR" sz="2200" dirty="0" err="1">
                <a:solidFill>
                  <a:srgbClr val="253745"/>
                </a:solidFill>
              </a:rPr>
              <a:t>corneal</a:t>
            </a:r>
            <a:r>
              <a:rPr lang="tr-TR" sz="2200" dirty="0">
                <a:solidFill>
                  <a:srgbClr val="253745"/>
                </a:solidFill>
              </a:rPr>
              <a:t> </a:t>
            </a:r>
            <a:r>
              <a:rPr lang="tr-TR" sz="2200" dirty="0" err="1">
                <a:solidFill>
                  <a:srgbClr val="253745"/>
                </a:solidFill>
              </a:rPr>
              <a:t>edema</a:t>
            </a:r>
            <a:r>
              <a:rPr lang="tr-TR" sz="2200" dirty="0">
                <a:solidFill>
                  <a:srgbClr val="253745"/>
                </a:solidFill>
              </a:rPr>
              <a:t>.</a:t>
            </a:r>
          </a:p>
          <a:p>
            <a:pPr marL="342900" indent="-342900">
              <a:lnSpc>
                <a:spcPct val="115000"/>
              </a:lnSpc>
              <a:spcBef>
                <a:spcPts val="0"/>
              </a:spcBef>
              <a:spcAft>
                <a:spcPts val="600"/>
              </a:spcAft>
            </a:pPr>
            <a:r>
              <a:rPr lang="tr-TR" sz="2200" dirty="0" err="1">
                <a:solidFill>
                  <a:srgbClr val="253745"/>
                </a:solidFill>
              </a:rPr>
              <a:t>Immune-mediated</a:t>
            </a:r>
            <a:r>
              <a:rPr lang="tr-TR" sz="2200" dirty="0">
                <a:solidFill>
                  <a:srgbClr val="253745"/>
                </a:solidFill>
              </a:rPr>
              <a:t> </a:t>
            </a:r>
            <a:r>
              <a:rPr lang="tr-TR" sz="2200" dirty="0" err="1">
                <a:solidFill>
                  <a:srgbClr val="253745"/>
                </a:solidFill>
              </a:rPr>
              <a:t>glomerulonephritis</a:t>
            </a:r>
            <a:r>
              <a:rPr lang="tr-TR" sz="2200" dirty="0">
                <a:solidFill>
                  <a:srgbClr val="253745"/>
                </a:solidFill>
              </a:rPr>
              <a:t>.</a:t>
            </a:r>
          </a:p>
          <a:p>
            <a:pPr marL="342900" indent="-342900">
              <a:lnSpc>
                <a:spcPct val="115000"/>
              </a:lnSpc>
              <a:spcBef>
                <a:spcPts val="0"/>
              </a:spcBef>
              <a:spcAft>
                <a:spcPts val="600"/>
              </a:spcAft>
            </a:pPr>
            <a:r>
              <a:rPr lang="tr-TR" sz="2200" dirty="0" err="1">
                <a:solidFill>
                  <a:srgbClr val="253745"/>
                </a:solidFill>
              </a:rPr>
              <a:t>Either</a:t>
            </a:r>
            <a:r>
              <a:rPr lang="tr-TR" sz="2200" dirty="0">
                <a:solidFill>
                  <a:srgbClr val="253745"/>
                </a:solidFill>
              </a:rPr>
              <a:t> </a:t>
            </a:r>
            <a:r>
              <a:rPr lang="tr-TR" sz="2200" dirty="0" err="1">
                <a:solidFill>
                  <a:srgbClr val="253745"/>
                </a:solidFill>
              </a:rPr>
              <a:t>death</a:t>
            </a:r>
            <a:r>
              <a:rPr lang="tr-TR" sz="2200" dirty="0">
                <a:solidFill>
                  <a:srgbClr val="253745"/>
                </a:solidFill>
              </a:rPr>
              <a:t> </a:t>
            </a:r>
            <a:r>
              <a:rPr lang="tr-TR" sz="2200" dirty="0" err="1">
                <a:solidFill>
                  <a:srgbClr val="253745"/>
                </a:solidFill>
              </a:rPr>
              <a:t>or</a:t>
            </a:r>
            <a:r>
              <a:rPr lang="tr-TR" sz="2200" dirty="0">
                <a:solidFill>
                  <a:srgbClr val="253745"/>
                </a:solidFill>
              </a:rPr>
              <a:t> </a:t>
            </a:r>
            <a:r>
              <a:rPr lang="tr-TR" sz="2200" dirty="0" err="1">
                <a:solidFill>
                  <a:srgbClr val="253745"/>
                </a:solidFill>
              </a:rPr>
              <a:t>recovery</a:t>
            </a:r>
            <a:r>
              <a:rPr lang="tr-TR" sz="2200" dirty="0">
                <a:solidFill>
                  <a:srgbClr val="253745"/>
                </a:solidFill>
              </a:rPr>
              <a:t> </a:t>
            </a:r>
            <a:r>
              <a:rPr lang="tr-TR" sz="2200" dirty="0" err="1">
                <a:solidFill>
                  <a:srgbClr val="253745"/>
                </a:solidFill>
              </a:rPr>
              <a:t>with</a:t>
            </a:r>
            <a:r>
              <a:rPr lang="tr-TR" sz="2200" dirty="0">
                <a:solidFill>
                  <a:srgbClr val="253745"/>
                </a:solidFill>
              </a:rPr>
              <a:t> </a:t>
            </a:r>
            <a:r>
              <a:rPr lang="tr-TR" sz="2200" dirty="0" err="1">
                <a:solidFill>
                  <a:srgbClr val="253745"/>
                </a:solidFill>
              </a:rPr>
              <a:t>urinary</a:t>
            </a:r>
            <a:r>
              <a:rPr lang="tr-TR" sz="2200" dirty="0">
                <a:solidFill>
                  <a:srgbClr val="253745"/>
                </a:solidFill>
              </a:rPr>
              <a:t> </a:t>
            </a:r>
            <a:r>
              <a:rPr lang="tr-TR" sz="2200" dirty="0" err="1">
                <a:solidFill>
                  <a:srgbClr val="253745"/>
                </a:solidFill>
              </a:rPr>
              <a:t>excretion</a:t>
            </a:r>
            <a:r>
              <a:rPr lang="tr-TR" sz="2200" dirty="0">
                <a:solidFill>
                  <a:srgbClr val="253745"/>
                </a:solidFill>
              </a:rPr>
              <a:t> of </a:t>
            </a:r>
            <a:r>
              <a:rPr lang="tr-TR" sz="2200" dirty="0" err="1">
                <a:solidFill>
                  <a:srgbClr val="253745"/>
                </a:solidFill>
              </a:rPr>
              <a:t>virus</a:t>
            </a:r>
            <a:r>
              <a:rPr lang="tr-TR" sz="2200" dirty="0">
                <a:solidFill>
                  <a:srgbClr val="253745"/>
                </a:solidFill>
              </a:rPr>
              <a:t> </a:t>
            </a:r>
            <a:r>
              <a:rPr lang="tr-TR" sz="2200" dirty="0" err="1">
                <a:solidFill>
                  <a:srgbClr val="253745"/>
                </a:solidFill>
              </a:rPr>
              <a:t>for</a:t>
            </a:r>
            <a:r>
              <a:rPr lang="tr-TR" sz="2200" dirty="0">
                <a:solidFill>
                  <a:srgbClr val="253745"/>
                </a:solidFill>
              </a:rPr>
              <a:t> </a:t>
            </a:r>
            <a:r>
              <a:rPr lang="tr-TR" sz="2200" dirty="0" err="1">
                <a:solidFill>
                  <a:srgbClr val="253745"/>
                </a:solidFill>
              </a:rPr>
              <a:t>up</a:t>
            </a:r>
            <a:r>
              <a:rPr lang="tr-TR" sz="2200" dirty="0">
                <a:solidFill>
                  <a:srgbClr val="253745"/>
                </a:solidFill>
              </a:rPr>
              <a:t> </a:t>
            </a:r>
            <a:r>
              <a:rPr lang="tr-TR" sz="2200" dirty="0" err="1">
                <a:solidFill>
                  <a:srgbClr val="253745"/>
                </a:solidFill>
              </a:rPr>
              <a:t>to</a:t>
            </a:r>
            <a:r>
              <a:rPr lang="tr-TR" sz="2200" dirty="0">
                <a:solidFill>
                  <a:srgbClr val="253745"/>
                </a:solidFill>
              </a:rPr>
              <a:t> 1 </a:t>
            </a:r>
            <a:r>
              <a:rPr lang="tr-TR" sz="2200" dirty="0" err="1">
                <a:solidFill>
                  <a:srgbClr val="253745"/>
                </a:solidFill>
              </a:rPr>
              <a:t>year</a:t>
            </a:r>
            <a:r>
              <a:rPr lang="tr-TR" sz="2200" dirty="0">
                <a:solidFill>
                  <a:srgbClr val="253745"/>
                </a:solidFill>
              </a:rPr>
              <a:t>.</a:t>
            </a:r>
          </a:p>
          <a:p>
            <a:pPr marL="342900" indent="-342900">
              <a:lnSpc>
                <a:spcPct val="115000"/>
              </a:lnSpc>
              <a:spcBef>
                <a:spcPts val="0"/>
              </a:spcBef>
              <a:spcAft>
                <a:spcPts val="600"/>
              </a:spcAft>
            </a:pPr>
            <a:r>
              <a:rPr lang="tr-TR" sz="2200" dirty="0" err="1">
                <a:solidFill>
                  <a:srgbClr val="253745"/>
                </a:solidFill>
              </a:rPr>
              <a:t>Recovered</a:t>
            </a:r>
            <a:r>
              <a:rPr lang="tr-TR" sz="2200" dirty="0">
                <a:solidFill>
                  <a:srgbClr val="253745"/>
                </a:solidFill>
              </a:rPr>
              <a:t> </a:t>
            </a:r>
            <a:r>
              <a:rPr lang="tr-TR" sz="2200" dirty="0" err="1">
                <a:solidFill>
                  <a:srgbClr val="253745"/>
                </a:solidFill>
              </a:rPr>
              <a:t>dogs</a:t>
            </a:r>
            <a:r>
              <a:rPr lang="tr-TR" sz="2200" dirty="0">
                <a:solidFill>
                  <a:srgbClr val="253745"/>
                </a:solidFill>
              </a:rPr>
              <a:t> </a:t>
            </a:r>
            <a:r>
              <a:rPr lang="tr-TR" sz="2200" dirty="0" err="1">
                <a:solidFill>
                  <a:srgbClr val="253745"/>
                </a:solidFill>
              </a:rPr>
              <a:t>have</a:t>
            </a:r>
            <a:r>
              <a:rPr lang="tr-TR" sz="2200" dirty="0">
                <a:solidFill>
                  <a:srgbClr val="253745"/>
                </a:solidFill>
              </a:rPr>
              <a:t> life-</a:t>
            </a:r>
            <a:r>
              <a:rPr lang="tr-TR" sz="2200" dirty="0" err="1">
                <a:solidFill>
                  <a:srgbClr val="253745"/>
                </a:solidFill>
              </a:rPr>
              <a:t>long</a:t>
            </a:r>
            <a:r>
              <a:rPr lang="tr-TR" sz="2200" dirty="0">
                <a:solidFill>
                  <a:srgbClr val="253745"/>
                </a:solidFill>
              </a:rPr>
              <a:t> </a:t>
            </a:r>
            <a:r>
              <a:rPr lang="tr-TR" sz="2200" dirty="0" err="1">
                <a:solidFill>
                  <a:srgbClr val="253745"/>
                </a:solidFill>
              </a:rPr>
              <a:t>immunity</a:t>
            </a:r>
            <a:r>
              <a:rPr lang="tr-TR" sz="2200" dirty="0">
                <a:solidFill>
                  <a:srgbClr val="253745"/>
                </a:solidFill>
              </a:rPr>
              <a:t>.</a:t>
            </a:r>
          </a:p>
          <a:p>
            <a:pPr>
              <a:spcBef>
                <a:spcPts val="0"/>
              </a:spcBef>
            </a:pPr>
            <a:endParaRPr sz="2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838200" y="60325"/>
            <a:ext cx="10515600" cy="1325700"/>
          </a:xfrm>
          <a:prstGeom prst="rect">
            <a:avLst/>
          </a:prstGeom>
        </p:spPr>
        <p:txBody>
          <a:bodyPr wrap="square" lIns="91425" tIns="91425" rIns="91425" bIns="91425" anchor="ctr" anchorCtr="0">
            <a:noAutofit/>
          </a:bodyPr>
          <a:lstStyle/>
          <a:p>
            <a:pPr marL="0" lvl="0" indent="0">
              <a:spcBef>
                <a:spcPts val="0"/>
              </a:spcBef>
              <a:buNone/>
            </a:pPr>
            <a:r>
              <a:rPr lang="tr-TR">
                <a:solidFill>
                  <a:srgbClr val="4A86E8"/>
                </a:solidFill>
              </a:rPr>
              <a:t>Clinical Signs</a:t>
            </a:r>
          </a:p>
        </p:txBody>
      </p:sp>
      <p:sp>
        <p:nvSpPr>
          <p:cNvPr id="224" name="Shape 224"/>
          <p:cNvSpPr txBox="1">
            <a:spLocks noGrp="1"/>
          </p:cNvSpPr>
          <p:nvPr>
            <p:ph type="body" idx="1"/>
          </p:nvPr>
        </p:nvSpPr>
        <p:spPr>
          <a:xfrm>
            <a:off x="838200" y="1484784"/>
            <a:ext cx="10515600" cy="4692041"/>
          </a:xfrm>
          <a:prstGeom prst="rect">
            <a:avLst/>
          </a:prstGeom>
        </p:spPr>
        <p:txBody>
          <a:bodyPr wrap="square" lIns="91425" tIns="91425" rIns="91425" bIns="91425" anchor="t" anchorCtr="0">
            <a:noAutofit/>
          </a:bodyPr>
          <a:lstStyle/>
          <a:p>
            <a:pPr marL="177800" indent="0">
              <a:spcBef>
                <a:spcPts val="0"/>
              </a:spcBef>
              <a:buNone/>
            </a:pPr>
            <a:r>
              <a:rPr lang="tr-TR" sz="2400" dirty="0" err="1">
                <a:solidFill>
                  <a:srgbClr val="00B050"/>
                </a:solidFill>
                <a:highlight>
                  <a:srgbClr val="FFFFFF"/>
                </a:highlight>
              </a:rPr>
              <a:t>Signs</a:t>
            </a:r>
            <a:r>
              <a:rPr lang="tr-TR" sz="2400" dirty="0">
                <a:solidFill>
                  <a:srgbClr val="00B050"/>
                </a:solidFill>
                <a:highlight>
                  <a:srgbClr val="FFFFFF"/>
                </a:highlight>
              </a:rPr>
              <a:t> </a:t>
            </a:r>
            <a:r>
              <a:rPr lang="tr-TR" sz="2400" dirty="0" err="1">
                <a:solidFill>
                  <a:srgbClr val="00B050"/>
                </a:solidFill>
                <a:highlight>
                  <a:srgbClr val="FFFFFF"/>
                </a:highlight>
              </a:rPr>
              <a:t>are</a:t>
            </a:r>
            <a:r>
              <a:rPr lang="tr-TR" sz="2400" dirty="0">
                <a:solidFill>
                  <a:srgbClr val="00B050"/>
                </a:solidFill>
                <a:highlight>
                  <a:srgbClr val="FFFFFF"/>
                </a:highlight>
              </a:rPr>
              <a:t> </a:t>
            </a:r>
            <a:r>
              <a:rPr lang="tr-TR" sz="2400" dirty="0" err="1">
                <a:solidFill>
                  <a:srgbClr val="00B050"/>
                </a:solidFill>
                <a:highlight>
                  <a:srgbClr val="FFFFFF"/>
                </a:highlight>
              </a:rPr>
              <a:t>apathy</a:t>
            </a:r>
            <a:r>
              <a:rPr lang="tr-TR" sz="2400" dirty="0">
                <a:solidFill>
                  <a:srgbClr val="00B050"/>
                </a:solidFill>
                <a:highlight>
                  <a:srgbClr val="FFFFFF"/>
                </a:highlight>
              </a:rPr>
              <a:t>, </a:t>
            </a:r>
            <a:r>
              <a:rPr lang="tr-TR" sz="2400" dirty="0" err="1">
                <a:solidFill>
                  <a:srgbClr val="00B050"/>
                </a:solidFill>
                <a:highlight>
                  <a:srgbClr val="FFFFFF"/>
                </a:highlight>
              </a:rPr>
              <a:t>anorexia</a:t>
            </a:r>
            <a:r>
              <a:rPr lang="tr-TR" sz="2400" dirty="0">
                <a:solidFill>
                  <a:srgbClr val="00B050"/>
                </a:solidFill>
                <a:highlight>
                  <a:srgbClr val="FFFFFF"/>
                </a:highlight>
              </a:rPr>
              <a:t>, </a:t>
            </a:r>
            <a:r>
              <a:rPr lang="tr-TR" sz="2400" dirty="0" err="1">
                <a:solidFill>
                  <a:srgbClr val="00B050"/>
                </a:solidFill>
                <a:highlight>
                  <a:srgbClr val="FFFFFF"/>
                </a:highlight>
              </a:rPr>
              <a:t>thirst</a:t>
            </a:r>
            <a:r>
              <a:rPr lang="tr-TR" sz="2400" dirty="0">
                <a:solidFill>
                  <a:srgbClr val="00B050"/>
                </a:solidFill>
                <a:highlight>
                  <a:srgbClr val="FFFFFF"/>
                </a:highlight>
              </a:rPr>
              <a:t>, </a:t>
            </a:r>
            <a:r>
              <a:rPr lang="tr-TR" sz="2400" dirty="0" err="1">
                <a:solidFill>
                  <a:srgbClr val="00B050"/>
                </a:solidFill>
                <a:highlight>
                  <a:srgbClr val="FFFFFF"/>
                </a:highlight>
              </a:rPr>
              <a:t>conjunctivitis</a:t>
            </a:r>
            <a:r>
              <a:rPr lang="tr-TR" sz="2400" dirty="0">
                <a:solidFill>
                  <a:srgbClr val="00B050"/>
                </a:solidFill>
                <a:highlight>
                  <a:srgbClr val="FFFFFF"/>
                </a:highlight>
              </a:rPr>
              <a:t>, </a:t>
            </a:r>
            <a:r>
              <a:rPr lang="tr-TR" sz="2400" dirty="0" err="1">
                <a:solidFill>
                  <a:srgbClr val="00B050"/>
                </a:solidFill>
                <a:highlight>
                  <a:srgbClr val="FFFFFF"/>
                </a:highlight>
              </a:rPr>
              <a:t>serous</a:t>
            </a:r>
            <a:r>
              <a:rPr lang="tr-TR" sz="2400" dirty="0">
                <a:solidFill>
                  <a:srgbClr val="00B050"/>
                </a:solidFill>
                <a:highlight>
                  <a:srgbClr val="FFFFFF"/>
                </a:highlight>
              </a:rPr>
              <a:t> </a:t>
            </a:r>
            <a:r>
              <a:rPr lang="tr-TR" sz="2400" dirty="0" err="1">
                <a:solidFill>
                  <a:srgbClr val="00B050"/>
                </a:solidFill>
                <a:highlight>
                  <a:srgbClr val="FFFFFF"/>
                </a:highlight>
              </a:rPr>
              <a:t>discharge</a:t>
            </a:r>
            <a:r>
              <a:rPr lang="tr-TR" sz="2400" dirty="0">
                <a:solidFill>
                  <a:srgbClr val="00B050"/>
                </a:solidFill>
                <a:highlight>
                  <a:srgbClr val="FFFFFF"/>
                </a:highlight>
              </a:rPr>
              <a:t> </a:t>
            </a:r>
            <a:r>
              <a:rPr lang="tr-TR" sz="2400" dirty="0" err="1">
                <a:solidFill>
                  <a:srgbClr val="00B050"/>
                </a:solidFill>
                <a:highlight>
                  <a:srgbClr val="FFFFFF"/>
                </a:highlight>
              </a:rPr>
              <a:t>from</a:t>
            </a:r>
            <a:r>
              <a:rPr lang="tr-TR" sz="2400" dirty="0">
                <a:solidFill>
                  <a:srgbClr val="00B050"/>
                </a:solidFill>
                <a:highlight>
                  <a:srgbClr val="FFFFFF"/>
                </a:highlight>
              </a:rPr>
              <a:t> </a:t>
            </a:r>
            <a:r>
              <a:rPr lang="tr-TR" sz="2400" dirty="0" err="1">
                <a:solidFill>
                  <a:srgbClr val="00B050"/>
                </a:solidFill>
                <a:highlight>
                  <a:srgbClr val="FFFFFF"/>
                </a:highlight>
              </a:rPr>
              <a:t>the</a:t>
            </a:r>
            <a:r>
              <a:rPr lang="tr-TR" sz="2400" dirty="0">
                <a:solidFill>
                  <a:srgbClr val="00B050"/>
                </a:solidFill>
                <a:highlight>
                  <a:srgbClr val="FFFFFF"/>
                </a:highlight>
              </a:rPr>
              <a:t> </a:t>
            </a:r>
            <a:r>
              <a:rPr lang="tr-TR" sz="2400" dirty="0" err="1">
                <a:solidFill>
                  <a:srgbClr val="00B050"/>
                </a:solidFill>
                <a:highlight>
                  <a:srgbClr val="FFFFFF"/>
                </a:highlight>
              </a:rPr>
              <a:t>eyes</a:t>
            </a:r>
            <a:r>
              <a:rPr lang="tr-TR" sz="2400" dirty="0">
                <a:solidFill>
                  <a:srgbClr val="00B050"/>
                </a:solidFill>
                <a:highlight>
                  <a:srgbClr val="FFFFFF"/>
                </a:highlight>
              </a:rPr>
              <a:t> </a:t>
            </a:r>
            <a:r>
              <a:rPr lang="tr-TR" sz="2400" dirty="0" err="1">
                <a:solidFill>
                  <a:srgbClr val="00B050"/>
                </a:solidFill>
                <a:highlight>
                  <a:srgbClr val="FFFFFF"/>
                </a:highlight>
              </a:rPr>
              <a:t>and</a:t>
            </a:r>
            <a:r>
              <a:rPr lang="tr-TR" sz="2400" dirty="0">
                <a:solidFill>
                  <a:srgbClr val="00B050"/>
                </a:solidFill>
                <a:highlight>
                  <a:srgbClr val="FFFFFF"/>
                </a:highlight>
              </a:rPr>
              <a:t> </a:t>
            </a:r>
            <a:r>
              <a:rPr lang="tr-TR" sz="2400" dirty="0" err="1">
                <a:solidFill>
                  <a:srgbClr val="00B050"/>
                </a:solidFill>
                <a:highlight>
                  <a:srgbClr val="FFFFFF"/>
                </a:highlight>
              </a:rPr>
              <a:t>nose</a:t>
            </a:r>
            <a:r>
              <a:rPr lang="tr-TR" sz="2400" dirty="0">
                <a:solidFill>
                  <a:srgbClr val="00B050"/>
                </a:solidFill>
                <a:highlight>
                  <a:srgbClr val="FFFFFF"/>
                </a:highlight>
              </a:rPr>
              <a:t>, </a:t>
            </a:r>
            <a:r>
              <a:rPr lang="tr-TR" sz="2400" dirty="0" err="1">
                <a:solidFill>
                  <a:srgbClr val="00B050"/>
                </a:solidFill>
                <a:highlight>
                  <a:srgbClr val="FFFFFF"/>
                </a:highlight>
              </a:rPr>
              <a:t>and</a:t>
            </a:r>
            <a:r>
              <a:rPr lang="tr-TR" sz="2400" dirty="0">
                <a:solidFill>
                  <a:srgbClr val="00B050"/>
                </a:solidFill>
                <a:highlight>
                  <a:srgbClr val="FFFFFF"/>
                </a:highlight>
              </a:rPr>
              <a:t> </a:t>
            </a:r>
            <a:r>
              <a:rPr lang="tr-TR" sz="2400" dirty="0" err="1">
                <a:solidFill>
                  <a:srgbClr val="00B050"/>
                </a:solidFill>
                <a:highlight>
                  <a:srgbClr val="FFFFFF"/>
                </a:highlight>
              </a:rPr>
              <a:t>occasionally</a:t>
            </a:r>
            <a:r>
              <a:rPr lang="tr-TR" sz="2400" dirty="0">
                <a:solidFill>
                  <a:srgbClr val="00B050"/>
                </a:solidFill>
                <a:highlight>
                  <a:srgbClr val="FFFFFF"/>
                </a:highlight>
              </a:rPr>
              <a:t> </a:t>
            </a:r>
            <a:r>
              <a:rPr lang="tr-TR" sz="2400" dirty="0" err="1">
                <a:solidFill>
                  <a:srgbClr val="00B050"/>
                </a:solidFill>
                <a:highlight>
                  <a:srgbClr val="FFFFFF"/>
                </a:highlight>
              </a:rPr>
              <a:t>abdominal</a:t>
            </a:r>
            <a:r>
              <a:rPr lang="tr-TR" sz="2400" dirty="0">
                <a:solidFill>
                  <a:srgbClr val="00B050"/>
                </a:solidFill>
                <a:highlight>
                  <a:srgbClr val="FFFFFF"/>
                </a:highlight>
              </a:rPr>
              <a:t> </a:t>
            </a:r>
            <a:r>
              <a:rPr lang="tr-TR" sz="2400" dirty="0" err="1">
                <a:solidFill>
                  <a:srgbClr val="00B050"/>
                </a:solidFill>
                <a:highlight>
                  <a:srgbClr val="FFFFFF"/>
                </a:highlight>
              </a:rPr>
              <a:t>pain</a:t>
            </a:r>
            <a:r>
              <a:rPr lang="tr-TR" sz="2400" dirty="0">
                <a:solidFill>
                  <a:srgbClr val="00B050"/>
                </a:solidFill>
                <a:highlight>
                  <a:srgbClr val="FFFFFF"/>
                </a:highlight>
              </a:rPr>
              <a:t> </a:t>
            </a:r>
            <a:r>
              <a:rPr lang="tr-TR" sz="2400" dirty="0" err="1">
                <a:solidFill>
                  <a:srgbClr val="00B050"/>
                </a:solidFill>
                <a:highlight>
                  <a:srgbClr val="FFFFFF"/>
                </a:highlight>
              </a:rPr>
              <a:t>and</a:t>
            </a:r>
            <a:r>
              <a:rPr lang="tr-TR" sz="2400" dirty="0">
                <a:solidFill>
                  <a:srgbClr val="00B050"/>
                </a:solidFill>
                <a:highlight>
                  <a:srgbClr val="FFFFFF"/>
                </a:highlight>
              </a:rPr>
              <a:t> </a:t>
            </a:r>
            <a:r>
              <a:rPr lang="tr-TR" sz="2400" dirty="0" err="1">
                <a:solidFill>
                  <a:srgbClr val="00B050"/>
                </a:solidFill>
                <a:highlight>
                  <a:srgbClr val="FFFFFF"/>
                </a:highlight>
              </a:rPr>
              <a:t>vomiting</a:t>
            </a:r>
            <a:r>
              <a:rPr lang="tr-TR" sz="2400" dirty="0">
                <a:solidFill>
                  <a:srgbClr val="00B050"/>
                </a:solidFill>
                <a:highlight>
                  <a:srgbClr val="FFFFFF"/>
                </a:highlight>
              </a:rPr>
              <a:t>.</a:t>
            </a:r>
          </a:p>
          <a:p>
            <a:pPr marL="177800" indent="0">
              <a:spcBef>
                <a:spcPts val="0"/>
              </a:spcBef>
              <a:buNone/>
            </a:pPr>
            <a:endParaRPr lang="tr-TR" sz="2400" dirty="0">
              <a:solidFill>
                <a:srgbClr val="333333"/>
              </a:solidFill>
              <a:highlight>
                <a:srgbClr val="FFFFFF"/>
              </a:highlight>
            </a:endParaRPr>
          </a:p>
          <a:p>
            <a:pPr marL="177800" indent="0">
              <a:spcBef>
                <a:spcPts val="0"/>
              </a:spcBef>
              <a:buNone/>
            </a:pPr>
            <a:r>
              <a:rPr lang="tr-TR" sz="2400" dirty="0" err="1">
                <a:solidFill>
                  <a:srgbClr val="92D050"/>
                </a:solidFill>
                <a:highlight>
                  <a:srgbClr val="FFFFFF"/>
                </a:highlight>
              </a:rPr>
              <a:t>Intense</a:t>
            </a:r>
            <a:r>
              <a:rPr lang="tr-TR" sz="2400" dirty="0">
                <a:solidFill>
                  <a:srgbClr val="92D050"/>
                </a:solidFill>
                <a:highlight>
                  <a:srgbClr val="FFFFFF"/>
                </a:highlight>
              </a:rPr>
              <a:t> </a:t>
            </a:r>
            <a:r>
              <a:rPr lang="tr-TR" sz="2400" dirty="0" err="1">
                <a:solidFill>
                  <a:srgbClr val="92D050"/>
                </a:solidFill>
                <a:highlight>
                  <a:srgbClr val="FFFFFF"/>
                </a:highlight>
              </a:rPr>
              <a:t>hyperemia</a:t>
            </a:r>
            <a:r>
              <a:rPr lang="tr-TR" sz="2400" dirty="0">
                <a:solidFill>
                  <a:srgbClr val="92D050"/>
                </a:solidFill>
                <a:highlight>
                  <a:srgbClr val="FFFFFF"/>
                </a:highlight>
              </a:rPr>
              <a:t> </a:t>
            </a:r>
            <a:r>
              <a:rPr lang="tr-TR" sz="2400" dirty="0" err="1">
                <a:solidFill>
                  <a:srgbClr val="92D050"/>
                </a:solidFill>
                <a:highlight>
                  <a:srgbClr val="FFFFFF"/>
                </a:highlight>
              </a:rPr>
              <a:t>or</a:t>
            </a:r>
            <a:r>
              <a:rPr lang="tr-TR" sz="2400" dirty="0">
                <a:solidFill>
                  <a:srgbClr val="92D050"/>
                </a:solidFill>
                <a:highlight>
                  <a:srgbClr val="FFFFFF"/>
                </a:highlight>
              </a:rPr>
              <a:t> </a:t>
            </a:r>
            <a:r>
              <a:rPr lang="tr-TR" sz="2400" dirty="0" err="1">
                <a:solidFill>
                  <a:srgbClr val="92D050"/>
                </a:solidFill>
                <a:highlight>
                  <a:srgbClr val="FFFFFF"/>
                </a:highlight>
              </a:rPr>
              <a:t>petechiae</a:t>
            </a:r>
            <a:r>
              <a:rPr lang="tr-TR" sz="2400" dirty="0">
                <a:solidFill>
                  <a:srgbClr val="92D050"/>
                </a:solidFill>
                <a:highlight>
                  <a:srgbClr val="FFFFFF"/>
                </a:highlight>
              </a:rPr>
              <a:t> of </a:t>
            </a:r>
            <a:r>
              <a:rPr lang="tr-TR" sz="2400" dirty="0" err="1">
                <a:solidFill>
                  <a:srgbClr val="92D050"/>
                </a:solidFill>
                <a:highlight>
                  <a:srgbClr val="FFFFFF"/>
                </a:highlight>
              </a:rPr>
              <a:t>the</a:t>
            </a:r>
            <a:r>
              <a:rPr lang="tr-TR" sz="2400" dirty="0">
                <a:solidFill>
                  <a:srgbClr val="92D050"/>
                </a:solidFill>
                <a:highlight>
                  <a:srgbClr val="FFFFFF"/>
                </a:highlight>
              </a:rPr>
              <a:t> oral </a:t>
            </a:r>
            <a:r>
              <a:rPr lang="tr-TR" sz="2400" dirty="0" err="1">
                <a:solidFill>
                  <a:srgbClr val="92D050"/>
                </a:solidFill>
                <a:highlight>
                  <a:srgbClr val="FFFFFF"/>
                </a:highlight>
              </a:rPr>
              <a:t>mucosa</a:t>
            </a:r>
            <a:r>
              <a:rPr lang="tr-TR" sz="2400" dirty="0">
                <a:solidFill>
                  <a:srgbClr val="92D050"/>
                </a:solidFill>
                <a:highlight>
                  <a:srgbClr val="FFFFFF"/>
                </a:highlight>
              </a:rPr>
              <a:t>, as </a:t>
            </a:r>
            <a:r>
              <a:rPr lang="tr-TR" sz="2400" dirty="0" err="1">
                <a:solidFill>
                  <a:srgbClr val="92D050"/>
                </a:solidFill>
                <a:highlight>
                  <a:srgbClr val="FFFFFF"/>
                </a:highlight>
              </a:rPr>
              <a:t>well</a:t>
            </a:r>
            <a:r>
              <a:rPr lang="tr-TR" sz="2400" dirty="0">
                <a:solidFill>
                  <a:srgbClr val="92D050"/>
                </a:solidFill>
                <a:highlight>
                  <a:srgbClr val="FFFFFF"/>
                </a:highlight>
              </a:rPr>
              <a:t> as </a:t>
            </a:r>
            <a:r>
              <a:rPr lang="tr-TR" sz="2400" dirty="0" err="1">
                <a:solidFill>
                  <a:srgbClr val="92D050"/>
                </a:solidFill>
                <a:highlight>
                  <a:srgbClr val="FFFFFF"/>
                </a:highlight>
              </a:rPr>
              <a:t>enlarged</a:t>
            </a:r>
            <a:r>
              <a:rPr lang="tr-TR" sz="2400" dirty="0">
                <a:solidFill>
                  <a:srgbClr val="92D050"/>
                </a:solidFill>
                <a:highlight>
                  <a:srgbClr val="FFFFFF"/>
                </a:highlight>
              </a:rPr>
              <a:t> </a:t>
            </a:r>
            <a:r>
              <a:rPr lang="tr-TR" sz="2400" dirty="0" err="1">
                <a:solidFill>
                  <a:srgbClr val="92D050"/>
                </a:solidFill>
                <a:highlight>
                  <a:srgbClr val="FFFFFF"/>
                </a:highlight>
              </a:rPr>
              <a:t>tonsils</a:t>
            </a:r>
            <a:r>
              <a:rPr lang="tr-TR" sz="2400" dirty="0">
                <a:solidFill>
                  <a:srgbClr val="92D050"/>
                </a:solidFill>
                <a:highlight>
                  <a:srgbClr val="FFFFFF"/>
                </a:highlight>
              </a:rPr>
              <a:t>, </a:t>
            </a:r>
            <a:r>
              <a:rPr lang="tr-TR" sz="2400" dirty="0" err="1">
                <a:solidFill>
                  <a:srgbClr val="92D050"/>
                </a:solidFill>
                <a:highlight>
                  <a:srgbClr val="FFFFFF"/>
                </a:highlight>
              </a:rPr>
              <a:t>may</a:t>
            </a:r>
            <a:r>
              <a:rPr lang="tr-TR" sz="2400" dirty="0">
                <a:solidFill>
                  <a:srgbClr val="92D050"/>
                </a:solidFill>
                <a:highlight>
                  <a:srgbClr val="FFFFFF"/>
                </a:highlight>
              </a:rPr>
              <a:t> be </a:t>
            </a:r>
            <a:r>
              <a:rPr lang="tr-TR" sz="2400" dirty="0" err="1">
                <a:solidFill>
                  <a:srgbClr val="92D050"/>
                </a:solidFill>
                <a:highlight>
                  <a:srgbClr val="FFFFFF"/>
                </a:highlight>
              </a:rPr>
              <a:t>seen</a:t>
            </a:r>
            <a:r>
              <a:rPr lang="tr-TR" sz="2400" dirty="0">
                <a:solidFill>
                  <a:srgbClr val="92D050"/>
                </a:solidFill>
                <a:highlight>
                  <a:srgbClr val="FFFFFF"/>
                </a:highlight>
              </a:rPr>
              <a:t>. </a:t>
            </a:r>
          </a:p>
          <a:p>
            <a:pPr marL="177800" indent="0">
              <a:spcBef>
                <a:spcPts val="0"/>
              </a:spcBef>
              <a:buNone/>
            </a:pPr>
            <a:endParaRPr lang="tr-TR" sz="2400" dirty="0">
              <a:solidFill>
                <a:srgbClr val="333333"/>
              </a:solidFill>
              <a:highlight>
                <a:srgbClr val="FFFFFF"/>
              </a:highlight>
            </a:endParaRPr>
          </a:p>
          <a:p>
            <a:pPr marL="177800" indent="0">
              <a:spcBef>
                <a:spcPts val="0"/>
              </a:spcBef>
              <a:buNone/>
            </a:pPr>
            <a:r>
              <a:rPr lang="tr-TR" sz="2400" dirty="0" err="1">
                <a:solidFill>
                  <a:srgbClr val="7030A0"/>
                </a:solidFill>
                <a:highlight>
                  <a:srgbClr val="FFFFFF"/>
                </a:highlight>
              </a:rPr>
              <a:t>Tachycardia</a:t>
            </a:r>
            <a:r>
              <a:rPr lang="tr-TR" sz="2400" dirty="0">
                <a:solidFill>
                  <a:srgbClr val="7030A0"/>
                </a:solidFill>
                <a:highlight>
                  <a:srgbClr val="FFFFFF"/>
                </a:highlight>
              </a:rPr>
              <a:t> </a:t>
            </a:r>
            <a:r>
              <a:rPr lang="tr-TR" sz="2400" dirty="0" err="1">
                <a:solidFill>
                  <a:srgbClr val="7030A0"/>
                </a:solidFill>
                <a:highlight>
                  <a:srgbClr val="FFFFFF"/>
                </a:highlight>
              </a:rPr>
              <a:t>out</a:t>
            </a:r>
            <a:r>
              <a:rPr lang="tr-TR" sz="2400" dirty="0">
                <a:solidFill>
                  <a:srgbClr val="7030A0"/>
                </a:solidFill>
                <a:highlight>
                  <a:srgbClr val="FFFFFF"/>
                </a:highlight>
              </a:rPr>
              <a:t> of </a:t>
            </a:r>
            <a:r>
              <a:rPr lang="tr-TR" sz="2400" dirty="0" err="1">
                <a:solidFill>
                  <a:srgbClr val="7030A0"/>
                </a:solidFill>
                <a:highlight>
                  <a:srgbClr val="FFFFFF"/>
                </a:highlight>
              </a:rPr>
              <a:t>proportion</a:t>
            </a:r>
            <a:r>
              <a:rPr lang="tr-TR" sz="2400" dirty="0">
                <a:solidFill>
                  <a:srgbClr val="7030A0"/>
                </a:solidFill>
                <a:highlight>
                  <a:srgbClr val="FFFFFF"/>
                </a:highlight>
              </a:rPr>
              <a:t> </a:t>
            </a:r>
            <a:r>
              <a:rPr lang="tr-TR" sz="2400" dirty="0" err="1">
                <a:solidFill>
                  <a:srgbClr val="7030A0"/>
                </a:solidFill>
                <a:highlight>
                  <a:srgbClr val="FFFFFF"/>
                </a:highlight>
              </a:rPr>
              <a:t>to</a:t>
            </a:r>
            <a:r>
              <a:rPr lang="tr-TR" sz="2400" dirty="0">
                <a:solidFill>
                  <a:srgbClr val="7030A0"/>
                </a:solidFill>
                <a:highlight>
                  <a:srgbClr val="FFFFFF"/>
                </a:highlight>
              </a:rPr>
              <a:t> </a:t>
            </a:r>
            <a:r>
              <a:rPr lang="tr-TR" sz="2400" dirty="0" err="1">
                <a:solidFill>
                  <a:srgbClr val="7030A0"/>
                </a:solidFill>
                <a:highlight>
                  <a:srgbClr val="FFFFFF"/>
                </a:highlight>
              </a:rPr>
              <a:t>the</a:t>
            </a:r>
            <a:r>
              <a:rPr lang="tr-TR" sz="2400" dirty="0">
                <a:solidFill>
                  <a:srgbClr val="7030A0"/>
                </a:solidFill>
                <a:highlight>
                  <a:srgbClr val="FFFFFF"/>
                </a:highlight>
              </a:rPr>
              <a:t> </a:t>
            </a:r>
            <a:r>
              <a:rPr lang="tr-TR" sz="2400" dirty="0" err="1">
                <a:solidFill>
                  <a:srgbClr val="7030A0"/>
                </a:solidFill>
                <a:highlight>
                  <a:srgbClr val="FFFFFF"/>
                </a:highlight>
              </a:rPr>
              <a:t>fever</a:t>
            </a:r>
            <a:r>
              <a:rPr lang="tr-TR" sz="2400" dirty="0">
                <a:solidFill>
                  <a:srgbClr val="7030A0"/>
                </a:solidFill>
                <a:highlight>
                  <a:srgbClr val="FFFFFF"/>
                </a:highlight>
              </a:rPr>
              <a:t> </a:t>
            </a:r>
            <a:r>
              <a:rPr lang="tr-TR" sz="2400" dirty="0" err="1">
                <a:solidFill>
                  <a:srgbClr val="7030A0"/>
                </a:solidFill>
                <a:highlight>
                  <a:srgbClr val="FFFFFF"/>
                </a:highlight>
              </a:rPr>
              <a:t>may</a:t>
            </a:r>
            <a:r>
              <a:rPr lang="tr-TR" sz="2400" dirty="0">
                <a:solidFill>
                  <a:srgbClr val="7030A0"/>
                </a:solidFill>
                <a:highlight>
                  <a:srgbClr val="FFFFFF"/>
                </a:highlight>
              </a:rPr>
              <a:t> </a:t>
            </a:r>
            <a:r>
              <a:rPr lang="tr-TR" sz="2400" dirty="0" err="1">
                <a:solidFill>
                  <a:srgbClr val="7030A0"/>
                </a:solidFill>
                <a:highlight>
                  <a:srgbClr val="FFFFFF"/>
                </a:highlight>
              </a:rPr>
              <a:t>occur</a:t>
            </a:r>
            <a:r>
              <a:rPr lang="tr-TR" sz="2400" dirty="0">
                <a:solidFill>
                  <a:srgbClr val="7030A0"/>
                </a:solidFill>
                <a:highlight>
                  <a:srgbClr val="FFFFFF"/>
                </a:highlight>
              </a:rPr>
              <a:t>. </a:t>
            </a:r>
          </a:p>
          <a:p>
            <a:pPr marL="0" indent="0">
              <a:spcBef>
                <a:spcPts val="0"/>
              </a:spcBef>
              <a:buNone/>
            </a:pPr>
            <a:r>
              <a:rPr lang="tr-TR" sz="2400" dirty="0">
                <a:solidFill>
                  <a:srgbClr val="333333"/>
                </a:solidFill>
                <a:highlight>
                  <a:srgbClr val="FFFFFF"/>
                </a:highlight>
              </a:rPr>
              <a:t>   </a:t>
            </a:r>
            <a:r>
              <a:rPr lang="tr-TR" sz="2400" dirty="0" err="1">
                <a:solidFill>
                  <a:srgbClr val="333333"/>
                </a:solidFill>
                <a:highlight>
                  <a:srgbClr val="FFFFFF"/>
                </a:highlight>
              </a:rPr>
              <a:t>There</a:t>
            </a:r>
            <a:r>
              <a:rPr lang="tr-TR" sz="2400" dirty="0">
                <a:solidFill>
                  <a:srgbClr val="333333"/>
                </a:solidFill>
                <a:highlight>
                  <a:srgbClr val="FFFFFF"/>
                </a:highlight>
              </a:rPr>
              <a:t> </a:t>
            </a:r>
            <a:r>
              <a:rPr lang="tr-TR" sz="2400" dirty="0" err="1">
                <a:solidFill>
                  <a:srgbClr val="333333"/>
                </a:solidFill>
                <a:highlight>
                  <a:srgbClr val="FFFFFF"/>
                </a:highlight>
              </a:rPr>
              <a:t>may</a:t>
            </a:r>
            <a:r>
              <a:rPr lang="tr-TR" sz="2400" dirty="0">
                <a:solidFill>
                  <a:srgbClr val="333333"/>
                </a:solidFill>
                <a:highlight>
                  <a:srgbClr val="FFFFFF"/>
                </a:highlight>
              </a:rPr>
              <a:t> be </a:t>
            </a:r>
            <a:r>
              <a:rPr lang="tr-TR" sz="2400" dirty="0" err="1">
                <a:solidFill>
                  <a:srgbClr val="333333"/>
                </a:solidFill>
                <a:highlight>
                  <a:srgbClr val="FFFFFF"/>
                </a:highlight>
              </a:rPr>
              <a:t>subcutaneous</a:t>
            </a:r>
            <a:r>
              <a:rPr lang="tr-TR" sz="2400" dirty="0">
                <a:solidFill>
                  <a:srgbClr val="333333"/>
                </a:solidFill>
                <a:highlight>
                  <a:srgbClr val="FFFFFF"/>
                </a:highlight>
              </a:rPr>
              <a:t> </a:t>
            </a:r>
            <a:r>
              <a:rPr lang="tr-TR" sz="2400" dirty="0" err="1">
                <a:solidFill>
                  <a:srgbClr val="333333"/>
                </a:solidFill>
                <a:highlight>
                  <a:srgbClr val="FFFFFF"/>
                </a:highlight>
              </a:rPr>
              <a:t>edema</a:t>
            </a:r>
            <a:r>
              <a:rPr lang="tr-TR" sz="2400" dirty="0">
                <a:solidFill>
                  <a:srgbClr val="333333"/>
                </a:solidFill>
                <a:highlight>
                  <a:srgbClr val="FFFFFF"/>
                </a:highlight>
              </a:rPr>
              <a:t> of </a:t>
            </a:r>
            <a:r>
              <a:rPr lang="tr-TR" sz="2400" dirty="0" err="1">
                <a:solidFill>
                  <a:srgbClr val="333333"/>
                </a:solidFill>
                <a:highlight>
                  <a:srgbClr val="FFFFFF"/>
                </a:highlight>
              </a:rPr>
              <a:t>the</a:t>
            </a:r>
            <a:r>
              <a:rPr lang="tr-TR" sz="2400" dirty="0">
                <a:solidFill>
                  <a:srgbClr val="333333"/>
                </a:solidFill>
                <a:highlight>
                  <a:srgbClr val="FFFFFF"/>
                </a:highlight>
              </a:rPr>
              <a:t> </a:t>
            </a:r>
            <a:r>
              <a:rPr lang="tr-TR" sz="2400" dirty="0" err="1">
                <a:solidFill>
                  <a:srgbClr val="333333"/>
                </a:solidFill>
                <a:highlight>
                  <a:srgbClr val="FFFFFF"/>
                </a:highlight>
              </a:rPr>
              <a:t>head</a:t>
            </a:r>
            <a:r>
              <a:rPr lang="tr-TR" sz="2400" dirty="0">
                <a:solidFill>
                  <a:srgbClr val="333333"/>
                </a:solidFill>
                <a:highlight>
                  <a:srgbClr val="FFFFFF"/>
                </a:highlight>
              </a:rPr>
              <a:t>, </a:t>
            </a:r>
            <a:r>
              <a:rPr lang="tr-TR" sz="2400" dirty="0" err="1">
                <a:solidFill>
                  <a:srgbClr val="333333"/>
                </a:solidFill>
                <a:highlight>
                  <a:srgbClr val="FFFFFF"/>
                </a:highlight>
              </a:rPr>
              <a:t>neck</a:t>
            </a:r>
            <a:r>
              <a:rPr lang="tr-TR" sz="2400" dirty="0">
                <a:solidFill>
                  <a:srgbClr val="333333"/>
                </a:solidFill>
                <a:highlight>
                  <a:srgbClr val="FFFFFF"/>
                </a:highlight>
              </a:rPr>
              <a:t>, </a:t>
            </a:r>
            <a:r>
              <a:rPr lang="tr-TR" sz="2400" dirty="0" err="1">
                <a:solidFill>
                  <a:srgbClr val="333333"/>
                </a:solidFill>
                <a:highlight>
                  <a:srgbClr val="FFFFFF"/>
                </a:highlight>
              </a:rPr>
              <a:t>and</a:t>
            </a:r>
            <a:r>
              <a:rPr lang="tr-TR" sz="2400" dirty="0">
                <a:solidFill>
                  <a:srgbClr val="333333"/>
                </a:solidFill>
                <a:highlight>
                  <a:srgbClr val="FFFFFF"/>
                </a:highlight>
              </a:rPr>
              <a:t> </a:t>
            </a:r>
            <a:r>
              <a:rPr lang="tr-TR" sz="2400" dirty="0" err="1">
                <a:solidFill>
                  <a:srgbClr val="333333"/>
                </a:solidFill>
                <a:highlight>
                  <a:srgbClr val="FFFFFF"/>
                </a:highlight>
              </a:rPr>
              <a:t>trunk</a:t>
            </a:r>
            <a:r>
              <a:rPr lang="tr-TR" sz="2400" dirty="0">
                <a:solidFill>
                  <a:srgbClr val="333333"/>
                </a:solidFill>
                <a:highlight>
                  <a:srgbClr val="FFFFFF"/>
                </a:highlight>
              </a:rPr>
              <a:t>. </a:t>
            </a:r>
          </a:p>
          <a:p>
            <a:pPr marL="177800" indent="0">
              <a:spcBef>
                <a:spcPts val="0"/>
              </a:spcBef>
              <a:buNone/>
            </a:pPr>
            <a:endParaRPr lang="tr-TR" sz="2400" dirty="0">
              <a:solidFill>
                <a:srgbClr val="333333"/>
              </a:solidFill>
              <a:highlight>
                <a:srgbClr val="FFFFFF"/>
              </a:highlight>
            </a:endParaRPr>
          </a:p>
          <a:p>
            <a:pPr marL="177800" indent="0">
              <a:spcBef>
                <a:spcPts val="0"/>
              </a:spcBef>
              <a:buNone/>
            </a:pPr>
            <a:r>
              <a:rPr lang="tr-TR" sz="2400" dirty="0" err="1">
                <a:solidFill>
                  <a:srgbClr val="333333"/>
                </a:solidFill>
                <a:highlight>
                  <a:srgbClr val="FFFFFF"/>
                </a:highlight>
              </a:rPr>
              <a:t>Despite</a:t>
            </a:r>
            <a:r>
              <a:rPr lang="tr-TR" sz="2400" dirty="0">
                <a:solidFill>
                  <a:srgbClr val="333333"/>
                </a:solidFill>
                <a:highlight>
                  <a:srgbClr val="FFFFFF"/>
                </a:highlight>
              </a:rPr>
              <a:t> </a:t>
            </a:r>
            <a:r>
              <a:rPr lang="tr-TR" sz="2400" dirty="0" err="1">
                <a:solidFill>
                  <a:srgbClr val="333333"/>
                </a:solidFill>
                <a:highlight>
                  <a:srgbClr val="FFFFFF"/>
                </a:highlight>
              </a:rPr>
              <a:t>hepatic</a:t>
            </a:r>
            <a:r>
              <a:rPr lang="tr-TR" sz="2400" dirty="0">
                <a:solidFill>
                  <a:srgbClr val="333333"/>
                </a:solidFill>
                <a:highlight>
                  <a:srgbClr val="FFFFFF"/>
                </a:highlight>
              </a:rPr>
              <a:t> </a:t>
            </a:r>
            <a:r>
              <a:rPr lang="tr-TR" sz="2400" dirty="0" err="1">
                <a:solidFill>
                  <a:srgbClr val="333333"/>
                </a:solidFill>
                <a:highlight>
                  <a:srgbClr val="FFFFFF"/>
                </a:highlight>
              </a:rPr>
              <a:t>involvement</a:t>
            </a:r>
            <a:r>
              <a:rPr lang="tr-TR" sz="2400" dirty="0">
                <a:solidFill>
                  <a:srgbClr val="333333"/>
                </a:solidFill>
                <a:highlight>
                  <a:srgbClr val="FFFFFF"/>
                </a:highlight>
              </a:rPr>
              <a:t>, </a:t>
            </a:r>
            <a:r>
              <a:rPr lang="tr-TR" sz="2400" dirty="0" err="1">
                <a:solidFill>
                  <a:srgbClr val="333333"/>
                </a:solidFill>
                <a:highlight>
                  <a:srgbClr val="FFFFFF"/>
                </a:highlight>
              </a:rPr>
              <a:t>there</a:t>
            </a:r>
            <a:r>
              <a:rPr lang="tr-TR" sz="2400" dirty="0">
                <a:solidFill>
                  <a:srgbClr val="333333"/>
                </a:solidFill>
                <a:highlight>
                  <a:srgbClr val="FFFFFF"/>
                </a:highlight>
              </a:rPr>
              <a:t> is a </a:t>
            </a:r>
            <a:r>
              <a:rPr lang="tr-TR" sz="2400" dirty="0" err="1">
                <a:solidFill>
                  <a:srgbClr val="333333"/>
                </a:solidFill>
                <a:highlight>
                  <a:srgbClr val="FFFFFF"/>
                </a:highlight>
              </a:rPr>
              <a:t>notable</a:t>
            </a:r>
            <a:r>
              <a:rPr lang="tr-TR" sz="2400" dirty="0">
                <a:solidFill>
                  <a:srgbClr val="333333"/>
                </a:solidFill>
                <a:highlight>
                  <a:srgbClr val="FFFFFF"/>
                </a:highlight>
              </a:rPr>
              <a:t> </a:t>
            </a:r>
            <a:r>
              <a:rPr lang="tr-TR" sz="2400" dirty="0" err="1">
                <a:solidFill>
                  <a:srgbClr val="333333"/>
                </a:solidFill>
                <a:highlight>
                  <a:srgbClr val="FFFFFF"/>
                </a:highlight>
              </a:rPr>
              <a:t>absence</a:t>
            </a:r>
            <a:r>
              <a:rPr lang="tr-TR" sz="2400" dirty="0">
                <a:solidFill>
                  <a:srgbClr val="333333"/>
                </a:solidFill>
                <a:highlight>
                  <a:srgbClr val="FFFFFF"/>
                </a:highlight>
              </a:rPr>
              <a:t> of </a:t>
            </a:r>
            <a:r>
              <a:rPr lang="tr-TR" sz="2400" dirty="0" err="1">
                <a:solidFill>
                  <a:srgbClr val="333333"/>
                </a:solidFill>
                <a:highlight>
                  <a:srgbClr val="FFFFFF"/>
                </a:highlight>
              </a:rPr>
              <a:t>icterus</a:t>
            </a:r>
            <a:r>
              <a:rPr lang="tr-TR" sz="2400" dirty="0">
                <a:solidFill>
                  <a:srgbClr val="333333"/>
                </a:solidFill>
                <a:highlight>
                  <a:srgbClr val="FFFFFF"/>
                </a:highlight>
              </a:rPr>
              <a:t> in </a:t>
            </a:r>
            <a:r>
              <a:rPr lang="tr-TR" sz="2400" dirty="0" err="1">
                <a:solidFill>
                  <a:srgbClr val="333333"/>
                </a:solidFill>
                <a:highlight>
                  <a:srgbClr val="FFFFFF"/>
                </a:highlight>
              </a:rPr>
              <a:t>most</a:t>
            </a:r>
            <a:r>
              <a:rPr lang="tr-TR" sz="2400" dirty="0">
                <a:solidFill>
                  <a:srgbClr val="333333"/>
                </a:solidFill>
                <a:highlight>
                  <a:srgbClr val="FFFFFF"/>
                </a:highlight>
              </a:rPr>
              <a:t> </a:t>
            </a:r>
            <a:r>
              <a:rPr lang="tr-TR" sz="2400" dirty="0" err="1">
                <a:solidFill>
                  <a:srgbClr val="333333"/>
                </a:solidFill>
                <a:highlight>
                  <a:srgbClr val="FFFFFF"/>
                </a:highlight>
              </a:rPr>
              <a:t>acute</a:t>
            </a:r>
            <a:r>
              <a:rPr lang="tr-TR" sz="2400" dirty="0">
                <a:solidFill>
                  <a:srgbClr val="333333"/>
                </a:solidFill>
                <a:highlight>
                  <a:srgbClr val="FFFFFF"/>
                </a:highlight>
              </a:rPr>
              <a:t> </a:t>
            </a:r>
            <a:r>
              <a:rPr lang="tr-TR" sz="2400" dirty="0" err="1">
                <a:solidFill>
                  <a:srgbClr val="333333"/>
                </a:solidFill>
                <a:highlight>
                  <a:srgbClr val="FFFFFF"/>
                </a:highlight>
              </a:rPr>
              <a:t>clinical</a:t>
            </a:r>
            <a:r>
              <a:rPr lang="tr-TR" sz="2400" dirty="0">
                <a:solidFill>
                  <a:srgbClr val="333333"/>
                </a:solidFill>
                <a:highlight>
                  <a:srgbClr val="FFFFFF"/>
                </a:highlight>
              </a:rPr>
              <a:t> </a:t>
            </a:r>
            <a:r>
              <a:rPr lang="tr-TR" sz="2400" dirty="0" err="1">
                <a:solidFill>
                  <a:srgbClr val="333333"/>
                </a:solidFill>
                <a:highlight>
                  <a:srgbClr val="FFFFFF"/>
                </a:highlight>
              </a:rPr>
              <a:t>cases</a:t>
            </a:r>
            <a:r>
              <a:rPr lang="tr-TR" sz="2400" dirty="0">
                <a:solidFill>
                  <a:srgbClr val="333333"/>
                </a:solidFill>
                <a:highlight>
                  <a:srgbClr val="FFFFFF"/>
                </a:highlight>
              </a:rPr>
              <a:t>.</a:t>
            </a:r>
          </a:p>
          <a:p>
            <a:pPr marL="177800" indent="0">
              <a:spcBef>
                <a:spcPts val="0"/>
              </a:spcBef>
              <a:buNone/>
            </a:pPr>
            <a:endParaRPr lang="tr-TR" sz="2400" dirty="0">
              <a:solidFill>
                <a:srgbClr val="333333"/>
              </a:solidFill>
              <a:highlight>
                <a:srgbClr val="FFFFFF"/>
              </a:highlight>
            </a:endParaRPr>
          </a:p>
          <a:p>
            <a:pPr marL="177800" indent="0">
              <a:spcBef>
                <a:spcPts val="0"/>
              </a:spcBef>
              <a:buNone/>
            </a:pPr>
            <a:r>
              <a:rPr lang="tr-TR" sz="2400" dirty="0" err="1">
                <a:solidFill>
                  <a:srgbClr val="FF0000"/>
                </a:solidFill>
                <a:highlight>
                  <a:srgbClr val="FFFFFF"/>
                </a:highlight>
              </a:rPr>
              <a:t>In</a:t>
            </a:r>
            <a:r>
              <a:rPr lang="tr-TR" sz="2400" dirty="0">
                <a:solidFill>
                  <a:srgbClr val="FF0000"/>
                </a:solidFill>
                <a:highlight>
                  <a:srgbClr val="FFFFFF"/>
                </a:highlight>
              </a:rPr>
              <a:t> </a:t>
            </a:r>
            <a:r>
              <a:rPr lang="tr-TR" sz="2400" dirty="0" err="1">
                <a:solidFill>
                  <a:srgbClr val="FF0000"/>
                </a:solidFill>
                <a:highlight>
                  <a:srgbClr val="FFFFFF"/>
                </a:highlight>
              </a:rPr>
              <a:t>mild</a:t>
            </a:r>
            <a:r>
              <a:rPr lang="tr-TR" sz="2400" dirty="0">
                <a:solidFill>
                  <a:srgbClr val="FF0000"/>
                </a:solidFill>
                <a:highlight>
                  <a:srgbClr val="FFFFFF"/>
                </a:highlight>
              </a:rPr>
              <a:t> </a:t>
            </a:r>
            <a:r>
              <a:rPr lang="tr-TR" sz="2400" dirty="0" err="1">
                <a:solidFill>
                  <a:srgbClr val="FF0000"/>
                </a:solidFill>
                <a:highlight>
                  <a:srgbClr val="FFFFFF"/>
                </a:highlight>
              </a:rPr>
              <a:t>cases</a:t>
            </a:r>
            <a:r>
              <a:rPr lang="tr-TR" sz="2400" dirty="0">
                <a:solidFill>
                  <a:srgbClr val="FF0000"/>
                </a:solidFill>
                <a:highlight>
                  <a:srgbClr val="FFFFFF"/>
                </a:highlight>
              </a:rPr>
              <a:t>, </a:t>
            </a:r>
            <a:r>
              <a:rPr lang="tr-TR" sz="2400" dirty="0" err="1">
                <a:solidFill>
                  <a:srgbClr val="FF0000"/>
                </a:solidFill>
                <a:highlight>
                  <a:srgbClr val="FFFFFF"/>
                </a:highlight>
              </a:rPr>
              <a:t>transient</a:t>
            </a:r>
            <a:r>
              <a:rPr lang="tr-TR" sz="2400" dirty="0">
                <a:solidFill>
                  <a:srgbClr val="FF0000"/>
                </a:solidFill>
                <a:highlight>
                  <a:srgbClr val="FFFFFF"/>
                </a:highlight>
              </a:rPr>
              <a:t> </a:t>
            </a:r>
            <a:r>
              <a:rPr lang="tr-TR" sz="2400" dirty="0" err="1">
                <a:solidFill>
                  <a:srgbClr val="FF0000"/>
                </a:solidFill>
                <a:highlight>
                  <a:srgbClr val="FFFFFF"/>
                </a:highlight>
              </a:rPr>
              <a:t>corneal</a:t>
            </a:r>
            <a:r>
              <a:rPr lang="tr-TR" sz="2400" dirty="0">
                <a:solidFill>
                  <a:srgbClr val="FF0000"/>
                </a:solidFill>
                <a:highlight>
                  <a:srgbClr val="FFFFFF"/>
                </a:highlight>
              </a:rPr>
              <a:t> </a:t>
            </a:r>
            <a:r>
              <a:rPr lang="tr-TR" sz="2400" dirty="0" err="1">
                <a:solidFill>
                  <a:srgbClr val="FF0000"/>
                </a:solidFill>
                <a:highlight>
                  <a:srgbClr val="FFFFFF"/>
                </a:highlight>
              </a:rPr>
              <a:t>opacity</a:t>
            </a:r>
            <a:r>
              <a:rPr lang="tr-TR" sz="2400" dirty="0">
                <a:solidFill>
                  <a:srgbClr val="FF0000"/>
                </a:solidFill>
                <a:highlight>
                  <a:srgbClr val="FFFFFF"/>
                </a:highlight>
              </a:rPr>
              <a:t> </a:t>
            </a:r>
            <a:r>
              <a:rPr lang="tr-TR" sz="2400" dirty="0" err="1">
                <a:solidFill>
                  <a:srgbClr val="FF0000"/>
                </a:solidFill>
                <a:highlight>
                  <a:srgbClr val="FFFFFF"/>
                </a:highlight>
              </a:rPr>
              <a:t>may</a:t>
            </a:r>
            <a:r>
              <a:rPr lang="tr-TR" sz="2400" dirty="0">
                <a:solidFill>
                  <a:srgbClr val="FF0000"/>
                </a:solidFill>
                <a:highlight>
                  <a:srgbClr val="FFFFFF"/>
                </a:highlight>
              </a:rPr>
              <a:t> be </a:t>
            </a:r>
            <a:r>
              <a:rPr lang="tr-TR" sz="2400" dirty="0" err="1">
                <a:solidFill>
                  <a:srgbClr val="FF0000"/>
                </a:solidFill>
                <a:highlight>
                  <a:srgbClr val="FFFFFF"/>
                </a:highlight>
              </a:rPr>
              <a:t>the</a:t>
            </a:r>
            <a:r>
              <a:rPr lang="tr-TR" sz="2400" dirty="0">
                <a:solidFill>
                  <a:srgbClr val="FF0000"/>
                </a:solidFill>
                <a:highlight>
                  <a:srgbClr val="FFFFFF"/>
                </a:highlight>
              </a:rPr>
              <a:t> </a:t>
            </a:r>
            <a:r>
              <a:rPr lang="tr-TR" sz="2400" dirty="0" err="1">
                <a:solidFill>
                  <a:srgbClr val="FF0000"/>
                </a:solidFill>
                <a:highlight>
                  <a:srgbClr val="FFFFFF"/>
                </a:highlight>
              </a:rPr>
              <a:t>only</a:t>
            </a:r>
            <a:r>
              <a:rPr lang="tr-TR" sz="2400" dirty="0">
                <a:solidFill>
                  <a:srgbClr val="FF0000"/>
                </a:solidFill>
                <a:highlight>
                  <a:srgbClr val="FFFFFF"/>
                </a:highlight>
              </a:rPr>
              <a:t> </a:t>
            </a:r>
            <a:r>
              <a:rPr lang="tr-TR" sz="2400" dirty="0" err="1">
                <a:solidFill>
                  <a:srgbClr val="FF0000"/>
                </a:solidFill>
                <a:highlight>
                  <a:srgbClr val="FFFFFF"/>
                </a:highlight>
              </a:rPr>
              <a:t>sign</a:t>
            </a:r>
            <a:r>
              <a:rPr lang="tr-TR" sz="2400" dirty="0">
                <a:solidFill>
                  <a:srgbClr val="FF0000"/>
                </a:solidFill>
                <a:highlight>
                  <a:srgbClr val="FFFFFF"/>
                </a:highlight>
              </a:rPr>
              <a:t> of </a:t>
            </a:r>
            <a:r>
              <a:rPr lang="tr-TR" sz="2400" dirty="0" err="1">
                <a:solidFill>
                  <a:srgbClr val="FF0000"/>
                </a:solidFill>
                <a:highlight>
                  <a:srgbClr val="FFFFFF"/>
                </a:highlight>
              </a:rPr>
              <a:t>disease</a:t>
            </a:r>
            <a:r>
              <a:rPr lang="tr-TR" sz="2400" dirty="0">
                <a:solidFill>
                  <a:srgbClr val="FF0000"/>
                </a:solidFill>
                <a:highlight>
                  <a:srgbClr val="FFFFFF"/>
                </a:highlight>
              </a:rPr>
              <a:t>.</a:t>
            </a:r>
          </a:p>
          <a:p>
            <a:pPr marL="177800" indent="0">
              <a:spcBef>
                <a:spcPts val="0"/>
              </a:spcBef>
              <a:buNone/>
            </a:pPr>
            <a:endParaRPr lang="tr-TR" sz="2400" dirty="0">
              <a:solidFill>
                <a:srgbClr val="333333"/>
              </a:solidFill>
              <a:highlight>
                <a:srgbClr val="FFFFFF"/>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Shape 229"/>
          <p:cNvPicPr preferRelativeResize="0"/>
          <p:nvPr/>
        </p:nvPicPr>
        <p:blipFill>
          <a:blip r:embed="rId3">
            <a:alphaModFix/>
          </a:blip>
          <a:stretch>
            <a:fillRect/>
          </a:stretch>
        </p:blipFill>
        <p:spPr>
          <a:xfrm>
            <a:off x="190875" y="152400"/>
            <a:ext cx="3788348" cy="2553475"/>
          </a:xfrm>
          <a:prstGeom prst="rect">
            <a:avLst/>
          </a:prstGeom>
          <a:noFill/>
          <a:ln>
            <a:noFill/>
          </a:ln>
        </p:spPr>
      </p:pic>
      <p:sp>
        <p:nvSpPr>
          <p:cNvPr id="230" name="Shape 230"/>
          <p:cNvSpPr txBox="1"/>
          <p:nvPr/>
        </p:nvSpPr>
        <p:spPr>
          <a:xfrm>
            <a:off x="7153500" y="6469225"/>
            <a:ext cx="5038500" cy="325200"/>
          </a:xfrm>
          <a:prstGeom prst="rect">
            <a:avLst/>
          </a:prstGeom>
          <a:noFill/>
          <a:ln>
            <a:noFill/>
          </a:ln>
        </p:spPr>
        <p:txBody>
          <a:bodyPr wrap="square" lIns="91425" tIns="91425" rIns="91425" bIns="91425" anchor="ctr" anchorCtr="0">
            <a:noAutofit/>
          </a:bodyPr>
          <a:lstStyle/>
          <a:p>
            <a:pPr marL="0" lvl="0" indent="0" rtl="0">
              <a:spcBef>
                <a:spcPts val="0"/>
              </a:spcBef>
              <a:buNone/>
            </a:pPr>
            <a:r>
              <a:rPr lang="tr-TR" sz="1000"/>
              <a:t>http://www.urdogs.com/what-you-know-and-dont-know-about-adenovirus-1-in-dogs/</a:t>
            </a:r>
          </a:p>
        </p:txBody>
      </p:sp>
      <p:pic>
        <p:nvPicPr>
          <p:cNvPr id="231" name="Shape 231"/>
          <p:cNvPicPr preferRelativeResize="0"/>
          <p:nvPr/>
        </p:nvPicPr>
        <p:blipFill>
          <a:blip r:embed="rId4">
            <a:alphaModFix/>
          </a:blip>
          <a:stretch>
            <a:fillRect/>
          </a:stretch>
        </p:blipFill>
        <p:spPr>
          <a:xfrm>
            <a:off x="4192150" y="1144200"/>
            <a:ext cx="3870900" cy="2910929"/>
          </a:xfrm>
          <a:prstGeom prst="rect">
            <a:avLst/>
          </a:prstGeom>
          <a:noFill/>
          <a:ln>
            <a:noFill/>
          </a:ln>
        </p:spPr>
      </p:pic>
      <p:sp>
        <p:nvSpPr>
          <p:cNvPr id="232" name="Shape 232"/>
          <p:cNvSpPr txBox="1"/>
          <p:nvPr/>
        </p:nvSpPr>
        <p:spPr>
          <a:xfrm>
            <a:off x="4218550" y="4167675"/>
            <a:ext cx="4225500" cy="1087200"/>
          </a:xfrm>
          <a:prstGeom prst="rect">
            <a:avLst/>
          </a:prstGeom>
          <a:noFill/>
          <a:ln>
            <a:noFill/>
          </a:ln>
        </p:spPr>
        <p:txBody>
          <a:bodyPr wrap="square" lIns="91425" tIns="91425" rIns="91425" bIns="91425" anchor="ctr" anchorCtr="0">
            <a:noAutofit/>
          </a:bodyPr>
          <a:lstStyle/>
          <a:p>
            <a:pPr marL="0" lvl="0" indent="0" rtl="0">
              <a:spcBef>
                <a:spcPts val="0"/>
              </a:spcBef>
              <a:buNone/>
            </a:pPr>
            <a:r>
              <a:rPr lang="tr-TR">
                <a:solidFill>
                  <a:srgbClr val="406AB0"/>
                </a:solidFill>
                <a:highlight>
                  <a:srgbClr val="FFFDE1"/>
                </a:highlight>
                <a:latin typeface="Comic Sans MS"/>
                <a:ea typeface="Comic Sans MS"/>
                <a:cs typeface="Comic Sans MS"/>
                <a:sym typeface="Comic Sans MS"/>
              </a:rPr>
              <a:t>Canine hepatitis is often deadly in unvaccinated puppies and young dogs, but older dogs usually tend to have mild symptoms and survive... but are carriers of the virus.</a:t>
            </a:r>
          </a:p>
        </p:txBody>
      </p:sp>
      <p:pic>
        <p:nvPicPr>
          <p:cNvPr id="233" name="Shape 233"/>
          <p:cNvPicPr preferRelativeResize="0"/>
          <p:nvPr/>
        </p:nvPicPr>
        <p:blipFill>
          <a:blip r:embed="rId5">
            <a:alphaModFix/>
          </a:blip>
          <a:stretch>
            <a:fillRect/>
          </a:stretch>
        </p:blipFill>
        <p:spPr>
          <a:xfrm>
            <a:off x="190875" y="2989075"/>
            <a:ext cx="3788350" cy="2525567"/>
          </a:xfrm>
          <a:prstGeom prst="rect">
            <a:avLst/>
          </a:prstGeom>
          <a:noFill/>
          <a:ln>
            <a:noFill/>
          </a:ln>
        </p:spPr>
      </p:pic>
      <p:sp>
        <p:nvSpPr>
          <p:cNvPr id="234" name="Shape 234"/>
          <p:cNvSpPr txBox="1"/>
          <p:nvPr/>
        </p:nvSpPr>
        <p:spPr>
          <a:xfrm>
            <a:off x="190875" y="5054075"/>
            <a:ext cx="4225500" cy="2269200"/>
          </a:xfrm>
          <a:prstGeom prst="rect">
            <a:avLst/>
          </a:prstGeom>
          <a:noFill/>
          <a:ln>
            <a:noFill/>
          </a:ln>
        </p:spPr>
        <p:txBody>
          <a:bodyPr wrap="square" lIns="91425" tIns="91425" rIns="91425" bIns="91425" anchor="ctr" anchorCtr="0">
            <a:noAutofit/>
          </a:bodyPr>
          <a:lstStyle/>
          <a:p>
            <a:pPr marL="0" lvl="0" indent="0" rtl="0">
              <a:spcBef>
                <a:spcPts val="0"/>
              </a:spcBef>
              <a:buNone/>
            </a:pPr>
            <a:r>
              <a:rPr lang="tr-TR" sz="1350">
                <a:solidFill>
                  <a:srgbClr val="406AB0"/>
                </a:solidFill>
                <a:highlight>
                  <a:srgbClr val="FFFDE1"/>
                </a:highlight>
                <a:latin typeface="Comic Sans MS"/>
                <a:ea typeface="Comic Sans MS"/>
                <a:cs typeface="Comic Sans MS"/>
                <a:sym typeface="Comic Sans MS"/>
              </a:rPr>
              <a:t>This young dog with canine hepatitis has "blue eye" which is seen secondary to edema, vascular inflammation, or in the case of canine hepatitis virus, due to an immune response between the eye and the virus.  Distemper virus is also associated with having a "blue eye".</a:t>
            </a:r>
          </a:p>
        </p:txBody>
      </p:sp>
      <p:pic>
        <p:nvPicPr>
          <p:cNvPr id="235" name="Shape 235"/>
          <p:cNvPicPr preferRelativeResize="0"/>
          <p:nvPr/>
        </p:nvPicPr>
        <p:blipFill>
          <a:blip r:embed="rId6">
            <a:alphaModFix/>
          </a:blip>
          <a:stretch>
            <a:fillRect/>
          </a:stretch>
        </p:blipFill>
        <p:spPr>
          <a:xfrm>
            <a:off x="8263526" y="152400"/>
            <a:ext cx="3669000" cy="2739513"/>
          </a:xfrm>
          <a:prstGeom prst="rect">
            <a:avLst/>
          </a:prstGeom>
          <a:noFill/>
          <a:ln>
            <a:noFill/>
          </a:ln>
        </p:spPr>
      </p:pic>
      <p:sp>
        <p:nvSpPr>
          <p:cNvPr id="236" name="Shape 236"/>
          <p:cNvSpPr txBox="1"/>
          <p:nvPr/>
        </p:nvSpPr>
        <p:spPr>
          <a:xfrm>
            <a:off x="8198225" y="2886275"/>
            <a:ext cx="3870900" cy="1272600"/>
          </a:xfrm>
          <a:prstGeom prst="rect">
            <a:avLst/>
          </a:prstGeom>
          <a:noFill/>
          <a:ln>
            <a:noFill/>
          </a:ln>
        </p:spPr>
        <p:txBody>
          <a:bodyPr wrap="square" lIns="91425" tIns="91425" rIns="91425" bIns="91425" anchor="ctr" anchorCtr="0">
            <a:noAutofit/>
          </a:bodyPr>
          <a:lstStyle/>
          <a:p>
            <a:pPr marL="0" lvl="0" indent="0" rtl="0">
              <a:spcBef>
                <a:spcPts val="0"/>
              </a:spcBef>
              <a:buNone/>
            </a:pPr>
            <a:r>
              <a:rPr lang="tr-TR" sz="1350">
                <a:solidFill>
                  <a:srgbClr val="406AB0"/>
                </a:solidFill>
                <a:highlight>
                  <a:srgbClr val="FFFDE1"/>
                </a:highlight>
                <a:latin typeface="Comic Sans MS"/>
                <a:ea typeface="Comic Sans MS"/>
                <a:cs typeface="Comic Sans MS"/>
                <a:sym typeface="Comic Sans MS"/>
              </a:rPr>
              <a:t>Yellow tint to the whites of the eye indicates liver disease.  There are many possible causes, but canine hepatitis virus will be on high on your vet's rule out list if your dog hasn't been vaccinated.</a:t>
            </a:r>
          </a:p>
        </p:txBody>
      </p:sp>
      <p:sp>
        <p:nvSpPr>
          <p:cNvPr id="237" name="Shape 237"/>
          <p:cNvSpPr txBox="1"/>
          <p:nvPr/>
        </p:nvSpPr>
        <p:spPr>
          <a:xfrm>
            <a:off x="7151450" y="6296425"/>
            <a:ext cx="3788400" cy="325200"/>
          </a:xfrm>
          <a:prstGeom prst="rect">
            <a:avLst/>
          </a:prstGeom>
          <a:noFill/>
          <a:ln>
            <a:noFill/>
          </a:ln>
        </p:spPr>
        <p:txBody>
          <a:bodyPr wrap="square" lIns="91425" tIns="91425" rIns="91425" bIns="91425" anchor="ctr" anchorCtr="0">
            <a:noAutofit/>
          </a:bodyPr>
          <a:lstStyle/>
          <a:p>
            <a:pPr marL="0" lvl="0" indent="0" rtl="0">
              <a:spcBef>
                <a:spcPts val="0"/>
              </a:spcBef>
              <a:buNone/>
            </a:pPr>
            <a:r>
              <a:rPr lang="tr-TR" sz="1000"/>
              <a:t>http://animalpetdoctor.homestead.com/infectioushepatitis.html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Shape 242"/>
          <p:cNvPicPr preferRelativeResize="0"/>
          <p:nvPr/>
        </p:nvPicPr>
        <p:blipFill>
          <a:blip r:embed="rId3">
            <a:alphaModFix/>
          </a:blip>
          <a:stretch>
            <a:fillRect/>
          </a:stretch>
        </p:blipFill>
        <p:spPr>
          <a:xfrm>
            <a:off x="538825" y="500650"/>
            <a:ext cx="5106200" cy="3585200"/>
          </a:xfrm>
          <a:prstGeom prst="rect">
            <a:avLst/>
          </a:prstGeom>
          <a:noFill/>
          <a:ln>
            <a:noFill/>
          </a:ln>
        </p:spPr>
      </p:pic>
      <p:sp>
        <p:nvSpPr>
          <p:cNvPr id="243" name="Shape 243"/>
          <p:cNvSpPr txBox="1"/>
          <p:nvPr/>
        </p:nvSpPr>
        <p:spPr>
          <a:xfrm>
            <a:off x="381000" y="4615550"/>
            <a:ext cx="5645100" cy="822900"/>
          </a:xfrm>
          <a:prstGeom prst="rect">
            <a:avLst/>
          </a:prstGeom>
          <a:noFill/>
          <a:ln>
            <a:noFill/>
          </a:ln>
        </p:spPr>
        <p:txBody>
          <a:bodyPr wrap="square" lIns="91425" tIns="91425" rIns="91425" bIns="91425" anchor="ctr" anchorCtr="0">
            <a:noAutofit/>
          </a:bodyPr>
          <a:lstStyle/>
          <a:p>
            <a:pPr marL="0" lvl="0" indent="0" rtl="0">
              <a:spcBef>
                <a:spcPts val="0"/>
              </a:spcBef>
              <a:buNone/>
            </a:pPr>
            <a:r>
              <a:rPr lang="tr-TR" sz="1600">
                <a:solidFill>
                  <a:srgbClr val="00AD83"/>
                </a:solidFill>
                <a:highlight>
                  <a:srgbClr val="FFFFFF"/>
                </a:highlight>
              </a:rPr>
              <a:t> </a:t>
            </a:r>
            <a:r>
              <a:rPr lang="tr-TR" sz="1600">
                <a:solidFill>
                  <a:srgbClr val="4AC5A7"/>
                </a:solidFill>
                <a:highlight>
                  <a:srgbClr val="FFFFFF"/>
                </a:highlight>
              </a:rPr>
              <a:t>Infection of hepatocytes and endothelial cells with CAV-1 produces characteristic basophilic intranuclear inclusions surrounded by a clear zone that separates them from the marginated chromatin </a:t>
            </a:r>
            <a:r>
              <a:rPr lang="tr-TR" sz="1600" i="1">
                <a:solidFill>
                  <a:srgbClr val="4AC5A7"/>
                </a:solidFill>
                <a:highlight>
                  <a:srgbClr val="FFFFFF"/>
                </a:highlight>
              </a:rPr>
              <a:t>(arrow).</a:t>
            </a:r>
            <a:r>
              <a:rPr lang="tr-TR">
                <a:solidFill>
                  <a:srgbClr val="4AC5A7"/>
                </a:solidFill>
                <a:highlight>
                  <a:srgbClr val="FFFFFF"/>
                </a:highlight>
              </a:rPr>
              <a:t> </a:t>
            </a:r>
            <a:r>
              <a:rPr lang="tr-TR" sz="1200">
                <a:solidFill>
                  <a:srgbClr val="4AC5A7"/>
                </a:solidFill>
                <a:highlight>
                  <a:srgbClr val="FFFFFF"/>
                </a:highlight>
              </a:rPr>
              <a:t>H&amp;E stain. (Courtesy Dr. W. Crowell, College of Veterinary Medicine, The University of Georgia and Noah’s Archive, College of Veterinary Medicine, The University of Georgia. In Zachary JF, McGavin M. Pathologic Basis of Veterinary Disease, 5 ed. St. Louis, MO: Mosby; 2012.)</a:t>
            </a:r>
          </a:p>
        </p:txBody>
      </p:sp>
      <p:pic>
        <p:nvPicPr>
          <p:cNvPr id="244" name="Shape 244"/>
          <p:cNvPicPr preferRelativeResize="0"/>
          <p:nvPr/>
        </p:nvPicPr>
        <p:blipFill>
          <a:blip r:embed="rId4">
            <a:alphaModFix/>
          </a:blip>
          <a:stretch>
            <a:fillRect/>
          </a:stretch>
        </p:blipFill>
        <p:spPr>
          <a:xfrm>
            <a:off x="6178500" y="152400"/>
            <a:ext cx="5572125" cy="5705475"/>
          </a:xfrm>
          <a:prstGeom prst="rect">
            <a:avLst/>
          </a:prstGeom>
          <a:noFill/>
          <a:ln>
            <a:noFill/>
          </a:ln>
        </p:spPr>
      </p:pic>
      <p:sp>
        <p:nvSpPr>
          <p:cNvPr id="245" name="Shape 245"/>
          <p:cNvSpPr txBox="1"/>
          <p:nvPr/>
        </p:nvSpPr>
        <p:spPr>
          <a:xfrm>
            <a:off x="7198575" y="6405475"/>
            <a:ext cx="4992000" cy="449700"/>
          </a:xfrm>
          <a:prstGeom prst="rect">
            <a:avLst/>
          </a:prstGeom>
          <a:noFill/>
          <a:ln>
            <a:noFill/>
          </a:ln>
        </p:spPr>
        <p:txBody>
          <a:bodyPr wrap="square" lIns="91425" tIns="91425" rIns="91425" bIns="91425" anchor="ctr" anchorCtr="0">
            <a:noAutofit/>
          </a:bodyPr>
          <a:lstStyle/>
          <a:p>
            <a:pPr marL="0" lvl="0" indent="0" rtl="0">
              <a:spcBef>
                <a:spcPts val="0"/>
              </a:spcBef>
              <a:buNone/>
            </a:pPr>
            <a:r>
              <a:rPr lang="tr-TR" sz="1000"/>
              <a:t>https://www.vetstream.com/treat/canis/diseases/canine-adenovirus-type-1-disease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0">
              <a:spcBef>
                <a:spcPts val="0"/>
              </a:spcBef>
              <a:buNone/>
            </a:pPr>
            <a:r>
              <a:rPr lang="tr-TR">
                <a:solidFill>
                  <a:srgbClr val="4A86E8"/>
                </a:solidFill>
              </a:rPr>
              <a:t>Diagnosis</a:t>
            </a:r>
          </a:p>
        </p:txBody>
      </p:sp>
      <p:sp>
        <p:nvSpPr>
          <p:cNvPr id="251" name="Shape 251"/>
          <p:cNvSpPr txBox="1">
            <a:spLocks noGrp="1"/>
          </p:cNvSpPr>
          <p:nvPr>
            <p:ph type="body" idx="1"/>
          </p:nvPr>
        </p:nvSpPr>
        <p:spPr>
          <a:xfrm>
            <a:off x="838200" y="1524000"/>
            <a:ext cx="10515600" cy="4652700"/>
          </a:xfrm>
          <a:prstGeom prst="rect">
            <a:avLst/>
          </a:prstGeom>
        </p:spPr>
        <p:txBody>
          <a:bodyPr wrap="square" lIns="91425" tIns="91425" rIns="91425" bIns="91425" anchor="t" anchorCtr="0">
            <a:noAutofit/>
          </a:bodyPr>
          <a:lstStyle/>
          <a:p>
            <a:pPr>
              <a:lnSpc>
                <a:spcPct val="100000"/>
              </a:lnSpc>
              <a:spcBef>
                <a:spcPts val="0"/>
              </a:spcBef>
            </a:pPr>
            <a:r>
              <a:rPr lang="tr-TR" sz="2400" dirty="0" err="1">
                <a:solidFill>
                  <a:srgbClr val="333333"/>
                </a:solidFill>
                <a:highlight>
                  <a:srgbClr val="FFFFFF"/>
                </a:highlight>
              </a:rPr>
              <a:t>Usually</a:t>
            </a:r>
            <a:r>
              <a:rPr lang="tr-TR" sz="2400" dirty="0">
                <a:solidFill>
                  <a:srgbClr val="333333"/>
                </a:solidFill>
                <a:highlight>
                  <a:srgbClr val="FFFFFF"/>
                </a:highlight>
              </a:rPr>
              <a:t>, </a:t>
            </a:r>
            <a:r>
              <a:rPr lang="tr-TR" sz="2400" dirty="0" err="1">
                <a:solidFill>
                  <a:srgbClr val="333333"/>
                </a:solidFill>
                <a:highlight>
                  <a:srgbClr val="FFFFFF"/>
                </a:highlight>
              </a:rPr>
              <a:t>the</a:t>
            </a:r>
            <a:r>
              <a:rPr lang="tr-TR" sz="2400" dirty="0">
                <a:solidFill>
                  <a:srgbClr val="333333"/>
                </a:solidFill>
                <a:highlight>
                  <a:srgbClr val="FFFFFF"/>
                </a:highlight>
              </a:rPr>
              <a:t> </a:t>
            </a:r>
            <a:r>
              <a:rPr lang="tr-TR" sz="2400" dirty="0" err="1">
                <a:solidFill>
                  <a:srgbClr val="333333"/>
                </a:solidFill>
                <a:highlight>
                  <a:srgbClr val="FFFFFF"/>
                </a:highlight>
              </a:rPr>
              <a:t>sudden</a:t>
            </a:r>
            <a:r>
              <a:rPr lang="tr-TR" sz="2400" dirty="0">
                <a:solidFill>
                  <a:srgbClr val="333333"/>
                </a:solidFill>
                <a:highlight>
                  <a:srgbClr val="FFFFFF"/>
                </a:highlight>
              </a:rPr>
              <a:t> </a:t>
            </a:r>
            <a:r>
              <a:rPr lang="tr-TR" sz="2400" dirty="0" err="1">
                <a:solidFill>
                  <a:srgbClr val="333333"/>
                </a:solidFill>
                <a:highlight>
                  <a:srgbClr val="FFFFFF"/>
                </a:highlight>
              </a:rPr>
              <a:t>onset</a:t>
            </a:r>
            <a:r>
              <a:rPr lang="tr-TR" sz="2400" dirty="0">
                <a:solidFill>
                  <a:srgbClr val="333333"/>
                </a:solidFill>
                <a:highlight>
                  <a:srgbClr val="FFFFFF"/>
                </a:highlight>
              </a:rPr>
              <a:t> of </a:t>
            </a:r>
            <a:r>
              <a:rPr lang="tr-TR" sz="2400" dirty="0" err="1">
                <a:solidFill>
                  <a:srgbClr val="333333"/>
                </a:solidFill>
                <a:highlight>
                  <a:srgbClr val="FFFFFF"/>
                </a:highlight>
              </a:rPr>
              <a:t>illness</a:t>
            </a:r>
            <a:r>
              <a:rPr lang="tr-TR" sz="2400" dirty="0">
                <a:solidFill>
                  <a:srgbClr val="333333"/>
                </a:solidFill>
                <a:highlight>
                  <a:srgbClr val="FFFFFF"/>
                </a:highlight>
              </a:rPr>
              <a:t> </a:t>
            </a:r>
            <a:r>
              <a:rPr lang="tr-TR" sz="2400" dirty="0" err="1">
                <a:solidFill>
                  <a:srgbClr val="333333"/>
                </a:solidFill>
                <a:highlight>
                  <a:srgbClr val="FFFFFF"/>
                </a:highlight>
              </a:rPr>
              <a:t>and</a:t>
            </a:r>
            <a:r>
              <a:rPr lang="tr-TR" sz="2400" dirty="0">
                <a:solidFill>
                  <a:srgbClr val="333333"/>
                </a:solidFill>
                <a:highlight>
                  <a:srgbClr val="FFFFFF"/>
                </a:highlight>
              </a:rPr>
              <a:t> </a:t>
            </a:r>
            <a:r>
              <a:rPr lang="tr-TR" sz="2400" dirty="0" err="1">
                <a:solidFill>
                  <a:srgbClr val="333333"/>
                </a:solidFill>
                <a:highlight>
                  <a:srgbClr val="FFFFFF"/>
                </a:highlight>
              </a:rPr>
              <a:t>bleeding</a:t>
            </a:r>
            <a:r>
              <a:rPr lang="tr-TR" sz="2400" dirty="0">
                <a:solidFill>
                  <a:srgbClr val="333333"/>
                </a:solidFill>
                <a:highlight>
                  <a:srgbClr val="FFFFFF"/>
                </a:highlight>
              </a:rPr>
              <a:t> </a:t>
            </a:r>
            <a:r>
              <a:rPr lang="tr-TR" sz="2400" dirty="0" err="1">
                <a:solidFill>
                  <a:srgbClr val="333333"/>
                </a:solidFill>
                <a:highlight>
                  <a:srgbClr val="FFFFFF"/>
                </a:highlight>
              </a:rPr>
              <a:t>suggest</a:t>
            </a:r>
            <a:r>
              <a:rPr lang="tr-TR" sz="2400" dirty="0">
                <a:solidFill>
                  <a:srgbClr val="333333"/>
                </a:solidFill>
                <a:highlight>
                  <a:srgbClr val="FFFFFF"/>
                </a:highlight>
              </a:rPr>
              <a:t> ICH, </a:t>
            </a:r>
            <a:r>
              <a:rPr lang="tr-TR" sz="2400" dirty="0" err="1">
                <a:solidFill>
                  <a:srgbClr val="333333"/>
                </a:solidFill>
                <a:highlight>
                  <a:srgbClr val="FFFFFF"/>
                </a:highlight>
              </a:rPr>
              <a:t>although</a:t>
            </a:r>
            <a:r>
              <a:rPr lang="tr-TR" sz="2400" dirty="0">
                <a:solidFill>
                  <a:srgbClr val="333333"/>
                </a:solidFill>
                <a:highlight>
                  <a:srgbClr val="FFFFFF"/>
                </a:highlight>
              </a:rPr>
              <a:t> </a:t>
            </a:r>
            <a:r>
              <a:rPr lang="tr-TR" sz="2400" dirty="0" err="1">
                <a:solidFill>
                  <a:srgbClr val="333333"/>
                </a:solidFill>
                <a:highlight>
                  <a:srgbClr val="FFFFFF"/>
                </a:highlight>
              </a:rPr>
              <a:t>clinical</a:t>
            </a:r>
            <a:r>
              <a:rPr lang="tr-TR" sz="2400" dirty="0">
                <a:solidFill>
                  <a:srgbClr val="333333"/>
                </a:solidFill>
                <a:highlight>
                  <a:srgbClr val="FFFFFF"/>
                </a:highlight>
              </a:rPr>
              <a:t> </a:t>
            </a:r>
            <a:r>
              <a:rPr lang="tr-TR" sz="2400" dirty="0" err="1">
                <a:solidFill>
                  <a:srgbClr val="333333"/>
                </a:solidFill>
                <a:highlight>
                  <a:srgbClr val="FFFFFF"/>
                </a:highlight>
              </a:rPr>
              <a:t>evidence</a:t>
            </a:r>
            <a:r>
              <a:rPr lang="tr-TR" sz="2400" dirty="0">
                <a:solidFill>
                  <a:srgbClr val="333333"/>
                </a:solidFill>
                <a:highlight>
                  <a:srgbClr val="FFFFFF"/>
                </a:highlight>
              </a:rPr>
              <a:t> is not </a:t>
            </a:r>
            <a:r>
              <a:rPr lang="tr-TR" sz="2400" dirty="0" err="1">
                <a:solidFill>
                  <a:srgbClr val="333333"/>
                </a:solidFill>
                <a:highlight>
                  <a:srgbClr val="FFFFFF"/>
                </a:highlight>
              </a:rPr>
              <a:t>always</a:t>
            </a:r>
            <a:r>
              <a:rPr lang="tr-TR" sz="2400" dirty="0">
                <a:solidFill>
                  <a:srgbClr val="333333"/>
                </a:solidFill>
                <a:highlight>
                  <a:srgbClr val="FFFFFF"/>
                </a:highlight>
              </a:rPr>
              <a:t> </a:t>
            </a:r>
            <a:r>
              <a:rPr lang="tr-TR" sz="2400" dirty="0" err="1">
                <a:solidFill>
                  <a:srgbClr val="333333"/>
                </a:solidFill>
                <a:highlight>
                  <a:srgbClr val="FFFFFF"/>
                </a:highlight>
              </a:rPr>
              <a:t>sufficient</a:t>
            </a:r>
            <a:r>
              <a:rPr lang="tr-TR" sz="2400" dirty="0">
                <a:solidFill>
                  <a:srgbClr val="333333"/>
                </a:solidFill>
                <a:highlight>
                  <a:srgbClr val="FFFFFF"/>
                </a:highlight>
              </a:rPr>
              <a:t> </a:t>
            </a:r>
            <a:r>
              <a:rPr lang="tr-TR" sz="2400" dirty="0" err="1">
                <a:solidFill>
                  <a:srgbClr val="333333"/>
                </a:solidFill>
                <a:highlight>
                  <a:srgbClr val="FFFFFF"/>
                </a:highlight>
              </a:rPr>
              <a:t>to</a:t>
            </a:r>
            <a:r>
              <a:rPr lang="tr-TR" sz="2400" dirty="0">
                <a:solidFill>
                  <a:srgbClr val="333333"/>
                </a:solidFill>
                <a:highlight>
                  <a:srgbClr val="FFFFFF"/>
                </a:highlight>
              </a:rPr>
              <a:t> </a:t>
            </a:r>
            <a:r>
              <a:rPr lang="tr-TR" sz="2400" dirty="0" err="1">
                <a:solidFill>
                  <a:srgbClr val="333333"/>
                </a:solidFill>
                <a:highlight>
                  <a:srgbClr val="FFFFFF"/>
                </a:highlight>
              </a:rPr>
              <a:t>differentiate</a:t>
            </a:r>
            <a:r>
              <a:rPr lang="tr-TR" sz="2400" dirty="0">
                <a:solidFill>
                  <a:srgbClr val="333333"/>
                </a:solidFill>
                <a:highlight>
                  <a:srgbClr val="FFFFFF"/>
                </a:highlight>
              </a:rPr>
              <a:t> ICH </a:t>
            </a:r>
            <a:r>
              <a:rPr lang="tr-TR" sz="2400" dirty="0" err="1">
                <a:solidFill>
                  <a:srgbClr val="333333"/>
                </a:solidFill>
                <a:highlight>
                  <a:srgbClr val="FFFFFF"/>
                </a:highlight>
              </a:rPr>
              <a:t>from</a:t>
            </a:r>
            <a:r>
              <a:rPr lang="tr-TR" sz="2400" dirty="0">
                <a:solidFill>
                  <a:srgbClr val="333333"/>
                </a:solidFill>
                <a:highlight>
                  <a:srgbClr val="FFFFFF"/>
                </a:highlight>
              </a:rPr>
              <a:t> </a:t>
            </a:r>
            <a:r>
              <a:rPr lang="tr-TR" sz="2400" dirty="0" err="1">
                <a:solidFill>
                  <a:srgbClr val="333333"/>
                </a:solidFill>
                <a:highlight>
                  <a:srgbClr val="FFFFFF"/>
                </a:highlight>
              </a:rPr>
              <a:t>distemper</a:t>
            </a:r>
            <a:r>
              <a:rPr lang="tr-TR" sz="2400" dirty="0">
                <a:solidFill>
                  <a:srgbClr val="333333"/>
                </a:solidFill>
                <a:highlight>
                  <a:srgbClr val="FFFFFF"/>
                </a:highlight>
              </a:rPr>
              <a:t>.</a:t>
            </a:r>
          </a:p>
          <a:p>
            <a:pPr>
              <a:lnSpc>
                <a:spcPct val="100000"/>
              </a:lnSpc>
              <a:spcBef>
                <a:spcPts val="0"/>
              </a:spcBef>
            </a:pPr>
            <a:r>
              <a:rPr lang="tr-TR" sz="2400" dirty="0">
                <a:solidFill>
                  <a:srgbClr val="333333"/>
                </a:solidFill>
                <a:highlight>
                  <a:srgbClr val="FFFFFF"/>
                </a:highlight>
              </a:rPr>
              <a:t> </a:t>
            </a:r>
            <a:r>
              <a:rPr lang="tr-TR" sz="2400" dirty="0" err="1">
                <a:solidFill>
                  <a:srgbClr val="333333"/>
                </a:solidFill>
                <a:highlight>
                  <a:srgbClr val="FFFFFF"/>
                </a:highlight>
              </a:rPr>
              <a:t>Definitive</a:t>
            </a:r>
            <a:r>
              <a:rPr lang="tr-TR" sz="2400" dirty="0">
                <a:solidFill>
                  <a:srgbClr val="333333"/>
                </a:solidFill>
                <a:highlight>
                  <a:srgbClr val="FFFFFF"/>
                </a:highlight>
              </a:rPr>
              <a:t> </a:t>
            </a:r>
            <a:r>
              <a:rPr lang="tr-TR" sz="2400" dirty="0" err="1">
                <a:solidFill>
                  <a:srgbClr val="333333"/>
                </a:solidFill>
                <a:highlight>
                  <a:srgbClr val="FFFFFF"/>
                </a:highlight>
              </a:rPr>
              <a:t>antemortem</a:t>
            </a:r>
            <a:r>
              <a:rPr lang="tr-TR" sz="2400" dirty="0">
                <a:solidFill>
                  <a:srgbClr val="333333"/>
                </a:solidFill>
                <a:highlight>
                  <a:srgbClr val="FFFFFF"/>
                </a:highlight>
              </a:rPr>
              <a:t> </a:t>
            </a:r>
            <a:r>
              <a:rPr lang="tr-TR" sz="2400" dirty="0" err="1">
                <a:solidFill>
                  <a:srgbClr val="333333"/>
                </a:solidFill>
                <a:highlight>
                  <a:srgbClr val="FFFFFF"/>
                </a:highlight>
              </a:rPr>
              <a:t>diagnosis</a:t>
            </a:r>
            <a:r>
              <a:rPr lang="tr-TR" sz="2400" dirty="0">
                <a:solidFill>
                  <a:srgbClr val="333333"/>
                </a:solidFill>
                <a:highlight>
                  <a:srgbClr val="FFFFFF"/>
                </a:highlight>
              </a:rPr>
              <a:t> is not </a:t>
            </a:r>
            <a:r>
              <a:rPr lang="tr-TR" sz="2400" dirty="0" err="1">
                <a:solidFill>
                  <a:srgbClr val="333333"/>
                </a:solidFill>
                <a:highlight>
                  <a:srgbClr val="FFFFFF"/>
                </a:highlight>
              </a:rPr>
              <a:t>required</a:t>
            </a:r>
            <a:r>
              <a:rPr lang="tr-TR" sz="2400" dirty="0">
                <a:solidFill>
                  <a:srgbClr val="333333"/>
                </a:solidFill>
                <a:highlight>
                  <a:srgbClr val="FFFFFF"/>
                </a:highlight>
              </a:rPr>
              <a:t> </a:t>
            </a:r>
            <a:r>
              <a:rPr lang="tr-TR" sz="2400" dirty="0" err="1">
                <a:solidFill>
                  <a:srgbClr val="333333"/>
                </a:solidFill>
                <a:highlight>
                  <a:srgbClr val="FFFFFF"/>
                </a:highlight>
              </a:rPr>
              <a:t>before</a:t>
            </a:r>
            <a:r>
              <a:rPr lang="tr-TR" sz="2400" dirty="0">
                <a:solidFill>
                  <a:srgbClr val="333333"/>
                </a:solidFill>
                <a:highlight>
                  <a:srgbClr val="FFFFFF"/>
                </a:highlight>
              </a:rPr>
              <a:t> </a:t>
            </a:r>
            <a:r>
              <a:rPr lang="tr-TR" sz="2400" dirty="0" err="1">
                <a:solidFill>
                  <a:srgbClr val="333333"/>
                </a:solidFill>
                <a:highlight>
                  <a:srgbClr val="FFFFFF"/>
                </a:highlight>
              </a:rPr>
              <a:t>institution</a:t>
            </a:r>
            <a:r>
              <a:rPr lang="tr-TR" sz="2400" dirty="0">
                <a:solidFill>
                  <a:srgbClr val="333333"/>
                </a:solidFill>
                <a:highlight>
                  <a:srgbClr val="FFFFFF"/>
                </a:highlight>
              </a:rPr>
              <a:t> of </a:t>
            </a:r>
            <a:r>
              <a:rPr lang="tr-TR" sz="2400" dirty="0" err="1">
                <a:solidFill>
                  <a:srgbClr val="333333"/>
                </a:solidFill>
                <a:highlight>
                  <a:srgbClr val="FFFFFF"/>
                </a:highlight>
              </a:rPr>
              <a:t>supportive</a:t>
            </a:r>
            <a:r>
              <a:rPr lang="tr-TR" sz="2400" dirty="0">
                <a:solidFill>
                  <a:srgbClr val="333333"/>
                </a:solidFill>
                <a:highlight>
                  <a:srgbClr val="FFFFFF"/>
                </a:highlight>
              </a:rPr>
              <a:t> </a:t>
            </a:r>
            <a:r>
              <a:rPr lang="tr-TR" sz="2400" dirty="0" err="1">
                <a:solidFill>
                  <a:srgbClr val="333333"/>
                </a:solidFill>
                <a:highlight>
                  <a:srgbClr val="FFFFFF"/>
                </a:highlight>
              </a:rPr>
              <a:t>care</a:t>
            </a:r>
            <a:r>
              <a:rPr lang="tr-TR" sz="2400" dirty="0">
                <a:solidFill>
                  <a:srgbClr val="333333"/>
                </a:solidFill>
                <a:highlight>
                  <a:srgbClr val="FFFFFF"/>
                </a:highlight>
              </a:rPr>
              <a:t> but can be </a:t>
            </a:r>
            <a:r>
              <a:rPr lang="tr-TR" sz="2400" dirty="0" err="1">
                <a:solidFill>
                  <a:srgbClr val="333333"/>
                </a:solidFill>
                <a:highlight>
                  <a:srgbClr val="FFFFFF"/>
                </a:highlight>
              </a:rPr>
              <a:t>pursued</a:t>
            </a:r>
            <a:r>
              <a:rPr lang="tr-TR" sz="2400" dirty="0">
                <a:solidFill>
                  <a:srgbClr val="333333"/>
                </a:solidFill>
                <a:highlight>
                  <a:srgbClr val="FFFFFF"/>
                </a:highlight>
              </a:rPr>
              <a:t> </a:t>
            </a:r>
            <a:r>
              <a:rPr lang="tr-TR" sz="2400" dirty="0" err="1">
                <a:solidFill>
                  <a:srgbClr val="FF0000"/>
                </a:solidFill>
                <a:highlight>
                  <a:srgbClr val="FFFFFF"/>
                </a:highlight>
              </a:rPr>
              <a:t>with</a:t>
            </a:r>
            <a:r>
              <a:rPr lang="tr-TR" sz="2400" dirty="0">
                <a:solidFill>
                  <a:srgbClr val="FF0000"/>
                </a:solidFill>
                <a:highlight>
                  <a:srgbClr val="FFFFFF"/>
                </a:highlight>
              </a:rPr>
              <a:t> </a:t>
            </a:r>
            <a:r>
              <a:rPr lang="tr-TR" sz="2400" dirty="0" err="1">
                <a:solidFill>
                  <a:srgbClr val="FF0000"/>
                </a:solidFill>
                <a:highlight>
                  <a:srgbClr val="FFFFFF"/>
                </a:highlight>
              </a:rPr>
              <a:t>commercially</a:t>
            </a:r>
            <a:r>
              <a:rPr lang="tr-TR" sz="2400" dirty="0">
                <a:solidFill>
                  <a:srgbClr val="FF0000"/>
                </a:solidFill>
                <a:highlight>
                  <a:srgbClr val="FFFFFF"/>
                </a:highlight>
              </a:rPr>
              <a:t> </a:t>
            </a:r>
            <a:r>
              <a:rPr lang="tr-TR" sz="2400" dirty="0" err="1">
                <a:solidFill>
                  <a:srgbClr val="FF0000"/>
                </a:solidFill>
                <a:highlight>
                  <a:srgbClr val="FFFFFF"/>
                </a:highlight>
              </a:rPr>
              <a:t>available</a:t>
            </a:r>
            <a:r>
              <a:rPr lang="tr-TR" sz="2400" dirty="0">
                <a:solidFill>
                  <a:srgbClr val="FF0000"/>
                </a:solidFill>
                <a:highlight>
                  <a:srgbClr val="FFFFFF"/>
                </a:highlight>
              </a:rPr>
              <a:t> ELISA, </a:t>
            </a:r>
            <a:r>
              <a:rPr lang="tr-TR" sz="2400" dirty="0" err="1">
                <a:solidFill>
                  <a:srgbClr val="FF0000"/>
                </a:solidFill>
                <a:highlight>
                  <a:srgbClr val="FFFFFF"/>
                </a:highlight>
              </a:rPr>
              <a:t>serologic</a:t>
            </a:r>
            <a:r>
              <a:rPr lang="tr-TR" sz="2400" dirty="0">
                <a:solidFill>
                  <a:srgbClr val="FF0000"/>
                </a:solidFill>
                <a:highlight>
                  <a:srgbClr val="FFFFFF"/>
                </a:highlight>
              </a:rPr>
              <a:t>, </a:t>
            </a:r>
            <a:r>
              <a:rPr lang="tr-TR" sz="2400" dirty="0" err="1">
                <a:solidFill>
                  <a:srgbClr val="FF0000"/>
                </a:solidFill>
                <a:highlight>
                  <a:srgbClr val="FFFFFF"/>
                </a:highlight>
              </a:rPr>
              <a:t>and</a:t>
            </a:r>
            <a:r>
              <a:rPr lang="tr-TR" sz="2400" dirty="0">
                <a:solidFill>
                  <a:srgbClr val="FF0000"/>
                </a:solidFill>
                <a:highlight>
                  <a:srgbClr val="FFFFFF"/>
                </a:highlight>
              </a:rPr>
              <a:t> PCR </a:t>
            </a:r>
            <a:r>
              <a:rPr lang="tr-TR" sz="2400" dirty="0" err="1">
                <a:solidFill>
                  <a:srgbClr val="FF0000"/>
                </a:solidFill>
                <a:highlight>
                  <a:srgbClr val="FFFFFF"/>
                </a:highlight>
              </a:rPr>
              <a:t>testing</a:t>
            </a:r>
            <a:r>
              <a:rPr lang="tr-TR" sz="2400" dirty="0">
                <a:solidFill>
                  <a:srgbClr val="FF0000"/>
                </a:solidFill>
                <a:highlight>
                  <a:srgbClr val="FFFFFF"/>
                </a:highlight>
              </a:rPr>
              <a:t>. </a:t>
            </a:r>
          </a:p>
          <a:p>
            <a:pPr>
              <a:lnSpc>
                <a:spcPct val="100000"/>
              </a:lnSpc>
              <a:spcBef>
                <a:spcPts val="0"/>
              </a:spcBef>
            </a:pPr>
            <a:r>
              <a:rPr lang="tr-TR" sz="2400" dirty="0">
                <a:solidFill>
                  <a:srgbClr val="FF3399"/>
                </a:solidFill>
                <a:highlight>
                  <a:srgbClr val="FFFFFF"/>
                </a:highlight>
              </a:rPr>
              <a:t>PCR </a:t>
            </a:r>
            <a:r>
              <a:rPr lang="tr-TR" sz="2400" dirty="0" err="1">
                <a:solidFill>
                  <a:srgbClr val="FF3399"/>
                </a:solidFill>
                <a:highlight>
                  <a:srgbClr val="FFFFFF"/>
                </a:highlight>
              </a:rPr>
              <a:t>or</a:t>
            </a:r>
            <a:r>
              <a:rPr lang="tr-TR" sz="2400" dirty="0">
                <a:solidFill>
                  <a:srgbClr val="FF3399"/>
                </a:solidFill>
                <a:highlight>
                  <a:srgbClr val="FFFFFF"/>
                </a:highlight>
              </a:rPr>
              <a:t> </a:t>
            </a:r>
            <a:r>
              <a:rPr lang="tr-TR" sz="2400" dirty="0" err="1">
                <a:solidFill>
                  <a:srgbClr val="FF3399"/>
                </a:solidFill>
                <a:highlight>
                  <a:srgbClr val="FFFFFF"/>
                </a:highlight>
              </a:rPr>
              <a:t>restriction</a:t>
            </a:r>
            <a:r>
              <a:rPr lang="tr-TR" sz="2400" dirty="0">
                <a:solidFill>
                  <a:srgbClr val="FF3399"/>
                </a:solidFill>
                <a:highlight>
                  <a:srgbClr val="FFFFFF"/>
                </a:highlight>
              </a:rPr>
              <a:t> </a:t>
            </a:r>
            <a:r>
              <a:rPr lang="tr-TR" sz="2400" dirty="0" err="1">
                <a:solidFill>
                  <a:srgbClr val="FF3399"/>
                </a:solidFill>
                <a:highlight>
                  <a:srgbClr val="FFFFFF"/>
                </a:highlight>
              </a:rPr>
              <a:t>fragment</a:t>
            </a:r>
            <a:r>
              <a:rPr lang="tr-TR" sz="2400" dirty="0">
                <a:solidFill>
                  <a:srgbClr val="FF3399"/>
                </a:solidFill>
                <a:highlight>
                  <a:srgbClr val="FFFFFF"/>
                </a:highlight>
              </a:rPr>
              <a:t> </a:t>
            </a:r>
            <a:r>
              <a:rPr lang="tr-TR" sz="2400" dirty="0" err="1">
                <a:solidFill>
                  <a:srgbClr val="FF3399"/>
                </a:solidFill>
                <a:highlight>
                  <a:srgbClr val="FFFFFF"/>
                </a:highlight>
              </a:rPr>
              <a:t>length</a:t>
            </a:r>
            <a:r>
              <a:rPr lang="tr-TR" sz="2400" dirty="0">
                <a:solidFill>
                  <a:srgbClr val="FF3399"/>
                </a:solidFill>
                <a:highlight>
                  <a:srgbClr val="FFFFFF"/>
                </a:highlight>
              </a:rPr>
              <a:t> </a:t>
            </a:r>
            <a:r>
              <a:rPr lang="tr-TR" sz="2400" dirty="0" err="1">
                <a:solidFill>
                  <a:srgbClr val="FF3399"/>
                </a:solidFill>
                <a:highlight>
                  <a:srgbClr val="FFFFFF"/>
                </a:highlight>
              </a:rPr>
              <a:t>polymorphism</a:t>
            </a:r>
            <a:r>
              <a:rPr lang="tr-TR" sz="2400" dirty="0">
                <a:solidFill>
                  <a:srgbClr val="FF3399"/>
                </a:solidFill>
                <a:highlight>
                  <a:srgbClr val="FFFFFF"/>
                </a:highlight>
              </a:rPr>
              <a:t> is </a:t>
            </a:r>
            <a:r>
              <a:rPr lang="tr-TR" sz="2400" dirty="0" err="1">
                <a:solidFill>
                  <a:srgbClr val="FF3399"/>
                </a:solidFill>
                <a:highlight>
                  <a:srgbClr val="FFFFFF"/>
                </a:highlight>
              </a:rPr>
              <a:t>required</a:t>
            </a:r>
            <a:r>
              <a:rPr lang="tr-TR" sz="2400" dirty="0">
                <a:solidFill>
                  <a:srgbClr val="FF3399"/>
                </a:solidFill>
                <a:highlight>
                  <a:srgbClr val="FFFFFF"/>
                </a:highlight>
              </a:rPr>
              <a:t> </a:t>
            </a:r>
            <a:r>
              <a:rPr lang="tr-TR" sz="2400" dirty="0" err="1">
                <a:solidFill>
                  <a:srgbClr val="FF3399"/>
                </a:solidFill>
                <a:highlight>
                  <a:srgbClr val="FFFFFF"/>
                </a:highlight>
              </a:rPr>
              <a:t>to</a:t>
            </a:r>
            <a:r>
              <a:rPr lang="tr-TR" sz="2400" dirty="0">
                <a:solidFill>
                  <a:srgbClr val="FF3399"/>
                </a:solidFill>
                <a:highlight>
                  <a:srgbClr val="FFFFFF"/>
                </a:highlight>
              </a:rPr>
              <a:t> </a:t>
            </a:r>
            <a:r>
              <a:rPr lang="tr-TR" sz="2400" dirty="0" err="1">
                <a:solidFill>
                  <a:srgbClr val="FF3399"/>
                </a:solidFill>
                <a:highlight>
                  <a:srgbClr val="FFFFFF"/>
                </a:highlight>
              </a:rPr>
              <a:t>definitively</a:t>
            </a:r>
            <a:r>
              <a:rPr lang="tr-TR" sz="2400" dirty="0">
                <a:solidFill>
                  <a:srgbClr val="FF3399"/>
                </a:solidFill>
                <a:highlight>
                  <a:srgbClr val="FFFFFF"/>
                </a:highlight>
              </a:rPr>
              <a:t> </a:t>
            </a:r>
            <a:r>
              <a:rPr lang="tr-TR" sz="2400" dirty="0" err="1">
                <a:solidFill>
                  <a:srgbClr val="FF3399"/>
                </a:solidFill>
                <a:highlight>
                  <a:srgbClr val="FFFFFF"/>
                </a:highlight>
              </a:rPr>
              <a:t>distinguish</a:t>
            </a:r>
            <a:r>
              <a:rPr lang="tr-TR" sz="2400" dirty="0">
                <a:solidFill>
                  <a:srgbClr val="FF3399"/>
                </a:solidFill>
                <a:highlight>
                  <a:srgbClr val="FFFFFF"/>
                </a:highlight>
              </a:rPr>
              <a:t> CAV-1 </a:t>
            </a:r>
            <a:r>
              <a:rPr lang="tr-TR" sz="2400" dirty="0" err="1">
                <a:solidFill>
                  <a:srgbClr val="FF3399"/>
                </a:solidFill>
                <a:highlight>
                  <a:srgbClr val="FFFFFF"/>
                </a:highlight>
              </a:rPr>
              <a:t>from</a:t>
            </a:r>
            <a:r>
              <a:rPr lang="tr-TR" sz="2400" dirty="0">
                <a:solidFill>
                  <a:srgbClr val="FF3399"/>
                </a:solidFill>
                <a:highlight>
                  <a:srgbClr val="FFFFFF"/>
                </a:highlight>
              </a:rPr>
              <a:t> CAV-2, </a:t>
            </a:r>
            <a:r>
              <a:rPr lang="tr-TR" sz="2400" dirty="0" err="1">
                <a:solidFill>
                  <a:srgbClr val="FF3399"/>
                </a:solidFill>
                <a:highlight>
                  <a:srgbClr val="FFFFFF"/>
                </a:highlight>
              </a:rPr>
              <a:t>if</a:t>
            </a:r>
            <a:r>
              <a:rPr lang="tr-TR" sz="2400" dirty="0">
                <a:solidFill>
                  <a:srgbClr val="FF3399"/>
                </a:solidFill>
                <a:highlight>
                  <a:srgbClr val="FFFFFF"/>
                </a:highlight>
              </a:rPr>
              <a:t> </a:t>
            </a:r>
            <a:r>
              <a:rPr lang="tr-TR" sz="2400" dirty="0" err="1">
                <a:solidFill>
                  <a:srgbClr val="FF3399"/>
                </a:solidFill>
                <a:highlight>
                  <a:srgbClr val="FFFFFF"/>
                </a:highlight>
              </a:rPr>
              <a:t>clinically</a:t>
            </a:r>
            <a:r>
              <a:rPr lang="tr-TR" sz="2400" dirty="0">
                <a:solidFill>
                  <a:srgbClr val="FF3399"/>
                </a:solidFill>
                <a:highlight>
                  <a:srgbClr val="FFFFFF"/>
                </a:highlight>
              </a:rPr>
              <a:t> </a:t>
            </a:r>
            <a:r>
              <a:rPr lang="tr-TR" sz="2400" dirty="0" err="1">
                <a:solidFill>
                  <a:srgbClr val="FF3399"/>
                </a:solidFill>
                <a:highlight>
                  <a:srgbClr val="FFFFFF"/>
                </a:highlight>
              </a:rPr>
              <a:t>necessary</a:t>
            </a:r>
            <a:r>
              <a:rPr lang="tr-TR" sz="2400" dirty="0">
                <a:solidFill>
                  <a:srgbClr val="FF3399"/>
                </a:solidFill>
                <a:highlight>
                  <a:srgbClr val="FFFFFF"/>
                </a:highlight>
              </a:rPr>
              <a:t>. </a:t>
            </a:r>
          </a:p>
          <a:p>
            <a:pPr>
              <a:lnSpc>
                <a:spcPct val="100000"/>
              </a:lnSpc>
              <a:spcBef>
                <a:spcPts val="0"/>
              </a:spcBef>
            </a:pPr>
            <a:r>
              <a:rPr lang="tr-TR" sz="2400" dirty="0" err="1">
                <a:solidFill>
                  <a:srgbClr val="333333"/>
                </a:solidFill>
                <a:highlight>
                  <a:srgbClr val="FFFFFF"/>
                </a:highlight>
              </a:rPr>
              <a:t>Postmortem</a:t>
            </a:r>
            <a:r>
              <a:rPr lang="tr-TR" sz="2400" dirty="0">
                <a:solidFill>
                  <a:srgbClr val="333333"/>
                </a:solidFill>
                <a:highlight>
                  <a:srgbClr val="FFFFFF"/>
                </a:highlight>
              </a:rPr>
              <a:t> </a:t>
            </a:r>
            <a:r>
              <a:rPr lang="tr-TR" sz="2400" dirty="0" err="1">
                <a:solidFill>
                  <a:srgbClr val="333333"/>
                </a:solidFill>
                <a:highlight>
                  <a:srgbClr val="FFFFFF"/>
                </a:highlight>
              </a:rPr>
              <a:t>gross</a:t>
            </a:r>
            <a:r>
              <a:rPr lang="tr-TR" sz="2400" dirty="0">
                <a:solidFill>
                  <a:srgbClr val="333333"/>
                </a:solidFill>
                <a:highlight>
                  <a:srgbClr val="FFFFFF"/>
                </a:highlight>
              </a:rPr>
              <a:t> </a:t>
            </a:r>
            <a:r>
              <a:rPr lang="tr-TR" sz="2400" dirty="0" err="1">
                <a:solidFill>
                  <a:srgbClr val="333333"/>
                </a:solidFill>
                <a:highlight>
                  <a:srgbClr val="FFFFFF"/>
                </a:highlight>
              </a:rPr>
              <a:t>changes</a:t>
            </a:r>
            <a:r>
              <a:rPr lang="tr-TR" sz="2400" dirty="0">
                <a:solidFill>
                  <a:srgbClr val="333333"/>
                </a:solidFill>
                <a:highlight>
                  <a:srgbClr val="FFFFFF"/>
                </a:highlight>
              </a:rPr>
              <a:t> in </a:t>
            </a:r>
            <a:r>
              <a:rPr lang="tr-TR" sz="2400" dirty="0" err="1">
                <a:solidFill>
                  <a:srgbClr val="333333"/>
                </a:solidFill>
                <a:highlight>
                  <a:srgbClr val="FFFFFF"/>
                </a:highlight>
              </a:rPr>
              <a:t>the</a:t>
            </a:r>
            <a:r>
              <a:rPr lang="tr-TR" sz="2400" dirty="0">
                <a:solidFill>
                  <a:srgbClr val="333333"/>
                </a:solidFill>
                <a:highlight>
                  <a:srgbClr val="FFFFFF"/>
                </a:highlight>
              </a:rPr>
              <a:t> </a:t>
            </a:r>
            <a:r>
              <a:rPr lang="tr-TR" sz="2400" dirty="0" err="1">
                <a:solidFill>
                  <a:srgbClr val="333333"/>
                </a:solidFill>
                <a:highlight>
                  <a:srgbClr val="FFFFFF"/>
                </a:highlight>
              </a:rPr>
              <a:t>liver</a:t>
            </a:r>
            <a:r>
              <a:rPr lang="tr-TR" sz="2400" dirty="0">
                <a:solidFill>
                  <a:srgbClr val="333333"/>
                </a:solidFill>
                <a:highlight>
                  <a:srgbClr val="FFFFFF"/>
                </a:highlight>
              </a:rPr>
              <a:t> </a:t>
            </a:r>
            <a:r>
              <a:rPr lang="tr-TR" sz="2400" dirty="0" err="1">
                <a:solidFill>
                  <a:srgbClr val="333333"/>
                </a:solidFill>
                <a:highlight>
                  <a:srgbClr val="FFFFFF"/>
                </a:highlight>
              </a:rPr>
              <a:t>and</a:t>
            </a:r>
            <a:r>
              <a:rPr lang="tr-TR" sz="2400" dirty="0">
                <a:solidFill>
                  <a:srgbClr val="333333"/>
                </a:solidFill>
                <a:highlight>
                  <a:srgbClr val="FFFFFF"/>
                </a:highlight>
              </a:rPr>
              <a:t> </a:t>
            </a:r>
            <a:r>
              <a:rPr lang="tr-TR" sz="2400" dirty="0" err="1">
                <a:solidFill>
                  <a:srgbClr val="333333"/>
                </a:solidFill>
                <a:highlight>
                  <a:srgbClr val="FFFFFF"/>
                </a:highlight>
              </a:rPr>
              <a:t>gallbladder</a:t>
            </a:r>
            <a:r>
              <a:rPr lang="tr-TR" sz="2400" dirty="0">
                <a:solidFill>
                  <a:srgbClr val="333333"/>
                </a:solidFill>
                <a:highlight>
                  <a:srgbClr val="FFFFFF"/>
                </a:highlight>
              </a:rPr>
              <a:t> </a:t>
            </a:r>
            <a:r>
              <a:rPr lang="tr-TR" sz="2400" dirty="0" err="1">
                <a:solidFill>
                  <a:srgbClr val="333333"/>
                </a:solidFill>
                <a:highlight>
                  <a:srgbClr val="FFFFFF"/>
                </a:highlight>
              </a:rPr>
              <a:t>are</a:t>
            </a:r>
            <a:r>
              <a:rPr lang="tr-TR" sz="2400" dirty="0">
                <a:solidFill>
                  <a:srgbClr val="333333"/>
                </a:solidFill>
                <a:highlight>
                  <a:srgbClr val="FFFFFF"/>
                </a:highlight>
              </a:rPr>
              <a:t> </a:t>
            </a:r>
            <a:r>
              <a:rPr lang="tr-TR" sz="2400" dirty="0" err="1">
                <a:solidFill>
                  <a:srgbClr val="333333"/>
                </a:solidFill>
                <a:highlight>
                  <a:srgbClr val="FFFFFF"/>
                </a:highlight>
              </a:rPr>
              <a:t>more</a:t>
            </a:r>
            <a:r>
              <a:rPr lang="tr-TR" sz="2400" dirty="0">
                <a:solidFill>
                  <a:srgbClr val="333333"/>
                </a:solidFill>
                <a:highlight>
                  <a:srgbClr val="FFFFFF"/>
                </a:highlight>
              </a:rPr>
              <a:t> </a:t>
            </a:r>
            <a:r>
              <a:rPr lang="tr-TR" sz="2400" dirty="0" err="1">
                <a:solidFill>
                  <a:srgbClr val="333333"/>
                </a:solidFill>
                <a:highlight>
                  <a:srgbClr val="FFFFFF"/>
                </a:highlight>
              </a:rPr>
              <a:t>conclusive</a:t>
            </a:r>
            <a:r>
              <a:rPr lang="tr-TR" sz="2400" dirty="0">
                <a:solidFill>
                  <a:srgbClr val="333333"/>
                </a:solidFill>
                <a:highlight>
                  <a:srgbClr val="FFFFFF"/>
                </a:highlight>
              </a:rPr>
              <a:t>, </a:t>
            </a:r>
            <a:r>
              <a:rPr lang="tr-TR" sz="2400" dirty="0" err="1">
                <a:solidFill>
                  <a:srgbClr val="333333"/>
                </a:solidFill>
                <a:highlight>
                  <a:srgbClr val="FFFFFF"/>
                </a:highlight>
              </a:rPr>
              <a:t>and</a:t>
            </a:r>
            <a:r>
              <a:rPr lang="tr-TR" sz="2400" dirty="0">
                <a:solidFill>
                  <a:srgbClr val="333333"/>
                </a:solidFill>
                <a:highlight>
                  <a:srgbClr val="FFFFFF"/>
                </a:highlight>
              </a:rPr>
              <a:t> </a:t>
            </a:r>
            <a:r>
              <a:rPr lang="tr-TR" sz="2400" dirty="0" err="1">
                <a:solidFill>
                  <a:srgbClr val="333333"/>
                </a:solidFill>
                <a:highlight>
                  <a:srgbClr val="FFFFFF"/>
                </a:highlight>
              </a:rPr>
              <a:t>diagnosis</a:t>
            </a:r>
            <a:r>
              <a:rPr lang="tr-TR" sz="2400" dirty="0">
                <a:solidFill>
                  <a:srgbClr val="333333"/>
                </a:solidFill>
                <a:highlight>
                  <a:srgbClr val="FFFFFF"/>
                </a:highlight>
              </a:rPr>
              <a:t> is </a:t>
            </a:r>
            <a:r>
              <a:rPr lang="tr-TR" sz="2400" dirty="0" err="1">
                <a:solidFill>
                  <a:srgbClr val="333333"/>
                </a:solidFill>
                <a:highlight>
                  <a:srgbClr val="FFFFFF"/>
                </a:highlight>
              </a:rPr>
              <a:t>confirmed</a:t>
            </a:r>
            <a:r>
              <a:rPr lang="tr-TR" sz="2400" dirty="0">
                <a:solidFill>
                  <a:srgbClr val="333333"/>
                </a:solidFill>
                <a:highlight>
                  <a:srgbClr val="FFFFFF"/>
                </a:highlight>
              </a:rPr>
              <a:t> </a:t>
            </a:r>
            <a:r>
              <a:rPr lang="tr-TR" sz="2400" dirty="0" err="1">
                <a:solidFill>
                  <a:srgbClr val="333333"/>
                </a:solidFill>
                <a:highlight>
                  <a:srgbClr val="FFFFFF"/>
                </a:highlight>
              </a:rPr>
              <a:t>by</a:t>
            </a:r>
            <a:r>
              <a:rPr lang="tr-TR" sz="2400" dirty="0">
                <a:solidFill>
                  <a:srgbClr val="333333"/>
                </a:solidFill>
                <a:highlight>
                  <a:srgbClr val="FFFFFF"/>
                </a:highlight>
              </a:rPr>
              <a:t> </a:t>
            </a:r>
            <a:r>
              <a:rPr lang="tr-TR" sz="2400" dirty="0" err="1">
                <a:solidFill>
                  <a:srgbClr val="6600CC"/>
                </a:solidFill>
                <a:highlight>
                  <a:srgbClr val="FFFFFF"/>
                </a:highlight>
              </a:rPr>
              <a:t>virus</a:t>
            </a:r>
            <a:r>
              <a:rPr lang="tr-TR" sz="2400" dirty="0">
                <a:solidFill>
                  <a:srgbClr val="6600CC"/>
                </a:solidFill>
                <a:highlight>
                  <a:srgbClr val="FFFFFF"/>
                </a:highlight>
              </a:rPr>
              <a:t> </a:t>
            </a:r>
            <a:r>
              <a:rPr lang="tr-TR" sz="2400" dirty="0" err="1">
                <a:solidFill>
                  <a:srgbClr val="6600CC"/>
                </a:solidFill>
                <a:highlight>
                  <a:srgbClr val="FFFFFF"/>
                </a:highlight>
              </a:rPr>
              <a:t>isolation</a:t>
            </a:r>
            <a:r>
              <a:rPr lang="tr-TR" sz="2400" dirty="0">
                <a:solidFill>
                  <a:srgbClr val="6600CC"/>
                </a:solidFill>
                <a:highlight>
                  <a:srgbClr val="FFFFFF"/>
                </a:highlight>
              </a:rPr>
              <a:t>, </a:t>
            </a:r>
            <a:r>
              <a:rPr lang="tr-TR" sz="2400" dirty="0" err="1">
                <a:solidFill>
                  <a:srgbClr val="6600CC"/>
                </a:solidFill>
                <a:highlight>
                  <a:srgbClr val="FFFFFF"/>
                </a:highlight>
              </a:rPr>
              <a:t>immunofluorescence</a:t>
            </a:r>
            <a:r>
              <a:rPr lang="tr-TR" sz="2400" dirty="0">
                <a:solidFill>
                  <a:srgbClr val="6600CC"/>
                </a:solidFill>
                <a:highlight>
                  <a:srgbClr val="FFFFFF"/>
                </a:highlight>
              </a:rPr>
              <a:t>, </a:t>
            </a:r>
            <a:r>
              <a:rPr lang="tr-TR" sz="2400" dirty="0" err="1">
                <a:solidFill>
                  <a:srgbClr val="6600CC"/>
                </a:solidFill>
                <a:highlight>
                  <a:srgbClr val="FFFFFF"/>
                </a:highlight>
              </a:rPr>
              <a:t>characteristic</a:t>
            </a:r>
            <a:r>
              <a:rPr lang="tr-TR" sz="2400" dirty="0">
                <a:solidFill>
                  <a:srgbClr val="6600CC"/>
                </a:solidFill>
                <a:highlight>
                  <a:srgbClr val="FFFFFF"/>
                </a:highlight>
              </a:rPr>
              <a:t> </a:t>
            </a:r>
            <a:r>
              <a:rPr lang="tr-TR" sz="2400" dirty="0" err="1">
                <a:solidFill>
                  <a:srgbClr val="6600CC"/>
                </a:solidFill>
                <a:highlight>
                  <a:srgbClr val="FFFFFF"/>
                </a:highlight>
              </a:rPr>
              <a:t>intranuclear</a:t>
            </a:r>
            <a:r>
              <a:rPr lang="tr-TR" sz="2400" dirty="0">
                <a:solidFill>
                  <a:srgbClr val="6600CC"/>
                </a:solidFill>
                <a:highlight>
                  <a:srgbClr val="FFFFFF"/>
                </a:highlight>
              </a:rPr>
              <a:t> </a:t>
            </a:r>
            <a:r>
              <a:rPr lang="tr-TR" sz="2400" dirty="0" err="1">
                <a:solidFill>
                  <a:srgbClr val="6600CC"/>
                </a:solidFill>
                <a:highlight>
                  <a:srgbClr val="FFFFFF"/>
                </a:highlight>
              </a:rPr>
              <a:t>inclusion</a:t>
            </a:r>
            <a:r>
              <a:rPr lang="tr-TR" sz="2400" dirty="0">
                <a:solidFill>
                  <a:srgbClr val="6600CC"/>
                </a:solidFill>
                <a:highlight>
                  <a:srgbClr val="FFFFFF"/>
                </a:highlight>
              </a:rPr>
              <a:t> </a:t>
            </a:r>
            <a:r>
              <a:rPr lang="tr-TR" sz="2400" dirty="0" err="1">
                <a:solidFill>
                  <a:srgbClr val="6600CC"/>
                </a:solidFill>
                <a:highlight>
                  <a:srgbClr val="FFFFFF"/>
                </a:highlight>
              </a:rPr>
              <a:t>bodies</a:t>
            </a:r>
            <a:r>
              <a:rPr lang="tr-TR" sz="2400" dirty="0">
                <a:solidFill>
                  <a:srgbClr val="6600CC"/>
                </a:solidFill>
                <a:highlight>
                  <a:srgbClr val="FFFFFF"/>
                </a:highlight>
              </a:rPr>
              <a:t> in </a:t>
            </a:r>
            <a:r>
              <a:rPr lang="tr-TR" sz="2400" dirty="0" err="1">
                <a:solidFill>
                  <a:srgbClr val="6600CC"/>
                </a:solidFill>
                <a:highlight>
                  <a:srgbClr val="FFFFFF"/>
                </a:highlight>
              </a:rPr>
              <a:t>the</a:t>
            </a:r>
            <a:r>
              <a:rPr lang="tr-TR" sz="2400" dirty="0">
                <a:solidFill>
                  <a:srgbClr val="6600CC"/>
                </a:solidFill>
                <a:highlight>
                  <a:srgbClr val="FFFFFF"/>
                </a:highlight>
              </a:rPr>
              <a:t> </a:t>
            </a:r>
            <a:r>
              <a:rPr lang="tr-TR" sz="2400" dirty="0" err="1">
                <a:solidFill>
                  <a:srgbClr val="6600CC"/>
                </a:solidFill>
                <a:highlight>
                  <a:srgbClr val="FFFFFF"/>
                </a:highlight>
              </a:rPr>
              <a:t>liver</a:t>
            </a:r>
            <a:r>
              <a:rPr lang="tr-TR" sz="2400" dirty="0">
                <a:solidFill>
                  <a:srgbClr val="6600CC"/>
                </a:solidFill>
                <a:highlight>
                  <a:srgbClr val="FFFFFF"/>
                </a:highlight>
              </a:rPr>
              <a:t>, </a:t>
            </a:r>
            <a:r>
              <a:rPr lang="tr-TR" sz="2400" dirty="0" err="1">
                <a:solidFill>
                  <a:srgbClr val="6600CC"/>
                </a:solidFill>
                <a:highlight>
                  <a:srgbClr val="FFFFFF"/>
                </a:highlight>
              </a:rPr>
              <a:t>or</a:t>
            </a:r>
            <a:r>
              <a:rPr lang="tr-TR" sz="2400" dirty="0">
                <a:solidFill>
                  <a:srgbClr val="6600CC"/>
                </a:solidFill>
                <a:highlight>
                  <a:srgbClr val="FFFFFF"/>
                </a:highlight>
              </a:rPr>
              <a:t> PCR </a:t>
            </a:r>
            <a:r>
              <a:rPr lang="tr-TR" sz="2400" dirty="0" err="1">
                <a:solidFill>
                  <a:srgbClr val="6600CC"/>
                </a:solidFill>
                <a:highlight>
                  <a:srgbClr val="FFFFFF"/>
                </a:highlight>
              </a:rPr>
              <a:t>or</a:t>
            </a:r>
            <a:r>
              <a:rPr lang="tr-TR" sz="2400" dirty="0">
                <a:solidFill>
                  <a:srgbClr val="6600CC"/>
                </a:solidFill>
                <a:highlight>
                  <a:srgbClr val="FFFFFF"/>
                </a:highlight>
              </a:rPr>
              <a:t> </a:t>
            </a:r>
            <a:r>
              <a:rPr lang="tr-TR" sz="2400" dirty="0" err="1">
                <a:solidFill>
                  <a:srgbClr val="6600CC"/>
                </a:solidFill>
                <a:highlight>
                  <a:srgbClr val="FFFFFF"/>
                </a:highlight>
              </a:rPr>
              <a:t>fluorescence</a:t>
            </a:r>
            <a:r>
              <a:rPr lang="tr-TR" sz="2400" dirty="0">
                <a:solidFill>
                  <a:srgbClr val="333333"/>
                </a:solidFill>
                <a:highlight>
                  <a:srgbClr val="FFFFFF"/>
                </a:highlight>
              </a:rPr>
              <a:t> in </a:t>
            </a:r>
            <a:r>
              <a:rPr lang="tr-TR" sz="2400" dirty="0" err="1">
                <a:solidFill>
                  <a:srgbClr val="333333"/>
                </a:solidFill>
                <a:highlight>
                  <a:srgbClr val="FFFFFF"/>
                </a:highlight>
              </a:rPr>
              <a:t>situ</a:t>
            </a:r>
            <a:r>
              <a:rPr lang="tr-TR" sz="2400" dirty="0">
                <a:solidFill>
                  <a:srgbClr val="333333"/>
                </a:solidFill>
                <a:highlight>
                  <a:srgbClr val="FFFFFF"/>
                </a:highlight>
              </a:rPr>
              <a:t> </a:t>
            </a:r>
            <a:r>
              <a:rPr lang="tr-TR" sz="2400" dirty="0" err="1">
                <a:solidFill>
                  <a:srgbClr val="333333"/>
                </a:solidFill>
                <a:highlight>
                  <a:srgbClr val="FFFFFF"/>
                </a:highlight>
              </a:rPr>
              <a:t>hybridization</a:t>
            </a:r>
            <a:r>
              <a:rPr lang="tr-TR" sz="2400" dirty="0">
                <a:solidFill>
                  <a:srgbClr val="333333"/>
                </a:solidFill>
                <a:highlight>
                  <a:srgbClr val="FFFFFF"/>
                </a:highlight>
              </a:rPr>
              <a:t> </a:t>
            </a:r>
            <a:r>
              <a:rPr lang="tr-TR" sz="2400" dirty="0" err="1">
                <a:solidFill>
                  <a:srgbClr val="333333"/>
                </a:solidFill>
                <a:highlight>
                  <a:srgbClr val="FFFFFF"/>
                </a:highlight>
              </a:rPr>
              <a:t>studies</a:t>
            </a:r>
            <a:r>
              <a:rPr lang="tr-TR" sz="2400" dirty="0">
                <a:solidFill>
                  <a:srgbClr val="333333"/>
                </a:solidFill>
                <a:highlight>
                  <a:srgbClr val="FFFFFF"/>
                </a:highlight>
              </a:rPr>
              <a:t> of </a:t>
            </a:r>
            <a:r>
              <a:rPr lang="tr-TR" sz="2400" dirty="0" err="1">
                <a:solidFill>
                  <a:srgbClr val="333333"/>
                </a:solidFill>
                <a:highlight>
                  <a:srgbClr val="FFFFFF"/>
                </a:highlight>
              </a:rPr>
              <a:t>infected</a:t>
            </a:r>
            <a:r>
              <a:rPr lang="tr-TR" sz="2400" dirty="0">
                <a:solidFill>
                  <a:srgbClr val="333333"/>
                </a:solidFill>
                <a:highlight>
                  <a:srgbClr val="FFFFFF"/>
                </a:highlight>
              </a:rPr>
              <a:t> </a:t>
            </a:r>
            <a:r>
              <a:rPr lang="tr-TR" sz="2400" dirty="0" err="1">
                <a:solidFill>
                  <a:srgbClr val="333333"/>
                </a:solidFill>
                <a:highlight>
                  <a:srgbClr val="FFFFFF"/>
                </a:highlight>
              </a:rPr>
              <a:t>tissue</a:t>
            </a:r>
            <a:r>
              <a:rPr lang="tr-TR" sz="2400" dirty="0">
                <a:solidFill>
                  <a:srgbClr val="333333"/>
                </a:solidFill>
                <a:highlight>
                  <a:srgbClr val="FFFFFF"/>
                </a:highlight>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838200" y="0"/>
            <a:ext cx="10515600" cy="1325700"/>
          </a:xfrm>
          <a:prstGeom prst="rect">
            <a:avLst/>
          </a:prstGeom>
        </p:spPr>
        <p:txBody>
          <a:bodyPr wrap="square" lIns="91425" tIns="91425" rIns="91425" bIns="91425" anchor="ctr" anchorCtr="0">
            <a:noAutofit/>
          </a:bodyPr>
          <a:lstStyle/>
          <a:p>
            <a:pPr marL="0" lvl="0" indent="0">
              <a:spcBef>
                <a:spcPts val="0"/>
              </a:spcBef>
              <a:buNone/>
            </a:pPr>
            <a:r>
              <a:rPr lang="tr-TR">
                <a:solidFill>
                  <a:srgbClr val="4A86E8"/>
                </a:solidFill>
              </a:rPr>
              <a:t>Prevention</a:t>
            </a:r>
          </a:p>
        </p:txBody>
      </p:sp>
      <p:sp>
        <p:nvSpPr>
          <p:cNvPr id="257" name="Shape 257"/>
          <p:cNvSpPr txBox="1">
            <a:spLocks noGrp="1"/>
          </p:cNvSpPr>
          <p:nvPr>
            <p:ph type="body" idx="1"/>
          </p:nvPr>
        </p:nvSpPr>
        <p:spPr>
          <a:xfrm>
            <a:off x="838200" y="1356652"/>
            <a:ext cx="10515600" cy="5240700"/>
          </a:xfrm>
          <a:prstGeom prst="rect">
            <a:avLst/>
          </a:prstGeom>
        </p:spPr>
        <p:txBody>
          <a:bodyPr wrap="square" lIns="91425" tIns="91425" rIns="91425" bIns="91425" anchor="t" anchorCtr="0">
            <a:noAutofit/>
          </a:bodyPr>
          <a:lstStyle/>
          <a:p>
            <a:pPr>
              <a:spcBef>
                <a:spcPts val="0"/>
              </a:spcBef>
            </a:pPr>
            <a:r>
              <a:rPr lang="tr-TR" sz="2400" dirty="0" err="1">
                <a:solidFill>
                  <a:srgbClr val="333333"/>
                </a:solidFill>
                <a:highlight>
                  <a:srgbClr val="FFFFFF"/>
                </a:highlight>
              </a:rPr>
              <a:t>Modified-live</a:t>
            </a:r>
            <a:r>
              <a:rPr lang="tr-TR" sz="2400" dirty="0">
                <a:solidFill>
                  <a:srgbClr val="333333"/>
                </a:solidFill>
                <a:highlight>
                  <a:srgbClr val="FFFFFF"/>
                </a:highlight>
              </a:rPr>
              <a:t> </a:t>
            </a:r>
            <a:r>
              <a:rPr lang="tr-TR" sz="2400" dirty="0" err="1">
                <a:solidFill>
                  <a:srgbClr val="333333"/>
                </a:solidFill>
                <a:highlight>
                  <a:srgbClr val="FFFFFF"/>
                </a:highlight>
              </a:rPr>
              <a:t>virus</a:t>
            </a:r>
            <a:r>
              <a:rPr lang="tr-TR" sz="2400" dirty="0">
                <a:solidFill>
                  <a:srgbClr val="333333"/>
                </a:solidFill>
                <a:highlight>
                  <a:srgbClr val="FFFFFF"/>
                </a:highlight>
              </a:rPr>
              <a:t> (MLV) </a:t>
            </a:r>
            <a:r>
              <a:rPr lang="tr-TR" sz="2400" dirty="0" err="1">
                <a:solidFill>
                  <a:srgbClr val="333333"/>
                </a:solidFill>
                <a:highlight>
                  <a:srgbClr val="FFFFFF"/>
                </a:highlight>
              </a:rPr>
              <a:t>injectable</a:t>
            </a:r>
            <a:r>
              <a:rPr lang="tr-TR" sz="2400" dirty="0">
                <a:solidFill>
                  <a:srgbClr val="333333"/>
                </a:solidFill>
                <a:highlight>
                  <a:srgbClr val="FFFFFF"/>
                </a:highlight>
              </a:rPr>
              <a:t> </a:t>
            </a:r>
            <a:r>
              <a:rPr lang="tr-TR" sz="2400" dirty="0" err="1">
                <a:solidFill>
                  <a:srgbClr val="333333"/>
                </a:solidFill>
                <a:highlight>
                  <a:srgbClr val="FFFFFF"/>
                </a:highlight>
              </a:rPr>
              <a:t>vaccines</a:t>
            </a:r>
            <a:r>
              <a:rPr lang="tr-TR" sz="2400" dirty="0">
                <a:solidFill>
                  <a:srgbClr val="333333"/>
                </a:solidFill>
                <a:highlight>
                  <a:srgbClr val="FFFFFF"/>
                </a:highlight>
              </a:rPr>
              <a:t> </a:t>
            </a:r>
            <a:r>
              <a:rPr lang="tr-TR" sz="2400" dirty="0" err="1">
                <a:solidFill>
                  <a:srgbClr val="333333"/>
                </a:solidFill>
                <a:highlight>
                  <a:srgbClr val="FFFFFF"/>
                </a:highlight>
              </a:rPr>
              <a:t>are</a:t>
            </a:r>
            <a:r>
              <a:rPr lang="tr-TR" sz="2400" dirty="0">
                <a:solidFill>
                  <a:srgbClr val="333333"/>
                </a:solidFill>
                <a:highlight>
                  <a:srgbClr val="FFFFFF"/>
                </a:highlight>
              </a:rPr>
              <a:t> </a:t>
            </a:r>
            <a:r>
              <a:rPr lang="tr-TR" sz="2400" dirty="0" err="1">
                <a:solidFill>
                  <a:srgbClr val="333333"/>
                </a:solidFill>
                <a:highlight>
                  <a:srgbClr val="FFFFFF"/>
                </a:highlight>
              </a:rPr>
              <a:t>available</a:t>
            </a:r>
            <a:r>
              <a:rPr lang="tr-TR" sz="2400" dirty="0">
                <a:solidFill>
                  <a:srgbClr val="333333"/>
                </a:solidFill>
                <a:highlight>
                  <a:srgbClr val="FFFFFF"/>
                </a:highlight>
              </a:rPr>
              <a:t> </a:t>
            </a:r>
            <a:r>
              <a:rPr lang="tr-TR" sz="2400" dirty="0" err="1">
                <a:solidFill>
                  <a:srgbClr val="333333"/>
                </a:solidFill>
                <a:highlight>
                  <a:srgbClr val="FFFFFF"/>
                </a:highlight>
              </a:rPr>
              <a:t>and</a:t>
            </a:r>
            <a:r>
              <a:rPr lang="tr-TR" sz="2400" dirty="0">
                <a:solidFill>
                  <a:srgbClr val="333333"/>
                </a:solidFill>
                <a:highlight>
                  <a:srgbClr val="FFFFFF"/>
                </a:highlight>
              </a:rPr>
              <a:t> </a:t>
            </a:r>
            <a:r>
              <a:rPr lang="tr-TR" sz="2400" dirty="0" err="1">
                <a:solidFill>
                  <a:srgbClr val="333333"/>
                </a:solidFill>
                <a:highlight>
                  <a:srgbClr val="FFFFFF"/>
                </a:highlight>
              </a:rPr>
              <a:t>are</a:t>
            </a:r>
            <a:r>
              <a:rPr lang="tr-TR" sz="2400" dirty="0">
                <a:solidFill>
                  <a:srgbClr val="333333"/>
                </a:solidFill>
                <a:highlight>
                  <a:srgbClr val="FFFFFF"/>
                </a:highlight>
              </a:rPr>
              <a:t> </a:t>
            </a:r>
            <a:r>
              <a:rPr lang="tr-TR" sz="2400" dirty="0" err="1">
                <a:solidFill>
                  <a:srgbClr val="333333"/>
                </a:solidFill>
                <a:highlight>
                  <a:srgbClr val="FFFFFF"/>
                </a:highlight>
              </a:rPr>
              <a:t>often</a:t>
            </a:r>
            <a:r>
              <a:rPr lang="tr-TR" sz="2400" dirty="0">
                <a:solidFill>
                  <a:srgbClr val="333333"/>
                </a:solidFill>
                <a:highlight>
                  <a:srgbClr val="FFFFFF"/>
                </a:highlight>
              </a:rPr>
              <a:t> </a:t>
            </a:r>
            <a:r>
              <a:rPr lang="tr-TR" sz="2400" dirty="0" err="1">
                <a:solidFill>
                  <a:srgbClr val="333333"/>
                </a:solidFill>
                <a:highlight>
                  <a:srgbClr val="FFFFFF"/>
                </a:highlight>
              </a:rPr>
              <a:t>combined</a:t>
            </a:r>
            <a:r>
              <a:rPr lang="tr-TR" sz="2400" dirty="0">
                <a:solidFill>
                  <a:srgbClr val="333333"/>
                </a:solidFill>
                <a:highlight>
                  <a:srgbClr val="FFFFFF"/>
                </a:highlight>
              </a:rPr>
              <a:t> </a:t>
            </a:r>
            <a:r>
              <a:rPr lang="tr-TR" sz="2400" dirty="0" err="1">
                <a:solidFill>
                  <a:srgbClr val="333333"/>
                </a:solidFill>
                <a:highlight>
                  <a:srgbClr val="FFFFFF"/>
                </a:highlight>
              </a:rPr>
              <a:t>with</a:t>
            </a:r>
            <a:r>
              <a:rPr lang="tr-TR" sz="2400" dirty="0">
                <a:solidFill>
                  <a:srgbClr val="333333"/>
                </a:solidFill>
                <a:highlight>
                  <a:srgbClr val="FFFFFF"/>
                </a:highlight>
              </a:rPr>
              <a:t> </a:t>
            </a:r>
            <a:r>
              <a:rPr lang="tr-TR" sz="2400" dirty="0" err="1">
                <a:solidFill>
                  <a:srgbClr val="333333"/>
                </a:solidFill>
                <a:highlight>
                  <a:srgbClr val="FFFFFF"/>
                </a:highlight>
              </a:rPr>
              <a:t>other</a:t>
            </a:r>
            <a:r>
              <a:rPr lang="tr-TR" sz="2400" dirty="0">
                <a:solidFill>
                  <a:srgbClr val="333333"/>
                </a:solidFill>
                <a:highlight>
                  <a:srgbClr val="FFFFFF"/>
                </a:highlight>
              </a:rPr>
              <a:t> </a:t>
            </a:r>
            <a:r>
              <a:rPr lang="tr-TR" sz="2400" dirty="0" err="1">
                <a:solidFill>
                  <a:srgbClr val="333333"/>
                </a:solidFill>
                <a:highlight>
                  <a:srgbClr val="FFFFFF"/>
                </a:highlight>
              </a:rPr>
              <a:t>vaccines</a:t>
            </a:r>
            <a:r>
              <a:rPr lang="tr-TR" sz="2400" dirty="0">
                <a:solidFill>
                  <a:srgbClr val="333333"/>
                </a:solidFill>
                <a:highlight>
                  <a:srgbClr val="FFFFFF"/>
                </a:highlight>
              </a:rPr>
              <a:t>. </a:t>
            </a:r>
          </a:p>
          <a:p>
            <a:pPr>
              <a:spcBef>
                <a:spcPts val="0"/>
              </a:spcBef>
            </a:pPr>
            <a:endParaRPr lang="tr-TR" sz="2400" dirty="0">
              <a:solidFill>
                <a:srgbClr val="333333"/>
              </a:solidFill>
              <a:highlight>
                <a:srgbClr val="FFFFFF"/>
              </a:highlight>
            </a:endParaRPr>
          </a:p>
          <a:p>
            <a:pPr>
              <a:spcBef>
                <a:spcPts val="0"/>
              </a:spcBef>
            </a:pPr>
            <a:r>
              <a:rPr lang="tr-TR" sz="2400" dirty="0" err="1">
                <a:solidFill>
                  <a:srgbClr val="333333"/>
                </a:solidFill>
                <a:highlight>
                  <a:srgbClr val="FFFFFF"/>
                </a:highlight>
              </a:rPr>
              <a:t>Vaccination</a:t>
            </a:r>
            <a:r>
              <a:rPr lang="tr-TR" sz="2400" dirty="0">
                <a:solidFill>
                  <a:srgbClr val="333333"/>
                </a:solidFill>
                <a:highlight>
                  <a:srgbClr val="FFFFFF"/>
                </a:highlight>
              </a:rPr>
              <a:t> </a:t>
            </a:r>
            <a:r>
              <a:rPr lang="tr-TR" sz="2400" dirty="0" err="1">
                <a:solidFill>
                  <a:srgbClr val="333333"/>
                </a:solidFill>
                <a:highlight>
                  <a:srgbClr val="FFFFFF"/>
                </a:highlight>
              </a:rPr>
              <a:t>against</a:t>
            </a:r>
            <a:r>
              <a:rPr lang="tr-TR" sz="2400" dirty="0">
                <a:solidFill>
                  <a:srgbClr val="333333"/>
                </a:solidFill>
                <a:highlight>
                  <a:srgbClr val="FFFFFF"/>
                </a:highlight>
              </a:rPr>
              <a:t> ICH is </a:t>
            </a:r>
            <a:r>
              <a:rPr lang="tr-TR" sz="2400" dirty="0" err="1">
                <a:solidFill>
                  <a:srgbClr val="333333"/>
                </a:solidFill>
                <a:highlight>
                  <a:srgbClr val="FFFFFF"/>
                </a:highlight>
              </a:rPr>
              <a:t>recommended</a:t>
            </a:r>
            <a:r>
              <a:rPr lang="tr-TR" sz="2400" dirty="0">
                <a:solidFill>
                  <a:srgbClr val="333333"/>
                </a:solidFill>
                <a:highlight>
                  <a:srgbClr val="FFFFFF"/>
                </a:highlight>
              </a:rPr>
              <a:t> at </a:t>
            </a:r>
            <a:r>
              <a:rPr lang="tr-TR" sz="2400" dirty="0" err="1">
                <a:solidFill>
                  <a:srgbClr val="333333"/>
                </a:solidFill>
                <a:highlight>
                  <a:srgbClr val="FFFFFF"/>
                </a:highlight>
              </a:rPr>
              <a:t>the</a:t>
            </a:r>
            <a:r>
              <a:rPr lang="tr-TR" sz="2400" dirty="0">
                <a:solidFill>
                  <a:srgbClr val="333333"/>
                </a:solidFill>
                <a:highlight>
                  <a:srgbClr val="FFFFFF"/>
                </a:highlight>
              </a:rPr>
              <a:t> time of canine </a:t>
            </a:r>
            <a:r>
              <a:rPr lang="tr-TR" sz="2400" dirty="0" err="1">
                <a:solidFill>
                  <a:srgbClr val="333333"/>
                </a:solidFill>
                <a:highlight>
                  <a:srgbClr val="FFFFFF"/>
                </a:highlight>
              </a:rPr>
              <a:t>distemper</a:t>
            </a:r>
            <a:r>
              <a:rPr lang="tr-TR" sz="2400" dirty="0">
                <a:solidFill>
                  <a:srgbClr val="333333"/>
                </a:solidFill>
                <a:highlight>
                  <a:srgbClr val="FFFFFF"/>
                </a:highlight>
              </a:rPr>
              <a:t> </a:t>
            </a:r>
            <a:r>
              <a:rPr lang="tr-TR" sz="2400" dirty="0" err="1">
                <a:solidFill>
                  <a:srgbClr val="333333"/>
                </a:solidFill>
                <a:highlight>
                  <a:srgbClr val="FFFFFF"/>
                </a:highlight>
              </a:rPr>
              <a:t>vaccinations</a:t>
            </a:r>
            <a:r>
              <a:rPr lang="tr-TR" sz="2400" dirty="0">
                <a:solidFill>
                  <a:srgbClr val="333333"/>
                </a:solidFill>
                <a:highlight>
                  <a:srgbClr val="FFFFFF"/>
                </a:highlight>
              </a:rPr>
              <a:t>.</a:t>
            </a:r>
          </a:p>
          <a:p>
            <a:pPr>
              <a:spcBef>
                <a:spcPts val="0"/>
              </a:spcBef>
            </a:pPr>
            <a:endParaRPr lang="tr-TR" sz="2400" dirty="0">
              <a:solidFill>
                <a:srgbClr val="333333"/>
              </a:solidFill>
              <a:highlight>
                <a:srgbClr val="FFFFFF"/>
              </a:highlight>
            </a:endParaRPr>
          </a:p>
          <a:p>
            <a:pPr>
              <a:spcBef>
                <a:spcPts val="0"/>
              </a:spcBef>
            </a:pPr>
            <a:r>
              <a:rPr lang="tr-TR" sz="2400" dirty="0">
                <a:solidFill>
                  <a:srgbClr val="333333"/>
                </a:solidFill>
                <a:highlight>
                  <a:srgbClr val="FFFFFF"/>
                </a:highlight>
              </a:rPr>
              <a:t> </a:t>
            </a:r>
            <a:r>
              <a:rPr lang="tr-TR" sz="2400" dirty="0" err="1">
                <a:solidFill>
                  <a:srgbClr val="C27BA0"/>
                </a:solidFill>
                <a:highlight>
                  <a:srgbClr val="FFFFFF"/>
                </a:highlight>
              </a:rPr>
              <a:t>Maternal</a:t>
            </a:r>
            <a:r>
              <a:rPr lang="tr-TR" sz="2400" dirty="0">
                <a:solidFill>
                  <a:srgbClr val="C27BA0"/>
                </a:solidFill>
                <a:highlight>
                  <a:srgbClr val="FFFFFF"/>
                </a:highlight>
              </a:rPr>
              <a:t> </a:t>
            </a:r>
            <a:r>
              <a:rPr lang="tr-TR" sz="2400" dirty="0" err="1">
                <a:solidFill>
                  <a:srgbClr val="C27BA0"/>
                </a:solidFill>
                <a:highlight>
                  <a:srgbClr val="FFFFFF"/>
                </a:highlight>
              </a:rPr>
              <a:t>antibody</a:t>
            </a:r>
            <a:r>
              <a:rPr lang="tr-TR" sz="2400" dirty="0">
                <a:solidFill>
                  <a:srgbClr val="C27BA0"/>
                </a:solidFill>
                <a:highlight>
                  <a:srgbClr val="FFFFFF"/>
                </a:highlight>
              </a:rPr>
              <a:t> </a:t>
            </a:r>
            <a:r>
              <a:rPr lang="tr-TR" sz="2400" dirty="0" err="1">
                <a:solidFill>
                  <a:srgbClr val="C27BA0"/>
                </a:solidFill>
                <a:highlight>
                  <a:srgbClr val="FFFFFF"/>
                </a:highlight>
              </a:rPr>
              <a:t>from</a:t>
            </a:r>
            <a:r>
              <a:rPr lang="tr-TR" sz="2400" dirty="0">
                <a:solidFill>
                  <a:srgbClr val="C27BA0"/>
                </a:solidFill>
                <a:highlight>
                  <a:srgbClr val="FFFFFF"/>
                </a:highlight>
              </a:rPr>
              <a:t> </a:t>
            </a:r>
            <a:r>
              <a:rPr lang="tr-TR" sz="2400" dirty="0" err="1">
                <a:solidFill>
                  <a:srgbClr val="C27BA0"/>
                </a:solidFill>
                <a:highlight>
                  <a:srgbClr val="FFFFFF"/>
                </a:highlight>
              </a:rPr>
              <a:t>immune</a:t>
            </a:r>
            <a:r>
              <a:rPr lang="tr-TR" sz="2400" dirty="0">
                <a:solidFill>
                  <a:srgbClr val="C27BA0"/>
                </a:solidFill>
                <a:highlight>
                  <a:srgbClr val="FFFFFF"/>
                </a:highlight>
              </a:rPr>
              <a:t> </a:t>
            </a:r>
            <a:r>
              <a:rPr lang="tr-TR" sz="2400" dirty="0" err="1">
                <a:solidFill>
                  <a:srgbClr val="C27BA0"/>
                </a:solidFill>
                <a:highlight>
                  <a:srgbClr val="FFFFFF"/>
                </a:highlight>
              </a:rPr>
              <a:t>dogs</a:t>
            </a:r>
            <a:r>
              <a:rPr lang="tr-TR" sz="2400" dirty="0">
                <a:solidFill>
                  <a:srgbClr val="C27BA0"/>
                </a:solidFill>
                <a:highlight>
                  <a:srgbClr val="FFFFFF"/>
                </a:highlight>
              </a:rPr>
              <a:t> </a:t>
            </a:r>
            <a:r>
              <a:rPr lang="tr-TR" sz="2400" dirty="0" err="1">
                <a:solidFill>
                  <a:srgbClr val="C27BA0"/>
                </a:solidFill>
                <a:highlight>
                  <a:srgbClr val="FFFFFF"/>
                </a:highlight>
              </a:rPr>
              <a:t>interferes</a:t>
            </a:r>
            <a:r>
              <a:rPr lang="tr-TR" sz="2400" dirty="0">
                <a:solidFill>
                  <a:srgbClr val="C27BA0"/>
                </a:solidFill>
                <a:highlight>
                  <a:srgbClr val="FFFFFF"/>
                </a:highlight>
              </a:rPr>
              <a:t> </a:t>
            </a:r>
            <a:r>
              <a:rPr lang="tr-TR" sz="2400" dirty="0" err="1">
                <a:solidFill>
                  <a:srgbClr val="C27BA0"/>
                </a:solidFill>
                <a:highlight>
                  <a:srgbClr val="FFFFFF"/>
                </a:highlight>
              </a:rPr>
              <a:t>with</a:t>
            </a:r>
            <a:r>
              <a:rPr lang="tr-TR" sz="2400" dirty="0">
                <a:solidFill>
                  <a:srgbClr val="C27BA0"/>
                </a:solidFill>
                <a:highlight>
                  <a:srgbClr val="FFFFFF"/>
                </a:highlight>
              </a:rPr>
              <a:t> </a:t>
            </a:r>
            <a:r>
              <a:rPr lang="tr-TR" sz="2400" dirty="0" err="1">
                <a:solidFill>
                  <a:srgbClr val="C27BA0"/>
                </a:solidFill>
                <a:highlight>
                  <a:srgbClr val="FFFFFF"/>
                </a:highlight>
              </a:rPr>
              <a:t>active</a:t>
            </a:r>
            <a:r>
              <a:rPr lang="tr-TR" sz="2400" dirty="0">
                <a:solidFill>
                  <a:srgbClr val="C27BA0"/>
                </a:solidFill>
                <a:highlight>
                  <a:srgbClr val="FFFFFF"/>
                </a:highlight>
              </a:rPr>
              <a:t> </a:t>
            </a:r>
            <a:r>
              <a:rPr lang="tr-TR" sz="2400" dirty="0" err="1">
                <a:solidFill>
                  <a:srgbClr val="C27BA0"/>
                </a:solidFill>
                <a:highlight>
                  <a:srgbClr val="FFFFFF"/>
                </a:highlight>
              </a:rPr>
              <a:t>immunization</a:t>
            </a:r>
            <a:r>
              <a:rPr lang="tr-TR" sz="2400" dirty="0">
                <a:solidFill>
                  <a:srgbClr val="C27BA0"/>
                </a:solidFill>
                <a:highlight>
                  <a:srgbClr val="FFFFFF"/>
                </a:highlight>
              </a:rPr>
              <a:t> in </a:t>
            </a:r>
            <a:r>
              <a:rPr lang="tr-TR" sz="2400" dirty="0" err="1">
                <a:solidFill>
                  <a:srgbClr val="C27BA0"/>
                </a:solidFill>
                <a:highlight>
                  <a:srgbClr val="FFFFFF"/>
                </a:highlight>
              </a:rPr>
              <a:t>puppies</a:t>
            </a:r>
            <a:r>
              <a:rPr lang="tr-TR" sz="2400" dirty="0">
                <a:solidFill>
                  <a:srgbClr val="C27BA0"/>
                </a:solidFill>
                <a:highlight>
                  <a:srgbClr val="FFFFFF"/>
                </a:highlight>
              </a:rPr>
              <a:t> </a:t>
            </a:r>
            <a:r>
              <a:rPr lang="tr-TR" sz="2400" dirty="0" err="1">
                <a:solidFill>
                  <a:srgbClr val="C27BA0"/>
                </a:solidFill>
                <a:highlight>
                  <a:srgbClr val="FFFFFF"/>
                </a:highlight>
              </a:rPr>
              <a:t>until</a:t>
            </a:r>
            <a:r>
              <a:rPr lang="tr-TR" sz="2400" dirty="0">
                <a:solidFill>
                  <a:srgbClr val="C27BA0"/>
                </a:solidFill>
                <a:highlight>
                  <a:srgbClr val="FFFFFF"/>
                </a:highlight>
              </a:rPr>
              <a:t> </a:t>
            </a:r>
            <a:r>
              <a:rPr lang="tr-TR" sz="2400" dirty="0" err="1">
                <a:solidFill>
                  <a:srgbClr val="C27BA0"/>
                </a:solidFill>
                <a:highlight>
                  <a:srgbClr val="FFFFFF"/>
                </a:highlight>
              </a:rPr>
              <a:t>they</a:t>
            </a:r>
            <a:r>
              <a:rPr lang="tr-TR" sz="2400" dirty="0">
                <a:solidFill>
                  <a:srgbClr val="C27BA0"/>
                </a:solidFill>
                <a:highlight>
                  <a:srgbClr val="FFFFFF"/>
                </a:highlight>
              </a:rPr>
              <a:t> </a:t>
            </a:r>
            <a:r>
              <a:rPr lang="tr-TR" sz="2400" dirty="0" err="1">
                <a:solidFill>
                  <a:srgbClr val="C27BA0"/>
                </a:solidFill>
                <a:highlight>
                  <a:srgbClr val="FFFFFF"/>
                </a:highlight>
              </a:rPr>
              <a:t>are</a:t>
            </a:r>
            <a:r>
              <a:rPr lang="tr-TR" sz="2400" dirty="0">
                <a:solidFill>
                  <a:srgbClr val="C27BA0"/>
                </a:solidFill>
                <a:highlight>
                  <a:srgbClr val="FFFFFF"/>
                </a:highlight>
              </a:rPr>
              <a:t> 9–12 </a:t>
            </a:r>
            <a:r>
              <a:rPr lang="tr-TR" sz="2400" dirty="0" err="1">
                <a:solidFill>
                  <a:srgbClr val="C27BA0"/>
                </a:solidFill>
                <a:highlight>
                  <a:srgbClr val="FFFFFF"/>
                </a:highlight>
              </a:rPr>
              <a:t>wk</a:t>
            </a:r>
            <a:r>
              <a:rPr lang="tr-TR" sz="2400" dirty="0">
                <a:solidFill>
                  <a:srgbClr val="C27BA0"/>
                </a:solidFill>
                <a:highlight>
                  <a:srgbClr val="FFFFFF"/>
                </a:highlight>
              </a:rPr>
              <a:t> </a:t>
            </a:r>
            <a:r>
              <a:rPr lang="tr-TR" sz="2400" dirty="0" err="1">
                <a:solidFill>
                  <a:srgbClr val="C27BA0"/>
                </a:solidFill>
                <a:highlight>
                  <a:srgbClr val="FFFFFF"/>
                </a:highlight>
              </a:rPr>
              <a:t>old</a:t>
            </a:r>
            <a:r>
              <a:rPr lang="tr-TR" sz="2400" dirty="0">
                <a:solidFill>
                  <a:srgbClr val="C27BA0"/>
                </a:solidFill>
                <a:highlight>
                  <a:srgbClr val="FFFFFF"/>
                </a:highlight>
              </a:rPr>
              <a:t>. </a:t>
            </a:r>
          </a:p>
          <a:p>
            <a:pPr>
              <a:spcBef>
                <a:spcPts val="0"/>
              </a:spcBef>
            </a:pPr>
            <a:endParaRPr lang="tr-TR" sz="2400" dirty="0">
              <a:solidFill>
                <a:srgbClr val="C27BA0"/>
              </a:solidFill>
              <a:highlight>
                <a:srgbClr val="FFFFFF"/>
              </a:highlight>
            </a:endParaRPr>
          </a:p>
          <a:p>
            <a:pPr>
              <a:spcBef>
                <a:spcPts val="0"/>
              </a:spcBef>
            </a:pPr>
            <a:r>
              <a:rPr lang="tr-TR" sz="2400" dirty="0" err="1">
                <a:solidFill>
                  <a:srgbClr val="333333"/>
                </a:solidFill>
                <a:highlight>
                  <a:srgbClr val="FFFFFF"/>
                </a:highlight>
              </a:rPr>
              <a:t>Attenuated</a:t>
            </a:r>
            <a:r>
              <a:rPr lang="tr-TR" sz="2400" dirty="0">
                <a:solidFill>
                  <a:srgbClr val="333333"/>
                </a:solidFill>
                <a:highlight>
                  <a:srgbClr val="FFFFFF"/>
                </a:highlight>
              </a:rPr>
              <a:t> CAV-1 </a:t>
            </a:r>
            <a:r>
              <a:rPr lang="tr-TR" sz="2400" dirty="0" err="1">
                <a:solidFill>
                  <a:srgbClr val="333333"/>
                </a:solidFill>
                <a:highlight>
                  <a:srgbClr val="FFFFFF"/>
                </a:highlight>
              </a:rPr>
              <a:t>vaccines</a:t>
            </a:r>
            <a:r>
              <a:rPr lang="tr-TR" sz="2400" dirty="0">
                <a:solidFill>
                  <a:srgbClr val="333333"/>
                </a:solidFill>
                <a:highlight>
                  <a:srgbClr val="FFFFFF"/>
                </a:highlight>
              </a:rPr>
              <a:t> </a:t>
            </a:r>
            <a:r>
              <a:rPr lang="tr-TR" sz="2400" dirty="0" err="1">
                <a:solidFill>
                  <a:srgbClr val="333333"/>
                </a:solidFill>
                <a:highlight>
                  <a:srgbClr val="FFFFFF"/>
                </a:highlight>
              </a:rPr>
              <a:t>have</a:t>
            </a:r>
            <a:r>
              <a:rPr lang="tr-TR" sz="2400" dirty="0">
                <a:solidFill>
                  <a:srgbClr val="333333"/>
                </a:solidFill>
                <a:highlight>
                  <a:srgbClr val="FFFFFF"/>
                </a:highlight>
              </a:rPr>
              <a:t> </a:t>
            </a:r>
            <a:r>
              <a:rPr lang="tr-TR" sz="2400" dirty="0" err="1">
                <a:solidFill>
                  <a:srgbClr val="333333"/>
                </a:solidFill>
                <a:highlight>
                  <a:srgbClr val="FFFFFF"/>
                </a:highlight>
              </a:rPr>
              <a:t>produced</a:t>
            </a:r>
            <a:r>
              <a:rPr lang="tr-TR" sz="2400" dirty="0">
                <a:solidFill>
                  <a:srgbClr val="333333"/>
                </a:solidFill>
                <a:highlight>
                  <a:srgbClr val="FFFFFF"/>
                </a:highlight>
              </a:rPr>
              <a:t> </a:t>
            </a:r>
            <a:r>
              <a:rPr lang="tr-TR" sz="2400" dirty="0" err="1">
                <a:solidFill>
                  <a:srgbClr val="333333"/>
                </a:solidFill>
                <a:highlight>
                  <a:srgbClr val="FFFFFF"/>
                </a:highlight>
              </a:rPr>
              <a:t>transient</a:t>
            </a:r>
            <a:r>
              <a:rPr lang="tr-TR" sz="2400" dirty="0">
                <a:solidFill>
                  <a:srgbClr val="333333"/>
                </a:solidFill>
                <a:highlight>
                  <a:srgbClr val="FFFFFF"/>
                </a:highlight>
              </a:rPr>
              <a:t> </a:t>
            </a:r>
            <a:r>
              <a:rPr lang="tr-TR" sz="2400" dirty="0" err="1">
                <a:solidFill>
                  <a:srgbClr val="333333"/>
                </a:solidFill>
                <a:highlight>
                  <a:srgbClr val="FFFFFF"/>
                </a:highlight>
              </a:rPr>
              <a:t>unilateral</a:t>
            </a:r>
            <a:r>
              <a:rPr lang="tr-TR" sz="2400" dirty="0">
                <a:solidFill>
                  <a:srgbClr val="333333"/>
                </a:solidFill>
                <a:highlight>
                  <a:srgbClr val="FFFFFF"/>
                </a:highlight>
              </a:rPr>
              <a:t> </a:t>
            </a:r>
            <a:r>
              <a:rPr lang="tr-TR" sz="2400" dirty="0" err="1">
                <a:solidFill>
                  <a:srgbClr val="333333"/>
                </a:solidFill>
                <a:highlight>
                  <a:srgbClr val="FFFFFF"/>
                </a:highlight>
              </a:rPr>
              <a:t>or</a:t>
            </a:r>
            <a:r>
              <a:rPr lang="tr-TR" sz="2400" dirty="0">
                <a:solidFill>
                  <a:srgbClr val="333333"/>
                </a:solidFill>
                <a:highlight>
                  <a:srgbClr val="FFFFFF"/>
                </a:highlight>
              </a:rPr>
              <a:t> </a:t>
            </a:r>
            <a:r>
              <a:rPr lang="tr-TR" sz="2400" dirty="0" err="1">
                <a:solidFill>
                  <a:srgbClr val="333333"/>
                </a:solidFill>
                <a:highlight>
                  <a:srgbClr val="FFFFFF"/>
                </a:highlight>
              </a:rPr>
              <a:t>bilateral</a:t>
            </a:r>
            <a:r>
              <a:rPr lang="tr-TR" sz="2400" dirty="0">
                <a:solidFill>
                  <a:srgbClr val="333333"/>
                </a:solidFill>
                <a:highlight>
                  <a:srgbClr val="FFFFFF"/>
                </a:highlight>
              </a:rPr>
              <a:t> </a:t>
            </a:r>
            <a:r>
              <a:rPr lang="tr-TR" sz="2400" dirty="0" err="1">
                <a:solidFill>
                  <a:srgbClr val="333333"/>
                </a:solidFill>
                <a:highlight>
                  <a:srgbClr val="FFFFFF"/>
                </a:highlight>
              </a:rPr>
              <a:t>opacities</a:t>
            </a:r>
            <a:r>
              <a:rPr lang="tr-TR" sz="2400" dirty="0">
                <a:solidFill>
                  <a:srgbClr val="333333"/>
                </a:solidFill>
                <a:highlight>
                  <a:srgbClr val="FFFFFF"/>
                </a:highlight>
              </a:rPr>
              <a:t> of </a:t>
            </a:r>
            <a:r>
              <a:rPr lang="tr-TR" sz="2400" dirty="0" err="1">
                <a:solidFill>
                  <a:srgbClr val="333333"/>
                </a:solidFill>
                <a:highlight>
                  <a:srgbClr val="FFFFFF"/>
                </a:highlight>
              </a:rPr>
              <a:t>the</a:t>
            </a:r>
            <a:r>
              <a:rPr lang="tr-TR" sz="2400" dirty="0">
                <a:solidFill>
                  <a:srgbClr val="333333"/>
                </a:solidFill>
                <a:highlight>
                  <a:srgbClr val="FFFFFF"/>
                </a:highlight>
              </a:rPr>
              <a:t> </a:t>
            </a:r>
            <a:r>
              <a:rPr lang="tr-TR" sz="2400" dirty="0" err="1">
                <a:solidFill>
                  <a:srgbClr val="333333"/>
                </a:solidFill>
                <a:highlight>
                  <a:srgbClr val="FFFFFF"/>
                </a:highlight>
              </a:rPr>
              <a:t>cornea</a:t>
            </a:r>
            <a:r>
              <a:rPr lang="tr-TR" sz="2400" dirty="0">
                <a:solidFill>
                  <a:srgbClr val="333333"/>
                </a:solidFill>
                <a:highlight>
                  <a:srgbClr val="FFFFFF"/>
                </a:highlight>
              </a:rPr>
              <a:t>, </a:t>
            </a:r>
            <a:r>
              <a:rPr lang="tr-TR" sz="2400" dirty="0" err="1">
                <a:solidFill>
                  <a:srgbClr val="333333"/>
                </a:solidFill>
                <a:highlight>
                  <a:srgbClr val="FFFFFF"/>
                </a:highlight>
              </a:rPr>
              <a:t>and</a:t>
            </a:r>
            <a:r>
              <a:rPr lang="tr-TR" sz="2400" dirty="0">
                <a:solidFill>
                  <a:srgbClr val="333333"/>
                </a:solidFill>
                <a:highlight>
                  <a:srgbClr val="FFFFFF"/>
                </a:highlight>
              </a:rPr>
              <a:t> </a:t>
            </a:r>
            <a:r>
              <a:rPr lang="tr-TR" sz="2400" dirty="0" err="1">
                <a:solidFill>
                  <a:srgbClr val="333333"/>
                </a:solidFill>
                <a:highlight>
                  <a:srgbClr val="FFFFFF"/>
                </a:highlight>
              </a:rPr>
              <a:t>the</a:t>
            </a:r>
            <a:r>
              <a:rPr lang="tr-TR" sz="2400" dirty="0">
                <a:solidFill>
                  <a:srgbClr val="333333"/>
                </a:solidFill>
                <a:highlight>
                  <a:srgbClr val="FFFFFF"/>
                </a:highlight>
              </a:rPr>
              <a:t> </a:t>
            </a:r>
            <a:r>
              <a:rPr lang="tr-TR" sz="2400" dirty="0" err="1">
                <a:solidFill>
                  <a:srgbClr val="333333"/>
                </a:solidFill>
                <a:highlight>
                  <a:srgbClr val="FFFFFF"/>
                </a:highlight>
              </a:rPr>
              <a:t>virus</a:t>
            </a:r>
            <a:r>
              <a:rPr lang="tr-TR" sz="2400" dirty="0">
                <a:solidFill>
                  <a:srgbClr val="333333"/>
                </a:solidFill>
                <a:highlight>
                  <a:srgbClr val="FFFFFF"/>
                </a:highlight>
              </a:rPr>
              <a:t> </a:t>
            </a:r>
            <a:r>
              <a:rPr lang="tr-TR" sz="2400" dirty="0" err="1">
                <a:solidFill>
                  <a:srgbClr val="333333"/>
                </a:solidFill>
                <a:highlight>
                  <a:srgbClr val="FFFFFF"/>
                </a:highlight>
              </a:rPr>
              <a:t>may</a:t>
            </a:r>
            <a:r>
              <a:rPr lang="tr-TR" sz="2400" dirty="0">
                <a:solidFill>
                  <a:srgbClr val="333333"/>
                </a:solidFill>
                <a:highlight>
                  <a:srgbClr val="FFFFFF"/>
                </a:highlight>
              </a:rPr>
              <a:t> be </a:t>
            </a:r>
            <a:r>
              <a:rPr lang="tr-TR" sz="2400" dirty="0" err="1">
                <a:solidFill>
                  <a:srgbClr val="333333"/>
                </a:solidFill>
                <a:highlight>
                  <a:srgbClr val="FFFFFF"/>
                </a:highlight>
              </a:rPr>
              <a:t>shed</a:t>
            </a:r>
            <a:r>
              <a:rPr lang="tr-TR" sz="2400" dirty="0">
                <a:solidFill>
                  <a:srgbClr val="333333"/>
                </a:solidFill>
                <a:highlight>
                  <a:srgbClr val="FFFFFF"/>
                </a:highlight>
              </a:rPr>
              <a:t> in </a:t>
            </a:r>
            <a:r>
              <a:rPr lang="tr-TR" sz="2400" dirty="0" err="1">
                <a:solidFill>
                  <a:srgbClr val="333333"/>
                </a:solidFill>
                <a:highlight>
                  <a:srgbClr val="FFFFFF"/>
                </a:highlight>
              </a:rPr>
              <a:t>urine</a:t>
            </a:r>
            <a:r>
              <a:rPr lang="tr-TR" sz="2400" dirty="0">
                <a:solidFill>
                  <a:srgbClr val="FF0000"/>
                </a:solidFill>
                <a:highlight>
                  <a:srgbClr val="FFFFFF"/>
                </a:highlight>
              </a:rPr>
              <a:t>. </a:t>
            </a:r>
            <a:r>
              <a:rPr lang="tr-TR" sz="2400" dirty="0" err="1">
                <a:solidFill>
                  <a:srgbClr val="FF0000"/>
                </a:solidFill>
                <a:highlight>
                  <a:srgbClr val="FFFFFF"/>
                </a:highlight>
              </a:rPr>
              <a:t>For</a:t>
            </a:r>
            <a:r>
              <a:rPr lang="tr-TR" sz="2400" dirty="0">
                <a:solidFill>
                  <a:srgbClr val="FF0000"/>
                </a:solidFill>
                <a:highlight>
                  <a:srgbClr val="FFFFFF"/>
                </a:highlight>
              </a:rPr>
              <a:t> </a:t>
            </a:r>
            <a:r>
              <a:rPr lang="tr-TR" sz="2400" dirty="0" err="1">
                <a:solidFill>
                  <a:srgbClr val="FF0000"/>
                </a:solidFill>
                <a:highlight>
                  <a:srgbClr val="FFFFFF"/>
                </a:highlight>
              </a:rPr>
              <a:t>these</a:t>
            </a:r>
            <a:r>
              <a:rPr lang="tr-TR" sz="2400" dirty="0">
                <a:solidFill>
                  <a:srgbClr val="FF0000"/>
                </a:solidFill>
                <a:highlight>
                  <a:srgbClr val="FFFFFF"/>
                </a:highlight>
              </a:rPr>
              <a:t> </a:t>
            </a:r>
            <a:r>
              <a:rPr lang="tr-TR" sz="2400" dirty="0" err="1">
                <a:solidFill>
                  <a:srgbClr val="FF0000"/>
                </a:solidFill>
                <a:highlight>
                  <a:srgbClr val="FFFFFF"/>
                </a:highlight>
              </a:rPr>
              <a:t>reasons</a:t>
            </a:r>
            <a:r>
              <a:rPr lang="tr-TR" sz="2400" dirty="0">
                <a:solidFill>
                  <a:srgbClr val="FF0000"/>
                </a:solidFill>
                <a:highlight>
                  <a:srgbClr val="FFFFFF"/>
                </a:highlight>
              </a:rPr>
              <a:t>, CAV-2 </a:t>
            </a:r>
            <a:r>
              <a:rPr lang="tr-TR" sz="2400" dirty="0" err="1">
                <a:solidFill>
                  <a:srgbClr val="FF0000"/>
                </a:solidFill>
                <a:highlight>
                  <a:srgbClr val="FFFFFF"/>
                </a:highlight>
              </a:rPr>
              <a:t>attenuated</a:t>
            </a:r>
            <a:r>
              <a:rPr lang="tr-TR" sz="2400" dirty="0">
                <a:solidFill>
                  <a:srgbClr val="FF0000"/>
                </a:solidFill>
                <a:highlight>
                  <a:srgbClr val="FFFFFF"/>
                </a:highlight>
              </a:rPr>
              <a:t> </a:t>
            </a:r>
            <a:r>
              <a:rPr lang="tr-TR" sz="2400" dirty="0" err="1">
                <a:solidFill>
                  <a:srgbClr val="FF0000"/>
                </a:solidFill>
                <a:highlight>
                  <a:srgbClr val="FFFFFF"/>
                </a:highlight>
              </a:rPr>
              <a:t>live</a:t>
            </a:r>
            <a:r>
              <a:rPr lang="tr-TR" sz="2400" dirty="0">
                <a:solidFill>
                  <a:srgbClr val="FF0000"/>
                </a:solidFill>
                <a:highlight>
                  <a:srgbClr val="FFFFFF"/>
                </a:highlight>
              </a:rPr>
              <a:t> </a:t>
            </a:r>
            <a:r>
              <a:rPr lang="tr-TR" sz="2400" dirty="0" err="1">
                <a:solidFill>
                  <a:srgbClr val="FF0000"/>
                </a:solidFill>
                <a:highlight>
                  <a:srgbClr val="FFFFFF"/>
                </a:highlight>
              </a:rPr>
              <a:t>virus</a:t>
            </a:r>
            <a:r>
              <a:rPr lang="tr-TR" sz="2400" dirty="0">
                <a:solidFill>
                  <a:srgbClr val="FF0000"/>
                </a:solidFill>
                <a:highlight>
                  <a:srgbClr val="FFFFFF"/>
                </a:highlight>
              </a:rPr>
              <a:t> </a:t>
            </a:r>
            <a:r>
              <a:rPr lang="tr-TR" sz="2400" dirty="0" err="1">
                <a:solidFill>
                  <a:srgbClr val="FF0000"/>
                </a:solidFill>
                <a:highlight>
                  <a:srgbClr val="FFFFFF"/>
                </a:highlight>
              </a:rPr>
              <a:t>strains</a:t>
            </a:r>
            <a:r>
              <a:rPr lang="tr-TR" sz="2400" dirty="0">
                <a:solidFill>
                  <a:srgbClr val="FF0000"/>
                </a:solidFill>
                <a:highlight>
                  <a:srgbClr val="FFFFFF"/>
                </a:highlight>
              </a:rPr>
              <a:t>, </a:t>
            </a:r>
            <a:r>
              <a:rPr lang="tr-TR" sz="2400" dirty="0" err="1">
                <a:solidFill>
                  <a:srgbClr val="FF0000"/>
                </a:solidFill>
                <a:highlight>
                  <a:srgbClr val="FFFFFF"/>
                </a:highlight>
              </a:rPr>
              <a:t>which</a:t>
            </a:r>
            <a:r>
              <a:rPr lang="tr-TR" sz="2400" dirty="0">
                <a:solidFill>
                  <a:srgbClr val="FF0000"/>
                </a:solidFill>
                <a:highlight>
                  <a:srgbClr val="FFFFFF"/>
                </a:highlight>
              </a:rPr>
              <a:t> </a:t>
            </a:r>
            <a:r>
              <a:rPr lang="tr-TR" sz="2400" dirty="0" err="1">
                <a:solidFill>
                  <a:srgbClr val="FF0000"/>
                </a:solidFill>
                <a:highlight>
                  <a:srgbClr val="FFFFFF"/>
                </a:highlight>
              </a:rPr>
              <a:t>provide</a:t>
            </a:r>
            <a:r>
              <a:rPr lang="tr-TR" sz="2400" dirty="0">
                <a:solidFill>
                  <a:srgbClr val="FF0000"/>
                </a:solidFill>
                <a:highlight>
                  <a:srgbClr val="FFFFFF"/>
                </a:highlight>
              </a:rPr>
              <a:t> </a:t>
            </a:r>
            <a:r>
              <a:rPr lang="tr-TR" sz="2400" dirty="0" err="1">
                <a:solidFill>
                  <a:srgbClr val="FF0000"/>
                </a:solidFill>
                <a:highlight>
                  <a:srgbClr val="FFFFFF"/>
                </a:highlight>
              </a:rPr>
              <a:t>cross-protection</a:t>
            </a:r>
            <a:r>
              <a:rPr lang="tr-TR" sz="2400" dirty="0">
                <a:solidFill>
                  <a:srgbClr val="FF0000"/>
                </a:solidFill>
                <a:highlight>
                  <a:srgbClr val="FFFFFF"/>
                </a:highlight>
              </a:rPr>
              <a:t> </a:t>
            </a:r>
            <a:r>
              <a:rPr lang="tr-TR" sz="2400" dirty="0" err="1">
                <a:solidFill>
                  <a:srgbClr val="FF0000"/>
                </a:solidFill>
                <a:highlight>
                  <a:srgbClr val="FFFFFF"/>
                </a:highlight>
              </a:rPr>
              <a:t>against</a:t>
            </a:r>
            <a:r>
              <a:rPr lang="tr-TR" sz="2400" dirty="0">
                <a:solidFill>
                  <a:srgbClr val="FF0000"/>
                </a:solidFill>
                <a:highlight>
                  <a:srgbClr val="FFFFFF"/>
                </a:highlight>
              </a:rPr>
              <a:t> CAV-1, </a:t>
            </a:r>
            <a:r>
              <a:rPr lang="tr-TR" sz="2400" dirty="0" err="1">
                <a:solidFill>
                  <a:srgbClr val="FF0000"/>
                </a:solidFill>
                <a:highlight>
                  <a:srgbClr val="FFFFFF"/>
                </a:highlight>
              </a:rPr>
              <a:t>are</a:t>
            </a:r>
            <a:r>
              <a:rPr lang="tr-TR" sz="2400" dirty="0">
                <a:solidFill>
                  <a:srgbClr val="FF0000"/>
                </a:solidFill>
                <a:highlight>
                  <a:srgbClr val="FFFFFF"/>
                </a:highlight>
              </a:rPr>
              <a:t> </a:t>
            </a:r>
            <a:r>
              <a:rPr lang="tr-TR" sz="2400" dirty="0" err="1">
                <a:solidFill>
                  <a:srgbClr val="FF0000"/>
                </a:solidFill>
                <a:highlight>
                  <a:srgbClr val="FFFFFF"/>
                </a:highlight>
              </a:rPr>
              <a:t>preferentially</a:t>
            </a:r>
            <a:r>
              <a:rPr lang="tr-TR" sz="2400" dirty="0">
                <a:solidFill>
                  <a:srgbClr val="FF0000"/>
                </a:solidFill>
                <a:highlight>
                  <a:srgbClr val="FFFFFF"/>
                </a:highlight>
              </a:rPr>
              <a:t> </a:t>
            </a:r>
            <a:r>
              <a:rPr lang="tr-TR" sz="2400" dirty="0" err="1">
                <a:solidFill>
                  <a:srgbClr val="FF0000"/>
                </a:solidFill>
                <a:highlight>
                  <a:srgbClr val="FFFFFF"/>
                </a:highlight>
              </a:rPr>
              <a:t>used</a:t>
            </a:r>
            <a:r>
              <a:rPr lang="tr-TR" sz="2400" dirty="0">
                <a:solidFill>
                  <a:srgbClr val="FF0000"/>
                </a:solidFill>
                <a:highlight>
                  <a:srgbClr val="FFFFFF"/>
                </a:highlight>
              </a:rPr>
              <a:t> </a:t>
            </a:r>
            <a:r>
              <a:rPr lang="tr-TR" sz="2400" dirty="0" err="1">
                <a:solidFill>
                  <a:srgbClr val="FF0000"/>
                </a:solidFill>
                <a:highlight>
                  <a:srgbClr val="FFFFFF"/>
                </a:highlight>
              </a:rPr>
              <a:t>because</a:t>
            </a:r>
            <a:r>
              <a:rPr lang="tr-TR" sz="2400" dirty="0">
                <a:solidFill>
                  <a:srgbClr val="FF0000"/>
                </a:solidFill>
                <a:highlight>
                  <a:srgbClr val="FFFFFF"/>
                </a:highlight>
              </a:rPr>
              <a:t> </a:t>
            </a:r>
            <a:r>
              <a:rPr lang="tr-TR" sz="2400" dirty="0" err="1">
                <a:solidFill>
                  <a:srgbClr val="FF0000"/>
                </a:solidFill>
                <a:highlight>
                  <a:srgbClr val="FFFFFF"/>
                </a:highlight>
              </a:rPr>
              <a:t>they</a:t>
            </a:r>
            <a:r>
              <a:rPr lang="tr-TR" sz="2400" dirty="0">
                <a:solidFill>
                  <a:srgbClr val="FF0000"/>
                </a:solidFill>
                <a:highlight>
                  <a:srgbClr val="FFFFFF"/>
                </a:highlight>
              </a:rPr>
              <a:t> </a:t>
            </a:r>
            <a:r>
              <a:rPr lang="tr-TR" sz="2400" dirty="0" err="1">
                <a:solidFill>
                  <a:srgbClr val="FF0000"/>
                </a:solidFill>
                <a:highlight>
                  <a:srgbClr val="FFFFFF"/>
                </a:highlight>
              </a:rPr>
              <a:t>have</a:t>
            </a:r>
            <a:r>
              <a:rPr lang="tr-TR" sz="2400" dirty="0">
                <a:solidFill>
                  <a:srgbClr val="FF0000"/>
                </a:solidFill>
                <a:highlight>
                  <a:srgbClr val="FFFFFF"/>
                </a:highlight>
              </a:rPr>
              <a:t> </a:t>
            </a:r>
            <a:r>
              <a:rPr lang="tr-TR" sz="2400" dirty="0" err="1">
                <a:solidFill>
                  <a:srgbClr val="FF0000"/>
                </a:solidFill>
                <a:highlight>
                  <a:srgbClr val="FFFFFF"/>
                </a:highlight>
              </a:rPr>
              <a:t>very</a:t>
            </a:r>
            <a:r>
              <a:rPr lang="tr-TR" sz="2400" dirty="0">
                <a:solidFill>
                  <a:srgbClr val="FF0000"/>
                </a:solidFill>
                <a:highlight>
                  <a:srgbClr val="FFFFFF"/>
                </a:highlight>
              </a:rPr>
              <a:t> </a:t>
            </a:r>
            <a:r>
              <a:rPr lang="tr-TR" sz="2400" dirty="0" err="1">
                <a:solidFill>
                  <a:srgbClr val="FF0000"/>
                </a:solidFill>
                <a:highlight>
                  <a:srgbClr val="FFFFFF"/>
                </a:highlight>
              </a:rPr>
              <a:t>little</a:t>
            </a:r>
            <a:r>
              <a:rPr lang="tr-TR" sz="2400" dirty="0">
                <a:solidFill>
                  <a:srgbClr val="FF0000"/>
                </a:solidFill>
                <a:highlight>
                  <a:srgbClr val="FFFFFF"/>
                </a:highlight>
              </a:rPr>
              <a:t> </a:t>
            </a:r>
            <a:r>
              <a:rPr lang="tr-TR" sz="2400" dirty="0" err="1">
                <a:solidFill>
                  <a:srgbClr val="FF0000"/>
                </a:solidFill>
                <a:highlight>
                  <a:srgbClr val="FFFFFF"/>
                </a:highlight>
              </a:rPr>
              <a:t>tendency</a:t>
            </a:r>
            <a:r>
              <a:rPr lang="tr-TR" sz="2400" dirty="0">
                <a:solidFill>
                  <a:srgbClr val="FF0000"/>
                </a:solidFill>
                <a:highlight>
                  <a:srgbClr val="FFFFFF"/>
                </a:highlight>
              </a:rPr>
              <a:t> </a:t>
            </a:r>
            <a:r>
              <a:rPr lang="tr-TR" sz="2400" dirty="0" err="1">
                <a:solidFill>
                  <a:srgbClr val="FF0000"/>
                </a:solidFill>
                <a:highlight>
                  <a:srgbClr val="FFFFFF"/>
                </a:highlight>
              </a:rPr>
              <a:t>to</a:t>
            </a:r>
            <a:r>
              <a:rPr lang="tr-TR" sz="2400" dirty="0">
                <a:solidFill>
                  <a:srgbClr val="FF0000"/>
                </a:solidFill>
                <a:highlight>
                  <a:srgbClr val="FFFFFF"/>
                </a:highlight>
              </a:rPr>
              <a:t> </a:t>
            </a:r>
            <a:r>
              <a:rPr lang="tr-TR" sz="2400" dirty="0" err="1">
                <a:solidFill>
                  <a:srgbClr val="FF0000"/>
                </a:solidFill>
                <a:highlight>
                  <a:srgbClr val="FFFFFF"/>
                </a:highlight>
              </a:rPr>
              <a:t>produce</a:t>
            </a:r>
            <a:r>
              <a:rPr lang="tr-TR" sz="2400" dirty="0">
                <a:solidFill>
                  <a:srgbClr val="FF0000"/>
                </a:solidFill>
                <a:highlight>
                  <a:srgbClr val="FFFFFF"/>
                </a:highlight>
              </a:rPr>
              <a:t> </a:t>
            </a:r>
            <a:r>
              <a:rPr lang="tr-TR" sz="2400" dirty="0" err="1">
                <a:solidFill>
                  <a:srgbClr val="FF0000"/>
                </a:solidFill>
                <a:highlight>
                  <a:srgbClr val="FFFFFF"/>
                </a:highlight>
              </a:rPr>
              <a:t>corneal</a:t>
            </a:r>
            <a:r>
              <a:rPr lang="tr-TR" sz="2400" dirty="0">
                <a:solidFill>
                  <a:srgbClr val="FF0000"/>
                </a:solidFill>
                <a:highlight>
                  <a:srgbClr val="FFFFFF"/>
                </a:highlight>
              </a:rPr>
              <a:t> </a:t>
            </a:r>
            <a:r>
              <a:rPr lang="tr-TR" sz="2400" dirty="0" err="1">
                <a:solidFill>
                  <a:srgbClr val="FF0000"/>
                </a:solidFill>
                <a:highlight>
                  <a:srgbClr val="FFFFFF"/>
                </a:highlight>
              </a:rPr>
              <a:t>opacities</a:t>
            </a:r>
            <a:r>
              <a:rPr lang="tr-TR" sz="2400" dirty="0">
                <a:solidFill>
                  <a:srgbClr val="FF0000"/>
                </a:solidFill>
                <a:highlight>
                  <a:srgbClr val="FFFFFF"/>
                </a:highlight>
              </a:rPr>
              <a:t> </a:t>
            </a:r>
            <a:r>
              <a:rPr lang="tr-TR" sz="2400" dirty="0" err="1">
                <a:solidFill>
                  <a:srgbClr val="FF0000"/>
                </a:solidFill>
                <a:highlight>
                  <a:srgbClr val="FFFFFF"/>
                </a:highlight>
              </a:rPr>
              <a:t>or</a:t>
            </a:r>
            <a:r>
              <a:rPr lang="tr-TR" sz="2400" dirty="0">
                <a:solidFill>
                  <a:srgbClr val="FF0000"/>
                </a:solidFill>
                <a:highlight>
                  <a:srgbClr val="FFFFFF"/>
                </a:highlight>
              </a:rPr>
              <a:t> </a:t>
            </a:r>
            <a:r>
              <a:rPr lang="tr-TR" sz="2400" dirty="0" err="1">
                <a:solidFill>
                  <a:srgbClr val="FF0000"/>
                </a:solidFill>
                <a:highlight>
                  <a:srgbClr val="FFFFFF"/>
                </a:highlight>
              </a:rPr>
              <a:t>uveitis</a:t>
            </a:r>
            <a:r>
              <a:rPr lang="tr-TR" sz="2400" dirty="0">
                <a:solidFill>
                  <a:srgbClr val="FF0000"/>
                </a:solidFill>
                <a:highlight>
                  <a:srgbClr val="FFFFFF"/>
                </a:highlight>
              </a:rPr>
              <a:t>, </a:t>
            </a:r>
            <a:r>
              <a:rPr lang="tr-TR" sz="2400" dirty="0" err="1">
                <a:solidFill>
                  <a:srgbClr val="FF0000"/>
                </a:solidFill>
                <a:highlight>
                  <a:srgbClr val="FFFFFF"/>
                </a:highlight>
              </a:rPr>
              <a:t>and</a:t>
            </a:r>
            <a:r>
              <a:rPr lang="tr-TR" sz="2400" dirty="0">
                <a:solidFill>
                  <a:srgbClr val="FF0000"/>
                </a:solidFill>
                <a:highlight>
                  <a:srgbClr val="FFFFFF"/>
                </a:highlight>
              </a:rPr>
              <a:t> </a:t>
            </a:r>
            <a:r>
              <a:rPr lang="tr-TR" sz="2400" dirty="0" err="1">
                <a:solidFill>
                  <a:srgbClr val="FF0000"/>
                </a:solidFill>
                <a:highlight>
                  <a:srgbClr val="FFFFFF"/>
                </a:highlight>
              </a:rPr>
              <a:t>the</a:t>
            </a:r>
            <a:r>
              <a:rPr lang="tr-TR" sz="2400" dirty="0">
                <a:solidFill>
                  <a:srgbClr val="FF0000"/>
                </a:solidFill>
                <a:highlight>
                  <a:srgbClr val="FFFFFF"/>
                </a:highlight>
              </a:rPr>
              <a:t> </a:t>
            </a:r>
            <a:r>
              <a:rPr lang="tr-TR" sz="2400" dirty="0" err="1">
                <a:solidFill>
                  <a:srgbClr val="FF0000"/>
                </a:solidFill>
                <a:highlight>
                  <a:srgbClr val="FFFFFF"/>
                </a:highlight>
              </a:rPr>
              <a:t>virus</a:t>
            </a:r>
            <a:r>
              <a:rPr lang="tr-TR" sz="2400" dirty="0">
                <a:solidFill>
                  <a:srgbClr val="FF0000"/>
                </a:solidFill>
                <a:highlight>
                  <a:srgbClr val="FFFFFF"/>
                </a:highlight>
              </a:rPr>
              <a:t> is not </a:t>
            </a:r>
            <a:r>
              <a:rPr lang="tr-TR" sz="2400" dirty="0" err="1">
                <a:solidFill>
                  <a:srgbClr val="FF0000"/>
                </a:solidFill>
                <a:highlight>
                  <a:srgbClr val="FFFFFF"/>
                </a:highlight>
              </a:rPr>
              <a:t>shed</a:t>
            </a:r>
            <a:r>
              <a:rPr lang="tr-TR" sz="2400" dirty="0">
                <a:solidFill>
                  <a:srgbClr val="FF0000"/>
                </a:solidFill>
                <a:highlight>
                  <a:srgbClr val="FFFFFF"/>
                </a:highlight>
              </a:rPr>
              <a:t> in </a:t>
            </a:r>
            <a:r>
              <a:rPr lang="tr-TR" sz="2400" dirty="0" err="1">
                <a:solidFill>
                  <a:srgbClr val="FF0000"/>
                </a:solidFill>
                <a:highlight>
                  <a:srgbClr val="FFFFFF"/>
                </a:highlight>
              </a:rPr>
              <a:t>urine</a:t>
            </a:r>
            <a:r>
              <a:rPr lang="tr-TR" sz="2400" dirty="0">
                <a:solidFill>
                  <a:srgbClr val="FF0000"/>
                </a:solidFill>
                <a:highlight>
                  <a:srgbClr val="FFFFFF"/>
                </a:highlight>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0">
              <a:spcBef>
                <a:spcPts val="0"/>
              </a:spcBef>
              <a:buNone/>
            </a:pPr>
            <a:r>
              <a:rPr lang="tr-TR">
                <a:solidFill>
                  <a:srgbClr val="4A86E8"/>
                </a:solidFill>
              </a:rPr>
              <a:t>References</a:t>
            </a:r>
          </a:p>
        </p:txBody>
      </p:sp>
      <p:sp>
        <p:nvSpPr>
          <p:cNvPr id="263" name="Shape 263"/>
          <p:cNvSpPr txBox="1">
            <a:spLocks noGrp="1"/>
          </p:cNvSpPr>
          <p:nvPr>
            <p:ph type="body" idx="1"/>
          </p:nvPr>
        </p:nvSpPr>
        <p:spPr>
          <a:xfrm>
            <a:off x="838200" y="1825625"/>
            <a:ext cx="10515600" cy="4351200"/>
          </a:xfrm>
          <a:prstGeom prst="rect">
            <a:avLst/>
          </a:prstGeom>
        </p:spPr>
        <p:txBody>
          <a:bodyPr wrap="square" lIns="91425" tIns="91425" rIns="91425" bIns="91425" anchor="t" anchorCtr="0">
            <a:noAutofit/>
          </a:bodyPr>
          <a:lstStyle/>
          <a:p>
            <a:pPr marL="228600" lvl="0" indent="-50800">
              <a:spcBef>
                <a:spcPts val="0"/>
              </a:spcBef>
              <a:buNone/>
            </a:pPr>
            <a:r>
              <a:rPr lang="tr-TR"/>
              <a:t>http://www.msdvetmanual.com/generalized-conditions/infectious-canine-hepatitis/overview-of-infectious-canine-hepatitis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79400" algn="l" rtl="0">
              <a:lnSpc>
                <a:spcPct val="90000"/>
              </a:lnSpc>
              <a:spcBef>
                <a:spcPts val="0"/>
              </a:spcBef>
              <a:buClr>
                <a:srgbClr val="0070C0"/>
              </a:buClr>
              <a:buSzPts val="4400"/>
              <a:buFont typeface="Calibri"/>
              <a:buNone/>
            </a:pPr>
            <a:r>
              <a:rPr lang="tr-TR" sz="4400" b="0" i="0" u="none" strike="noStrike" cap="none">
                <a:solidFill>
                  <a:srgbClr val="0070C0"/>
                </a:solidFill>
                <a:latin typeface="Calibri"/>
                <a:ea typeface="Calibri"/>
                <a:cs typeface="Calibri"/>
                <a:sym typeface="Calibri"/>
              </a:rPr>
              <a:t>Etiology</a:t>
            </a:r>
          </a:p>
        </p:txBody>
      </p:sp>
      <p:sp>
        <p:nvSpPr>
          <p:cNvPr id="97" name="Shape 97"/>
          <p:cNvSpPr txBox="1">
            <a:spLocks noGrp="1"/>
          </p:cNvSpPr>
          <p:nvPr>
            <p:ph type="body" idx="1"/>
          </p:nvPr>
        </p:nvSpPr>
        <p:spPr>
          <a:xfrm>
            <a:off x="838200" y="1496291"/>
            <a:ext cx="10515600" cy="4680672"/>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tr-TR" sz="2800" b="0" i="0" u="none" strike="noStrike" cap="none" dirty="0" err="1">
                <a:solidFill>
                  <a:schemeClr val="dk1"/>
                </a:solidFill>
                <a:latin typeface="Calibri"/>
                <a:ea typeface="Calibri"/>
                <a:cs typeface="Calibri"/>
                <a:sym typeface="Calibri"/>
              </a:rPr>
              <a:t>Papillomaviridae</a:t>
            </a:r>
            <a:endParaRPr lang="tr-TR" sz="28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tr-TR" sz="2800" b="0" i="0" u="none" strike="noStrike" cap="none" dirty="0">
                <a:solidFill>
                  <a:schemeClr val="dk1"/>
                </a:solidFill>
                <a:latin typeface="Calibri"/>
                <a:ea typeface="Calibri"/>
                <a:cs typeface="Calibri"/>
                <a:sym typeface="Calibri"/>
              </a:rPr>
              <a:t>DNA</a:t>
            </a: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tr-TR" sz="2800" b="0" i="0" u="none" strike="noStrike" cap="none" dirty="0" err="1">
                <a:solidFill>
                  <a:schemeClr val="dk1"/>
                </a:solidFill>
                <a:latin typeface="Calibri"/>
                <a:ea typeface="Calibri"/>
                <a:cs typeface="Calibri"/>
                <a:sym typeface="Calibri"/>
              </a:rPr>
              <a:t>Papillomaviruses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PVs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are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rgbClr val="7030A0"/>
                </a:solidFill>
                <a:latin typeface="Calibri"/>
                <a:ea typeface="Calibri"/>
                <a:cs typeface="Calibri"/>
                <a:sym typeface="Calibri"/>
              </a:rPr>
              <a:t>epitheliotropic</a:t>
            </a:r>
            <a:r>
              <a:rPr lang="tr-TR" sz="2800" b="0" i="0" u="none" strike="noStrike" cap="none" dirty="0">
                <a:solidFill>
                  <a:srgbClr val="7030A0"/>
                </a:solidFill>
                <a:latin typeface="Calibri"/>
                <a:ea typeface="Calibri"/>
                <a:cs typeface="Calibri"/>
                <a:sym typeface="Calibri"/>
              </a:rPr>
              <a:t> </a:t>
            </a:r>
            <a:r>
              <a:rPr lang="tr-TR" sz="2800" b="0" i="0" u="none" strike="noStrike" cap="none" dirty="0" err="1">
                <a:solidFill>
                  <a:srgbClr val="7030A0"/>
                </a:solidFill>
                <a:latin typeface="Calibri"/>
                <a:ea typeface="Calibri"/>
                <a:cs typeface="Calibri"/>
                <a:sym typeface="Calibri"/>
              </a:rPr>
              <a:t>viruses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that</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cause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benign</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proliferative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lesions</a:t>
            </a:r>
            <a:r>
              <a:rPr lang="tr-TR" sz="2800" b="0" i="0" u="none" strike="noStrike" cap="none" dirty="0">
                <a:solidFill>
                  <a:schemeClr val="dk1"/>
                </a:solidFill>
                <a:latin typeface="Calibri"/>
                <a:ea typeface="Calibri"/>
                <a:cs typeface="Calibri"/>
                <a:sym typeface="Calibri"/>
              </a:rPr>
              <a:t> in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skin (</a:t>
            </a:r>
            <a:r>
              <a:rPr lang="tr-TR" sz="2800" b="0" i="0" u="none" strike="noStrike" cap="none" dirty="0" err="1">
                <a:solidFill>
                  <a:schemeClr val="dk1"/>
                </a:solidFill>
                <a:latin typeface="Calibri"/>
                <a:ea typeface="Calibri"/>
                <a:cs typeface="Calibri"/>
                <a:sym typeface="Calibri"/>
              </a:rPr>
              <a:t>warts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or</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papillomas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and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mucous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membranes</a:t>
            </a:r>
            <a:r>
              <a:rPr lang="tr-TR" sz="2800" b="0" i="0" u="none" strike="noStrike" cap="none" dirty="0">
                <a:solidFill>
                  <a:schemeClr val="dk1"/>
                </a:solidFill>
                <a:latin typeface="Calibri"/>
                <a:ea typeface="Calibri"/>
                <a:cs typeface="Calibri"/>
                <a:sym typeface="Calibri"/>
              </a:rPr>
              <a:t> of </a:t>
            </a:r>
            <a:r>
              <a:rPr lang="tr-TR" sz="2800" b="0" i="0" u="none" strike="noStrike" cap="none" dirty="0" err="1">
                <a:solidFill>
                  <a:schemeClr val="dk1"/>
                </a:solidFill>
                <a:latin typeface="Calibri"/>
                <a:ea typeface="Calibri"/>
                <a:cs typeface="Calibri"/>
                <a:sym typeface="Calibri"/>
              </a:rPr>
              <a:t>their</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natural</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hosts</a:t>
            </a:r>
            <a:r>
              <a:rPr lang="tr-TR" sz="2800" b="0" i="0" u="none" strike="noStrike" cap="none" dirty="0">
                <a:solidFill>
                  <a:schemeClr val="dk1"/>
                </a:solidFill>
                <a:latin typeface="Calibri"/>
                <a:ea typeface="Calibri"/>
                <a:cs typeface="Calibri"/>
                <a:sym typeface="Calibri"/>
              </a:rPr>
              <a:t>. </a:t>
            </a:r>
          </a:p>
          <a:p>
            <a:pPr marL="228600" marR="0" lvl="0" indent="-228600" algn="l" rtl="0">
              <a:lnSpc>
                <a:spcPct val="90000"/>
              </a:lnSpc>
              <a:spcBef>
                <a:spcPts val="1000"/>
              </a:spcBef>
              <a:spcAft>
                <a:spcPts val="0"/>
              </a:spcAft>
              <a:buClr>
                <a:schemeClr val="dk1"/>
              </a:buClr>
              <a:buSzPts val="2800"/>
              <a:buFont typeface="Arial"/>
              <a:buChar char="•"/>
            </a:pPr>
            <a:r>
              <a:rPr lang="tr-TR" sz="2800" b="0" i="0" u="none" strike="noStrike" cap="none" dirty="0" err="1">
                <a:solidFill>
                  <a:schemeClr val="dk1"/>
                </a:solidFill>
                <a:latin typeface="Calibri"/>
                <a:ea typeface="Calibri"/>
                <a:cs typeface="Calibri"/>
                <a:sym typeface="Calibri"/>
              </a:rPr>
              <a:t>In</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bovines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specifically</a:t>
            </a:r>
            <a:r>
              <a:rPr lang="tr-TR" sz="2800" b="0" i="0" u="none" strike="noStrike" cap="none" dirty="0">
                <a:solidFill>
                  <a:schemeClr val="dk1"/>
                </a:solidFill>
                <a:latin typeface="Calibri"/>
                <a:ea typeface="Calibri"/>
                <a:cs typeface="Calibri"/>
                <a:sym typeface="Calibri"/>
              </a:rPr>
              <a:t>, 13 </a:t>
            </a:r>
            <a:r>
              <a:rPr lang="tr-TR" sz="2800" b="0" i="0" u="none" strike="noStrike" cap="none" dirty="0" err="1">
                <a:solidFill>
                  <a:schemeClr val="dk1"/>
                </a:solidFill>
                <a:latin typeface="Calibri"/>
                <a:ea typeface="Calibri"/>
                <a:cs typeface="Calibri"/>
                <a:sym typeface="Calibri"/>
              </a:rPr>
              <a:t>types</a:t>
            </a:r>
            <a:r>
              <a:rPr lang="tr-TR" sz="2800" b="0" i="0" u="none" strike="noStrike" cap="none" dirty="0">
                <a:solidFill>
                  <a:schemeClr val="dk1"/>
                </a:solidFill>
                <a:latin typeface="Calibri"/>
                <a:ea typeface="Calibri"/>
                <a:cs typeface="Calibri"/>
                <a:sym typeface="Calibri"/>
              </a:rPr>
              <a:t> of </a:t>
            </a:r>
            <a:r>
              <a:rPr lang="tr-TR" sz="2800" b="0" i="0" u="none" strike="noStrike" cap="none" dirty="0" err="1">
                <a:solidFill>
                  <a:schemeClr val="dk1"/>
                </a:solidFill>
                <a:latin typeface="Calibri"/>
                <a:ea typeface="Calibri"/>
                <a:cs typeface="Calibri"/>
                <a:sym typeface="Calibri"/>
              </a:rPr>
              <a:t>bovine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papillomaviruses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BPVs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are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currently</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well</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characterized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although</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there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may</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actually</a:t>
            </a:r>
            <a:r>
              <a:rPr lang="tr-TR" sz="2800" b="0" i="0" u="none" strike="noStrike" cap="none" dirty="0">
                <a:solidFill>
                  <a:schemeClr val="dk1"/>
                </a:solidFill>
                <a:latin typeface="Calibri"/>
                <a:ea typeface="Calibri"/>
                <a:cs typeface="Calibri"/>
                <a:sym typeface="Calibri"/>
              </a:rPr>
              <a:t> be </a:t>
            </a:r>
            <a:r>
              <a:rPr lang="tr-TR" sz="2800" b="0" i="0" u="none" strike="noStrike" cap="none" dirty="0" err="1">
                <a:solidFill>
                  <a:schemeClr val="dk1"/>
                </a:solidFill>
                <a:latin typeface="Calibri"/>
                <a:ea typeface="Calibri"/>
                <a:cs typeface="Calibri"/>
                <a:sym typeface="Calibri"/>
              </a:rPr>
              <a:t>more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than</a:t>
            </a:r>
            <a:r>
              <a:rPr lang="tr-TR" sz="2800" b="0" i="0" u="none" strike="noStrike" cap="none" dirty="0">
                <a:solidFill>
                  <a:schemeClr val="dk1"/>
                </a:solidFill>
                <a:latin typeface="Calibri"/>
                <a:ea typeface="Calibri"/>
                <a:cs typeface="Calibri"/>
                <a:sym typeface="Calibri"/>
              </a:rPr>
              <a:t> 20. </a:t>
            </a:r>
          </a:p>
          <a:p>
            <a:pPr marL="228600" marR="0" lvl="0" indent="-228600" algn="l" rtl="0">
              <a:lnSpc>
                <a:spcPct val="90000"/>
              </a:lnSpc>
              <a:spcBef>
                <a:spcPts val="1000"/>
              </a:spcBef>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pic>
        <p:nvPicPr>
          <p:cNvPr id="98" name="Shape 98"/>
          <p:cNvPicPr preferRelativeResize="0"/>
          <p:nvPr/>
        </p:nvPicPr>
        <p:blipFill rotWithShape="1">
          <a:blip r:embed="rId3">
            <a:alphaModFix/>
          </a:blip>
          <a:srcRect l="586" t="2251"/>
          <a:stretch/>
        </p:blipFill>
        <p:spPr>
          <a:xfrm>
            <a:off x="4300560" y="902524"/>
            <a:ext cx="7053240" cy="2576945"/>
          </a:xfrm>
          <a:prstGeom prst="rect">
            <a:avLst/>
          </a:prstGeom>
          <a:noFill/>
          <a:ln>
            <a:noFill/>
          </a:ln>
        </p:spPr>
      </p:pic>
      <p:sp>
        <p:nvSpPr>
          <p:cNvPr id="99" name="Shape 99"/>
          <p:cNvSpPr/>
          <p:nvPr/>
        </p:nvSpPr>
        <p:spPr>
          <a:xfrm>
            <a:off x="5423065" y="6475641"/>
            <a:ext cx="6768935" cy="247588"/>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tr-TR" sz="1000" b="0" i="0" u="none" strike="noStrike" cap="none">
                <a:solidFill>
                  <a:schemeClr val="dk1"/>
                </a:solidFill>
                <a:latin typeface="Calibri"/>
                <a:ea typeface="Calibri"/>
                <a:cs typeface="Calibri"/>
                <a:sym typeface="Calibri"/>
              </a:rPr>
              <a:t>https://talk.ictvonline.org/ictv-reports/ictv_9th_report/dsdna-viruses-2011/w/dsdna_viruses/122/papillomaviridae-figures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0" algn="ctr">
              <a:spcBef>
                <a:spcPts val="0"/>
              </a:spcBef>
              <a:buNone/>
            </a:pPr>
            <a:r>
              <a:rPr lang="tr-TR">
                <a:solidFill>
                  <a:srgbClr val="4A86E8"/>
                </a:solidFill>
                <a:highlight>
                  <a:srgbClr val="FFFFFF"/>
                </a:highlight>
              </a:rPr>
              <a:t>Infectious Canine Laryngotracheitis</a:t>
            </a:r>
          </a:p>
        </p:txBody>
      </p:sp>
      <p:sp>
        <p:nvSpPr>
          <p:cNvPr id="269" name="Shape 269"/>
          <p:cNvSpPr txBox="1">
            <a:spLocks noGrp="1"/>
          </p:cNvSpPr>
          <p:nvPr>
            <p:ph type="body" idx="1"/>
          </p:nvPr>
        </p:nvSpPr>
        <p:spPr>
          <a:xfrm>
            <a:off x="838200" y="1825625"/>
            <a:ext cx="10515600" cy="4351200"/>
          </a:xfrm>
          <a:prstGeom prst="rect">
            <a:avLst/>
          </a:prstGeom>
        </p:spPr>
        <p:txBody>
          <a:bodyPr wrap="square" lIns="91425" tIns="91425" rIns="91425" bIns="91425" anchor="t" anchorCtr="0">
            <a:noAutofit/>
          </a:bodyPr>
          <a:lstStyle/>
          <a:p>
            <a:pPr marL="228600" lvl="0" indent="-50800" algn="ctr">
              <a:spcBef>
                <a:spcPts val="0"/>
              </a:spcBef>
              <a:buNone/>
            </a:pPr>
            <a:r>
              <a:rPr lang="tr-TR" sz="3000" b="1" i="1">
                <a:solidFill>
                  <a:srgbClr val="4A86E8"/>
                </a:solidFill>
                <a:highlight>
                  <a:srgbClr val="FFFFFF"/>
                </a:highlight>
              </a:rPr>
              <a:t>Kennel Cough — Canine Respiratory Disease Complex — Infectious Canine Tracheobronchitis — Infectious Canine Tracheitis</a:t>
            </a:r>
          </a:p>
        </p:txBody>
      </p:sp>
      <p:pic>
        <p:nvPicPr>
          <p:cNvPr id="270" name="Shape 270"/>
          <p:cNvPicPr preferRelativeResize="0"/>
          <p:nvPr/>
        </p:nvPicPr>
        <p:blipFill>
          <a:blip r:embed="rId3">
            <a:alphaModFix/>
          </a:blip>
          <a:stretch>
            <a:fillRect/>
          </a:stretch>
        </p:blipFill>
        <p:spPr>
          <a:xfrm>
            <a:off x="4610100" y="3052782"/>
            <a:ext cx="2974125" cy="26023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838200" y="637600"/>
            <a:ext cx="10515600" cy="5539200"/>
          </a:xfrm>
          <a:prstGeom prst="rect">
            <a:avLst/>
          </a:prstGeom>
        </p:spPr>
        <p:txBody>
          <a:bodyPr wrap="square" lIns="91425" tIns="91425" rIns="91425" bIns="91425" anchor="t" anchorCtr="0">
            <a:noAutofit/>
          </a:bodyPr>
          <a:lstStyle/>
          <a:p>
            <a:pPr marL="0" lvl="0" indent="-69850" rtl="0">
              <a:lnSpc>
                <a:spcPct val="115000"/>
              </a:lnSpc>
              <a:spcBef>
                <a:spcPts val="600"/>
              </a:spcBef>
              <a:spcAft>
                <a:spcPts val="600"/>
              </a:spcAft>
              <a:buClr>
                <a:schemeClr val="dk1"/>
              </a:buClr>
              <a:buSzPts val="1100"/>
              <a:buFont typeface="Arial"/>
              <a:buNone/>
            </a:pPr>
            <a:r>
              <a:rPr lang="tr-TR" sz="2400" dirty="0">
                <a:solidFill>
                  <a:srgbClr val="FF00FF"/>
                </a:solidFill>
              </a:rPr>
              <a:t>A </a:t>
            </a:r>
            <a:r>
              <a:rPr lang="tr-TR" sz="2400" dirty="0" err="1">
                <a:solidFill>
                  <a:srgbClr val="FF00FF"/>
                </a:solidFill>
              </a:rPr>
              <a:t>highly</a:t>
            </a:r>
            <a:r>
              <a:rPr lang="tr-TR" sz="2400" dirty="0">
                <a:solidFill>
                  <a:srgbClr val="FF00FF"/>
                </a:solidFill>
              </a:rPr>
              <a:t> </a:t>
            </a:r>
            <a:r>
              <a:rPr lang="tr-TR" sz="2400" dirty="0" err="1">
                <a:solidFill>
                  <a:srgbClr val="FF00FF"/>
                </a:solidFill>
              </a:rPr>
              <a:t>contagious</a:t>
            </a:r>
            <a:r>
              <a:rPr lang="tr-TR" sz="2400" dirty="0">
                <a:solidFill>
                  <a:srgbClr val="FF00FF"/>
                </a:solidFill>
              </a:rPr>
              <a:t> </a:t>
            </a:r>
            <a:r>
              <a:rPr lang="tr-TR" sz="2400" dirty="0" err="1">
                <a:solidFill>
                  <a:srgbClr val="FF00FF"/>
                </a:solidFill>
              </a:rPr>
              <a:t>acute</a:t>
            </a:r>
            <a:r>
              <a:rPr lang="tr-TR" sz="2400" dirty="0">
                <a:solidFill>
                  <a:srgbClr val="FF00FF"/>
                </a:solidFill>
              </a:rPr>
              <a:t> </a:t>
            </a:r>
            <a:r>
              <a:rPr lang="tr-TR" sz="2400" dirty="0" err="1">
                <a:solidFill>
                  <a:srgbClr val="FF00FF"/>
                </a:solidFill>
              </a:rPr>
              <a:t>respiratory</a:t>
            </a:r>
            <a:r>
              <a:rPr lang="tr-TR" sz="2400" dirty="0">
                <a:solidFill>
                  <a:srgbClr val="FF00FF"/>
                </a:solidFill>
              </a:rPr>
              <a:t> </a:t>
            </a:r>
            <a:r>
              <a:rPr lang="tr-TR" sz="2400" dirty="0" err="1">
                <a:solidFill>
                  <a:srgbClr val="FF00FF"/>
                </a:solidFill>
              </a:rPr>
              <a:t>disease</a:t>
            </a:r>
            <a:r>
              <a:rPr lang="tr-TR" sz="2400" dirty="0">
                <a:solidFill>
                  <a:srgbClr val="FF00FF"/>
                </a:solidFill>
              </a:rPr>
              <a:t> spread </a:t>
            </a:r>
            <a:r>
              <a:rPr lang="tr-TR" sz="2400" dirty="0" err="1">
                <a:solidFill>
                  <a:srgbClr val="FF00FF"/>
                </a:solidFill>
              </a:rPr>
              <a:t>by</a:t>
            </a:r>
            <a:r>
              <a:rPr lang="tr-TR" sz="2400" dirty="0">
                <a:solidFill>
                  <a:srgbClr val="FF00FF"/>
                </a:solidFill>
              </a:rPr>
              <a:t> </a:t>
            </a:r>
            <a:r>
              <a:rPr lang="tr-TR" sz="2400" dirty="0" err="1">
                <a:solidFill>
                  <a:srgbClr val="FF00FF"/>
                </a:solidFill>
              </a:rPr>
              <a:t>close</a:t>
            </a:r>
            <a:r>
              <a:rPr lang="tr-TR" sz="2400" dirty="0">
                <a:solidFill>
                  <a:srgbClr val="FF00FF"/>
                </a:solidFill>
              </a:rPr>
              <a:t> </a:t>
            </a:r>
            <a:r>
              <a:rPr lang="tr-TR" sz="2400" dirty="0" err="1">
                <a:solidFill>
                  <a:srgbClr val="FF00FF"/>
                </a:solidFill>
              </a:rPr>
              <a:t>contact</a:t>
            </a:r>
            <a:r>
              <a:rPr lang="tr-TR" sz="2400" dirty="0">
                <a:solidFill>
                  <a:srgbClr val="FF00FF"/>
                </a:solidFill>
              </a:rPr>
              <a:t> </a:t>
            </a:r>
            <a:r>
              <a:rPr lang="tr-TR" sz="2400" dirty="0" err="1">
                <a:solidFill>
                  <a:srgbClr val="FF00FF"/>
                </a:solidFill>
              </a:rPr>
              <a:t>causing</a:t>
            </a:r>
            <a:r>
              <a:rPr lang="tr-TR" sz="2400" dirty="0">
                <a:solidFill>
                  <a:srgbClr val="FF00FF"/>
                </a:solidFill>
              </a:rPr>
              <a:t> </a:t>
            </a:r>
            <a:r>
              <a:rPr lang="tr-TR" sz="2400" dirty="0" err="1">
                <a:solidFill>
                  <a:srgbClr val="FF00FF"/>
                </a:solidFill>
              </a:rPr>
              <a:t>laryngitis</a:t>
            </a:r>
            <a:r>
              <a:rPr lang="tr-TR" sz="2400" dirty="0">
                <a:solidFill>
                  <a:srgbClr val="FF00FF"/>
                </a:solidFill>
              </a:rPr>
              <a:t>, </a:t>
            </a:r>
            <a:r>
              <a:rPr lang="tr-TR" sz="2400" dirty="0" err="1">
                <a:solidFill>
                  <a:srgbClr val="FF00FF"/>
                </a:solidFill>
              </a:rPr>
              <a:t>tracheitis</a:t>
            </a:r>
            <a:r>
              <a:rPr lang="tr-TR" sz="2400" dirty="0">
                <a:solidFill>
                  <a:srgbClr val="FF00FF"/>
                </a:solidFill>
              </a:rPr>
              <a:t>, </a:t>
            </a:r>
            <a:r>
              <a:rPr lang="tr-TR" sz="2400" dirty="0" err="1">
                <a:solidFill>
                  <a:srgbClr val="FF00FF"/>
                </a:solidFill>
              </a:rPr>
              <a:t>bronchitis</a:t>
            </a:r>
            <a:r>
              <a:rPr lang="tr-TR" sz="2400" dirty="0">
                <a:solidFill>
                  <a:srgbClr val="FF00FF"/>
                </a:solidFill>
              </a:rPr>
              <a:t> </a:t>
            </a:r>
            <a:r>
              <a:rPr lang="tr-TR" sz="2400" dirty="0" err="1">
                <a:solidFill>
                  <a:srgbClr val="FF00FF"/>
                </a:solidFill>
              </a:rPr>
              <a:t>and</a:t>
            </a:r>
            <a:r>
              <a:rPr lang="tr-TR" sz="2400" dirty="0">
                <a:solidFill>
                  <a:srgbClr val="FF00FF"/>
                </a:solidFill>
              </a:rPr>
              <a:t> in </a:t>
            </a:r>
            <a:r>
              <a:rPr lang="tr-TR" sz="2400" dirty="0" err="1">
                <a:solidFill>
                  <a:srgbClr val="FF00FF"/>
                </a:solidFill>
              </a:rPr>
              <a:t>some</a:t>
            </a:r>
            <a:r>
              <a:rPr lang="tr-TR" sz="2400" dirty="0">
                <a:solidFill>
                  <a:srgbClr val="FF00FF"/>
                </a:solidFill>
              </a:rPr>
              <a:t> </a:t>
            </a:r>
            <a:r>
              <a:rPr lang="tr-TR" sz="2400" dirty="0" err="1">
                <a:solidFill>
                  <a:srgbClr val="FF00FF"/>
                </a:solidFill>
              </a:rPr>
              <a:t>cases</a:t>
            </a:r>
            <a:r>
              <a:rPr lang="tr-TR" sz="2400" dirty="0">
                <a:solidFill>
                  <a:srgbClr val="FF00FF"/>
                </a:solidFill>
              </a:rPr>
              <a:t> a </a:t>
            </a:r>
            <a:r>
              <a:rPr lang="tr-TR" sz="2400" dirty="0" err="1">
                <a:solidFill>
                  <a:srgbClr val="FF00FF"/>
                </a:solidFill>
              </a:rPr>
              <a:t>rhinitis</a:t>
            </a:r>
            <a:r>
              <a:rPr lang="tr-TR" sz="2400" dirty="0">
                <a:solidFill>
                  <a:srgbClr val="FF00FF"/>
                </a:solidFill>
              </a:rPr>
              <a:t>.</a:t>
            </a:r>
          </a:p>
          <a:p>
            <a:pPr marL="0" lvl="0" indent="0" rtl="0">
              <a:lnSpc>
                <a:spcPct val="115000"/>
              </a:lnSpc>
              <a:spcBef>
                <a:spcPts val="600"/>
              </a:spcBef>
              <a:spcAft>
                <a:spcPts val="600"/>
              </a:spcAft>
              <a:buNone/>
            </a:pPr>
            <a:r>
              <a:rPr lang="tr-TR" sz="2400" dirty="0" err="1">
                <a:solidFill>
                  <a:srgbClr val="252525"/>
                </a:solidFill>
              </a:rPr>
              <a:t>Multiple</a:t>
            </a:r>
            <a:r>
              <a:rPr lang="tr-TR" sz="2400" dirty="0">
                <a:solidFill>
                  <a:srgbClr val="252525"/>
                </a:solidFill>
              </a:rPr>
              <a:t> </a:t>
            </a:r>
            <a:r>
              <a:rPr lang="tr-TR" sz="2400" dirty="0" err="1">
                <a:solidFill>
                  <a:srgbClr val="252525"/>
                </a:solidFill>
              </a:rPr>
              <a:t>agents</a:t>
            </a:r>
            <a:r>
              <a:rPr lang="tr-TR" sz="2400" dirty="0">
                <a:solidFill>
                  <a:srgbClr val="252525"/>
                </a:solidFill>
              </a:rPr>
              <a:t> </a:t>
            </a:r>
            <a:r>
              <a:rPr lang="tr-TR" sz="2400" dirty="0" err="1">
                <a:solidFill>
                  <a:srgbClr val="252525"/>
                </a:solidFill>
              </a:rPr>
              <a:t>are</a:t>
            </a:r>
            <a:r>
              <a:rPr lang="tr-TR" sz="2400" dirty="0">
                <a:solidFill>
                  <a:srgbClr val="252525"/>
                </a:solidFill>
              </a:rPr>
              <a:t> </a:t>
            </a:r>
            <a:r>
              <a:rPr lang="tr-TR" sz="2400" dirty="0" err="1">
                <a:solidFill>
                  <a:srgbClr val="252525"/>
                </a:solidFill>
              </a:rPr>
              <a:t>implicated</a:t>
            </a:r>
            <a:r>
              <a:rPr lang="tr-TR" sz="2400" dirty="0">
                <a:solidFill>
                  <a:srgbClr val="252525"/>
                </a:solidFill>
              </a:rPr>
              <a:t> in </a:t>
            </a:r>
            <a:r>
              <a:rPr lang="tr-TR" sz="2400" dirty="0" err="1">
                <a:solidFill>
                  <a:srgbClr val="252525"/>
                </a:solidFill>
              </a:rPr>
              <a:t>the</a:t>
            </a:r>
            <a:r>
              <a:rPr lang="tr-TR" sz="2400" dirty="0">
                <a:solidFill>
                  <a:srgbClr val="252525"/>
                </a:solidFill>
              </a:rPr>
              <a:t> </a:t>
            </a:r>
            <a:r>
              <a:rPr lang="tr-TR" sz="2400" dirty="0" err="1">
                <a:solidFill>
                  <a:srgbClr val="252525"/>
                </a:solidFill>
              </a:rPr>
              <a:t>disease</a:t>
            </a:r>
            <a:r>
              <a:rPr lang="tr-TR" sz="2400" dirty="0">
                <a:solidFill>
                  <a:srgbClr val="252525"/>
                </a:solidFill>
              </a:rPr>
              <a:t> </a:t>
            </a:r>
            <a:r>
              <a:rPr lang="tr-TR" sz="2400" dirty="0" err="1">
                <a:solidFill>
                  <a:srgbClr val="252525"/>
                </a:solidFill>
              </a:rPr>
              <a:t>including</a:t>
            </a:r>
            <a:r>
              <a:rPr lang="tr-TR" sz="2400" dirty="0">
                <a:solidFill>
                  <a:srgbClr val="252525"/>
                </a:solidFill>
              </a:rPr>
              <a:t> </a:t>
            </a:r>
          </a:p>
          <a:p>
            <a:pPr marL="457200" lvl="0" indent="0" rtl="0">
              <a:lnSpc>
                <a:spcPct val="115000"/>
              </a:lnSpc>
              <a:spcBef>
                <a:spcPts val="600"/>
              </a:spcBef>
              <a:spcAft>
                <a:spcPts val="600"/>
              </a:spcAft>
              <a:buNone/>
            </a:pPr>
            <a:r>
              <a:rPr lang="tr-TR" sz="1800" u="sng" dirty="0">
                <a:solidFill>
                  <a:srgbClr val="0B0080"/>
                </a:solidFill>
                <a:hlinkClick r:id="rId3"/>
              </a:rPr>
              <a:t>Canine </a:t>
            </a:r>
            <a:r>
              <a:rPr lang="tr-TR" sz="1800" u="sng" dirty="0" err="1">
                <a:solidFill>
                  <a:srgbClr val="0B0080"/>
                </a:solidFill>
                <a:hlinkClick r:id="rId3"/>
              </a:rPr>
              <a:t>Adenovirus</a:t>
            </a:r>
            <a:r>
              <a:rPr lang="tr-TR" sz="1800" u="sng" dirty="0">
                <a:solidFill>
                  <a:srgbClr val="0B0080"/>
                </a:solidFill>
                <a:hlinkClick r:id="rId3"/>
              </a:rPr>
              <a:t> 1</a:t>
            </a:r>
            <a:r>
              <a:rPr lang="tr-TR" sz="1800" dirty="0">
                <a:solidFill>
                  <a:srgbClr val="252525"/>
                </a:solidFill>
              </a:rPr>
              <a:t>, </a:t>
            </a:r>
            <a:r>
              <a:rPr lang="tr-TR" sz="1800" u="sng" dirty="0">
                <a:solidFill>
                  <a:srgbClr val="0B0080"/>
                </a:solidFill>
                <a:hlinkClick r:id="rId4"/>
              </a:rPr>
              <a:t>Canine </a:t>
            </a:r>
            <a:r>
              <a:rPr lang="tr-TR" sz="1800" u="sng" dirty="0" err="1">
                <a:solidFill>
                  <a:srgbClr val="0B0080"/>
                </a:solidFill>
                <a:hlinkClick r:id="rId4"/>
              </a:rPr>
              <a:t>Adenovirus</a:t>
            </a:r>
            <a:r>
              <a:rPr lang="tr-TR" sz="1800" u="sng" dirty="0">
                <a:solidFill>
                  <a:srgbClr val="0B0080"/>
                </a:solidFill>
                <a:hlinkClick r:id="rId4"/>
              </a:rPr>
              <a:t> 2</a:t>
            </a:r>
            <a:r>
              <a:rPr lang="tr-TR" sz="1800" dirty="0">
                <a:solidFill>
                  <a:srgbClr val="252525"/>
                </a:solidFill>
              </a:rPr>
              <a:t>,  </a:t>
            </a:r>
            <a:r>
              <a:rPr lang="tr-TR" sz="1800" u="sng" dirty="0">
                <a:solidFill>
                  <a:srgbClr val="0B0080"/>
                </a:solidFill>
                <a:hlinkClick r:id="rId5"/>
              </a:rPr>
              <a:t>Canine </a:t>
            </a:r>
            <a:r>
              <a:rPr lang="tr-TR" sz="1800" u="sng" dirty="0" err="1">
                <a:solidFill>
                  <a:srgbClr val="0B0080"/>
                </a:solidFill>
                <a:hlinkClick r:id="rId5"/>
              </a:rPr>
              <a:t>Herpes</a:t>
            </a:r>
            <a:r>
              <a:rPr lang="tr-TR" sz="1800" u="sng" dirty="0">
                <a:solidFill>
                  <a:srgbClr val="0B0080"/>
                </a:solidFill>
                <a:hlinkClick r:id="rId5"/>
              </a:rPr>
              <a:t> </a:t>
            </a:r>
            <a:r>
              <a:rPr lang="tr-TR" sz="1800" u="sng" dirty="0" err="1">
                <a:solidFill>
                  <a:srgbClr val="0B0080"/>
                </a:solidFill>
                <a:hlinkClick r:id="rId5"/>
              </a:rPr>
              <a:t>virus</a:t>
            </a:r>
            <a:r>
              <a:rPr lang="tr-TR" sz="1800" dirty="0">
                <a:solidFill>
                  <a:srgbClr val="252525"/>
                </a:solidFill>
              </a:rPr>
              <a:t>, </a:t>
            </a:r>
            <a:r>
              <a:rPr lang="tr-TR" sz="1800" u="sng" dirty="0">
                <a:solidFill>
                  <a:srgbClr val="0B0080"/>
                </a:solidFill>
                <a:hlinkClick r:id="rId6"/>
              </a:rPr>
              <a:t>Canine </a:t>
            </a:r>
            <a:r>
              <a:rPr lang="tr-TR" sz="1800" u="sng" dirty="0" err="1">
                <a:solidFill>
                  <a:srgbClr val="0B0080"/>
                </a:solidFill>
                <a:hlinkClick r:id="rId6"/>
              </a:rPr>
              <a:t>Parainfluenza</a:t>
            </a:r>
            <a:r>
              <a:rPr lang="tr-TR" sz="1800" u="sng" dirty="0">
                <a:solidFill>
                  <a:srgbClr val="0B0080"/>
                </a:solidFill>
                <a:hlinkClick r:id="rId6"/>
              </a:rPr>
              <a:t> - 2</a:t>
            </a:r>
            <a:r>
              <a:rPr lang="tr-TR" sz="1800" dirty="0">
                <a:solidFill>
                  <a:srgbClr val="252525"/>
                </a:solidFill>
              </a:rPr>
              <a:t>, </a:t>
            </a:r>
          </a:p>
          <a:p>
            <a:pPr marL="457200" lvl="0" indent="0" rtl="0">
              <a:lnSpc>
                <a:spcPct val="115000"/>
              </a:lnSpc>
              <a:spcBef>
                <a:spcPts val="600"/>
              </a:spcBef>
              <a:spcAft>
                <a:spcPts val="600"/>
              </a:spcAft>
              <a:buNone/>
            </a:pPr>
            <a:r>
              <a:rPr lang="tr-TR" sz="1800" u="sng" dirty="0">
                <a:solidFill>
                  <a:srgbClr val="0B0080"/>
                </a:solidFill>
                <a:hlinkClick r:id="rId7"/>
              </a:rPr>
              <a:t>Canine </a:t>
            </a:r>
            <a:r>
              <a:rPr lang="tr-TR" sz="1800" u="sng" dirty="0" err="1">
                <a:solidFill>
                  <a:srgbClr val="0B0080"/>
                </a:solidFill>
                <a:hlinkClick r:id="rId7"/>
              </a:rPr>
              <a:t>Distemper</a:t>
            </a:r>
            <a:r>
              <a:rPr lang="tr-TR" sz="1800" u="sng" dirty="0">
                <a:solidFill>
                  <a:srgbClr val="0B0080"/>
                </a:solidFill>
                <a:hlinkClick r:id="rId7"/>
              </a:rPr>
              <a:t> </a:t>
            </a:r>
            <a:r>
              <a:rPr lang="tr-TR" sz="1800" u="sng" dirty="0" err="1">
                <a:solidFill>
                  <a:srgbClr val="0B0080"/>
                </a:solidFill>
                <a:hlinkClick r:id="rId7"/>
              </a:rPr>
              <a:t>Virus</a:t>
            </a:r>
            <a:r>
              <a:rPr lang="tr-TR" sz="1800" dirty="0">
                <a:solidFill>
                  <a:srgbClr val="252525"/>
                </a:solidFill>
              </a:rPr>
              <a:t>, </a:t>
            </a:r>
            <a:r>
              <a:rPr lang="tr-TR" sz="1800" u="sng" dirty="0" err="1">
                <a:solidFill>
                  <a:srgbClr val="0B0080"/>
                </a:solidFill>
                <a:hlinkClick r:id="rId8"/>
              </a:rPr>
              <a:t>Mycoplasma</a:t>
            </a:r>
            <a:r>
              <a:rPr lang="tr-TR" sz="1800" u="sng" dirty="0">
                <a:solidFill>
                  <a:srgbClr val="0B0080"/>
                </a:solidFill>
                <a:hlinkClick r:id="rId8"/>
              </a:rPr>
              <a:t> </a:t>
            </a:r>
            <a:r>
              <a:rPr lang="tr-TR" sz="1800" u="sng" dirty="0" err="1">
                <a:solidFill>
                  <a:srgbClr val="0B0080"/>
                </a:solidFill>
                <a:hlinkClick r:id="rId8"/>
              </a:rPr>
              <a:t>species</a:t>
            </a:r>
            <a:r>
              <a:rPr lang="tr-TR" sz="1800" dirty="0">
                <a:solidFill>
                  <a:srgbClr val="252525"/>
                </a:solidFill>
              </a:rPr>
              <a:t> </a:t>
            </a:r>
            <a:r>
              <a:rPr lang="tr-TR" sz="1800" dirty="0" err="1">
                <a:solidFill>
                  <a:srgbClr val="252525"/>
                </a:solidFill>
              </a:rPr>
              <a:t>and</a:t>
            </a:r>
            <a:r>
              <a:rPr lang="tr-TR" sz="1800" dirty="0">
                <a:solidFill>
                  <a:srgbClr val="252525"/>
                </a:solidFill>
              </a:rPr>
              <a:t>  </a:t>
            </a:r>
            <a:r>
              <a:rPr lang="tr-TR" sz="1800" i="1" u="sng" dirty="0" err="1">
                <a:solidFill>
                  <a:srgbClr val="0B0080"/>
                </a:solidFill>
                <a:hlinkClick r:id="rId9"/>
              </a:rPr>
              <a:t>Bordetella</a:t>
            </a:r>
            <a:r>
              <a:rPr lang="tr-TR" sz="1800" i="1" u="sng" dirty="0">
                <a:solidFill>
                  <a:srgbClr val="0B0080"/>
                </a:solidFill>
                <a:hlinkClick r:id="rId9"/>
              </a:rPr>
              <a:t> </a:t>
            </a:r>
            <a:r>
              <a:rPr lang="tr-TR" sz="1800" i="1" u="sng" dirty="0" err="1">
                <a:solidFill>
                  <a:srgbClr val="0B0080"/>
                </a:solidFill>
                <a:hlinkClick r:id="rId9"/>
              </a:rPr>
              <a:t>bronchoseptica</a:t>
            </a:r>
            <a:r>
              <a:rPr lang="tr-TR" sz="2400" dirty="0">
                <a:solidFill>
                  <a:srgbClr val="252525"/>
                </a:solidFill>
              </a:rPr>
              <a:t>. </a:t>
            </a:r>
          </a:p>
          <a:p>
            <a:pPr marL="0" lvl="0" indent="0" rtl="0">
              <a:lnSpc>
                <a:spcPct val="115000"/>
              </a:lnSpc>
              <a:spcBef>
                <a:spcPts val="600"/>
              </a:spcBef>
              <a:spcAft>
                <a:spcPts val="600"/>
              </a:spcAft>
              <a:buNone/>
            </a:pPr>
            <a:r>
              <a:rPr lang="tr-TR" sz="2400" dirty="0" err="1">
                <a:solidFill>
                  <a:srgbClr val="252525"/>
                </a:solidFill>
              </a:rPr>
              <a:t>Most</a:t>
            </a:r>
            <a:r>
              <a:rPr lang="tr-TR" sz="2400" dirty="0">
                <a:solidFill>
                  <a:srgbClr val="252525"/>
                </a:solidFill>
              </a:rPr>
              <a:t> </a:t>
            </a:r>
            <a:r>
              <a:rPr lang="tr-TR" sz="2400" dirty="0" err="1">
                <a:solidFill>
                  <a:srgbClr val="252525"/>
                </a:solidFill>
              </a:rPr>
              <a:t>cases</a:t>
            </a:r>
            <a:r>
              <a:rPr lang="tr-TR" sz="2400" dirty="0">
                <a:solidFill>
                  <a:srgbClr val="252525"/>
                </a:solidFill>
              </a:rPr>
              <a:t> </a:t>
            </a:r>
            <a:r>
              <a:rPr lang="tr-TR" sz="2400" dirty="0" err="1">
                <a:solidFill>
                  <a:srgbClr val="252525"/>
                </a:solidFill>
              </a:rPr>
              <a:t>involve</a:t>
            </a:r>
            <a:r>
              <a:rPr lang="tr-TR" sz="2400" dirty="0">
                <a:solidFill>
                  <a:srgbClr val="252525"/>
                </a:solidFill>
              </a:rPr>
              <a:t> a </a:t>
            </a:r>
            <a:r>
              <a:rPr lang="tr-TR" sz="2400" dirty="0" err="1">
                <a:solidFill>
                  <a:srgbClr val="252525"/>
                </a:solidFill>
              </a:rPr>
              <a:t>primary</a:t>
            </a:r>
            <a:r>
              <a:rPr lang="tr-TR" sz="2400" dirty="0">
                <a:solidFill>
                  <a:srgbClr val="252525"/>
                </a:solidFill>
              </a:rPr>
              <a:t> </a:t>
            </a:r>
            <a:r>
              <a:rPr lang="tr-TR" sz="2400" dirty="0" err="1">
                <a:solidFill>
                  <a:srgbClr val="252525"/>
                </a:solidFill>
              </a:rPr>
              <a:t>viral</a:t>
            </a:r>
            <a:r>
              <a:rPr lang="tr-TR" sz="2400" dirty="0">
                <a:solidFill>
                  <a:srgbClr val="252525"/>
                </a:solidFill>
              </a:rPr>
              <a:t> </a:t>
            </a:r>
            <a:r>
              <a:rPr lang="tr-TR" sz="2400" dirty="0" err="1">
                <a:solidFill>
                  <a:srgbClr val="252525"/>
                </a:solidFill>
              </a:rPr>
              <a:t>infection</a:t>
            </a:r>
            <a:r>
              <a:rPr lang="tr-TR" sz="2400" dirty="0">
                <a:solidFill>
                  <a:srgbClr val="252525"/>
                </a:solidFill>
              </a:rPr>
              <a:t> </a:t>
            </a:r>
            <a:r>
              <a:rPr lang="tr-TR" sz="2400" dirty="0" err="1">
                <a:solidFill>
                  <a:srgbClr val="252525"/>
                </a:solidFill>
              </a:rPr>
              <a:t>and</a:t>
            </a:r>
            <a:r>
              <a:rPr lang="tr-TR" sz="2400" dirty="0">
                <a:solidFill>
                  <a:srgbClr val="252525"/>
                </a:solidFill>
              </a:rPr>
              <a:t> </a:t>
            </a:r>
            <a:r>
              <a:rPr lang="tr-TR" sz="2400" dirty="0" err="1">
                <a:solidFill>
                  <a:srgbClr val="252525"/>
                </a:solidFill>
              </a:rPr>
              <a:t>sometimes</a:t>
            </a:r>
            <a:r>
              <a:rPr lang="tr-TR" sz="2400" dirty="0">
                <a:solidFill>
                  <a:srgbClr val="252525"/>
                </a:solidFill>
              </a:rPr>
              <a:t> </a:t>
            </a:r>
            <a:r>
              <a:rPr lang="tr-TR" sz="2400" dirty="0" err="1">
                <a:solidFill>
                  <a:srgbClr val="252525"/>
                </a:solidFill>
              </a:rPr>
              <a:t>with</a:t>
            </a:r>
            <a:r>
              <a:rPr lang="tr-TR" sz="2400" dirty="0">
                <a:solidFill>
                  <a:srgbClr val="252525"/>
                </a:solidFill>
              </a:rPr>
              <a:t> </a:t>
            </a:r>
            <a:r>
              <a:rPr lang="tr-TR" sz="2400" dirty="0" err="1">
                <a:solidFill>
                  <a:srgbClr val="252525"/>
                </a:solidFill>
              </a:rPr>
              <a:t>secondary</a:t>
            </a:r>
            <a:r>
              <a:rPr lang="tr-TR" sz="2400" dirty="0">
                <a:solidFill>
                  <a:srgbClr val="252525"/>
                </a:solidFill>
              </a:rPr>
              <a:t> </a:t>
            </a:r>
            <a:r>
              <a:rPr lang="tr-TR" sz="2400" dirty="0" err="1">
                <a:solidFill>
                  <a:srgbClr val="252525"/>
                </a:solidFill>
              </a:rPr>
              <a:t>bacterial</a:t>
            </a:r>
            <a:r>
              <a:rPr lang="tr-TR" sz="2400" dirty="0">
                <a:solidFill>
                  <a:srgbClr val="252525"/>
                </a:solidFill>
              </a:rPr>
              <a:t> </a:t>
            </a:r>
            <a:r>
              <a:rPr lang="tr-TR" sz="2400" dirty="0" err="1">
                <a:solidFill>
                  <a:srgbClr val="252525"/>
                </a:solidFill>
              </a:rPr>
              <a:t>involvement</a:t>
            </a:r>
            <a:r>
              <a:rPr lang="tr-TR" sz="2400" dirty="0">
                <a:solidFill>
                  <a:srgbClr val="252525"/>
                </a:solidFill>
              </a:rPr>
              <a:t>.</a:t>
            </a:r>
          </a:p>
          <a:p>
            <a:pPr marL="0" lvl="0" indent="0" rtl="0">
              <a:lnSpc>
                <a:spcPct val="115000"/>
              </a:lnSpc>
              <a:spcBef>
                <a:spcPts val="600"/>
              </a:spcBef>
              <a:spcAft>
                <a:spcPts val="600"/>
              </a:spcAft>
              <a:buNone/>
            </a:pPr>
            <a:r>
              <a:rPr lang="tr-TR" sz="2400" dirty="0" err="1">
                <a:solidFill>
                  <a:srgbClr val="333333"/>
                </a:solidFill>
                <a:highlight>
                  <a:srgbClr val="FFFFFF"/>
                </a:highlight>
              </a:rPr>
              <a:t>Infectious</a:t>
            </a:r>
            <a:r>
              <a:rPr lang="tr-TR" sz="2400" dirty="0">
                <a:solidFill>
                  <a:srgbClr val="333333"/>
                </a:solidFill>
                <a:highlight>
                  <a:srgbClr val="FFFFFF"/>
                </a:highlight>
              </a:rPr>
              <a:t> </a:t>
            </a:r>
            <a:r>
              <a:rPr lang="tr-TR" sz="2400" dirty="0" err="1">
                <a:solidFill>
                  <a:srgbClr val="333333"/>
                </a:solidFill>
                <a:highlight>
                  <a:srgbClr val="FFFFFF"/>
                </a:highlight>
              </a:rPr>
              <a:t>tracheobronchitis</a:t>
            </a:r>
            <a:r>
              <a:rPr lang="tr-TR" sz="2400" dirty="0">
                <a:solidFill>
                  <a:srgbClr val="333333"/>
                </a:solidFill>
                <a:highlight>
                  <a:srgbClr val="FFFFFF"/>
                </a:highlight>
              </a:rPr>
              <a:t> </a:t>
            </a:r>
            <a:r>
              <a:rPr lang="tr-TR" sz="2400" dirty="0" err="1">
                <a:solidFill>
                  <a:srgbClr val="333333"/>
                </a:solidFill>
                <a:highlight>
                  <a:srgbClr val="FFFFFF"/>
                </a:highlight>
              </a:rPr>
              <a:t>results</a:t>
            </a:r>
            <a:r>
              <a:rPr lang="tr-TR" sz="2400" dirty="0">
                <a:solidFill>
                  <a:srgbClr val="333333"/>
                </a:solidFill>
                <a:highlight>
                  <a:srgbClr val="FFFFFF"/>
                </a:highlight>
              </a:rPr>
              <a:t> </a:t>
            </a:r>
            <a:r>
              <a:rPr lang="tr-TR" sz="2400" dirty="0" err="1">
                <a:solidFill>
                  <a:srgbClr val="333333"/>
                </a:solidFill>
                <a:highlight>
                  <a:srgbClr val="FFFFFF"/>
                </a:highlight>
              </a:rPr>
              <a:t>from</a:t>
            </a:r>
            <a:r>
              <a:rPr lang="tr-TR" sz="2400" dirty="0">
                <a:solidFill>
                  <a:srgbClr val="333333"/>
                </a:solidFill>
                <a:highlight>
                  <a:srgbClr val="FFFFFF"/>
                </a:highlight>
              </a:rPr>
              <a:t> </a:t>
            </a:r>
            <a:r>
              <a:rPr lang="tr-TR" sz="2400" dirty="0" err="1">
                <a:solidFill>
                  <a:srgbClr val="333333"/>
                </a:solidFill>
                <a:highlight>
                  <a:srgbClr val="FFFFFF"/>
                </a:highlight>
              </a:rPr>
              <a:t>inflammation</a:t>
            </a:r>
            <a:r>
              <a:rPr lang="tr-TR" sz="2400" dirty="0">
                <a:solidFill>
                  <a:srgbClr val="333333"/>
                </a:solidFill>
                <a:highlight>
                  <a:srgbClr val="FFFFFF"/>
                </a:highlight>
              </a:rPr>
              <a:t> of </a:t>
            </a:r>
            <a:r>
              <a:rPr lang="tr-TR" sz="2400" dirty="0" err="1">
                <a:solidFill>
                  <a:srgbClr val="333333"/>
                </a:solidFill>
                <a:highlight>
                  <a:srgbClr val="FFFFFF"/>
                </a:highlight>
              </a:rPr>
              <a:t>the</a:t>
            </a:r>
            <a:r>
              <a:rPr lang="tr-TR" sz="2400" dirty="0">
                <a:solidFill>
                  <a:srgbClr val="333333"/>
                </a:solidFill>
                <a:highlight>
                  <a:srgbClr val="FFFFFF"/>
                </a:highlight>
              </a:rPr>
              <a:t> </a:t>
            </a:r>
            <a:r>
              <a:rPr lang="tr-TR" sz="2400" dirty="0" err="1">
                <a:solidFill>
                  <a:srgbClr val="333333"/>
                </a:solidFill>
                <a:highlight>
                  <a:srgbClr val="FFFFFF"/>
                </a:highlight>
              </a:rPr>
              <a:t>upper</a:t>
            </a:r>
            <a:r>
              <a:rPr lang="tr-TR" sz="2400" dirty="0">
                <a:solidFill>
                  <a:srgbClr val="333333"/>
                </a:solidFill>
                <a:highlight>
                  <a:srgbClr val="FFFFFF"/>
                </a:highlight>
              </a:rPr>
              <a:t> </a:t>
            </a:r>
            <a:r>
              <a:rPr lang="tr-TR" sz="2400" dirty="0" err="1">
                <a:solidFill>
                  <a:srgbClr val="333333"/>
                </a:solidFill>
                <a:highlight>
                  <a:srgbClr val="FFFFFF"/>
                </a:highlight>
              </a:rPr>
              <a:t>airways</a:t>
            </a:r>
            <a:r>
              <a:rPr lang="tr-TR" sz="2400" dirty="0">
                <a:solidFill>
                  <a:srgbClr val="333333"/>
                </a:solidFill>
                <a:highlight>
                  <a:srgbClr val="FFFFFF"/>
                </a:highlight>
              </a:rPr>
              <a:t>. </a:t>
            </a:r>
            <a:r>
              <a:rPr lang="tr-TR" sz="2400" dirty="0" err="1">
                <a:solidFill>
                  <a:srgbClr val="333333"/>
                </a:solidFill>
                <a:highlight>
                  <a:srgbClr val="FFFFFF"/>
                </a:highlight>
              </a:rPr>
              <a:t>It</a:t>
            </a:r>
            <a:r>
              <a:rPr lang="tr-TR" sz="2400" dirty="0">
                <a:solidFill>
                  <a:srgbClr val="333333"/>
                </a:solidFill>
                <a:highlight>
                  <a:srgbClr val="FFFFFF"/>
                </a:highlight>
              </a:rPr>
              <a:t> is a </a:t>
            </a:r>
            <a:r>
              <a:rPr lang="tr-TR" sz="2400" dirty="0" err="1">
                <a:solidFill>
                  <a:srgbClr val="333333"/>
                </a:solidFill>
                <a:highlight>
                  <a:srgbClr val="FFFFFF"/>
                </a:highlight>
              </a:rPr>
              <a:t>mild</a:t>
            </a:r>
            <a:r>
              <a:rPr lang="tr-TR" sz="2400" dirty="0">
                <a:solidFill>
                  <a:srgbClr val="333333"/>
                </a:solidFill>
                <a:highlight>
                  <a:srgbClr val="FFFFFF"/>
                </a:highlight>
              </a:rPr>
              <a:t>, self-</a:t>
            </a:r>
            <a:r>
              <a:rPr lang="tr-TR" sz="2400" dirty="0" err="1">
                <a:solidFill>
                  <a:srgbClr val="333333"/>
                </a:solidFill>
                <a:highlight>
                  <a:srgbClr val="FFFFFF"/>
                </a:highlight>
              </a:rPr>
              <a:t>limiting</a:t>
            </a:r>
            <a:r>
              <a:rPr lang="tr-TR" sz="2400" dirty="0">
                <a:solidFill>
                  <a:srgbClr val="333333"/>
                </a:solidFill>
                <a:highlight>
                  <a:srgbClr val="FFFFFF"/>
                </a:highlight>
              </a:rPr>
              <a:t> </a:t>
            </a:r>
            <a:r>
              <a:rPr lang="tr-TR" sz="2400" dirty="0" err="1">
                <a:solidFill>
                  <a:srgbClr val="333333"/>
                </a:solidFill>
                <a:highlight>
                  <a:srgbClr val="FFFFFF"/>
                </a:highlight>
              </a:rPr>
              <a:t>disease</a:t>
            </a:r>
            <a:r>
              <a:rPr lang="tr-TR" sz="2400" dirty="0">
                <a:solidFill>
                  <a:srgbClr val="333333"/>
                </a:solidFill>
                <a:highlight>
                  <a:srgbClr val="FFFFFF"/>
                </a:highlight>
              </a:rPr>
              <a:t> but </a:t>
            </a:r>
            <a:r>
              <a:rPr lang="tr-TR" sz="2400" dirty="0" err="1">
                <a:solidFill>
                  <a:srgbClr val="333333"/>
                </a:solidFill>
                <a:highlight>
                  <a:srgbClr val="FFFFFF"/>
                </a:highlight>
              </a:rPr>
              <a:t>may</a:t>
            </a:r>
            <a:r>
              <a:rPr lang="tr-TR" sz="2400" dirty="0">
                <a:solidFill>
                  <a:srgbClr val="333333"/>
                </a:solidFill>
                <a:highlight>
                  <a:srgbClr val="FFFFFF"/>
                </a:highlight>
              </a:rPr>
              <a:t> </a:t>
            </a:r>
            <a:r>
              <a:rPr lang="tr-TR" sz="2400" dirty="0" err="1">
                <a:solidFill>
                  <a:srgbClr val="333333"/>
                </a:solidFill>
                <a:highlight>
                  <a:srgbClr val="FFFFFF"/>
                </a:highlight>
              </a:rPr>
              <a:t>progress</a:t>
            </a:r>
            <a:r>
              <a:rPr lang="tr-TR" sz="2400" dirty="0">
                <a:solidFill>
                  <a:srgbClr val="333333"/>
                </a:solidFill>
                <a:highlight>
                  <a:srgbClr val="FFFFFF"/>
                </a:highlight>
              </a:rPr>
              <a:t> </a:t>
            </a:r>
            <a:r>
              <a:rPr lang="tr-TR" sz="2400" dirty="0" err="1">
                <a:solidFill>
                  <a:srgbClr val="333333"/>
                </a:solidFill>
                <a:highlight>
                  <a:srgbClr val="FFFFFF"/>
                </a:highlight>
              </a:rPr>
              <a:t>to</a:t>
            </a:r>
            <a:r>
              <a:rPr lang="tr-TR" sz="2400" dirty="0">
                <a:solidFill>
                  <a:srgbClr val="333333"/>
                </a:solidFill>
                <a:highlight>
                  <a:srgbClr val="FFFFFF"/>
                </a:highlight>
              </a:rPr>
              <a:t> </a:t>
            </a:r>
            <a:r>
              <a:rPr lang="tr-TR" sz="2400" dirty="0" err="1">
                <a:solidFill>
                  <a:srgbClr val="333333"/>
                </a:solidFill>
                <a:highlight>
                  <a:srgbClr val="FFFFFF"/>
                </a:highlight>
              </a:rPr>
              <a:t>fatal</a:t>
            </a:r>
            <a:r>
              <a:rPr lang="tr-TR" sz="2400" dirty="0">
                <a:solidFill>
                  <a:srgbClr val="333333"/>
                </a:solidFill>
                <a:highlight>
                  <a:srgbClr val="FFFFFF"/>
                </a:highlight>
              </a:rPr>
              <a:t> </a:t>
            </a:r>
            <a:r>
              <a:rPr lang="tr-TR" sz="2400" dirty="0" err="1">
                <a:solidFill>
                  <a:srgbClr val="333333"/>
                </a:solidFill>
                <a:highlight>
                  <a:srgbClr val="FFFFFF"/>
                </a:highlight>
              </a:rPr>
              <a:t>bronchopneumonia</a:t>
            </a:r>
            <a:r>
              <a:rPr lang="tr-TR" sz="2400" dirty="0">
                <a:solidFill>
                  <a:srgbClr val="333333"/>
                </a:solidFill>
                <a:highlight>
                  <a:srgbClr val="FFFFFF"/>
                </a:highlight>
              </a:rPr>
              <a:t> in </a:t>
            </a:r>
            <a:r>
              <a:rPr lang="tr-TR" sz="2400" dirty="0" err="1">
                <a:solidFill>
                  <a:srgbClr val="333333"/>
                </a:solidFill>
                <a:highlight>
                  <a:srgbClr val="FFFFFF"/>
                </a:highlight>
              </a:rPr>
              <a:t>puppies</a:t>
            </a:r>
            <a:r>
              <a:rPr lang="tr-TR" sz="2400" dirty="0">
                <a:solidFill>
                  <a:srgbClr val="333333"/>
                </a:solidFill>
                <a:highlight>
                  <a:srgbClr val="FFFFFF"/>
                </a:highlight>
              </a:rPr>
              <a:t> </a:t>
            </a:r>
            <a:r>
              <a:rPr lang="tr-TR" sz="2400" dirty="0" err="1">
                <a:solidFill>
                  <a:srgbClr val="333333"/>
                </a:solidFill>
                <a:highlight>
                  <a:srgbClr val="FFFFFF"/>
                </a:highlight>
              </a:rPr>
              <a:t>or</a:t>
            </a:r>
            <a:r>
              <a:rPr lang="tr-TR" sz="2400" dirty="0">
                <a:solidFill>
                  <a:srgbClr val="333333"/>
                </a:solidFill>
                <a:highlight>
                  <a:srgbClr val="FFFFFF"/>
                </a:highlight>
              </a:rPr>
              <a:t> </a:t>
            </a:r>
            <a:r>
              <a:rPr lang="tr-TR" sz="2400" dirty="0" err="1">
                <a:solidFill>
                  <a:srgbClr val="333333"/>
                </a:solidFill>
                <a:highlight>
                  <a:srgbClr val="FFFFFF"/>
                </a:highlight>
              </a:rPr>
              <a:t>to</a:t>
            </a:r>
            <a:r>
              <a:rPr lang="tr-TR" sz="2400" dirty="0">
                <a:solidFill>
                  <a:srgbClr val="333333"/>
                </a:solidFill>
                <a:highlight>
                  <a:srgbClr val="FFFFFF"/>
                </a:highlight>
              </a:rPr>
              <a:t> </a:t>
            </a:r>
            <a:r>
              <a:rPr lang="tr-TR" sz="2400" dirty="0" err="1">
                <a:solidFill>
                  <a:srgbClr val="333333"/>
                </a:solidFill>
                <a:highlight>
                  <a:srgbClr val="FFFFFF"/>
                </a:highlight>
              </a:rPr>
              <a:t>chronic</a:t>
            </a:r>
            <a:r>
              <a:rPr lang="tr-TR" sz="2400" dirty="0">
                <a:solidFill>
                  <a:srgbClr val="333333"/>
                </a:solidFill>
                <a:highlight>
                  <a:srgbClr val="FFFFFF"/>
                </a:highlight>
              </a:rPr>
              <a:t> </a:t>
            </a:r>
            <a:r>
              <a:rPr lang="tr-TR" sz="2400" dirty="0" err="1">
                <a:solidFill>
                  <a:srgbClr val="333333"/>
                </a:solidFill>
                <a:highlight>
                  <a:srgbClr val="FFFFFF"/>
                </a:highlight>
              </a:rPr>
              <a:t>bronchitis</a:t>
            </a:r>
            <a:r>
              <a:rPr lang="tr-TR" sz="2400" dirty="0">
                <a:solidFill>
                  <a:srgbClr val="333333"/>
                </a:solidFill>
                <a:highlight>
                  <a:srgbClr val="FFFFFF"/>
                </a:highlight>
              </a:rPr>
              <a:t> in </a:t>
            </a:r>
            <a:r>
              <a:rPr lang="tr-TR" sz="2400" dirty="0" err="1">
                <a:solidFill>
                  <a:srgbClr val="333333"/>
                </a:solidFill>
                <a:highlight>
                  <a:srgbClr val="FFFFFF"/>
                </a:highlight>
              </a:rPr>
              <a:t>debilitated</a:t>
            </a:r>
            <a:r>
              <a:rPr lang="tr-TR" sz="2400" dirty="0">
                <a:solidFill>
                  <a:srgbClr val="333333"/>
                </a:solidFill>
                <a:highlight>
                  <a:srgbClr val="FFFFFF"/>
                </a:highlight>
              </a:rPr>
              <a:t> </a:t>
            </a:r>
            <a:r>
              <a:rPr lang="tr-TR" sz="2400" dirty="0" err="1">
                <a:solidFill>
                  <a:srgbClr val="333333"/>
                </a:solidFill>
                <a:highlight>
                  <a:srgbClr val="FFFFFF"/>
                </a:highlight>
              </a:rPr>
              <a:t>adult</a:t>
            </a:r>
            <a:r>
              <a:rPr lang="tr-TR" sz="2400" dirty="0">
                <a:solidFill>
                  <a:srgbClr val="333333"/>
                </a:solidFill>
                <a:highlight>
                  <a:srgbClr val="FFFFFF"/>
                </a:highlight>
              </a:rPr>
              <a:t> </a:t>
            </a:r>
            <a:r>
              <a:rPr lang="tr-TR" sz="2400" dirty="0" err="1">
                <a:solidFill>
                  <a:srgbClr val="333333"/>
                </a:solidFill>
                <a:highlight>
                  <a:srgbClr val="FFFFFF"/>
                </a:highlight>
              </a:rPr>
              <a:t>or</a:t>
            </a:r>
            <a:r>
              <a:rPr lang="tr-TR" sz="2400" dirty="0">
                <a:solidFill>
                  <a:srgbClr val="333333"/>
                </a:solidFill>
                <a:highlight>
                  <a:srgbClr val="FFFFFF"/>
                </a:highlight>
              </a:rPr>
              <a:t> </a:t>
            </a:r>
            <a:r>
              <a:rPr lang="tr-TR" sz="2400" dirty="0" err="1">
                <a:solidFill>
                  <a:srgbClr val="333333"/>
                </a:solidFill>
                <a:highlight>
                  <a:srgbClr val="FFFFFF"/>
                </a:highlight>
              </a:rPr>
              <a:t>aged</a:t>
            </a:r>
            <a:r>
              <a:rPr lang="tr-TR" sz="2400" dirty="0">
                <a:solidFill>
                  <a:srgbClr val="333333"/>
                </a:solidFill>
                <a:highlight>
                  <a:srgbClr val="FFFFFF"/>
                </a:highlight>
              </a:rPr>
              <a:t> </a:t>
            </a:r>
            <a:r>
              <a:rPr lang="tr-TR" sz="2400" dirty="0" err="1">
                <a:solidFill>
                  <a:srgbClr val="333333"/>
                </a:solidFill>
                <a:highlight>
                  <a:srgbClr val="FFFFFF"/>
                </a:highlight>
              </a:rPr>
              <a:t>dogs</a:t>
            </a:r>
            <a:r>
              <a:rPr lang="tr-TR" sz="2400" dirty="0">
                <a:solidFill>
                  <a:srgbClr val="333333"/>
                </a:solidFill>
                <a:highlight>
                  <a:srgbClr val="FFFFFF"/>
                </a:highlight>
              </a:rPr>
              <a:t>. </a:t>
            </a:r>
          </a:p>
          <a:p>
            <a:pPr marL="0" lvl="0" indent="0" rtl="0">
              <a:lnSpc>
                <a:spcPct val="115000"/>
              </a:lnSpc>
              <a:spcBef>
                <a:spcPts val="600"/>
              </a:spcBef>
              <a:spcAft>
                <a:spcPts val="600"/>
              </a:spcAft>
              <a:buNone/>
            </a:pPr>
            <a:r>
              <a:rPr lang="tr-TR" sz="2400" dirty="0" err="1">
                <a:solidFill>
                  <a:srgbClr val="333333"/>
                </a:solidFill>
                <a:highlight>
                  <a:srgbClr val="FFFFFF"/>
                </a:highlight>
              </a:rPr>
              <a:t>The</a:t>
            </a:r>
            <a:r>
              <a:rPr lang="tr-TR" sz="2400" dirty="0">
                <a:solidFill>
                  <a:srgbClr val="333333"/>
                </a:solidFill>
                <a:highlight>
                  <a:srgbClr val="FFFFFF"/>
                </a:highlight>
              </a:rPr>
              <a:t> </a:t>
            </a:r>
            <a:r>
              <a:rPr lang="tr-TR" sz="2400" dirty="0" err="1">
                <a:solidFill>
                  <a:srgbClr val="333333"/>
                </a:solidFill>
                <a:highlight>
                  <a:srgbClr val="FFFFFF"/>
                </a:highlight>
              </a:rPr>
              <a:t>illness</a:t>
            </a:r>
            <a:r>
              <a:rPr lang="tr-TR" sz="2400" dirty="0">
                <a:solidFill>
                  <a:srgbClr val="333333"/>
                </a:solidFill>
                <a:highlight>
                  <a:srgbClr val="FFFFFF"/>
                </a:highlight>
              </a:rPr>
              <a:t> </a:t>
            </a:r>
            <a:r>
              <a:rPr lang="tr-TR" sz="2400" dirty="0" err="1">
                <a:solidFill>
                  <a:srgbClr val="333333"/>
                </a:solidFill>
                <a:highlight>
                  <a:srgbClr val="FFFFFF"/>
                </a:highlight>
              </a:rPr>
              <a:t>spreads</a:t>
            </a:r>
            <a:r>
              <a:rPr lang="tr-TR" sz="2400" dirty="0">
                <a:solidFill>
                  <a:srgbClr val="333333"/>
                </a:solidFill>
                <a:highlight>
                  <a:srgbClr val="FFFFFF"/>
                </a:highlight>
              </a:rPr>
              <a:t> </a:t>
            </a:r>
            <a:r>
              <a:rPr lang="tr-TR" sz="2400" dirty="0" err="1">
                <a:solidFill>
                  <a:srgbClr val="333333"/>
                </a:solidFill>
                <a:highlight>
                  <a:srgbClr val="FFFFFF"/>
                </a:highlight>
              </a:rPr>
              <a:t>rapidly</a:t>
            </a:r>
            <a:r>
              <a:rPr lang="tr-TR" sz="2400" dirty="0">
                <a:solidFill>
                  <a:srgbClr val="333333"/>
                </a:solidFill>
                <a:highlight>
                  <a:srgbClr val="FFFFFF"/>
                </a:highlight>
              </a:rPr>
              <a:t> </a:t>
            </a:r>
            <a:r>
              <a:rPr lang="tr-TR" sz="2400" dirty="0" err="1">
                <a:solidFill>
                  <a:srgbClr val="333333"/>
                </a:solidFill>
                <a:highlight>
                  <a:srgbClr val="FFFFFF"/>
                </a:highlight>
              </a:rPr>
              <a:t>among</a:t>
            </a:r>
            <a:r>
              <a:rPr lang="tr-TR" sz="2400" dirty="0">
                <a:solidFill>
                  <a:srgbClr val="333333"/>
                </a:solidFill>
                <a:highlight>
                  <a:srgbClr val="FFFFFF"/>
                </a:highlight>
              </a:rPr>
              <a:t> </a:t>
            </a:r>
            <a:r>
              <a:rPr lang="tr-TR" sz="2400" dirty="0" err="1">
                <a:solidFill>
                  <a:srgbClr val="333333"/>
                </a:solidFill>
                <a:highlight>
                  <a:srgbClr val="FFFFFF"/>
                </a:highlight>
              </a:rPr>
              <a:t>susceptible</a:t>
            </a:r>
            <a:r>
              <a:rPr lang="tr-TR" sz="2400" dirty="0">
                <a:solidFill>
                  <a:srgbClr val="333333"/>
                </a:solidFill>
                <a:highlight>
                  <a:srgbClr val="FFFFFF"/>
                </a:highlight>
              </a:rPr>
              <a:t> </a:t>
            </a:r>
            <a:r>
              <a:rPr lang="tr-TR" sz="2400" dirty="0" err="1">
                <a:solidFill>
                  <a:srgbClr val="333333"/>
                </a:solidFill>
                <a:highlight>
                  <a:srgbClr val="FFFFFF"/>
                </a:highlight>
              </a:rPr>
              <a:t>dogs</a:t>
            </a:r>
            <a:r>
              <a:rPr lang="tr-TR" sz="2400" dirty="0">
                <a:solidFill>
                  <a:srgbClr val="333333"/>
                </a:solidFill>
                <a:highlight>
                  <a:srgbClr val="FFFFFF"/>
                </a:highlight>
              </a:rPr>
              <a:t> </a:t>
            </a:r>
            <a:r>
              <a:rPr lang="tr-TR" sz="2400" dirty="0" err="1">
                <a:solidFill>
                  <a:srgbClr val="333333"/>
                </a:solidFill>
                <a:highlight>
                  <a:srgbClr val="FFFFFF"/>
                </a:highlight>
              </a:rPr>
              <a:t>housed</a:t>
            </a:r>
            <a:r>
              <a:rPr lang="tr-TR" sz="2400" dirty="0">
                <a:solidFill>
                  <a:srgbClr val="333333"/>
                </a:solidFill>
                <a:highlight>
                  <a:srgbClr val="FFFFFF"/>
                </a:highlight>
              </a:rPr>
              <a:t> in </a:t>
            </a:r>
            <a:r>
              <a:rPr lang="tr-TR" sz="2400" dirty="0" err="1">
                <a:solidFill>
                  <a:srgbClr val="333333"/>
                </a:solidFill>
                <a:highlight>
                  <a:srgbClr val="FFFFFF"/>
                </a:highlight>
              </a:rPr>
              <a:t>close</a:t>
            </a:r>
            <a:r>
              <a:rPr lang="tr-TR" sz="2400" dirty="0">
                <a:solidFill>
                  <a:srgbClr val="333333"/>
                </a:solidFill>
                <a:highlight>
                  <a:srgbClr val="FFFFFF"/>
                </a:highlight>
              </a:rPr>
              <a:t> </a:t>
            </a:r>
            <a:r>
              <a:rPr lang="tr-TR" sz="2400" dirty="0" err="1">
                <a:solidFill>
                  <a:srgbClr val="333333"/>
                </a:solidFill>
                <a:highlight>
                  <a:srgbClr val="FFFFFF"/>
                </a:highlight>
              </a:rPr>
              <a:t>confinement</a:t>
            </a:r>
            <a:r>
              <a:rPr lang="tr-TR" sz="2400" dirty="0">
                <a:solidFill>
                  <a:srgbClr val="333333"/>
                </a:solidFill>
                <a:highlight>
                  <a:srgbClr val="FFFFFF"/>
                </a:highlight>
              </a:rPr>
              <a:t> (</a:t>
            </a:r>
            <a:r>
              <a:rPr lang="tr-TR" sz="2400" dirty="0" err="1">
                <a:solidFill>
                  <a:srgbClr val="333333"/>
                </a:solidFill>
                <a:highlight>
                  <a:srgbClr val="FFFFFF"/>
                </a:highlight>
              </a:rPr>
              <a:t>eg</a:t>
            </a:r>
            <a:r>
              <a:rPr lang="tr-TR" sz="2400" dirty="0">
                <a:solidFill>
                  <a:srgbClr val="333333"/>
                </a:solidFill>
                <a:highlight>
                  <a:srgbClr val="FFFFFF"/>
                </a:highlight>
              </a:rPr>
              <a:t>, </a:t>
            </a:r>
            <a:r>
              <a:rPr lang="tr-TR" sz="2400" dirty="0" err="1">
                <a:solidFill>
                  <a:srgbClr val="333333"/>
                </a:solidFill>
                <a:highlight>
                  <a:srgbClr val="FFFFFF"/>
                </a:highlight>
              </a:rPr>
              <a:t>veterinary</a:t>
            </a:r>
            <a:r>
              <a:rPr lang="tr-TR" sz="2400" dirty="0">
                <a:solidFill>
                  <a:srgbClr val="333333"/>
                </a:solidFill>
                <a:highlight>
                  <a:srgbClr val="FFFFFF"/>
                </a:highlight>
              </a:rPr>
              <a:t> </a:t>
            </a:r>
            <a:r>
              <a:rPr lang="tr-TR" sz="2400" dirty="0" err="1">
                <a:solidFill>
                  <a:srgbClr val="333333"/>
                </a:solidFill>
                <a:highlight>
                  <a:srgbClr val="FFFFFF"/>
                </a:highlight>
              </a:rPr>
              <a:t>hospitals</a:t>
            </a:r>
            <a:r>
              <a:rPr lang="tr-TR" sz="2400" dirty="0">
                <a:solidFill>
                  <a:srgbClr val="333333"/>
                </a:solidFill>
                <a:highlight>
                  <a:srgbClr val="FFFFFF"/>
                </a:highlight>
              </a:rPr>
              <a:t> </a:t>
            </a:r>
            <a:r>
              <a:rPr lang="tr-TR" sz="2400" dirty="0" err="1">
                <a:solidFill>
                  <a:srgbClr val="333333"/>
                </a:solidFill>
                <a:highlight>
                  <a:srgbClr val="FFFFFF"/>
                </a:highlight>
              </a:rPr>
              <a:t>or</a:t>
            </a:r>
            <a:r>
              <a:rPr lang="tr-TR" sz="2400" dirty="0">
                <a:solidFill>
                  <a:srgbClr val="333333"/>
                </a:solidFill>
                <a:highlight>
                  <a:srgbClr val="FFFFFF"/>
                </a:highlight>
              </a:rPr>
              <a:t> </a:t>
            </a:r>
            <a:r>
              <a:rPr lang="tr-TR" sz="2400" dirty="0" err="1">
                <a:solidFill>
                  <a:srgbClr val="333333"/>
                </a:solidFill>
                <a:highlight>
                  <a:srgbClr val="FFFFFF"/>
                </a:highlight>
              </a:rPr>
              <a:t>kennels</a:t>
            </a:r>
            <a:r>
              <a:rPr lang="tr-TR" sz="2400" dirty="0">
                <a:solidFill>
                  <a:srgbClr val="333333"/>
                </a:solidFill>
                <a:highlight>
                  <a:srgbClr val="FFFFFF"/>
                </a:highlight>
              </a:rPr>
              <a:t>).</a:t>
            </a:r>
          </a:p>
          <a:p>
            <a:pPr marL="228600" lvl="0" indent="-50800">
              <a:spcBef>
                <a:spcPts val="0"/>
              </a:spcBef>
              <a:buNone/>
            </a:pPr>
            <a:endParaRPr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0" rtl="0">
              <a:spcBef>
                <a:spcPts val="0"/>
              </a:spcBef>
              <a:buNone/>
            </a:pPr>
            <a:r>
              <a:rPr lang="tr-TR">
                <a:solidFill>
                  <a:srgbClr val="4A86E8"/>
                </a:solidFill>
              </a:rPr>
              <a:t>Etiology</a:t>
            </a:r>
          </a:p>
        </p:txBody>
      </p:sp>
      <p:sp>
        <p:nvSpPr>
          <p:cNvPr id="281" name="Shape 281"/>
          <p:cNvSpPr txBox="1">
            <a:spLocks noGrp="1"/>
          </p:cNvSpPr>
          <p:nvPr>
            <p:ph type="body" idx="1"/>
          </p:nvPr>
        </p:nvSpPr>
        <p:spPr>
          <a:xfrm>
            <a:off x="293900" y="2354350"/>
            <a:ext cx="10515600" cy="4351200"/>
          </a:xfrm>
          <a:prstGeom prst="rect">
            <a:avLst/>
          </a:prstGeom>
        </p:spPr>
        <p:txBody>
          <a:bodyPr wrap="square" lIns="91425" tIns="91425" rIns="91425" bIns="91425" anchor="t" anchorCtr="0">
            <a:noAutofit/>
          </a:bodyPr>
          <a:lstStyle/>
          <a:p>
            <a:pPr marL="622300" marR="12700" lvl="0" indent="-381000" rtl="0">
              <a:lnSpc>
                <a:spcPct val="115000"/>
              </a:lnSpc>
              <a:spcBef>
                <a:spcPts val="0"/>
              </a:spcBef>
              <a:spcAft>
                <a:spcPts val="0"/>
              </a:spcAft>
              <a:buClr>
                <a:srgbClr val="253745"/>
              </a:buClr>
              <a:buSzPts val="2400"/>
              <a:buFont typeface="Calibri"/>
              <a:buChar char="●"/>
            </a:pPr>
            <a:r>
              <a:rPr lang="tr-TR" sz="2400">
                <a:solidFill>
                  <a:srgbClr val="253745"/>
                </a:solidFill>
              </a:rPr>
              <a:t>Adenoviridae </a:t>
            </a:r>
          </a:p>
          <a:p>
            <a:pPr marL="622300" marR="12700" lvl="0" indent="-381000" rtl="0">
              <a:lnSpc>
                <a:spcPct val="115000"/>
              </a:lnSpc>
              <a:spcBef>
                <a:spcPts val="0"/>
              </a:spcBef>
              <a:spcAft>
                <a:spcPts val="0"/>
              </a:spcAft>
              <a:buClr>
                <a:srgbClr val="253745"/>
              </a:buClr>
              <a:buSzPts val="2400"/>
              <a:buFont typeface="Calibri"/>
              <a:buChar char="●"/>
            </a:pPr>
            <a:r>
              <a:rPr lang="tr-TR" sz="2400">
                <a:solidFill>
                  <a:srgbClr val="253745"/>
                </a:solidFill>
              </a:rPr>
              <a:t>serologically related to CAV-1 </a:t>
            </a:r>
            <a:r>
              <a:rPr lang="tr-TR" sz="2400" u="sng">
                <a:solidFill>
                  <a:srgbClr val="800080"/>
                </a:solidFill>
                <a:hlinkClick r:id="rId3"/>
              </a:rPr>
              <a:t>Canine adenovirus type 1 disease</a:t>
            </a:r>
            <a:r>
              <a:rPr lang="tr-TR" sz="2400">
                <a:solidFill>
                  <a:srgbClr val="253745"/>
                </a:solidFill>
              </a:rPr>
              <a:t>.</a:t>
            </a:r>
          </a:p>
          <a:p>
            <a:pPr marL="622300" lvl="0" indent="-381000" rtl="0">
              <a:lnSpc>
                <a:spcPct val="115000"/>
              </a:lnSpc>
              <a:spcBef>
                <a:spcPts val="0"/>
              </a:spcBef>
              <a:spcAft>
                <a:spcPts val="0"/>
              </a:spcAft>
              <a:buClr>
                <a:srgbClr val="253745"/>
              </a:buClr>
              <a:buSzPts val="2400"/>
              <a:buFont typeface="Calibri"/>
              <a:buChar char="●"/>
            </a:pPr>
            <a:r>
              <a:rPr lang="tr-TR" sz="2400">
                <a:solidFill>
                  <a:srgbClr val="253745"/>
                </a:solidFill>
              </a:rPr>
              <a:t>75 nm non-enveloped DNA virus.</a:t>
            </a:r>
          </a:p>
          <a:p>
            <a:pPr marL="622300" lvl="0" indent="-381000" rtl="0">
              <a:lnSpc>
                <a:spcPct val="115000"/>
              </a:lnSpc>
              <a:spcBef>
                <a:spcPts val="0"/>
              </a:spcBef>
              <a:spcAft>
                <a:spcPts val="0"/>
              </a:spcAft>
              <a:buClr>
                <a:srgbClr val="253745"/>
              </a:buClr>
              <a:buSzPts val="2400"/>
              <a:buFont typeface="Calibri"/>
              <a:buChar char="●"/>
            </a:pPr>
            <a:r>
              <a:rPr lang="tr-TR" sz="2400">
                <a:solidFill>
                  <a:srgbClr val="253745"/>
                </a:solidFill>
              </a:rPr>
              <a:t>Moderately resistant: survives days to months in environment.</a:t>
            </a:r>
          </a:p>
          <a:p>
            <a:pPr marL="622300" lvl="0" indent="-381000" rtl="0">
              <a:lnSpc>
                <a:spcPct val="115000"/>
              </a:lnSpc>
              <a:spcBef>
                <a:spcPts val="0"/>
              </a:spcBef>
              <a:spcAft>
                <a:spcPts val="600"/>
              </a:spcAft>
              <a:buClr>
                <a:srgbClr val="253745"/>
              </a:buClr>
              <a:buSzPts val="2400"/>
              <a:buFont typeface="Calibri"/>
              <a:buChar char="●"/>
            </a:pPr>
            <a:r>
              <a:rPr lang="tr-TR" sz="2400">
                <a:solidFill>
                  <a:srgbClr val="253745"/>
                </a:solidFill>
              </a:rPr>
              <a:t>Inactivated by heating to 56°C (steam disinfection).</a:t>
            </a:r>
          </a:p>
          <a:p>
            <a:pPr marL="0" lvl="0" indent="0" rtl="0">
              <a:lnSpc>
                <a:spcPct val="115000"/>
              </a:lnSpc>
              <a:spcBef>
                <a:spcPts val="0"/>
              </a:spcBef>
              <a:spcAft>
                <a:spcPts val="600"/>
              </a:spcAft>
              <a:buNone/>
            </a:pPr>
            <a:endParaRPr sz="2400">
              <a:solidFill>
                <a:schemeClr val="accent2"/>
              </a:solidFill>
            </a:endParaRPr>
          </a:p>
          <a:p>
            <a:pPr marL="0" lvl="0" indent="0" rtl="0">
              <a:lnSpc>
                <a:spcPct val="115000"/>
              </a:lnSpc>
              <a:spcBef>
                <a:spcPts val="0"/>
              </a:spcBef>
              <a:spcAft>
                <a:spcPts val="600"/>
              </a:spcAft>
              <a:buNone/>
            </a:pPr>
            <a:r>
              <a:rPr lang="tr-TR" sz="2400">
                <a:solidFill>
                  <a:schemeClr val="accent2"/>
                </a:solidFill>
                <a:highlight>
                  <a:srgbClr val="FFFFFF"/>
                </a:highlight>
              </a:rPr>
              <a:t>Canine parainfluenza virus, canine adenovirus 2 (CAV-2), or canine distemper virus can be the primary or sole pathogen involved.</a:t>
            </a:r>
          </a:p>
          <a:p>
            <a:pPr marL="228600" lvl="0" indent="-50800">
              <a:spcBef>
                <a:spcPts val="0"/>
              </a:spcBef>
              <a:buNone/>
            </a:pPr>
            <a:endParaRPr sz="2400"/>
          </a:p>
        </p:txBody>
      </p:sp>
      <p:pic>
        <p:nvPicPr>
          <p:cNvPr id="282" name="Shape 282"/>
          <p:cNvPicPr preferRelativeResize="0"/>
          <p:nvPr/>
        </p:nvPicPr>
        <p:blipFill>
          <a:blip r:embed="rId4">
            <a:alphaModFix/>
          </a:blip>
          <a:stretch>
            <a:fillRect/>
          </a:stretch>
        </p:blipFill>
        <p:spPr>
          <a:xfrm>
            <a:off x="8149650" y="-14475"/>
            <a:ext cx="4074150" cy="29100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838200" y="1150775"/>
            <a:ext cx="10949400" cy="5025900"/>
          </a:xfrm>
          <a:prstGeom prst="rect">
            <a:avLst/>
          </a:prstGeom>
        </p:spPr>
        <p:txBody>
          <a:bodyPr wrap="square" lIns="91425" tIns="91425" rIns="91425" bIns="91425" anchor="t" anchorCtr="0">
            <a:noAutofit/>
          </a:bodyPr>
          <a:lstStyle/>
          <a:p>
            <a:pPr marL="228600" lvl="0" indent="-120650" rtl="0">
              <a:spcBef>
                <a:spcPts val="0"/>
              </a:spcBef>
              <a:buClr>
                <a:schemeClr val="dk1"/>
              </a:buClr>
              <a:buSzPts val="1100"/>
              <a:buFont typeface="Arial"/>
              <a:buNone/>
            </a:pPr>
            <a:r>
              <a:rPr lang="tr-TR" sz="4400">
                <a:solidFill>
                  <a:srgbClr val="4A86E8"/>
                </a:solidFill>
              </a:rPr>
              <a:t>Transmission</a:t>
            </a:r>
          </a:p>
          <a:p>
            <a:pPr marL="0" marR="952500" lvl="0" indent="0" rtl="0">
              <a:lnSpc>
                <a:spcPct val="115000"/>
              </a:lnSpc>
              <a:spcBef>
                <a:spcPts val="0"/>
              </a:spcBef>
              <a:buNone/>
            </a:pPr>
            <a:endParaRPr sz="2400">
              <a:solidFill>
                <a:srgbClr val="37424A"/>
              </a:solidFill>
            </a:endParaRPr>
          </a:p>
          <a:p>
            <a:pPr marL="0" marR="952500" lvl="0" indent="0" rtl="0">
              <a:lnSpc>
                <a:spcPct val="115000"/>
              </a:lnSpc>
              <a:spcBef>
                <a:spcPts val="0"/>
              </a:spcBef>
              <a:buNone/>
            </a:pPr>
            <a:r>
              <a:rPr lang="tr-TR" sz="2400">
                <a:solidFill>
                  <a:srgbClr val="37424A"/>
                </a:solidFill>
              </a:rPr>
              <a:t>Adenoviruses are spread directly from dog to dog through infected respiratory secretions or by contact with contaminated feces or urine.</a:t>
            </a:r>
          </a:p>
          <a:p>
            <a:pPr marL="0" lvl="0" indent="0">
              <a:spcBef>
                <a:spcPts val="0"/>
              </a:spcBef>
              <a:buNone/>
            </a:pPr>
            <a:r>
              <a:rPr lang="tr-TR" sz="2400">
                <a:solidFill>
                  <a:srgbClr val="252525"/>
                </a:solidFill>
                <a:highlight>
                  <a:srgbClr val="FFFFFF"/>
                </a:highlight>
              </a:rPr>
              <a:t>Affects dogs of all ages. Puppies and immunocompromised dogs are often worst affected.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69850" rtl="0">
              <a:lnSpc>
                <a:spcPct val="115000"/>
              </a:lnSpc>
              <a:spcBef>
                <a:spcPts val="0"/>
              </a:spcBef>
              <a:spcAft>
                <a:spcPts val="700"/>
              </a:spcAft>
              <a:buClr>
                <a:schemeClr val="dk1"/>
              </a:buClr>
              <a:buSzPts val="1100"/>
              <a:buFont typeface="Arial"/>
              <a:buNone/>
            </a:pPr>
            <a:r>
              <a:rPr lang="tr-TR">
                <a:solidFill>
                  <a:srgbClr val="4A86E8"/>
                </a:solidFill>
              </a:rPr>
              <a:t>Pathophysiology</a:t>
            </a:r>
          </a:p>
        </p:txBody>
      </p:sp>
      <p:sp>
        <p:nvSpPr>
          <p:cNvPr id="293" name="Shape 293"/>
          <p:cNvSpPr txBox="1">
            <a:spLocks noGrp="1"/>
          </p:cNvSpPr>
          <p:nvPr>
            <p:ph type="body" idx="1"/>
          </p:nvPr>
        </p:nvSpPr>
        <p:spPr>
          <a:xfrm>
            <a:off x="838200" y="1825625"/>
            <a:ext cx="10515600" cy="4351200"/>
          </a:xfrm>
          <a:prstGeom prst="rect">
            <a:avLst/>
          </a:prstGeom>
        </p:spPr>
        <p:txBody>
          <a:bodyPr wrap="square" lIns="91425" tIns="91425" rIns="91425" bIns="91425" anchor="t" anchorCtr="0">
            <a:noAutofit/>
          </a:bodyPr>
          <a:lstStyle/>
          <a:p>
            <a:pPr marL="457200" lvl="0" indent="-381000" rtl="0">
              <a:lnSpc>
                <a:spcPct val="115000"/>
              </a:lnSpc>
              <a:spcBef>
                <a:spcPts val="0"/>
              </a:spcBef>
              <a:spcAft>
                <a:spcPts val="0"/>
              </a:spcAft>
              <a:buClr>
                <a:srgbClr val="253745"/>
              </a:buClr>
              <a:buSzPts val="2400"/>
              <a:buChar char="●"/>
            </a:pPr>
            <a:r>
              <a:rPr lang="tr-TR" sz="2400" dirty="0" err="1">
                <a:solidFill>
                  <a:srgbClr val="253745"/>
                </a:solidFill>
              </a:rPr>
              <a:t>Highly</a:t>
            </a:r>
            <a:r>
              <a:rPr lang="tr-TR" sz="2400" dirty="0">
                <a:solidFill>
                  <a:srgbClr val="253745"/>
                </a:solidFill>
              </a:rPr>
              <a:t> </a:t>
            </a:r>
            <a:r>
              <a:rPr lang="tr-TR" sz="2400" dirty="0" err="1">
                <a:solidFill>
                  <a:srgbClr val="253745"/>
                </a:solidFill>
              </a:rPr>
              <a:t>infectious</a:t>
            </a:r>
            <a:r>
              <a:rPr lang="tr-TR" sz="2400" dirty="0">
                <a:solidFill>
                  <a:srgbClr val="253745"/>
                </a:solidFill>
              </a:rPr>
              <a:t> </a:t>
            </a:r>
            <a:r>
              <a:rPr lang="tr-TR" sz="2400" dirty="0" err="1">
                <a:solidFill>
                  <a:srgbClr val="253745"/>
                </a:solidFill>
              </a:rPr>
              <a:t>by</a:t>
            </a:r>
            <a:r>
              <a:rPr lang="tr-TR" sz="2400" dirty="0">
                <a:solidFill>
                  <a:srgbClr val="253745"/>
                </a:solidFill>
              </a:rPr>
              <a:t> </a:t>
            </a:r>
            <a:r>
              <a:rPr lang="tr-TR" sz="2400" dirty="0" err="1">
                <a:solidFill>
                  <a:srgbClr val="253745"/>
                </a:solidFill>
              </a:rPr>
              <a:t>aerosol</a:t>
            </a:r>
            <a:r>
              <a:rPr lang="tr-TR" sz="2400" dirty="0">
                <a:solidFill>
                  <a:srgbClr val="253745"/>
                </a:solidFill>
              </a:rPr>
              <a:t> → </a:t>
            </a:r>
            <a:r>
              <a:rPr lang="tr-TR" sz="2400" dirty="0" err="1">
                <a:solidFill>
                  <a:srgbClr val="253745"/>
                </a:solidFill>
              </a:rPr>
              <a:t>localized</a:t>
            </a:r>
            <a:r>
              <a:rPr lang="tr-TR" sz="2400" dirty="0">
                <a:solidFill>
                  <a:srgbClr val="253745"/>
                </a:solidFill>
              </a:rPr>
              <a:t> </a:t>
            </a:r>
            <a:r>
              <a:rPr lang="tr-TR" sz="2400" dirty="0" err="1">
                <a:solidFill>
                  <a:srgbClr val="253745"/>
                </a:solidFill>
              </a:rPr>
              <a:t>respiratory</a:t>
            </a:r>
            <a:r>
              <a:rPr lang="tr-TR" sz="2400" dirty="0">
                <a:solidFill>
                  <a:srgbClr val="253745"/>
                </a:solidFill>
              </a:rPr>
              <a:t> </a:t>
            </a:r>
            <a:r>
              <a:rPr lang="tr-TR" sz="2400" dirty="0" err="1">
                <a:solidFill>
                  <a:srgbClr val="253745"/>
                </a:solidFill>
              </a:rPr>
              <a:t>tract</a:t>
            </a:r>
            <a:r>
              <a:rPr lang="tr-TR" sz="2400" dirty="0">
                <a:solidFill>
                  <a:srgbClr val="253745"/>
                </a:solidFill>
              </a:rPr>
              <a:t> </a:t>
            </a:r>
            <a:r>
              <a:rPr lang="tr-TR" sz="2400" dirty="0" err="1">
                <a:solidFill>
                  <a:srgbClr val="253745"/>
                </a:solidFill>
              </a:rPr>
              <a:t>infection</a:t>
            </a:r>
            <a:r>
              <a:rPr lang="tr-TR" sz="2400" dirty="0">
                <a:solidFill>
                  <a:srgbClr val="253745"/>
                </a:solidFill>
              </a:rPr>
              <a:t>.</a:t>
            </a:r>
          </a:p>
          <a:p>
            <a:pPr marL="457200" lvl="0" indent="-381000" rtl="0">
              <a:lnSpc>
                <a:spcPct val="115000"/>
              </a:lnSpc>
              <a:spcBef>
                <a:spcPts val="0"/>
              </a:spcBef>
              <a:spcAft>
                <a:spcPts val="0"/>
              </a:spcAft>
              <a:buClr>
                <a:srgbClr val="253745"/>
              </a:buClr>
              <a:buSzPts val="2400"/>
              <a:buChar char="●"/>
            </a:pPr>
            <a:r>
              <a:rPr lang="tr-TR" sz="2400" dirty="0" err="1">
                <a:solidFill>
                  <a:srgbClr val="253745"/>
                </a:solidFill>
              </a:rPr>
              <a:t>Replicate</a:t>
            </a:r>
            <a:r>
              <a:rPr lang="tr-TR" sz="2400" dirty="0">
                <a:solidFill>
                  <a:srgbClr val="253745"/>
                </a:solidFill>
              </a:rPr>
              <a:t> in </a:t>
            </a:r>
            <a:r>
              <a:rPr lang="tr-TR" sz="2400" dirty="0" err="1">
                <a:solidFill>
                  <a:srgbClr val="253745"/>
                </a:solidFill>
              </a:rPr>
              <a:t>upper</a:t>
            </a:r>
            <a:r>
              <a:rPr lang="tr-TR" sz="2400" dirty="0">
                <a:solidFill>
                  <a:srgbClr val="253745"/>
                </a:solidFill>
              </a:rPr>
              <a:t> </a:t>
            </a:r>
            <a:r>
              <a:rPr lang="tr-TR" sz="2400" dirty="0" err="1">
                <a:solidFill>
                  <a:srgbClr val="253745"/>
                </a:solidFill>
              </a:rPr>
              <a:t>and</a:t>
            </a:r>
            <a:r>
              <a:rPr lang="tr-TR" sz="2400" dirty="0">
                <a:solidFill>
                  <a:srgbClr val="253745"/>
                </a:solidFill>
              </a:rPr>
              <a:t> </a:t>
            </a:r>
            <a:r>
              <a:rPr lang="tr-TR" sz="2400" dirty="0" err="1">
                <a:solidFill>
                  <a:srgbClr val="253745"/>
                </a:solidFill>
              </a:rPr>
              <a:t>lower</a:t>
            </a:r>
            <a:r>
              <a:rPr lang="tr-TR" sz="2400" dirty="0">
                <a:solidFill>
                  <a:srgbClr val="253745"/>
                </a:solidFill>
              </a:rPr>
              <a:t> </a:t>
            </a:r>
            <a:r>
              <a:rPr lang="tr-TR" sz="2400" dirty="0" err="1">
                <a:solidFill>
                  <a:srgbClr val="253745"/>
                </a:solidFill>
              </a:rPr>
              <a:t>respiratory</a:t>
            </a:r>
            <a:r>
              <a:rPr lang="tr-TR" sz="2400" dirty="0">
                <a:solidFill>
                  <a:srgbClr val="253745"/>
                </a:solidFill>
              </a:rPr>
              <a:t> </a:t>
            </a:r>
            <a:r>
              <a:rPr lang="tr-TR" sz="2400" dirty="0" err="1">
                <a:solidFill>
                  <a:srgbClr val="253745"/>
                </a:solidFill>
              </a:rPr>
              <a:t>tract</a:t>
            </a:r>
            <a:r>
              <a:rPr lang="tr-TR" sz="2400" dirty="0">
                <a:solidFill>
                  <a:srgbClr val="253745"/>
                </a:solidFill>
              </a:rPr>
              <a:t> → </a:t>
            </a:r>
            <a:r>
              <a:rPr lang="tr-TR" sz="2400" dirty="0" err="1">
                <a:solidFill>
                  <a:srgbClr val="253745"/>
                </a:solidFill>
              </a:rPr>
              <a:t>shed</a:t>
            </a:r>
            <a:r>
              <a:rPr lang="tr-TR" sz="2400" dirty="0">
                <a:solidFill>
                  <a:srgbClr val="253745"/>
                </a:solidFill>
              </a:rPr>
              <a:t> in </a:t>
            </a:r>
            <a:r>
              <a:rPr lang="tr-TR" sz="2400" dirty="0" err="1">
                <a:solidFill>
                  <a:srgbClr val="253745"/>
                </a:solidFill>
              </a:rPr>
              <a:t>respiratory</a:t>
            </a:r>
            <a:r>
              <a:rPr lang="tr-TR" sz="2400" dirty="0">
                <a:solidFill>
                  <a:srgbClr val="253745"/>
                </a:solidFill>
              </a:rPr>
              <a:t> </a:t>
            </a:r>
            <a:r>
              <a:rPr lang="tr-TR" sz="2400" dirty="0" err="1">
                <a:solidFill>
                  <a:srgbClr val="253745"/>
                </a:solidFill>
              </a:rPr>
              <a:t>secretions</a:t>
            </a:r>
            <a:r>
              <a:rPr lang="tr-TR" sz="2400" dirty="0">
                <a:solidFill>
                  <a:srgbClr val="253745"/>
                </a:solidFill>
              </a:rPr>
              <a:t>.</a:t>
            </a:r>
          </a:p>
          <a:p>
            <a:pPr marL="457200" lvl="0" indent="-381000" rtl="0">
              <a:lnSpc>
                <a:spcPct val="115000"/>
              </a:lnSpc>
              <a:spcBef>
                <a:spcPts val="0"/>
              </a:spcBef>
              <a:spcAft>
                <a:spcPts val="0"/>
              </a:spcAft>
              <a:buClr>
                <a:srgbClr val="253745"/>
              </a:buClr>
              <a:buSzPts val="2400"/>
              <a:buChar char="●"/>
            </a:pPr>
            <a:r>
              <a:rPr lang="tr-TR" sz="2400" dirty="0" err="1">
                <a:solidFill>
                  <a:srgbClr val="253745"/>
                </a:solidFill>
              </a:rPr>
              <a:t>Focal</a:t>
            </a:r>
            <a:r>
              <a:rPr lang="tr-TR" sz="2400" dirty="0">
                <a:solidFill>
                  <a:srgbClr val="253745"/>
                </a:solidFill>
              </a:rPr>
              <a:t> </a:t>
            </a:r>
            <a:r>
              <a:rPr lang="tr-TR" sz="2400" dirty="0" err="1">
                <a:solidFill>
                  <a:srgbClr val="253745"/>
                </a:solidFill>
              </a:rPr>
              <a:t>necrosis</a:t>
            </a:r>
            <a:r>
              <a:rPr lang="tr-TR" sz="2400" dirty="0">
                <a:solidFill>
                  <a:srgbClr val="253745"/>
                </a:solidFill>
              </a:rPr>
              <a:t> of </a:t>
            </a:r>
            <a:r>
              <a:rPr lang="tr-TR" sz="2400" dirty="0" err="1">
                <a:solidFill>
                  <a:srgbClr val="253745"/>
                </a:solidFill>
              </a:rPr>
              <a:t>turbinate</a:t>
            </a:r>
            <a:r>
              <a:rPr lang="tr-TR" sz="2400" dirty="0">
                <a:solidFill>
                  <a:srgbClr val="253745"/>
                </a:solidFill>
              </a:rPr>
              <a:t>/</a:t>
            </a:r>
            <a:r>
              <a:rPr lang="tr-TR" sz="2400" dirty="0" err="1">
                <a:solidFill>
                  <a:srgbClr val="253745"/>
                </a:solidFill>
              </a:rPr>
              <a:t>tonsillar</a:t>
            </a:r>
            <a:r>
              <a:rPr lang="tr-TR" sz="2400" dirty="0">
                <a:solidFill>
                  <a:srgbClr val="253745"/>
                </a:solidFill>
              </a:rPr>
              <a:t> </a:t>
            </a:r>
            <a:r>
              <a:rPr lang="tr-TR" sz="2400" dirty="0" err="1">
                <a:solidFill>
                  <a:srgbClr val="253745"/>
                </a:solidFill>
              </a:rPr>
              <a:t>epithelium</a:t>
            </a:r>
            <a:r>
              <a:rPr lang="tr-TR" sz="2400" dirty="0">
                <a:solidFill>
                  <a:srgbClr val="253745"/>
                </a:solidFill>
              </a:rPr>
              <a:t>.</a:t>
            </a:r>
          </a:p>
          <a:p>
            <a:pPr marL="457200" lvl="0" indent="-381000" rtl="0">
              <a:lnSpc>
                <a:spcPct val="115000"/>
              </a:lnSpc>
              <a:spcBef>
                <a:spcPts val="0"/>
              </a:spcBef>
              <a:spcAft>
                <a:spcPts val="0"/>
              </a:spcAft>
              <a:buClr>
                <a:srgbClr val="253745"/>
              </a:buClr>
              <a:buSzPts val="2400"/>
              <a:buChar char="●"/>
            </a:pPr>
            <a:r>
              <a:rPr lang="tr-TR" sz="2400" dirty="0" err="1">
                <a:solidFill>
                  <a:srgbClr val="FF3399"/>
                </a:solidFill>
              </a:rPr>
              <a:t>Primary</a:t>
            </a:r>
            <a:r>
              <a:rPr lang="tr-TR" sz="2400" dirty="0">
                <a:solidFill>
                  <a:srgbClr val="FF3399"/>
                </a:solidFill>
              </a:rPr>
              <a:t> </a:t>
            </a:r>
            <a:r>
              <a:rPr lang="tr-TR" sz="2400" dirty="0" err="1">
                <a:solidFill>
                  <a:srgbClr val="FF3399"/>
                </a:solidFill>
              </a:rPr>
              <a:t>target</a:t>
            </a:r>
            <a:r>
              <a:rPr lang="tr-TR" sz="2400" dirty="0">
                <a:solidFill>
                  <a:srgbClr val="FF3399"/>
                </a:solidFill>
              </a:rPr>
              <a:t> site</a:t>
            </a:r>
            <a:r>
              <a:rPr lang="tr-TR" sz="2400" dirty="0">
                <a:solidFill>
                  <a:srgbClr val="253745"/>
                </a:solidFill>
              </a:rPr>
              <a:t>: </a:t>
            </a:r>
            <a:r>
              <a:rPr lang="tr-TR" sz="2400" dirty="0" err="1">
                <a:solidFill>
                  <a:srgbClr val="253745"/>
                </a:solidFill>
              </a:rPr>
              <a:t>bronchioles</a:t>
            </a:r>
            <a:r>
              <a:rPr lang="tr-TR" sz="2400" dirty="0">
                <a:solidFill>
                  <a:srgbClr val="253745"/>
                </a:solidFill>
              </a:rPr>
              <a:t> → </a:t>
            </a:r>
            <a:r>
              <a:rPr lang="tr-TR" sz="2400" dirty="0" err="1">
                <a:solidFill>
                  <a:srgbClr val="253745"/>
                </a:solidFill>
              </a:rPr>
              <a:t>proliferative</a:t>
            </a:r>
            <a:r>
              <a:rPr lang="tr-TR" sz="2400" dirty="0">
                <a:solidFill>
                  <a:srgbClr val="253745"/>
                </a:solidFill>
              </a:rPr>
              <a:t>, </a:t>
            </a:r>
            <a:r>
              <a:rPr lang="tr-TR" sz="2400" dirty="0" err="1">
                <a:solidFill>
                  <a:srgbClr val="253745"/>
                </a:solidFill>
              </a:rPr>
              <a:t>necrotizing</a:t>
            </a:r>
            <a:r>
              <a:rPr lang="tr-TR" sz="2400" dirty="0">
                <a:solidFill>
                  <a:srgbClr val="253745"/>
                </a:solidFill>
              </a:rPr>
              <a:t> </a:t>
            </a:r>
            <a:r>
              <a:rPr lang="tr-TR" sz="2400" dirty="0" err="1">
                <a:solidFill>
                  <a:srgbClr val="253745"/>
                </a:solidFill>
              </a:rPr>
              <a:t>bronchiolitis</a:t>
            </a:r>
            <a:r>
              <a:rPr lang="tr-TR" sz="2400" dirty="0">
                <a:solidFill>
                  <a:srgbClr val="253745"/>
                </a:solidFill>
              </a:rPr>
              <a:t> → </a:t>
            </a:r>
            <a:r>
              <a:rPr lang="tr-TR" sz="2400" dirty="0" err="1">
                <a:solidFill>
                  <a:srgbClr val="253745"/>
                </a:solidFill>
              </a:rPr>
              <a:t>peribronchiolar</a:t>
            </a:r>
            <a:r>
              <a:rPr lang="tr-TR" sz="2400" dirty="0">
                <a:solidFill>
                  <a:srgbClr val="253745"/>
                </a:solidFill>
              </a:rPr>
              <a:t> </a:t>
            </a:r>
            <a:r>
              <a:rPr lang="tr-TR" sz="2400" dirty="0" err="1">
                <a:solidFill>
                  <a:srgbClr val="253745"/>
                </a:solidFill>
              </a:rPr>
              <a:t>inflammation</a:t>
            </a:r>
            <a:r>
              <a:rPr lang="tr-TR" sz="2400" dirty="0">
                <a:solidFill>
                  <a:srgbClr val="253745"/>
                </a:solidFill>
              </a:rPr>
              <a:t> → </a:t>
            </a:r>
            <a:r>
              <a:rPr lang="tr-TR" sz="2400" dirty="0" err="1">
                <a:solidFill>
                  <a:srgbClr val="253745"/>
                </a:solidFill>
              </a:rPr>
              <a:t>interstitial</a:t>
            </a:r>
            <a:r>
              <a:rPr lang="tr-TR" sz="2400" dirty="0">
                <a:solidFill>
                  <a:srgbClr val="253745"/>
                </a:solidFill>
              </a:rPr>
              <a:t> </a:t>
            </a:r>
            <a:r>
              <a:rPr lang="tr-TR" sz="2400" dirty="0" err="1">
                <a:solidFill>
                  <a:srgbClr val="253745"/>
                </a:solidFill>
              </a:rPr>
              <a:t>pneumonia</a:t>
            </a:r>
            <a:r>
              <a:rPr lang="tr-TR" sz="2400" dirty="0">
                <a:solidFill>
                  <a:srgbClr val="253745"/>
                </a:solidFill>
              </a:rPr>
              <a:t>.</a:t>
            </a:r>
          </a:p>
          <a:p>
            <a:pPr marL="457200" marR="12700" lvl="0" indent="-381000" rtl="0">
              <a:lnSpc>
                <a:spcPct val="115000"/>
              </a:lnSpc>
              <a:spcBef>
                <a:spcPts val="0"/>
              </a:spcBef>
              <a:spcAft>
                <a:spcPts val="0"/>
              </a:spcAft>
              <a:buClr>
                <a:srgbClr val="253745"/>
              </a:buClr>
              <a:buSzPts val="2400"/>
              <a:buChar char="●"/>
            </a:pPr>
            <a:r>
              <a:rPr lang="tr-TR" sz="2400" dirty="0" err="1">
                <a:solidFill>
                  <a:srgbClr val="253745"/>
                </a:solidFill>
              </a:rPr>
              <a:t>Secondary</a:t>
            </a:r>
            <a:r>
              <a:rPr lang="tr-TR" sz="2400" dirty="0">
                <a:solidFill>
                  <a:srgbClr val="253745"/>
                </a:solidFill>
              </a:rPr>
              <a:t> </a:t>
            </a:r>
            <a:r>
              <a:rPr lang="tr-TR" sz="2400" dirty="0" err="1">
                <a:solidFill>
                  <a:srgbClr val="253745"/>
                </a:solidFill>
              </a:rPr>
              <a:t>bacterial</a:t>
            </a:r>
            <a:r>
              <a:rPr lang="tr-TR" sz="2400" dirty="0">
                <a:solidFill>
                  <a:srgbClr val="253745"/>
                </a:solidFill>
              </a:rPr>
              <a:t> </a:t>
            </a:r>
            <a:r>
              <a:rPr lang="tr-TR" sz="2400" dirty="0" err="1">
                <a:solidFill>
                  <a:srgbClr val="253745"/>
                </a:solidFill>
              </a:rPr>
              <a:t>infection</a:t>
            </a:r>
            <a:r>
              <a:rPr lang="tr-TR" sz="2400" dirty="0">
                <a:solidFill>
                  <a:srgbClr val="253745"/>
                </a:solidFill>
              </a:rPr>
              <a:t>, </a:t>
            </a:r>
            <a:r>
              <a:rPr lang="tr-TR" sz="2400" dirty="0" err="1">
                <a:solidFill>
                  <a:srgbClr val="253745"/>
                </a:solidFill>
              </a:rPr>
              <a:t>eg</a:t>
            </a:r>
            <a:r>
              <a:rPr lang="tr-TR" sz="2400" i="1" dirty="0" err="1">
                <a:solidFill>
                  <a:srgbClr val="253745"/>
                </a:solidFill>
              </a:rPr>
              <a:t>Bordetella</a:t>
            </a:r>
            <a:r>
              <a:rPr lang="tr-TR" sz="2400" i="1" dirty="0">
                <a:solidFill>
                  <a:srgbClr val="253745"/>
                </a:solidFill>
              </a:rPr>
              <a:t> </a:t>
            </a:r>
            <a:r>
              <a:rPr lang="tr-TR" sz="2400" i="1" dirty="0" err="1">
                <a:solidFill>
                  <a:srgbClr val="253745"/>
                </a:solidFill>
              </a:rPr>
              <a:t>bronchiseptica</a:t>
            </a:r>
            <a:r>
              <a:rPr lang="tr-TR" sz="2400" dirty="0">
                <a:solidFill>
                  <a:srgbClr val="253745"/>
                </a:solidFill>
              </a:rPr>
              <a:t> </a:t>
            </a:r>
            <a:r>
              <a:rPr lang="tr-TR" sz="2400" u="sng" dirty="0">
                <a:solidFill>
                  <a:srgbClr val="800080"/>
                </a:solidFill>
                <a:hlinkClick r:id="rId3"/>
              </a:rPr>
              <a:t>Bordetella bronchiseptica</a:t>
            </a:r>
            <a:r>
              <a:rPr lang="tr-TR" sz="2400" dirty="0">
                <a:solidFill>
                  <a:srgbClr val="253745"/>
                </a:solidFill>
              </a:rPr>
              <a:t> ,</a:t>
            </a:r>
            <a:r>
              <a:rPr lang="tr-TR" sz="2400" i="1" dirty="0" err="1">
                <a:solidFill>
                  <a:srgbClr val="253745"/>
                </a:solidFill>
              </a:rPr>
              <a:t>Pasteurella</a:t>
            </a:r>
            <a:r>
              <a:rPr lang="tr-TR" sz="2400" i="1" dirty="0">
                <a:solidFill>
                  <a:srgbClr val="253745"/>
                </a:solidFill>
              </a:rPr>
              <a:t> </a:t>
            </a:r>
            <a:r>
              <a:rPr lang="tr-TR" sz="2400" i="1" dirty="0" err="1">
                <a:solidFill>
                  <a:srgbClr val="253745"/>
                </a:solidFill>
              </a:rPr>
              <a:t>multocida</a:t>
            </a:r>
            <a:r>
              <a:rPr lang="tr-TR" sz="2400" dirty="0">
                <a:solidFill>
                  <a:srgbClr val="253745"/>
                </a:solidFill>
              </a:rPr>
              <a:t> </a:t>
            </a:r>
            <a:r>
              <a:rPr lang="tr-TR" sz="2400" u="sng" dirty="0">
                <a:solidFill>
                  <a:srgbClr val="800080"/>
                </a:solidFill>
                <a:hlinkClick r:id="rId4"/>
              </a:rPr>
              <a:t>Pasteurella </a:t>
            </a:r>
            <a:r>
              <a:rPr lang="tr-TR" sz="2400" u="sng" dirty="0" err="1">
                <a:solidFill>
                  <a:srgbClr val="800080"/>
                </a:solidFill>
                <a:hlinkClick r:id="rId4"/>
              </a:rPr>
              <a:t>multocida</a:t>
            </a:r>
            <a:r>
              <a:rPr lang="tr-TR" sz="2400" dirty="0" err="1">
                <a:solidFill>
                  <a:srgbClr val="253745"/>
                </a:solidFill>
              </a:rPr>
              <a:t>,</a:t>
            </a:r>
            <a:r>
              <a:rPr lang="tr-TR" sz="2400" i="1" dirty="0" err="1">
                <a:solidFill>
                  <a:srgbClr val="253745"/>
                </a:solidFill>
              </a:rPr>
              <a:t>Streptococcus</a:t>
            </a:r>
            <a:r>
              <a:rPr lang="tr-TR" sz="2400" dirty="0" err="1">
                <a:solidFill>
                  <a:srgbClr val="253745"/>
                </a:solidFill>
              </a:rPr>
              <a:t>spp</a:t>
            </a:r>
            <a:r>
              <a:rPr lang="tr-TR" sz="2400" dirty="0">
                <a:solidFill>
                  <a:srgbClr val="253745"/>
                </a:solidFill>
              </a:rPr>
              <a:t> </a:t>
            </a:r>
            <a:r>
              <a:rPr lang="tr-TR" sz="2400" u="sng" dirty="0">
                <a:solidFill>
                  <a:srgbClr val="800080"/>
                </a:solidFill>
                <a:hlinkClick r:id="rId5"/>
              </a:rPr>
              <a:t>Streptococcus spp</a:t>
            </a:r>
            <a:r>
              <a:rPr lang="tr-TR" sz="2400" dirty="0">
                <a:solidFill>
                  <a:srgbClr val="253745"/>
                </a:solidFill>
              </a:rPr>
              <a:t> → </a:t>
            </a:r>
            <a:r>
              <a:rPr lang="tr-TR" sz="2400" dirty="0" err="1">
                <a:solidFill>
                  <a:srgbClr val="253745"/>
                </a:solidFill>
              </a:rPr>
              <a:t>bronchopneumonia</a:t>
            </a:r>
            <a:r>
              <a:rPr lang="tr-TR" sz="2400" dirty="0">
                <a:solidFill>
                  <a:srgbClr val="253745"/>
                </a:solidFill>
              </a:rPr>
              <a:t> </a:t>
            </a:r>
            <a:r>
              <a:rPr lang="tr-TR" sz="2400" u="sng" dirty="0">
                <a:solidFill>
                  <a:srgbClr val="800080"/>
                </a:solidFill>
                <a:hlinkClick r:id="rId6"/>
              </a:rPr>
              <a:t>Lung: bacterial pneumonia</a:t>
            </a:r>
            <a:r>
              <a:rPr lang="tr-TR" sz="2400" dirty="0">
                <a:solidFill>
                  <a:srgbClr val="253745"/>
                </a:solidFill>
              </a:rPr>
              <a:t>.</a:t>
            </a:r>
          </a:p>
          <a:p>
            <a:pPr marL="457200" lvl="0" indent="-381000" rtl="0">
              <a:lnSpc>
                <a:spcPct val="115000"/>
              </a:lnSpc>
              <a:spcBef>
                <a:spcPts val="0"/>
              </a:spcBef>
              <a:spcAft>
                <a:spcPts val="600"/>
              </a:spcAft>
              <a:buClr>
                <a:srgbClr val="253745"/>
              </a:buClr>
              <a:buSzPts val="2400"/>
              <a:buChar char="●"/>
            </a:pPr>
            <a:r>
              <a:rPr lang="tr-TR" sz="2400" dirty="0" err="1">
                <a:solidFill>
                  <a:srgbClr val="253745"/>
                </a:solidFill>
              </a:rPr>
              <a:t>Uncomplicated</a:t>
            </a:r>
            <a:r>
              <a:rPr lang="tr-TR" sz="2400" dirty="0">
                <a:solidFill>
                  <a:srgbClr val="253745"/>
                </a:solidFill>
              </a:rPr>
              <a:t> </a:t>
            </a:r>
            <a:r>
              <a:rPr lang="tr-TR" sz="2400" dirty="0" err="1">
                <a:solidFill>
                  <a:srgbClr val="253745"/>
                </a:solidFill>
              </a:rPr>
              <a:t>infections</a:t>
            </a:r>
            <a:r>
              <a:rPr lang="tr-TR" sz="2400" dirty="0">
                <a:solidFill>
                  <a:srgbClr val="253745"/>
                </a:solidFill>
              </a:rPr>
              <a:t> </a:t>
            </a:r>
            <a:r>
              <a:rPr lang="tr-TR" sz="2400" dirty="0" err="1">
                <a:solidFill>
                  <a:srgbClr val="253745"/>
                </a:solidFill>
              </a:rPr>
              <a:t>mild</a:t>
            </a:r>
            <a:r>
              <a:rPr lang="tr-TR" sz="2400" dirty="0">
                <a:solidFill>
                  <a:srgbClr val="253745"/>
                </a:solidFill>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228600" y="365125"/>
            <a:ext cx="10515600" cy="1325700"/>
          </a:xfrm>
          <a:prstGeom prst="rect">
            <a:avLst/>
          </a:prstGeom>
        </p:spPr>
        <p:txBody>
          <a:bodyPr wrap="square" lIns="91425" tIns="91425" rIns="91425" bIns="91425" anchor="ctr" anchorCtr="0">
            <a:noAutofit/>
          </a:bodyPr>
          <a:lstStyle/>
          <a:p>
            <a:pPr marL="0" lvl="0" indent="0">
              <a:spcBef>
                <a:spcPts val="0"/>
              </a:spcBef>
              <a:buNone/>
            </a:pPr>
            <a:r>
              <a:rPr lang="tr-TR">
                <a:solidFill>
                  <a:srgbClr val="4A86E8"/>
                </a:solidFill>
              </a:rPr>
              <a:t>Clinical Signs</a:t>
            </a:r>
          </a:p>
        </p:txBody>
      </p:sp>
      <p:sp>
        <p:nvSpPr>
          <p:cNvPr id="299" name="Shape 299"/>
          <p:cNvSpPr txBox="1">
            <a:spLocks noGrp="1"/>
          </p:cNvSpPr>
          <p:nvPr>
            <p:ph type="body" idx="1"/>
          </p:nvPr>
        </p:nvSpPr>
        <p:spPr>
          <a:xfrm>
            <a:off x="152400" y="2206625"/>
            <a:ext cx="10515600" cy="4351200"/>
          </a:xfrm>
          <a:prstGeom prst="rect">
            <a:avLst/>
          </a:prstGeom>
        </p:spPr>
        <p:txBody>
          <a:bodyPr wrap="square" lIns="91425" tIns="91425" rIns="91425" bIns="91425" anchor="t" anchorCtr="0">
            <a:noAutofit/>
          </a:bodyPr>
          <a:lstStyle/>
          <a:p>
            <a:pPr marL="0" lvl="0" indent="0" rtl="0">
              <a:lnSpc>
                <a:spcPct val="115000"/>
              </a:lnSpc>
              <a:spcBef>
                <a:spcPts val="0"/>
              </a:spcBef>
              <a:spcAft>
                <a:spcPts val="600"/>
              </a:spcAft>
              <a:buNone/>
            </a:pPr>
            <a:r>
              <a:rPr lang="tr-TR" sz="2400" dirty="0" err="1">
                <a:solidFill>
                  <a:srgbClr val="253745"/>
                </a:solidFill>
              </a:rPr>
              <a:t>Incubation</a:t>
            </a:r>
            <a:r>
              <a:rPr lang="tr-TR" sz="2400" dirty="0">
                <a:solidFill>
                  <a:srgbClr val="253745"/>
                </a:solidFill>
              </a:rPr>
              <a:t> </a:t>
            </a:r>
            <a:r>
              <a:rPr lang="tr-TR" sz="2400" dirty="0" err="1">
                <a:solidFill>
                  <a:srgbClr val="253745"/>
                </a:solidFill>
              </a:rPr>
              <a:t>period</a:t>
            </a:r>
            <a:r>
              <a:rPr lang="tr-TR" sz="2400" dirty="0">
                <a:solidFill>
                  <a:srgbClr val="253745"/>
                </a:solidFill>
              </a:rPr>
              <a:t> 2-5 </a:t>
            </a:r>
            <a:r>
              <a:rPr lang="tr-TR" sz="2400" dirty="0" err="1">
                <a:solidFill>
                  <a:srgbClr val="253745"/>
                </a:solidFill>
              </a:rPr>
              <a:t>days</a:t>
            </a:r>
            <a:r>
              <a:rPr lang="tr-TR" sz="2400" dirty="0">
                <a:solidFill>
                  <a:srgbClr val="253745"/>
                </a:solidFill>
              </a:rPr>
              <a:t>.</a:t>
            </a:r>
          </a:p>
          <a:p>
            <a:pPr marL="0" lvl="0" indent="0" rtl="0">
              <a:lnSpc>
                <a:spcPct val="115000"/>
              </a:lnSpc>
              <a:spcBef>
                <a:spcPts val="0"/>
              </a:spcBef>
              <a:spcAft>
                <a:spcPts val="600"/>
              </a:spcAft>
              <a:buNone/>
            </a:pPr>
            <a:r>
              <a:rPr lang="tr-TR" sz="2400" dirty="0" err="1">
                <a:solidFill>
                  <a:srgbClr val="253745"/>
                </a:solidFill>
              </a:rPr>
              <a:t>Viral</a:t>
            </a:r>
            <a:r>
              <a:rPr lang="tr-TR" sz="2400" dirty="0">
                <a:solidFill>
                  <a:srgbClr val="253745"/>
                </a:solidFill>
              </a:rPr>
              <a:t> </a:t>
            </a:r>
            <a:r>
              <a:rPr lang="tr-TR" sz="2400" dirty="0" err="1">
                <a:solidFill>
                  <a:srgbClr val="253745"/>
                </a:solidFill>
              </a:rPr>
              <a:t>shedding</a:t>
            </a:r>
            <a:r>
              <a:rPr lang="tr-TR" sz="2400" dirty="0">
                <a:solidFill>
                  <a:srgbClr val="253745"/>
                </a:solidFill>
              </a:rPr>
              <a:t> </a:t>
            </a:r>
            <a:r>
              <a:rPr lang="tr-TR" sz="2400" dirty="0" err="1">
                <a:solidFill>
                  <a:srgbClr val="253745"/>
                </a:solidFill>
              </a:rPr>
              <a:t>for</a:t>
            </a:r>
            <a:r>
              <a:rPr lang="tr-TR" sz="2400" dirty="0">
                <a:solidFill>
                  <a:srgbClr val="253745"/>
                </a:solidFill>
              </a:rPr>
              <a:t> 6-9 </a:t>
            </a:r>
            <a:r>
              <a:rPr lang="tr-TR" sz="2400" dirty="0" err="1">
                <a:solidFill>
                  <a:srgbClr val="253745"/>
                </a:solidFill>
              </a:rPr>
              <a:t>days</a:t>
            </a:r>
            <a:r>
              <a:rPr lang="tr-TR" sz="2400" dirty="0">
                <a:solidFill>
                  <a:srgbClr val="253745"/>
                </a:solidFill>
              </a:rPr>
              <a:t>.</a:t>
            </a:r>
          </a:p>
          <a:p>
            <a:pPr marL="0" lvl="0" indent="0" rtl="0">
              <a:lnSpc>
                <a:spcPct val="115000"/>
              </a:lnSpc>
              <a:spcBef>
                <a:spcPts val="0"/>
              </a:spcBef>
              <a:spcAft>
                <a:spcPts val="600"/>
              </a:spcAft>
              <a:buNone/>
            </a:pPr>
            <a:r>
              <a:rPr lang="tr-TR" sz="2400" dirty="0" err="1">
                <a:solidFill>
                  <a:srgbClr val="253745"/>
                </a:solidFill>
              </a:rPr>
              <a:t>Recovery</a:t>
            </a:r>
            <a:r>
              <a:rPr lang="tr-TR" sz="2400" dirty="0">
                <a:solidFill>
                  <a:srgbClr val="253745"/>
                </a:solidFill>
              </a:rPr>
              <a:t> 3-7 </a:t>
            </a:r>
            <a:r>
              <a:rPr lang="tr-TR" sz="2400" dirty="0" err="1">
                <a:solidFill>
                  <a:srgbClr val="253745"/>
                </a:solidFill>
              </a:rPr>
              <a:t>days</a:t>
            </a:r>
            <a:r>
              <a:rPr lang="tr-TR" sz="2400" dirty="0">
                <a:solidFill>
                  <a:srgbClr val="253745"/>
                </a:solidFill>
              </a:rPr>
              <a:t> </a:t>
            </a:r>
            <a:r>
              <a:rPr lang="tr-TR" sz="2400" dirty="0" err="1">
                <a:solidFill>
                  <a:srgbClr val="253745"/>
                </a:solidFill>
              </a:rPr>
              <a:t>later</a:t>
            </a:r>
            <a:r>
              <a:rPr lang="tr-TR" sz="2400" dirty="0">
                <a:solidFill>
                  <a:srgbClr val="253745"/>
                </a:solidFill>
              </a:rPr>
              <a:t> </a:t>
            </a:r>
            <a:r>
              <a:rPr lang="tr-TR" sz="2400" dirty="0" err="1">
                <a:solidFill>
                  <a:srgbClr val="253745"/>
                </a:solidFill>
              </a:rPr>
              <a:t>unless</a:t>
            </a:r>
            <a:r>
              <a:rPr lang="tr-TR" sz="2400" dirty="0">
                <a:solidFill>
                  <a:srgbClr val="253745"/>
                </a:solidFill>
              </a:rPr>
              <a:t> </a:t>
            </a:r>
            <a:r>
              <a:rPr lang="tr-TR" sz="2400" dirty="0" err="1">
                <a:solidFill>
                  <a:srgbClr val="253745"/>
                </a:solidFill>
              </a:rPr>
              <a:t>secondary</a:t>
            </a:r>
            <a:r>
              <a:rPr lang="tr-TR" sz="2400" dirty="0">
                <a:solidFill>
                  <a:srgbClr val="253745"/>
                </a:solidFill>
              </a:rPr>
              <a:t> </a:t>
            </a:r>
          </a:p>
          <a:p>
            <a:pPr marL="0" lvl="0" indent="457200" rtl="0">
              <a:lnSpc>
                <a:spcPct val="115000"/>
              </a:lnSpc>
              <a:spcBef>
                <a:spcPts val="0"/>
              </a:spcBef>
              <a:spcAft>
                <a:spcPts val="600"/>
              </a:spcAft>
              <a:buNone/>
            </a:pPr>
            <a:r>
              <a:rPr lang="tr-TR" sz="2400" dirty="0" err="1">
                <a:solidFill>
                  <a:srgbClr val="253745"/>
                </a:solidFill>
              </a:rPr>
              <a:t>bacterial</a:t>
            </a:r>
            <a:r>
              <a:rPr lang="tr-TR" sz="2400" dirty="0">
                <a:solidFill>
                  <a:srgbClr val="253745"/>
                </a:solidFill>
              </a:rPr>
              <a:t> </a:t>
            </a:r>
            <a:r>
              <a:rPr lang="tr-TR" sz="2400" dirty="0" err="1">
                <a:solidFill>
                  <a:srgbClr val="253745"/>
                </a:solidFill>
              </a:rPr>
              <a:t>infection</a:t>
            </a:r>
            <a:r>
              <a:rPr lang="tr-TR" sz="2400" dirty="0">
                <a:solidFill>
                  <a:srgbClr val="253745"/>
                </a:solidFill>
              </a:rPr>
              <a:t> </a:t>
            </a:r>
            <a:r>
              <a:rPr lang="tr-TR" sz="2400" dirty="0" err="1">
                <a:solidFill>
                  <a:srgbClr val="253745"/>
                </a:solidFill>
              </a:rPr>
              <a:t>develops</a:t>
            </a:r>
            <a:r>
              <a:rPr lang="tr-TR" sz="2400" dirty="0">
                <a:solidFill>
                  <a:srgbClr val="253745"/>
                </a:solidFill>
              </a:rPr>
              <a:t>.</a:t>
            </a:r>
          </a:p>
          <a:p>
            <a:pPr marL="0" marR="952500" lvl="0" indent="-69850" rtl="0">
              <a:lnSpc>
                <a:spcPct val="115000"/>
              </a:lnSpc>
              <a:spcBef>
                <a:spcPts val="0"/>
              </a:spcBef>
              <a:buClr>
                <a:srgbClr val="000000"/>
              </a:buClr>
              <a:buSzPts val="1100"/>
              <a:buFont typeface="Arial"/>
              <a:buNone/>
            </a:pPr>
            <a:r>
              <a:rPr lang="tr-TR" sz="2400" dirty="0" err="1">
                <a:solidFill>
                  <a:srgbClr val="37424A"/>
                </a:solidFill>
              </a:rPr>
              <a:t>Respiratory</a:t>
            </a:r>
            <a:r>
              <a:rPr lang="tr-TR" sz="2400" dirty="0">
                <a:solidFill>
                  <a:srgbClr val="37424A"/>
                </a:solidFill>
              </a:rPr>
              <a:t> </a:t>
            </a:r>
            <a:r>
              <a:rPr lang="tr-TR" sz="2400" dirty="0" err="1">
                <a:solidFill>
                  <a:srgbClr val="37424A"/>
                </a:solidFill>
              </a:rPr>
              <a:t>disease</a:t>
            </a:r>
            <a:r>
              <a:rPr lang="tr-TR" sz="2400" dirty="0">
                <a:solidFill>
                  <a:srgbClr val="37424A"/>
                </a:solidFill>
              </a:rPr>
              <a:t> (CAV-2)</a:t>
            </a:r>
          </a:p>
          <a:p>
            <a:pPr marL="457200" marR="952500" lvl="0" indent="-381000" rtl="0">
              <a:lnSpc>
                <a:spcPct val="115000"/>
              </a:lnSpc>
              <a:spcBef>
                <a:spcPts val="0"/>
              </a:spcBef>
              <a:spcAft>
                <a:spcPts val="0"/>
              </a:spcAft>
              <a:buClr>
                <a:srgbClr val="CC00CC"/>
              </a:buClr>
              <a:buSzPts val="2400"/>
              <a:buFont typeface="Calibri"/>
              <a:buChar char="●"/>
            </a:pPr>
            <a:r>
              <a:rPr lang="tr-TR" sz="2400" dirty="0" err="1">
                <a:solidFill>
                  <a:srgbClr val="CC00CC"/>
                </a:solidFill>
              </a:rPr>
              <a:t>Dry</a:t>
            </a:r>
            <a:r>
              <a:rPr lang="tr-TR" sz="2400" dirty="0">
                <a:solidFill>
                  <a:srgbClr val="CC00CC"/>
                </a:solidFill>
              </a:rPr>
              <a:t>, hacking </a:t>
            </a:r>
            <a:r>
              <a:rPr lang="tr-TR" sz="2400" dirty="0" err="1">
                <a:solidFill>
                  <a:srgbClr val="CC00CC"/>
                </a:solidFill>
              </a:rPr>
              <a:t>cough</a:t>
            </a:r>
            <a:endParaRPr lang="tr-TR" sz="2400" dirty="0">
              <a:solidFill>
                <a:srgbClr val="CC00CC"/>
              </a:solidFill>
            </a:endParaRPr>
          </a:p>
          <a:p>
            <a:pPr marL="457200" marR="952500" lvl="0" indent="-381000" rtl="0">
              <a:lnSpc>
                <a:spcPct val="115000"/>
              </a:lnSpc>
              <a:spcBef>
                <a:spcPts val="0"/>
              </a:spcBef>
              <a:spcAft>
                <a:spcPts val="0"/>
              </a:spcAft>
              <a:buClr>
                <a:srgbClr val="CC00CC"/>
              </a:buClr>
              <a:buSzPts val="2400"/>
              <a:buFont typeface="Calibri"/>
              <a:buChar char="●"/>
            </a:pPr>
            <a:r>
              <a:rPr lang="tr-TR" sz="2400" dirty="0" err="1">
                <a:solidFill>
                  <a:srgbClr val="CC00CC"/>
                </a:solidFill>
              </a:rPr>
              <a:t>Retching</a:t>
            </a:r>
            <a:endParaRPr lang="tr-TR" sz="2400" dirty="0">
              <a:solidFill>
                <a:srgbClr val="CC00CC"/>
              </a:solidFill>
            </a:endParaRPr>
          </a:p>
          <a:p>
            <a:pPr marL="457200" marR="952500" lvl="0" indent="-381000" rtl="0">
              <a:lnSpc>
                <a:spcPct val="115000"/>
              </a:lnSpc>
              <a:spcBef>
                <a:spcPts val="0"/>
              </a:spcBef>
              <a:spcAft>
                <a:spcPts val="0"/>
              </a:spcAft>
              <a:buClr>
                <a:srgbClr val="CC00CC"/>
              </a:buClr>
              <a:buSzPts val="2400"/>
              <a:buFont typeface="Calibri"/>
              <a:buChar char="●"/>
            </a:pPr>
            <a:r>
              <a:rPr lang="tr-TR" sz="2400" dirty="0" err="1">
                <a:solidFill>
                  <a:srgbClr val="CC00CC"/>
                </a:solidFill>
              </a:rPr>
              <a:t>Coughing</a:t>
            </a:r>
            <a:r>
              <a:rPr lang="tr-TR" sz="2400" dirty="0">
                <a:solidFill>
                  <a:srgbClr val="CC00CC"/>
                </a:solidFill>
              </a:rPr>
              <a:t> </a:t>
            </a:r>
            <a:r>
              <a:rPr lang="tr-TR" sz="2400" dirty="0" err="1">
                <a:solidFill>
                  <a:srgbClr val="CC00CC"/>
                </a:solidFill>
              </a:rPr>
              <a:t>up</a:t>
            </a:r>
            <a:r>
              <a:rPr lang="tr-TR" sz="2400" dirty="0">
                <a:solidFill>
                  <a:srgbClr val="CC00CC"/>
                </a:solidFill>
              </a:rPr>
              <a:t> </a:t>
            </a:r>
            <a:r>
              <a:rPr lang="tr-TR" sz="2400" dirty="0" err="1">
                <a:solidFill>
                  <a:srgbClr val="CC00CC"/>
                </a:solidFill>
              </a:rPr>
              <a:t>white</a:t>
            </a:r>
            <a:r>
              <a:rPr lang="tr-TR" sz="2400" dirty="0">
                <a:solidFill>
                  <a:srgbClr val="CC00CC"/>
                </a:solidFill>
              </a:rPr>
              <a:t> </a:t>
            </a:r>
            <a:r>
              <a:rPr lang="tr-TR" sz="2400" dirty="0" err="1">
                <a:solidFill>
                  <a:srgbClr val="CC00CC"/>
                </a:solidFill>
              </a:rPr>
              <a:t>foamy</a:t>
            </a:r>
            <a:r>
              <a:rPr lang="tr-TR" sz="2400" dirty="0">
                <a:solidFill>
                  <a:srgbClr val="CC00CC"/>
                </a:solidFill>
              </a:rPr>
              <a:t> </a:t>
            </a:r>
            <a:r>
              <a:rPr lang="tr-TR" sz="2400" dirty="0" err="1">
                <a:solidFill>
                  <a:srgbClr val="CC00CC"/>
                </a:solidFill>
              </a:rPr>
              <a:t>discharge</a:t>
            </a:r>
            <a:endParaRPr lang="tr-TR" sz="2400" dirty="0">
              <a:solidFill>
                <a:srgbClr val="CC00CC"/>
              </a:solidFill>
            </a:endParaRPr>
          </a:p>
          <a:p>
            <a:pPr marL="457200" marR="952500" lvl="0" indent="-381000" rtl="0">
              <a:lnSpc>
                <a:spcPct val="115000"/>
              </a:lnSpc>
              <a:spcBef>
                <a:spcPts val="0"/>
              </a:spcBef>
              <a:buClr>
                <a:srgbClr val="CC00CC"/>
              </a:buClr>
              <a:buSzPts val="2400"/>
              <a:buFont typeface="Calibri"/>
              <a:buChar char="●"/>
            </a:pPr>
            <a:r>
              <a:rPr lang="tr-TR" sz="2400" dirty="0" err="1">
                <a:solidFill>
                  <a:srgbClr val="CC00CC"/>
                </a:solidFill>
              </a:rPr>
              <a:t>Conjunctivitis</a:t>
            </a:r>
            <a:endParaRPr lang="tr-TR" sz="2400" dirty="0">
              <a:solidFill>
                <a:srgbClr val="CC00CC"/>
              </a:solidFill>
            </a:endParaRPr>
          </a:p>
          <a:p>
            <a:pPr marL="0" lvl="0" indent="0" rtl="0">
              <a:lnSpc>
                <a:spcPct val="115000"/>
              </a:lnSpc>
              <a:spcBef>
                <a:spcPts val="0"/>
              </a:spcBef>
              <a:spcAft>
                <a:spcPts val="600"/>
              </a:spcAft>
              <a:buNone/>
            </a:pPr>
            <a:endParaRPr sz="2400" dirty="0">
              <a:solidFill>
                <a:srgbClr val="253745"/>
              </a:solidFill>
            </a:endParaRPr>
          </a:p>
          <a:p>
            <a:pPr marL="228600" lvl="0" indent="-50800">
              <a:spcBef>
                <a:spcPts val="0"/>
              </a:spcBef>
              <a:buNone/>
            </a:pPr>
            <a:endParaRPr sz="2400" dirty="0"/>
          </a:p>
        </p:txBody>
      </p:sp>
      <p:pic>
        <p:nvPicPr>
          <p:cNvPr id="300" name="Shape 300"/>
          <p:cNvPicPr preferRelativeResize="0"/>
          <p:nvPr/>
        </p:nvPicPr>
        <p:blipFill>
          <a:blip r:embed="rId3">
            <a:alphaModFix/>
          </a:blip>
          <a:stretch>
            <a:fillRect/>
          </a:stretch>
        </p:blipFill>
        <p:spPr>
          <a:xfrm>
            <a:off x="7910800" y="136525"/>
            <a:ext cx="4124325" cy="2628450"/>
          </a:xfrm>
          <a:prstGeom prst="rect">
            <a:avLst/>
          </a:prstGeom>
          <a:noFill/>
          <a:ln>
            <a:noFill/>
          </a:ln>
        </p:spPr>
      </p:pic>
      <p:pic>
        <p:nvPicPr>
          <p:cNvPr id="301" name="Shape 301"/>
          <p:cNvPicPr preferRelativeResize="0"/>
          <p:nvPr/>
        </p:nvPicPr>
        <p:blipFill>
          <a:blip r:embed="rId4">
            <a:alphaModFix/>
          </a:blip>
          <a:stretch>
            <a:fillRect/>
          </a:stretch>
        </p:blipFill>
        <p:spPr>
          <a:xfrm>
            <a:off x="7103325" y="2848950"/>
            <a:ext cx="2947300" cy="3929750"/>
          </a:xfrm>
          <a:prstGeom prst="rect">
            <a:avLst/>
          </a:prstGeom>
          <a:noFill/>
          <a:ln>
            <a:noFill/>
          </a:ln>
        </p:spPr>
      </p:pic>
      <p:sp>
        <p:nvSpPr>
          <p:cNvPr id="302" name="Shape 302"/>
          <p:cNvSpPr txBox="1"/>
          <p:nvPr/>
        </p:nvSpPr>
        <p:spPr>
          <a:xfrm>
            <a:off x="10050625" y="3913650"/>
            <a:ext cx="2208300" cy="1325700"/>
          </a:xfrm>
          <a:prstGeom prst="rect">
            <a:avLst/>
          </a:prstGeom>
          <a:noFill/>
          <a:ln>
            <a:noFill/>
          </a:ln>
        </p:spPr>
        <p:txBody>
          <a:bodyPr wrap="square" lIns="91425" tIns="91425" rIns="91425" bIns="91425" anchor="ctr" anchorCtr="0">
            <a:noAutofit/>
          </a:bodyPr>
          <a:lstStyle/>
          <a:p>
            <a:pPr marL="0" lvl="0" indent="0" rtl="0">
              <a:spcBef>
                <a:spcPts val="0"/>
              </a:spcBef>
              <a:buNone/>
            </a:pPr>
            <a:r>
              <a:rPr lang="tr-TR" sz="1800">
                <a:solidFill>
                  <a:srgbClr val="252525"/>
                </a:solidFill>
                <a:highlight>
                  <a:srgbClr val="D5D5D5"/>
                </a:highlight>
              </a:rPr>
              <a:t>The veterinarian will feel the trachea to see if this makes the dog cough. Most dogs with kennel cough will have an irritated trachea.</a:t>
            </a:r>
          </a:p>
        </p:txBody>
      </p:sp>
      <p:sp>
        <p:nvSpPr>
          <p:cNvPr id="303" name="Shape 303"/>
          <p:cNvSpPr txBox="1"/>
          <p:nvPr/>
        </p:nvSpPr>
        <p:spPr>
          <a:xfrm>
            <a:off x="152400" y="6486000"/>
            <a:ext cx="4260900" cy="372000"/>
          </a:xfrm>
          <a:prstGeom prst="rect">
            <a:avLst/>
          </a:prstGeom>
          <a:noFill/>
          <a:ln>
            <a:noFill/>
          </a:ln>
        </p:spPr>
        <p:txBody>
          <a:bodyPr wrap="square" lIns="91425" tIns="91425" rIns="91425" bIns="91425" anchor="ctr" anchorCtr="0">
            <a:noAutofit/>
          </a:bodyPr>
          <a:lstStyle/>
          <a:p>
            <a:pPr marL="0" lvl="0" indent="0" rtl="0">
              <a:spcBef>
                <a:spcPts val="0"/>
              </a:spcBef>
              <a:buNone/>
            </a:pPr>
            <a:r>
              <a:rPr lang="tr-TR" sz="1200"/>
              <a:t>http://www.askavetquestion.com/kennelcough.php</a:t>
            </a:r>
          </a:p>
        </p:txBody>
      </p:sp>
      <p:pic>
        <p:nvPicPr>
          <p:cNvPr id="304" name="Shape 304"/>
          <p:cNvPicPr preferRelativeResize="0"/>
          <p:nvPr/>
        </p:nvPicPr>
        <p:blipFill>
          <a:blip r:embed="rId5">
            <a:alphaModFix/>
          </a:blip>
          <a:stretch>
            <a:fillRect/>
          </a:stretch>
        </p:blipFill>
        <p:spPr>
          <a:xfrm>
            <a:off x="3949950" y="98275"/>
            <a:ext cx="3732250" cy="2436925"/>
          </a:xfrm>
          <a:prstGeom prst="rect">
            <a:avLst/>
          </a:prstGeom>
          <a:noFill/>
          <a:ln>
            <a:noFill/>
          </a:ln>
        </p:spPr>
      </p:pic>
      <p:sp>
        <p:nvSpPr>
          <p:cNvPr id="305" name="Shape 305"/>
          <p:cNvSpPr txBox="1"/>
          <p:nvPr/>
        </p:nvSpPr>
        <p:spPr>
          <a:xfrm>
            <a:off x="6298200" y="6548100"/>
            <a:ext cx="5893800" cy="309900"/>
          </a:xfrm>
          <a:prstGeom prst="rect">
            <a:avLst/>
          </a:prstGeom>
          <a:noFill/>
          <a:ln>
            <a:noFill/>
          </a:ln>
        </p:spPr>
        <p:txBody>
          <a:bodyPr wrap="square" lIns="91425" tIns="91425" rIns="91425" bIns="91425" anchor="ctr" anchorCtr="0">
            <a:noAutofit/>
          </a:bodyPr>
          <a:lstStyle/>
          <a:p>
            <a:pPr marL="0" lvl="0" indent="0" rtl="0">
              <a:spcBef>
                <a:spcPts val="0"/>
              </a:spcBef>
              <a:buNone/>
            </a:pPr>
            <a:r>
              <a:rPr lang="tr-TR" sz="1000"/>
              <a:t>https://www.askjpc.org/wsco/do_slideshow2.php?pic_series=150404&amp;cYear=2015&amp;initImage=2292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838200" y="60325"/>
            <a:ext cx="10515600" cy="1325700"/>
          </a:xfrm>
          <a:prstGeom prst="rect">
            <a:avLst/>
          </a:prstGeom>
        </p:spPr>
        <p:txBody>
          <a:bodyPr wrap="square" lIns="91425" tIns="91425" rIns="91425" bIns="91425" anchor="ctr" anchorCtr="0">
            <a:noAutofit/>
          </a:bodyPr>
          <a:lstStyle/>
          <a:p>
            <a:pPr marL="0" lvl="0" indent="0">
              <a:spcBef>
                <a:spcPts val="0"/>
              </a:spcBef>
              <a:buNone/>
            </a:pPr>
            <a:r>
              <a:rPr lang="tr-TR" dirty="0" err="1">
                <a:solidFill>
                  <a:srgbClr val="4A86E8"/>
                </a:solidFill>
              </a:rPr>
              <a:t>Prevention</a:t>
            </a:r>
            <a:r>
              <a:rPr lang="tr-TR" dirty="0">
                <a:solidFill>
                  <a:srgbClr val="4A86E8"/>
                </a:solidFill>
              </a:rPr>
              <a:t> </a:t>
            </a:r>
            <a:r>
              <a:rPr lang="tr-TR" dirty="0" err="1">
                <a:solidFill>
                  <a:srgbClr val="4A86E8"/>
                </a:solidFill>
              </a:rPr>
              <a:t>and</a:t>
            </a:r>
            <a:r>
              <a:rPr lang="tr-TR" dirty="0">
                <a:solidFill>
                  <a:srgbClr val="4A86E8"/>
                </a:solidFill>
              </a:rPr>
              <a:t> Control</a:t>
            </a:r>
          </a:p>
        </p:txBody>
      </p:sp>
      <p:sp>
        <p:nvSpPr>
          <p:cNvPr id="311" name="Shape 311"/>
          <p:cNvSpPr txBox="1">
            <a:spLocks noGrp="1"/>
          </p:cNvSpPr>
          <p:nvPr>
            <p:ph type="body" idx="1"/>
          </p:nvPr>
        </p:nvSpPr>
        <p:spPr>
          <a:xfrm>
            <a:off x="838200" y="1835025"/>
            <a:ext cx="10515600" cy="4005900"/>
          </a:xfrm>
          <a:prstGeom prst="rect">
            <a:avLst/>
          </a:prstGeom>
        </p:spPr>
        <p:txBody>
          <a:bodyPr wrap="square" lIns="91425" tIns="91425" rIns="91425" bIns="91425" anchor="t" anchorCtr="0">
            <a:noAutofit/>
          </a:bodyPr>
          <a:lstStyle/>
          <a:p>
            <a:pPr>
              <a:spcBef>
                <a:spcPts val="0"/>
              </a:spcBef>
            </a:pPr>
            <a:r>
              <a:rPr lang="tr-TR" sz="2400" dirty="0">
                <a:solidFill>
                  <a:schemeClr val="accent2"/>
                </a:solidFill>
                <a:highlight>
                  <a:srgbClr val="FFFFFF"/>
                </a:highlight>
              </a:rPr>
              <a:t>Dogs </a:t>
            </a:r>
            <a:r>
              <a:rPr lang="tr-TR" sz="2400" dirty="0" err="1">
                <a:solidFill>
                  <a:schemeClr val="accent2"/>
                </a:solidFill>
                <a:highlight>
                  <a:srgbClr val="FFFFFF"/>
                </a:highlight>
              </a:rPr>
              <a:t>should</a:t>
            </a:r>
            <a:r>
              <a:rPr lang="tr-TR" sz="2400" dirty="0">
                <a:solidFill>
                  <a:schemeClr val="accent2"/>
                </a:solidFill>
                <a:highlight>
                  <a:srgbClr val="FFFFFF"/>
                </a:highlight>
              </a:rPr>
              <a:t> be </a:t>
            </a:r>
            <a:r>
              <a:rPr lang="tr-TR" sz="2400" dirty="0" err="1">
                <a:solidFill>
                  <a:schemeClr val="accent2"/>
                </a:solidFill>
                <a:highlight>
                  <a:srgbClr val="FFFFFF"/>
                </a:highlight>
              </a:rPr>
              <a:t>immunized</a:t>
            </a:r>
            <a:r>
              <a:rPr lang="tr-TR" sz="2400" dirty="0">
                <a:solidFill>
                  <a:schemeClr val="accent2"/>
                </a:solidFill>
                <a:highlight>
                  <a:srgbClr val="FFFFFF"/>
                </a:highlight>
              </a:rPr>
              <a:t> </a:t>
            </a:r>
            <a:r>
              <a:rPr lang="tr-TR" sz="2400" dirty="0" err="1">
                <a:solidFill>
                  <a:schemeClr val="accent2"/>
                </a:solidFill>
                <a:highlight>
                  <a:srgbClr val="FFFFFF"/>
                </a:highlight>
              </a:rPr>
              <a:t>with</a:t>
            </a:r>
            <a:r>
              <a:rPr lang="tr-TR" sz="2400" dirty="0">
                <a:solidFill>
                  <a:schemeClr val="accent2"/>
                </a:solidFill>
                <a:highlight>
                  <a:srgbClr val="FFFFFF"/>
                </a:highlight>
              </a:rPr>
              <a:t> </a:t>
            </a:r>
            <a:r>
              <a:rPr lang="tr-TR" sz="2400" dirty="0" err="1">
                <a:solidFill>
                  <a:schemeClr val="accent2"/>
                </a:solidFill>
                <a:highlight>
                  <a:srgbClr val="FFFFFF"/>
                </a:highlight>
              </a:rPr>
              <a:t>modified-live</a:t>
            </a:r>
            <a:r>
              <a:rPr lang="tr-TR" sz="2400" dirty="0">
                <a:solidFill>
                  <a:schemeClr val="accent2"/>
                </a:solidFill>
                <a:highlight>
                  <a:srgbClr val="FFFFFF"/>
                </a:highlight>
              </a:rPr>
              <a:t> </a:t>
            </a:r>
            <a:r>
              <a:rPr lang="tr-TR" sz="2400" dirty="0" err="1">
                <a:solidFill>
                  <a:schemeClr val="accent2"/>
                </a:solidFill>
                <a:highlight>
                  <a:srgbClr val="FFFFFF"/>
                </a:highlight>
              </a:rPr>
              <a:t>virus</a:t>
            </a:r>
            <a:r>
              <a:rPr lang="tr-TR" sz="2400" dirty="0">
                <a:solidFill>
                  <a:schemeClr val="accent2"/>
                </a:solidFill>
                <a:highlight>
                  <a:srgbClr val="FFFFFF"/>
                </a:highlight>
              </a:rPr>
              <a:t> </a:t>
            </a:r>
            <a:r>
              <a:rPr lang="tr-TR" sz="2400" dirty="0" err="1">
                <a:solidFill>
                  <a:schemeClr val="accent2"/>
                </a:solidFill>
                <a:highlight>
                  <a:srgbClr val="FFFFFF"/>
                </a:highlight>
              </a:rPr>
              <a:t>vaccines</a:t>
            </a:r>
            <a:r>
              <a:rPr lang="tr-TR" sz="2400" dirty="0">
                <a:solidFill>
                  <a:schemeClr val="accent2"/>
                </a:solidFill>
                <a:highlight>
                  <a:srgbClr val="FFFFFF"/>
                </a:highlight>
              </a:rPr>
              <a:t> </a:t>
            </a:r>
            <a:r>
              <a:rPr lang="tr-TR" sz="2400" dirty="0" err="1">
                <a:solidFill>
                  <a:schemeClr val="accent2"/>
                </a:solidFill>
                <a:highlight>
                  <a:srgbClr val="FFFFFF"/>
                </a:highlight>
              </a:rPr>
              <a:t>against</a:t>
            </a:r>
            <a:r>
              <a:rPr lang="tr-TR" sz="2400" dirty="0">
                <a:solidFill>
                  <a:schemeClr val="accent2"/>
                </a:solidFill>
                <a:highlight>
                  <a:srgbClr val="FFFFFF"/>
                </a:highlight>
              </a:rPr>
              <a:t> </a:t>
            </a:r>
            <a:r>
              <a:rPr lang="tr-TR" sz="2400" dirty="0" err="1">
                <a:solidFill>
                  <a:schemeClr val="accent2"/>
                </a:solidFill>
                <a:highlight>
                  <a:srgbClr val="FFFFFF"/>
                </a:highlight>
              </a:rPr>
              <a:t>distemper</a:t>
            </a:r>
            <a:r>
              <a:rPr lang="tr-TR" sz="2400" dirty="0">
                <a:solidFill>
                  <a:schemeClr val="accent2"/>
                </a:solidFill>
                <a:highlight>
                  <a:srgbClr val="FFFFFF"/>
                </a:highlight>
              </a:rPr>
              <a:t>, </a:t>
            </a:r>
            <a:r>
              <a:rPr lang="tr-TR" sz="2400" dirty="0" err="1">
                <a:solidFill>
                  <a:schemeClr val="accent2"/>
                </a:solidFill>
                <a:highlight>
                  <a:srgbClr val="FFFFFF"/>
                </a:highlight>
              </a:rPr>
              <a:t>parainfluenza</a:t>
            </a:r>
            <a:r>
              <a:rPr lang="tr-TR" sz="2400" dirty="0">
                <a:solidFill>
                  <a:schemeClr val="accent2"/>
                </a:solidFill>
                <a:highlight>
                  <a:srgbClr val="FFFFFF"/>
                </a:highlight>
              </a:rPr>
              <a:t>, </a:t>
            </a:r>
            <a:r>
              <a:rPr lang="tr-TR" sz="2400" dirty="0" err="1">
                <a:solidFill>
                  <a:schemeClr val="accent2"/>
                </a:solidFill>
                <a:highlight>
                  <a:srgbClr val="FFFFFF"/>
                </a:highlight>
              </a:rPr>
              <a:t>and</a:t>
            </a:r>
            <a:r>
              <a:rPr lang="tr-TR" sz="2400" dirty="0">
                <a:solidFill>
                  <a:schemeClr val="accent2"/>
                </a:solidFill>
                <a:highlight>
                  <a:srgbClr val="FFFFFF"/>
                </a:highlight>
              </a:rPr>
              <a:t> CAV-2, </a:t>
            </a:r>
            <a:r>
              <a:rPr lang="tr-TR" sz="2400" dirty="0" err="1">
                <a:solidFill>
                  <a:schemeClr val="accent2"/>
                </a:solidFill>
                <a:highlight>
                  <a:srgbClr val="FFFFFF"/>
                </a:highlight>
              </a:rPr>
              <a:t>which</a:t>
            </a:r>
            <a:r>
              <a:rPr lang="tr-TR" sz="2400" dirty="0">
                <a:solidFill>
                  <a:schemeClr val="accent2"/>
                </a:solidFill>
                <a:highlight>
                  <a:srgbClr val="FFFFFF"/>
                </a:highlight>
              </a:rPr>
              <a:t> </a:t>
            </a:r>
            <a:r>
              <a:rPr lang="tr-TR" sz="2400" dirty="0" err="1">
                <a:solidFill>
                  <a:schemeClr val="accent2"/>
                </a:solidFill>
                <a:highlight>
                  <a:srgbClr val="FFFFFF"/>
                </a:highlight>
              </a:rPr>
              <a:t>also</a:t>
            </a:r>
            <a:r>
              <a:rPr lang="tr-TR" sz="2400" dirty="0">
                <a:solidFill>
                  <a:schemeClr val="accent2"/>
                </a:solidFill>
                <a:highlight>
                  <a:srgbClr val="FFFFFF"/>
                </a:highlight>
              </a:rPr>
              <a:t> </a:t>
            </a:r>
            <a:r>
              <a:rPr lang="tr-TR" sz="2400" dirty="0" err="1">
                <a:solidFill>
                  <a:schemeClr val="accent2"/>
                </a:solidFill>
                <a:highlight>
                  <a:srgbClr val="FFFFFF"/>
                </a:highlight>
              </a:rPr>
              <a:t>provides</a:t>
            </a:r>
            <a:r>
              <a:rPr lang="tr-TR" sz="2400" dirty="0">
                <a:solidFill>
                  <a:schemeClr val="accent2"/>
                </a:solidFill>
                <a:highlight>
                  <a:srgbClr val="FFFFFF"/>
                </a:highlight>
              </a:rPr>
              <a:t> </a:t>
            </a:r>
            <a:r>
              <a:rPr lang="tr-TR" sz="2400" dirty="0" err="1">
                <a:solidFill>
                  <a:schemeClr val="accent2"/>
                </a:solidFill>
                <a:highlight>
                  <a:srgbClr val="FFFFFF"/>
                </a:highlight>
              </a:rPr>
              <a:t>protection</a:t>
            </a:r>
            <a:r>
              <a:rPr lang="tr-TR" sz="2400" dirty="0">
                <a:solidFill>
                  <a:schemeClr val="accent2"/>
                </a:solidFill>
                <a:highlight>
                  <a:srgbClr val="FFFFFF"/>
                </a:highlight>
              </a:rPr>
              <a:t> </a:t>
            </a:r>
            <a:r>
              <a:rPr lang="tr-TR" sz="2400" dirty="0" err="1">
                <a:solidFill>
                  <a:schemeClr val="accent2"/>
                </a:solidFill>
                <a:highlight>
                  <a:srgbClr val="FFFFFF"/>
                </a:highlight>
              </a:rPr>
              <a:t>against</a:t>
            </a:r>
            <a:r>
              <a:rPr lang="tr-TR" sz="2400" dirty="0">
                <a:solidFill>
                  <a:schemeClr val="accent2"/>
                </a:solidFill>
                <a:highlight>
                  <a:srgbClr val="FFFFFF"/>
                </a:highlight>
              </a:rPr>
              <a:t> CAV-1.</a:t>
            </a:r>
          </a:p>
          <a:p>
            <a:pPr>
              <a:spcBef>
                <a:spcPts val="0"/>
              </a:spcBef>
            </a:pPr>
            <a:endParaRPr lang="tr-TR" sz="2400" dirty="0">
              <a:solidFill>
                <a:schemeClr val="accent2"/>
              </a:solidFill>
              <a:highlight>
                <a:srgbClr val="FFFFFF"/>
              </a:highlight>
            </a:endParaRPr>
          </a:p>
          <a:p>
            <a:pPr>
              <a:spcBef>
                <a:spcPts val="0"/>
              </a:spcBef>
            </a:pPr>
            <a:r>
              <a:rPr lang="tr-TR" sz="2400" dirty="0" err="1">
                <a:solidFill>
                  <a:srgbClr val="252525"/>
                </a:solidFill>
                <a:highlight>
                  <a:srgbClr val="FFFFFF"/>
                </a:highlight>
              </a:rPr>
              <a:t>Vaccines</a:t>
            </a:r>
            <a:r>
              <a:rPr lang="tr-TR" sz="2400" dirty="0">
                <a:solidFill>
                  <a:srgbClr val="252525"/>
                </a:solidFill>
                <a:highlight>
                  <a:srgbClr val="FFFFFF"/>
                </a:highlight>
              </a:rPr>
              <a:t> can </a:t>
            </a:r>
            <a:r>
              <a:rPr lang="tr-TR" sz="2400" dirty="0" err="1">
                <a:solidFill>
                  <a:srgbClr val="252525"/>
                </a:solidFill>
                <a:highlight>
                  <a:srgbClr val="FFFFFF"/>
                </a:highlight>
              </a:rPr>
              <a:t>prevent</a:t>
            </a:r>
            <a:r>
              <a:rPr lang="tr-TR" sz="2400" dirty="0">
                <a:solidFill>
                  <a:srgbClr val="252525"/>
                </a:solidFill>
                <a:highlight>
                  <a:srgbClr val="FFFFFF"/>
                </a:highlight>
              </a:rPr>
              <a:t> </a:t>
            </a:r>
            <a:r>
              <a:rPr lang="tr-TR" sz="2400" dirty="0" err="1">
                <a:solidFill>
                  <a:srgbClr val="252525"/>
                </a:solidFill>
                <a:highlight>
                  <a:srgbClr val="FFFFFF"/>
                </a:highlight>
              </a:rPr>
              <a:t>or</a:t>
            </a:r>
            <a:r>
              <a:rPr lang="tr-TR" sz="2400" dirty="0">
                <a:solidFill>
                  <a:srgbClr val="252525"/>
                </a:solidFill>
                <a:highlight>
                  <a:srgbClr val="FFFFFF"/>
                </a:highlight>
              </a:rPr>
              <a:t> </a:t>
            </a:r>
            <a:r>
              <a:rPr lang="tr-TR" sz="2400" dirty="0" err="1">
                <a:solidFill>
                  <a:srgbClr val="252525"/>
                </a:solidFill>
                <a:highlight>
                  <a:srgbClr val="FFFFFF"/>
                </a:highlight>
              </a:rPr>
              <a:t>reduce</a:t>
            </a:r>
            <a:r>
              <a:rPr lang="tr-TR" sz="2400" dirty="0">
                <a:solidFill>
                  <a:srgbClr val="252525"/>
                </a:solidFill>
                <a:highlight>
                  <a:srgbClr val="FFFFFF"/>
                </a:highlight>
              </a:rPr>
              <a:t> </a:t>
            </a:r>
            <a:r>
              <a:rPr lang="tr-TR" sz="2400" dirty="0" err="1">
                <a:solidFill>
                  <a:srgbClr val="252525"/>
                </a:solidFill>
                <a:highlight>
                  <a:srgbClr val="FFFFFF"/>
                </a:highlight>
              </a:rPr>
              <a:t>the</a:t>
            </a:r>
            <a:r>
              <a:rPr lang="tr-TR" sz="2400" dirty="0">
                <a:solidFill>
                  <a:srgbClr val="252525"/>
                </a:solidFill>
                <a:highlight>
                  <a:srgbClr val="FFFFFF"/>
                </a:highlight>
              </a:rPr>
              <a:t> </a:t>
            </a:r>
            <a:r>
              <a:rPr lang="tr-TR" sz="2400" dirty="0" err="1">
                <a:solidFill>
                  <a:srgbClr val="252525"/>
                </a:solidFill>
                <a:highlight>
                  <a:srgbClr val="FFFFFF"/>
                </a:highlight>
              </a:rPr>
              <a:t>severity</a:t>
            </a:r>
            <a:r>
              <a:rPr lang="tr-TR" sz="2400" dirty="0">
                <a:solidFill>
                  <a:srgbClr val="252525"/>
                </a:solidFill>
                <a:highlight>
                  <a:srgbClr val="FFFFFF"/>
                </a:highlight>
              </a:rPr>
              <a:t> of </a:t>
            </a:r>
            <a:r>
              <a:rPr lang="tr-TR" sz="2400" dirty="0" err="1">
                <a:solidFill>
                  <a:srgbClr val="252525"/>
                </a:solidFill>
                <a:highlight>
                  <a:srgbClr val="FFFFFF"/>
                </a:highlight>
              </a:rPr>
              <a:t>disease</a:t>
            </a:r>
            <a:r>
              <a:rPr lang="tr-TR" sz="2400" dirty="0">
                <a:solidFill>
                  <a:srgbClr val="252525"/>
                </a:solidFill>
                <a:highlight>
                  <a:srgbClr val="FFFFFF"/>
                </a:highlight>
              </a:rPr>
              <a:t> </a:t>
            </a:r>
            <a:r>
              <a:rPr lang="tr-TR" sz="2400" dirty="0" err="1">
                <a:solidFill>
                  <a:srgbClr val="252525"/>
                </a:solidFill>
                <a:highlight>
                  <a:srgbClr val="FFFFFF"/>
                </a:highlight>
              </a:rPr>
              <a:t>caused</a:t>
            </a:r>
            <a:r>
              <a:rPr lang="tr-TR" sz="2400" dirty="0">
                <a:solidFill>
                  <a:srgbClr val="252525"/>
                </a:solidFill>
                <a:highlight>
                  <a:srgbClr val="FFFFFF"/>
                </a:highlight>
              </a:rPr>
              <a:t> </a:t>
            </a:r>
            <a:r>
              <a:rPr lang="tr-TR" sz="2400" dirty="0" err="1">
                <a:solidFill>
                  <a:srgbClr val="252525"/>
                </a:solidFill>
                <a:highlight>
                  <a:srgbClr val="FFFFFF"/>
                </a:highlight>
              </a:rPr>
              <a:t>by</a:t>
            </a:r>
            <a:r>
              <a:rPr lang="tr-TR" sz="2400" dirty="0">
                <a:solidFill>
                  <a:srgbClr val="252525"/>
                </a:solidFill>
                <a:highlight>
                  <a:srgbClr val="FFFFFF"/>
                </a:highlight>
              </a:rPr>
              <a:t> </a:t>
            </a:r>
            <a:r>
              <a:rPr lang="tr-TR" sz="2400" i="1" dirty="0">
                <a:solidFill>
                  <a:srgbClr val="252525"/>
                </a:solidFill>
                <a:highlight>
                  <a:srgbClr val="FFFFFF"/>
                </a:highlight>
              </a:rPr>
              <a:t>B. </a:t>
            </a:r>
            <a:r>
              <a:rPr lang="tr-TR" sz="2400" i="1" dirty="0" err="1">
                <a:solidFill>
                  <a:srgbClr val="252525"/>
                </a:solidFill>
                <a:highlight>
                  <a:srgbClr val="FFFFFF"/>
                </a:highlight>
              </a:rPr>
              <a:t>bronchiseptica</a:t>
            </a:r>
            <a:r>
              <a:rPr lang="tr-TR" sz="2400" dirty="0">
                <a:solidFill>
                  <a:srgbClr val="252525"/>
                </a:solidFill>
                <a:highlight>
                  <a:srgbClr val="FFFFFF"/>
                </a:highlight>
              </a:rPr>
              <a:t>, </a:t>
            </a:r>
            <a:r>
              <a:rPr lang="tr-TR" sz="2400" dirty="0" err="1">
                <a:solidFill>
                  <a:srgbClr val="252525"/>
                </a:solidFill>
                <a:highlight>
                  <a:srgbClr val="FFFFFF"/>
                </a:highlight>
              </a:rPr>
              <a:t>parainfluenza</a:t>
            </a:r>
            <a:r>
              <a:rPr lang="tr-TR" sz="2400" dirty="0">
                <a:solidFill>
                  <a:srgbClr val="252525"/>
                </a:solidFill>
                <a:highlight>
                  <a:srgbClr val="FFFFFF"/>
                </a:highlight>
              </a:rPr>
              <a:t> </a:t>
            </a:r>
            <a:r>
              <a:rPr lang="tr-TR" sz="2400" dirty="0" err="1">
                <a:solidFill>
                  <a:srgbClr val="252525"/>
                </a:solidFill>
                <a:highlight>
                  <a:srgbClr val="FFFFFF"/>
                </a:highlight>
              </a:rPr>
              <a:t>virus</a:t>
            </a:r>
            <a:r>
              <a:rPr lang="tr-TR" sz="2400" dirty="0">
                <a:solidFill>
                  <a:srgbClr val="252525"/>
                </a:solidFill>
                <a:highlight>
                  <a:srgbClr val="FFFFFF"/>
                </a:highlight>
              </a:rPr>
              <a:t> </a:t>
            </a:r>
            <a:r>
              <a:rPr lang="tr-TR" sz="2400" dirty="0" err="1">
                <a:solidFill>
                  <a:srgbClr val="252525"/>
                </a:solidFill>
                <a:highlight>
                  <a:srgbClr val="FFFFFF"/>
                </a:highlight>
              </a:rPr>
              <a:t>and</a:t>
            </a:r>
            <a:r>
              <a:rPr lang="tr-TR" sz="2400" dirty="0">
                <a:solidFill>
                  <a:srgbClr val="252525"/>
                </a:solidFill>
                <a:highlight>
                  <a:srgbClr val="FFFFFF"/>
                </a:highlight>
              </a:rPr>
              <a:t> </a:t>
            </a:r>
            <a:r>
              <a:rPr lang="tr-TR" sz="2400" dirty="0" err="1">
                <a:solidFill>
                  <a:srgbClr val="252525"/>
                </a:solidFill>
                <a:highlight>
                  <a:srgbClr val="FFFFFF"/>
                </a:highlight>
              </a:rPr>
              <a:t>adenovirus</a:t>
            </a:r>
            <a:r>
              <a:rPr lang="tr-TR" sz="2400" dirty="0">
                <a:solidFill>
                  <a:srgbClr val="252525"/>
                </a:solidFill>
                <a:highlight>
                  <a:srgbClr val="FFFFFF"/>
                </a:highlight>
              </a:rPr>
              <a:t>. </a:t>
            </a:r>
          </a:p>
          <a:p>
            <a:pPr>
              <a:spcBef>
                <a:spcPts val="0"/>
              </a:spcBef>
            </a:pPr>
            <a:endParaRPr lang="tr-TR" sz="2400" dirty="0">
              <a:solidFill>
                <a:srgbClr val="252525"/>
              </a:solidFill>
              <a:highlight>
                <a:srgbClr val="FFFFFF"/>
              </a:highlight>
            </a:endParaRPr>
          </a:p>
          <a:p>
            <a:pPr>
              <a:spcBef>
                <a:spcPts val="0"/>
              </a:spcBef>
            </a:pPr>
            <a:r>
              <a:rPr lang="tr-TR" sz="2400" dirty="0" err="1">
                <a:solidFill>
                  <a:srgbClr val="252525"/>
                </a:solidFill>
                <a:highlight>
                  <a:srgbClr val="FFFFFF"/>
                </a:highlight>
              </a:rPr>
              <a:t>Vaccinated</a:t>
            </a:r>
            <a:r>
              <a:rPr lang="tr-TR" sz="2400" dirty="0">
                <a:solidFill>
                  <a:srgbClr val="252525"/>
                </a:solidFill>
                <a:highlight>
                  <a:srgbClr val="FFFFFF"/>
                </a:highlight>
              </a:rPr>
              <a:t> </a:t>
            </a:r>
            <a:r>
              <a:rPr lang="tr-TR" sz="2400" dirty="0" err="1">
                <a:solidFill>
                  <a:srgbClr val="252525"/>
                </a:solidFill>
                <a:highlight>
                  <a:srgbClr val="FFFFFF"/>
                </a:highlight>
              </a:rPr>
              <a:t>animals</a:t>
            </a:r>
            <a:r>
              <a:rPr lang="tr-TR" sz="2400" dirty="0">
                <a:solidFill>
                  <a:srgbClr val="252525"/>
                </a:solidFill>
                <a:highlight>
                  <a:srgbClr val="FFFFFF"/>
                </a:highlight>
              </a:rPr>
              <a:t> can </a:t>
            </a:r>
            <a:r>
              <a:rPr lang="tr-TR" sz="2400" dirty="0" err="1">
                <a:solidFill>
                  <a:srgbClr val="252525"/>
                </a:solidFill>
                <a:highlight>
                  <a:srgbClr val="FFFFFF"/>
                </a:highlight>
              </a:rPr>
              <a:t>still</a:t>
            </a:r>
            <a:r>
              <a:rPr lang="tr-TR" sz="2400" dirty="0">
                <a:solidFill>
                  <a:srgbClr val="252525"/>
                </a:solidFill>
                <a:highlight>
                  <a:srgbClr val="FFFFFF"/>
                </a:highlight>
              </a:rPr>
              <a:t> </a:t>
            </a:r>
            <a:r>
              <a:rPr lang="tr-TR" sz="2400" dirty="0" err="1">
                <a:solidFill>
                  <a:srgbClr val="252525"/>
                </a:solidFill>
                <a:highlight>
                  <a:srgbClr val="FFFFFF"/>
                </a:highlight>
              </a:rPr>
              <a:t>contract</a:t>
            </a:r>
            <a:r>
              <a:rPr lang="tr-TR" sz="2400" dirty="0">
                <a:solidFill>
                  <a:srgbClr val="252525"/>
                </a:solidFill>
                <a:highlight>
                  <a:srgbClr val="FFFFFF"/>
                </a:highlight>
              </a:rPr>
              <a:t> </a:t>
            </a:r>
            <a:r>
              <a:rPr lang="tr-TR" sz="2400" dirty="0" err="1">
                <a:solidFill>
                  <a:srgbClr val="252525"/>
                </a:solidFill>
                <a:highlight>
                  <a:srgbClr val="FFFFFF"/>
                </a:highlight>
              </a:rPr>
              <a:t>the</a:t>
            </a:r>
            <a:r>
              <a:rPr lang="tr-TR" sz="2400" dirty="0">
                <a:solidFill>
                  <a:srgbClr val="252525"/>
                </a:solidFill>
                <a:highlight>
                  <a:srgbClr val="FFFFFF"/>
                </a:highlight>
              </a:rPr>
              <a:t> </a:t>
            </a:r>
            <a:r>
              <a:rPr lang="tr-TR" sz="2400" dirty="0" err="1">
                <a:solidFill>
                  <a:srgbClr val="252525"/>
                </a:solidFill>
                <a:highlight>
                  <a:srgbClr val="FFFFFF"/>
                </a:highlight>
              </a:rPr>
              <a:t>disease</a:t>
            </a:r>
            <a:r>
              <a:rPr lang="tr-TR" sz="2400" dirty="0">
                <a:solidFill>
                  <a:srgbClr val="252525"/>
                </a:solidFill>
                <a:highlight>
                  <a:srgbClr val="FFFFFF"/>
                </a:highlight>
              </a:rPr>
              <a:t> as </a:t>
            </a:r>
            <a:r>
              <a:rPr lang="tr-TR" sz="2400" dirty="0" err="1">
                <a:solidFill>
                  <a:srgbClr val="252525"/>
                </a:solidFill>
                <a:highlight>
                  <a:srgbClr val="FFFFFF"/>
                </a:highlight>
              </a:rPr>
              <a:t>multiple</a:t>
            </a:r>
            <a:r>
              <a:rPr lang="tr-TR" sz="2400" dirty="0">
                <a:solidFill>
                  <a:srgbClr val="252525"/>
                </a:solidFill>
                <a:highlight>
                  <a:srgbClr val="FFFFFF"/>
                </a:highlight>
              </a:rPr>
              <a:t> </a:t>
            </a:r>
            <a:r>
              <a:rPr lang="tr-TR" sz="2400" dirty="0" err="1">
                <a:solidFill>
                  <a:srgbClr val="252525"/>
                </a:solidFill>
                <a:highlight>
                  <a:srgbClr val="FFFFFF"/>
                </a:highlight>
              </a:rPr>
              <a:t>agents</a:t>
            </a:r>
            <a:r>
              <a:rPr lang="tr-TR" sz="2400" dirty="0">
                <a:solidFill>
                  <a:srgbClr val="252525"/>
                </a:solidFill>
                <a:highlight>
                  <a:srgbClr val="FFFFFF"/>
                </a:highlight>
              </a:rPr>
              <a:t> </a:t>
            </a:r>
            <a:r>
              <a:rPr lang="tr-TR" sz="2400" dirty="0" err="1">
                <a:solidFill>
                  <a:srgbClr val="252525"/>
                </a:solidFill>
                <a:highlight>
                  <a:srgbClr val="FFFFFF"/>
                </a:highlight>
              </a:rPr>
              <a:t>are</a:t>
            </a:r>
            <a:r>
              <a:rPr lang="tr-TR" sz="2400" dirty="0">
                <a:solidFill>
                  <a:srgbClr val="252525"/>
                </a:solidFill>
                <a:highlight>
                  <a:srgbClr val="FFFFFF"/>
                </a:highlight>
              </a:rPr>
              <a:t> </a:t>
            </a:r>
            <a:r>
              <a:rPr lang="tr-TR" sz="2400" dirty="0" err="1">
                <a:solidFill>
                  <a:srgbClr val="252525"/>
                </a:solidFill>
                <a:highlight>
                  <a:srgbClr val="FFFFFF"/>
                </a:highlight>
              </a:rPr>
              <a:t>implicated</a:t>
            </a:r>
            <a:r>
              <a:rPr lang="tr-TR" sz="2400" dirty="0">
                <a:solidFill>
                  <a:srgbClr val="252525"/>
                </a:solidFill>
                <a:highlight>
                  <a:srgbClr val="FFFFFF"/>
                </a:highlight>
              </a:rPr>
              <a:t>. </a:t>
            </a:r>
          </a:p>
          <a:p>
            <a:pPr>
              <a:spcBef>
                <a:spcPts val="0"/>
              </a:spcBef>
            </a:pPr>
            <a:endParaRPr lang="tr-TR" sz="2400" dirty="0">
              <a:solidFill>
                <a:srgbClr val="252525"/>
              </a:solidFill>
              <a:highlight>
                <a:srgbClr val="FFFFFF"/>
              </a:highlight>
            </a:endParaRPr>
          </a:p>
          <a:p>
            <a:pPr>
              <a:spcBef>
                <a:spcPts val="0"/>
              </a:spcBef>
            </a:pPr>
            <a:r>
              <a:rPr lang="tr-TR" sz="2400" dirty="0" err="1">
                <a:solidFill>
                  <a:srgbClr val="252525"/>
                </a:solidFill>
                <a:highlight>
                  <a:srgbClr val="FFFFFF"/>
                </a:highlight>
              </a:rPr>
              <a:t>Vaccines</a:t>
            </a:r>
            <a:r>
              <a:rPr lang="tr-TR" sz="2400" dirty="0">
                <a:solidFill>
                  <a:srgbClr val="252525"/>
                </a:solidFill>
                <a:highlight>
                  <a:srgbClr val="FFFFFF"/>
                </a:highlight>
              </a:rPr>
              <a:t> </a:t>
            </a:r>
            <a:r>
              <a:rPr lang="tr-TR" sz="2400" dirty="0" err="1">
                <a:solidFill>
                  <a:srgbClr val="252525"/>
                </a:solidFill>
                <a:highlight>
                  <a:srgbClr val="FFFFFF"/>
                </a:highlight>
              </a:rPr>
              <a:t>are</a:t>
            </a:r>
            <a:r>
              <a:rPr lang="tr-TR" sz="2400" dirty="0">
                <a:solidFill>
                  <a:srgbClr val="252525"/>
                </a:solidFill>
                <a:highlight>
                  <a:srgbClr val="FFFFFF"/>
                </a:highlight>
              </a:rPr>
              <a:t> </a:t>
            </a:r>
            <a:r>
              <a:rPr lang="tr-TR" sz="2400" dirty="0" err="1">
                <a:solidFill>
                  <a:srgbClr val="252525"/>
                </a:solidFill>
                <a:highlight>
                  <a:srgbClr val="FFFFFF"/>
                </a:highlight>
              </a:rPr>
              <a:t>available</a:t>
            </a:r>
            <a:r>
              <a:rPr lang="tr-TR" sz="2400" dirty="0">
                <a:solidFill>
                  <a:srgbClr val="252525"/>
                </a:solidFill>
                <a:highlight>
                  <a:srgbClr val="FFFFFF"/>
                </a:highlight>
              </a:rPr>
              <a:t> </a:t>
            </a:r>
            <a:r>
              <a:rPr lang="tr-TR" sz="2400" dirty="0" err="1">
                <a:solidFill>
                  <a:srgbClr val="252525"/>
                </a:solidFill>
                <a:highlight>
                  <a:srgbClr val="FFFFFF"/>
                </a:highlight>
              </a:rPr>
              <a:t>to</a:t>
            </a:r>
            <a:r>
              <a:rPr lang="tr-TR" sz="2400" dirty="0">
                <a:solidFill>
                  <a:srgbClr val="252525"/>
                </a:solidFill>
                <a:highlight>
                  <a:srgbClr val="FFFFFF"/>
                </a:highlight>
              </a:rPr>
              <a:t> be </a:t>
            </a:r>
            <a:r>
              <a:rPr lang="tr-TR" sz="2400" dirty="0" err="1">
                <a:solidFill>
                  <a:srgbClr val="252525"/>
                </a:solidFill>
                <a:highlight>
                  <a:srgbClr val="FFFFFF"/>
                </a:highlight>
              </a:rPr>
              <a:t>given</a:t>
            </a:r>
            <a:r>
              <a:rPr lang="tr-TR" sz="2400" dirty="0">
                <a:solidFill>
                  <a:srgbClr val="252525"/>
                </a:solidFill>
                <a:highlight>
                  <a:srgbClr val="FFFFFF"/>
                </a:highlight>
              </a:rPr>
              <a:t> </a:t>
            </a:r>
            <a:r>
              <a:rPr lang="tr-TR" sz="2400" dirty="0" err="1">
                <a:solidFill>
                  <a:srgbClr val="252525"/>
                </a:solidFill>
                <a:highlight>
                  <a:srgbClr val="FFFFFF"/>
                </a:highlight>
              </a:rPr>
              <a:t>systemically</a:t>
            </a:r>
            <a:r>
              <a:rPr lang="tr-TR" sz="2400" dirty="0">
                <a:solidFill>
                  <a:srgbClr val="252525"/>
                </a:solidFill>
                <a:highlight>
                  <a:srgbClr val="FFFFFF"/>
                </a:highlight>
              </a:rPr>
              <a:t> </a:t>
            </a:r>
            <a:r>
              <a:rPr lang="tr-TR" sz="2400" dirty="0" err="1">
                <a:solidFill>
                  <a:srgbClr val="252525"/>
                </a:solidFill>
                <a:highlight>
                  <a:srgbClr val="FFFFFF"/>
                </a:highlight>
              </a:rPr>
              <a:t>or</a:t>
            </a:r>
            <a:r>
              <a:rPr lang="tr-TR" sz="2400" dirty="0">
                <a:solidFill>
                  <a:srgbClr val="252525"/>
                </a:solidFill>
                <a:highlight>
                  <a:srgbClr val="FFFFFF"/>
                </a:highlight>
              </a:rPr>
              <a:t> </a:t>
            </a:r>
            <a:r>
              <a:rPr lang="tr-TR" sz="2400" dirty="0" err="1">
                <a:solidFill>
                  <a:srgbClr val="252525"/>
                </a:solidFill>
                <a:highlight>
                  <a:srgbClr val="FFFFFF"/>
                </a:highlight>
              </a:rPr>
              <a:t>intranasally</a:t>
            </a:r>
            <a:r>
              <a:rPr lang="tr-TR" sz="2400" dirty="0">
                <a:solidFill>
                  <a:srgbClr val="252525"/>
                </a:solidFill>
                <a:highlight>
                  <a:srgbClr val="FFFFFF"/>
                </a:highlight>
              </a:rPr>
              <a:t>. </a:t>
            </a:r>
          </a:p>
          <a:p>
            <a:pPr>
              <a:spcBef>
                <a:spcPts val="0"/>
              </a:spcBef>
            </a:pPr>
            <a:endParaRPr lang="tr-TR" sz="2400" dirty="0">
              <a:solidFill>
                <a:srgbClr val="252525"/>
              </a:solidFill>
              <a:highlight>
                <a:srgbClr val="FFFFFF"/>
              </a:highlight>
            </a:endParaRPr>
          </a:p>
          <a:p>
            <a:pPr>
              <a:spcBef>
                <a:spcPts val="0"/>
              </a:spcBef>
            </a:pPr>
            <a:r>
              <a:rPr lang="tr-TR" sz="2400" dirty="0" err="1">
                <a:solidFill>
                  <a:srgbClr val="252525"/>
                </a:solidFill>
                <a:highlight>
                  <a:srgbClr val="FFFFFF"/>
                </a:highlight>
              </a:rPr>
              <a:t>Intranasal</a:t>
            </a:r>
            <a:r>
              <a:rPr lang="tr-TR" sz="2400" dirty="0">
                <a:solidFill>
                  <a:srgbClr val="252525"/>
                </a:solidFill>
                <a:highlight>
                  <a:srgbClr val="FFFFFF"/>
                </a:highlight>
              </a:rPr>
              <a:t> </a:t>
            </a:r>
            <a:r>
              <a:rPr lang="tr-TR" sz="2400" dirty="0" err="1">
                <a:solidFill>
                  <a:srgbClr val="252525"/>
                </a:solidFill>
                <a:highlight>
                  <a:srgbClr val="FFFFFF"/>
                </a:highlight>
              </a:rPr>
              <a:t>vaccination</a:t>
            </a:r>
            <a:r>
              <a:rPr lang="tr-TR" sz="2400" dirty="0">
                <a:solidFill>
                  <a:srgbClr val="252525"/>
                </a:solidFill>
                <a:highlight>
                  <a:srgbClr val="FFFFFF"/>
                </a:highlight>
              </a:rPr>
              <a:t> </a:t>
            </a:r>
            <a:r>
              <a:rPr lang="tr-TR" sz="2400" dirty="0" err="1">
                <a:solidFill>
                  <a:srgbClr val="252525"/>
                </a:solidFill>
                <a:highlight>
                  <a:srgbClr val="FFFFFF"/>
                </a:highlight>
              </a:rPr>
              <a:t>provides</a:t>
            </a:r>
            <a:r>
              <a:rPr lang="tr-TR" sz="2400" dirty="0">
                <a:solidFill>
                  <a:srgbClr val="252525"/>
                </a:solidFill>
                <a:highlight>
                  <a:srgbClr val="FFFFFF"/>
                </a:highlight>
              </a:rPr>
              <a:t> </a:t>
            </a:r>
            <a:r>
              <a:rPr lang="tr-TR" sz="2400" dirty="0" err="1">
                <a:solidFill>
                  <a:srgbClr val="252525"/>
                </a:solidFill>
                <a:highlight>
                  <a:srgbClr val="FFFFFF"/>
                </a:highlight>
              </a:rPr>
              <a:t>mucosal</a:t>
            </a:r>
            <a:r>
              <a:rPr lang="tr-TR" sz="2400" dirty="0">
                <a:solidFill>
                  <a:srgbClr val="252525"/>
                </a:solidFill>
                <a:highlight>
                  <a:srgbClr val="FFFFFF"/>
                </a:highlight>
              </a:rPr>
              <a:t> </a:t>
            </a:r>
            <a:r>
              <a:rPr lang="tr-TR" sz="2400" u="sng" dirty="0" err="1">
                <a:solidFill>
                  <a:srgbClr val="0B0080"/>
                </a:solidFill>
                <a:highlight>
                  <a:srgbClr val="FFFFFF"/>
                </a:highlight>
                <a:hlinkClick r:id="rId3"/>
              </a:rPr>
              <a:t>IgA</a:t>
            </a:r>
            <a:r>
              <a:rPr lang="tr-TR" sz="2400" dirty="0">
                <a:solidFill>
                  <a:srgbClr val="252525"/>
                </a:solidFill>
                <a:highlight>
                  <a:srgbClr val="FFFFFF"/>
                </a:highlight>
              </a:rPr>
              <a:t> </a:t>
            </a:r>
            <a:r>
              <a:rPr lang="tr-TR" sz="2400" dirty="0" err="1">
                <a:solidFill>
                  <a:srgbClr val="252525"/>
                </a:solidFill>
                <a:highlight>
                  <a:srgbClr val="FFFFFF"/>
                </a:highlight>
              </a:rPr>
              <a:t>immunity</a:t>
            </a:r>
            <a:r>
              <a:rPr lang="tr-TR" sz="2400" dirty="0">
                <a:solidFill>
                  <a:srgbClr val="252525"/>
                </a:solidFill>
                <a:highlight>
                  <a:srgbClr val="FFFFFF"/>
                </a:highlight>
              </a:rPr>
              <a:t> </a:t>
            </a:r>
            <a:r>
              <a:rPr lang="tr-TR" sz="2400" dirty="0" err="1">
                <a:solidFill>
                  <a:srgbClr val="252525"/>
                </a:solidFill>
                <a:highlight>
                  <a:srgbClr val="FFFFFF"/>
                </a:highlight>
              </a:rPr>
              <a:t>and</a:t>
            </a:r>
            <a:r>
              <a:rPr lang="tr-TR" sz="2400" dirty="0">
                <a:solidFill>
                  <a:srgbClr val="252525"/>
                </a:solidFill>
                <a:highlight>
                  <a:srgbClr val="FFFFFF"/>
                </a:highlight>
              </a:rPr>
              <a:t> </a:t>
            </a:r>
            <a:r>
              <a:rPr lang="tr-TR" sz="2400" dirty="0" err="1">
                <a:solidFill>
                  <a:srgbClr val="252525"/>
                </a:solidFill>
                <a:highlight>
                  <a:srgbClr val="FFFFFF"/>
                </a:highlight>
              </a:rPr>
              <a:t>the</a:t>
            </a:r>
            <a:r>
              <a:rPr lang="tr-TR" sz="2400" dirty="0">
                <a:solidFill>
                  <a:srgbClr val="252525"/>
                </a:solidFill>
                <a:highlight>
                  <a:srgbClr val="FFFFFF"/>
                </a:highlight>
              </a:rPr>
              <a:t> presence of </a:t>
            </a:r>
            <a:r>
              <a:rPr lang="tr-TR" sz="2400" dirty="0" err="1">
                <a:solidFill>
                  <a:srgbClr val="252525"/>
                </a:solidFill>
                <a:highlight>
                  <a:srgbClr val="FFFFFF"/>
                </a:highlight>
              </a:rPr>
              <a:t>maternal</a:t>
            </a:r>
            <a:r>
              <a:rPr lang="tr-TR" sz="2400" dirty="0">
                <a:solidFill>
                  <a:srgbClr val="252525"/>
                </a:solidFill>
                <a:highlight>
                  <a:srgbClr val="FFFFFF"/>
                </a:highlight>
              </a:rPr>
              <a:t> </a:t>
            </a:r>
            <a:r>
              <a:rPr lang="tr-TR" sz="2400" dirty="0" err="1">
                <a:solidFill>
                  <a:srgbClr val="252525"/>
                </a:solidFill>
                <a:highlight>
                  <a:srgbClr val="FFFFFF"/>
                </a:highlight>
              </a:rPr>
              <a:t>antibodies</a:t>
            </a:r>
            <a:r>
              <a:rPr lang="tr-TR" sz="2400" dirty="0">
                <a:solidFill>
                  <a:srgbClr val="252525"/>
                </a:solidFill>
                <a:highlight>
                  <a:srgbClr val="FFFFFF"/>
                </a:highlight>
              </a:rPr>
              <a:t> do not </a:t>
            </a:r>
            <a:r>
              <a:rPr lang="tr-TR" sz="2400" dirty="0" err="1">
                <a:solidFill>
                  <a:srgbClr val="252525"/>
                </a:solidFill>
                <a:highlight>
                  <a:srgbClr val="FFFFFF"/>
                </a:highlight>
              </a:rPr>
              <a:t>affect</a:t>
            </a:r>
            <a:r>
              <a:rPr lang="tr-TR" sz="2400" dirty="0">
                <a:solidFill>
                  <a:srgbClr val="252525"/>
                </a:solidFill>
                <a:highlight>
                  <a:srgbClr val="FFFFFF"/>
                </a:highlight>
              </a:rPr>
              <a:t> </a:t>
            </a:r>
            <a:r>
              <a:rPr lang="tr-TR" sz="2400" dirty="0" err="1">
                <a:solidFill>
                  <a:srgbClr val="252525"/>
                </a:solidFill>
                <a:highlight>
                  <a:srgbClr val="FFFFFF"/>
                </a:highlight>
              </a:rPr>
              <a:t>actions</a:t>
            </a:r>
            <a:r>
              <a:rPr lang="tr-TR" sz="2400" dirty="0">
                <a:solidFill>
                  <a:srgbClr val="252525"/>
                </a:solidFill>
                <a:highlight>
                  <a:srgbClr val="FFFFFF"/>
                </a:highlight>
              </a:rPr>
              <a:t> of </a:t>
            </a:r>
            <a:r>
              <a:rPr lang="tr-TR" sz="2400" dirty="0" err="1">
                <a:solidFill>
                  <a:srgbClr val="252525"/>
                </a:solidFill>
                <a:highlight>
                  <a:srgbClr val="FFFFFF"/>
                </a:highlight>
              </a:rPr>
              <a:t>the</a:t>
            </a:r>
            <a:r>
              <a:rPr lang="tr-TR" sz="2400" dirty="0">
                <a:solidFill>
                  <a:srgbClr val="252525"/>
                </a:solidFill>
                <a:highlight>
                  <a:srgbClr val="FFFFFF"/>
                </a:highlight>
              </a:rPr>
              <a:t> </a:t>
            </a:r>
            <a:r>
              <a:rPr lang="tr-TR" sz="2400" dirty="0" err="1">
                <a:solidFill>
                  <a:srgbClr val="252525"/>
                </a:solidFill>
                <a:highlight>
                  <a:srgbClr val="FFFFFF"/>
                </a:highlight>
              </a:rPr>
              <a:t>vaccine</a:t>
            </a:r>
            <a:r>
              <a:rPr lang="tr-TR" sz="2400" dirty="0">
                <a:solidFill>
                  <a:srgbClr val="252525"/>
                </a:solidFill>
                <a:highlight>
                  <a:srgbClr val="FFFFFF"/>
                </a:highlight>
              </a:rPr>
              <a:t>.</a:t>
            </a:r>
          </a:p>
          <a:p>
            <a:pPr>
              <a:spcBef>
                <a:spcPts val="0"/>
              </a:spcBef>
            </a:pPr>
            <a:endParaRPr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Shape 316"/>
          <p:cNvPicPr preferRelativeResize="0"/>
          <p:nvPr/>
        </p:nvPicPr>
        <p:blipFill>
          <a:blip r:embed="rId3">
            <a:alphaModFix/>
          </a:blip>
          <a:stretch>
            <a:fillRect/>
          </a:stretch>
        </p:blipFill>
        <p:spPr>
          <a:xfrm>
            <a:off x="357675" y="724612"/>
            <a:ext cx="4991876" cy="5408774"/>
          </a:xfrm>
          <a:prstGeom prst="rect">
            <a:avLst/>
          </a:prstGeom>
          <a:noFill/>
          <a:ln>
            <a:noFill/>
          </a:ln>
        </p:spPr>
      </p:pic>
      <p:pic>
        <p:nvPicPr>
          <p:cNvPr id="317" name="Shape 317"/>
          <p:cNvPicPr preferRelativeResize="0"/>
          <p:nvPr/>
        </p:nvPicPr>
        <p:blipFill>
          <a:blip r:embed="rId4">
            <a:alphaModFix/>
          </a:blip>
          <a:stretch>
            <a:fillRect/>
          </a:stretch>
        </p:blipFill>
        <p:spPr>
          <a:xfrm>
            <a:off x="5501950" y="152400"/>
            <a:ext cx="3333750" cy="3028950"/>
          </a:xfrm>
          <a:prstGeom prst="rect">
            <a:avLst/>
          </a:prstGeom>
          <a:noFill/>
          <a:ln>
            <a:noFill/>
          </a:ln>
        </p:spPr>
      </p:pic>
      <p:sp>
        <p:nvSpPr>
          <p:cNvPr id="318" name="Shape 318"/>
          <p:cNvSpPr txBox="1"/>
          <p:nvPr/>
        </p:nvSpPr>
        <p:spPr>
          <a:xfrm>
            <a:off x="6764700" y="6532800"/>
            <a:ext cx="5427300" cy="325200"/>
          </a:xfrm>
          <a:prstGeom prst="rect">
            <a:avLst/>
          </a:prstGeom>
          <a:noFill/>
          <a:ln>
            <a:noFill/>
          </a:ln>
        </p:spPr>
        <p:txBody>
          <a:bodyPr wrap="square" lIns="91425" tIns="91425" rIns="91425" bIns="91425" anchor="ctr" anchorCtr="0">
            <a:noAutofit/>
          </a:bodyPr>
          <a:lstStyle/>
          <a:p>
            <a:pPr marL="0" lvl="0" indent="0" rtl="0">
              <a:spcBef>
                <a:spcPts val="0"/>
              </a:spcBef>
              <a:buNone/>
            </a:pPr>
            <a:r>
              <a:rPr lang="tr-TR" sz="1000"/>
              <a:t>https://www.northdevonvets.co.uk/kennel-cough-vaccination-only-15-00-throughout-may/</a:t>
            </a:r>
          </a:p>
        </p:txBody>
      </p:sp>
      <p:pic>
        <p:nvPicPr>
          <p:cNvPr id="319" name="Shape 319"/>
          <p:cNvPicPr preferRelativeResize="0"/>
          <p:nvPr/>
        </p:nvPicPr>
        <p:blipFill>
          <a:blip r:embed="rId5">
            <a:alphaModFix/>
          </a:blip>
          <a:stretch>
            <a:fillRect/>
          </a:stretch>
        </p:blipFill>
        <p:spPr>
          <a:xfrm>
            <a:off x="5501950" y="3333750"/>
            <a:ext cx="5839224" cy="31990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838200" y="1212975"/>
            <a:ext cx="10515600" cy="4963800"/>
          </a:xfrm>
          <a:prstGeom prst="rect">
            <a:avLst/>
          </a:prstGeom>
        </p:spPr>
        <p:txBody>
          <a:bodyPr wrap="square" lIns="91425" tIns="91425" rIns="91425" bIns="91425" anchor="t" anchorCtr="0">
            <a:noAutofit/>
          </a:bodyPr>
          <a:lstStyle/>
          <a:p>
            <a:pPr marL="177800" indent="0">
              <a:spcBef>
                <a:spcPts val="0"/>
              </a:spcBef>
              <a:buNone/>
            </a:pPr>
            <a:r>
              <a:rPr lang="tr-TR" dirty="0">
                <a:solidFill>
                  <a:srgbClr val="252525"/>
                </a:solidFill>
                <a:highlight>
                  <a:srgbClr val="FFFFFF"/>
                </a:highlight>
              </a:rPr>
              <a:t> </a:t>
            </a:r>
            <a:r>
              <a:rPr lang="tr-TR" dirty="0" err="1">
                <a:solidFill>
                  <a:srgbClr val="FF00FF"/>
                </a:solidFill>
                <a:highlight>
                  <a:srgbClr val="FFFFFF"/>
                </a:highlight>
              </a:rPr>
              <a:t>It</a:t>
            </a:r>
            <a:r>
              <a:rPr lang="tr-TR" dirty="0">
                <a:solidFill>
                  <a:srgbClr val="FF00FF"/>
                </a:solidFill>
                <a:highlight>
                  <a:srgbClr val="FFFFFF"/>
                </a:highlight>
              </a:rPr>
              <a:t> is </a:t>
            </a:r>
            <a:r>
              <a:rPr lang="tr-TR" dirty="0" err="1">
                <a:solidFill>
                  <a:srgbClr val="FF00FF"/>
                </a:solidFill>
                <a:highlight>
                  <a:srgbClr val="FFFFFF"/>
                </a:highlight>
              </a:rPr>
              <a:t>important</a:t>
            </a:r>
            <a:r>
              <a:rPr lang="tr-TR" dirty="0">
                <a:solidFill>
                  <a:srgbClr val="FF00FF"/>
                </a:solidFill>
                <a:highlight>
                  <a:srgbClr val="FFFFFF"/>
                </a:highlight>
              </a:rPr>
              <a:t> </a:t>
            </a:r>
            <a:r>
              <a:rPr lang="tr-TR" dirty="0" err="1">
                <a:solidFill>
                  <a:srgbClr val="FF00FF"/>
                </a:solidFill>
                <a:highlight>
                  <a:srgbClr val="FFFFFF"/>
                </a:highlight>
              </a:rPr>
              <a:t>to</a:t>
            </a:r>
            <a:r>
              <a:rPr lang="tr-TR" dirty="0">
                <a:solidFill>
                  <a:srgbClr val="FF00FF"/>
                </a:solidFill>
                <a:highlight>
                  <a:srgbClr val="FFFFFF"/>
                </a:highlight>
              </a:rPr>
              <a:t> </a:t>
            </a:r>
            <a:r>
              <a:rPr lang="tr-TR" dirty="0" err="1">
                <a:solidFill>
                  <a:srgbClr val="FF00FF"/>
                </a:solidFill>
                <a:highlight>
                  <a:srgbClr val="FFFFFF"/>
                </a:highlight>
              </a:rPr>
              <a:t>practice</a:t>
            </a:r>
            <a:r>
              <a:rPr lang="tr-TR" dirty="0">
                <a:solidFill>
                  <a:srgbClr val="FF00FF"/>
                </a:solidFill>
                <a:highlight>
                  <a:srgbClr val="FFFFFF"/>
                </a:highlight>
              </a:rPr>
              <a:t> </a:t>
            </a:r>
            <a:r>
              <a:rPr lang="tr-TR" dirty="0" err="1">
                <a:solidFill>
                  <a:srgbClr val="FF00FF"/>
                </a:solidFill>
                <a:highlight>
                  <a:srgbClr val="FFFFFF"/>
                </a:highlight>
              </a:rPr>
              <a:t>good</a:t>
            </a:r>
            <a:r>
              <a:rPr lang="tr-TR" dirty="0">
                <a:solidFill>
                  <a:srgbClr val="FF00FF"/>
                </a:solidFill>
                <a:highlight>
                  <a:srgbClr val="FFFFFF"/>
                </a:highlight>
              </a:rPr>
              <a:t> </a:t>
            </a:r>
            <a:r>
              <a:rPr lang="tr-TR" dirty="0" err="1">
                <a:solidFill>
                  <a:srgbClr val="FF00FF"/>
                </a:solidFill>
                <a:highlight>
                  <a:srgbClr val="FFFFFF"/>
                </a:highlight>
              </a:rPr>
              <a:t>husbandry</a:t>
            </a:r>
            <a:r>
              <a:rPr lang="tr-TR" dirty="0">
                <a:solidFill>
                  <a:srgbClr val="FF00FF"/>
                </a:solidFill>
                <a:highlight>
                  <a:srgbClr val="FFFFFF"/>
                </a:highlight>
              </a:rPr>
              <a:t> in </a:t>
            </a:r>
            <a:r>
              <a:rPr lang="tr-TR" dirty="0" err="1">
                <a:solidFill>
                  <a:srgbClr val="FF00FF"/>
                </a:solidFill>
                <a:highlight>
                  <a:srgbClr val="FFFFFF"/>
                </a:highlight>
              </a:rPr>
              <a:t>areas</a:t>
            </a:r>
            <a:r>
              <a:rPr lang="tr-TR" dirty="0">
                <a:solidFill>
                  <a:srgbClr val="FF00FF"/>
                </a:solidFill>
                <a:highlight>
                  <a:srgbClr val="FFFFFF"/>
                </a:highlight>
              </a:rPr>
              <a:t> </a:t>
            </a:r>
            <a:r>
              <a:rPr lang="tr-TR" dirty="0" err="1">
                <a:solidFill>
                  <a:srgbClr val="FF00FF"/>
                </a:solidFill>
                <a:highlight>
                  <a:srgbClr val="FFFFFF"/>
                </a:highlight>
              </a:rPr>
              <a:t>where</a:t>
            </a:r>
            <a:r>
              <a:rPr lang="tr-TR" dirty="0">
                <a:solidFill>
                  <a:srgbClr val="FF00FF"/>
                </a:solidFill>
                <a:highlight>
                  <a:srgbClr val="FFFFFF"/>
                </a:highlight>
              </a:rPr>
              <a:t> </a:t>
            </a:r>
            <a:r>
              <a:rPr lang="tr-TR" dirty="0" err="1">
                <a:solidFill>
                  <a:srgbClr val="FF00FF"/>
                </a:solidFill>
                <a:highlight>
                  <a:srgbClr val="FFFFFF"/>
                </a:highlight>
              </a:rPr>
              <a:t>groups</a:t>
            </a:r>
            <a:r>
              <a:rPr lang="tr-TR" dirty="0">
                <a:solidFill>
                  <a:srgbClr val="FF00FF"/>
                </a:solidFill>
                <a:highlight>
                  <a:srgbClr val="FFFFFF"/>
                </a:highlight>
              </a:rPr>
              <a:t> of </a:t>
            </a:r>
            <a:r>
              <a:rPr lang="tr-TR" dirty="0" err="1">
                <a:solidFill>
                  <a:srgbClr val="FF00FF"/>
                </a:solidFill>
                <a:highlight>
                  <a:srgbClr val="FFFFFF"/>
                </a:highlight>
              </a:rPr>
              <a:t>dogs</a:t>
            </a:r>
            <a:r>
              <a:rPr lang="tr-TR" dirty="0">
                <a:solidFill>
                  <a:srgbClr val="FF00FF"/>
                </a:solidFill>
                <a:highlight>
                  <a:srgbClr val="FFFFFF"/>
                </a:highlight>
              </a:rPr>
              <a:t> mix </a:t>
            </a:r>
            <a:r>
              <a:rPr lang="tr-TR" dirty="0" err="1">
                <a:solidFill>
                  <a:srgbClr val="FF00FF"/>
                </a:solidFill>
                <a:highlight>
                  <a:srgbClr val="FFFFFF"/>
                </a:highlight>
              </a:rPr>
              <a:t>e.g</a:t>
            </a:r>
            <a:r>
              <a:rPr lang="tr-TR" dirty="0">
                <a:solidFill>
                  <a:srgbClr val="FF00FF"/>
                </a:solidFill>
                <a:highlight>
                  <a:srgbClr val="FFFFFF"/>
                </a:highlight>
              </a:rPr>
              <a:t> </a:t>
            </a:r>
            <a:r>
              <a:rPr lang="tr-TR" dirty="0" err="1">
                <a:solidFill>
                  <a:srgbClr val="FF00FF"/>
                </a:solidFill>
                <a:highlight>
                  <a:srgbClr val="FFFFFF"/>
                </a:highlight>
              </a:rPr>
              <a:t>boarding</a:t>
            </a:r>
            <a:r>
              <a:rPr lang="tr-TR" dirty="0">
                <a:solidFill>
                  <a:srgbClr val="FF00FF"/>
                </a:solidFill>
                <a:highlight>
                  <a:srgbClr val="FFFFFF"/>
                </a:highlight>
              </a:rPr>
              <a:t> </a:t>
            </a:r>
            <a:r>
              <a:rPr lang="tr-TR" dirty="0" err="1">
                <a:solidFill>
                  <a:srgbClr val="FF00FF"/>
                </a:solidFill>
                <a:highlight>
                  <a:srgbClr val="FFFFFF"/>
                </a:highlight>
              </a:rPr>
              <a:t>kennels</a:t>
            </a:r>
            <a:r>
              <a:rPr lang="tr-TR" dirty="0">
                <a:solidFill>
                  <a:srgbClr val="FF00FF"/>
                </a:solidFill>
                <a:highlight>
                  <a:srgbClr val="FFFFFF"/>
                </a:highlight>
              </a:rPr>
              <a:t>. </a:t>
            </a:r>
          </a:p>
          <a:p>
            <a:pPr marL="177800" indent="0">
              <a:spcBef>
                <a:spcPts val="0"/>
              </a:spcBef>
              <a:buNone/>
            </a:pPr>
            <a:endParaRPr lang="tr-TR" dirty="0">
              <a:solidFill>
                <a:srgbClr val="FF00FF"/>
              </a:solidFill>
              <a:highlight>
                <a:srgbClr val="FFFFFF"/>
              </a:highlight>
            </a:endParaRPr>
          </a:p>
          <a:p>
            <a:pPr marL="177800" indent="0">
              <a:spcBef>
                <a:spcPts val="0"/>
              </a:spcBef>
              <a:buNone/>
            </a:pPr>
            <a:r>
              <a:rPr lang="tr-TR" dirty="0" err="1">
                <a:solidFill>
                  <a:srgbClr val="252525"/>
                </a:solidFill>
                <a:highlight>
                  <a:srgbClr val="FFFFFF"/>
                </a:highlight>
              </a:rPr>
              <a:t>Ideally</a:t>
            </a:r>
            <a:r>
              <a:rPr lang="tr-TR" dirty="0">
                <a:solidFill>
                  <a:srgbClr val="252525"/>
                </a:solidFill>
                <a:highlight>
                  <a:srgbClr val="FFFFFF"/>
                </a:highlight>
              </a:rPr>
              <a:t> </a:t>
            </a:r>
            <a:r>
              <a:rPr lang="tr-TR" dirty="0" err="1">
                <a:solidFill>
                  <a:srgbClr val="252525"/>
                </a:solidFill>
                <a:highlight>
                  <a:srgbClr val="FFFFFF"/>
                </a:highlight>
              </a:rPr>
              <a:t>all</a:t>
            </a:r>
            <a:r>
              <a:rPr lang="tr-TR" dirty="0">
                <a:solidFill>
                  <a:srgbClr val="252525"/>
                </a:solidFill>
                <a:highlight>
                  <a:srgbClr val="FFFFFF"/>
                </a:highlight>
              </a:rPr>
              <a:t> </a:t>
            </a:r>
            <a:r>
              <a:rPr lang="tr-TR" dirty="0" err="1">
                <a:solidFill>
                  <a:srgbClr val="252525"/>
                </a:solidFill>
                <a:highlight>
                  <a:srgbClr val="FFFFFF"/>
                </a:highlight>
              </a:rPr>
              <a:t>animals</a:t>
            </a:r>
            <a:r>
              <a:rPr lang="tr-TR" dirty="0">
                <a:solidFill>
                  <a:srgbClr val="252525"/>
                </a:solidFill>
                <a:highlight>
                  <a:srgbClr val="FFFFFF"/>
                </a:highlight>
              </a:rPr>
              <a:t> </a:t>
            </a:r>
            <a:r>
              <a:rPr lang="tr-TR" dirty="0" err="1">
                <a:solidFill>
                  <a:srgbClr val="252525"/>
                </a:solidFill>
                <a:highlight>
                  <a:srgbClr val="FFFFFF"/>
                </a:highlight>
              </a:rPr>
              <a:t>should</a:t>
            </a:r>
            <a:r>
              <a:rPr lang="tr-TR" dirty="0">
                <a:solidFill>
                  <a:srgbClr val="252525"/>
                </a:solidFill>
                <a:highlight>
                  <a:srgbClr val="FFFFFF"/>
                </a:highlight>
              </a:rPr>
              <a:t> be </a:t>
            </a:r>
            <a:r>
              <a:rPr lang="tr-TR" dirty="0" err="1">
                <a:solidFill>
                  <a:srgbClr val="252525"/>
                </a:solidFill>
                <a:highlight>
                  <a:srgbClr val="FFFFFF"/>
                </a:highlight>
              </a:rPr>
              <a:t>vaccinated</a:t>
            </a:r>
            <a:r>
              <a:rPr lang="tr-TR" dirty="0">
                <a:solidFill>
                  <a:srgbClr val="252525"/>
                </a:solidFill>
                <a:highlight>
                  <a:srgbClr val="FFFFFF"/>
                </a:highlight>
              </a:rPr>
              <a:t>, </a:t>
            </a:r>
            <a:r>
              <a:rPr lang="tr-TR" dirty="0" err="1">
                <a:solidFill>
                  <a:srgbClr val="252525"/>
                </a:solidFill>
                <a:highlight>
                  <a:srgbClr val="FFFFFF"/>
                </a:highlight>
              </a:rPr>
              <a:t>any</a:t>
            </a:r>
            <a:r>
              <a:rPr lang="tr-TR" dirty="0">
                <a:solidFill>
                  <a:srgbClr val="252525"/>
                </a:solidFill>
                <a:highlight>
                  <a:srgbClr val="FFFFFF"/>
                </a:highlight>
              </a:rPr>
              <a:t> </a:t>
            </a:r>
            <a:r>
              <a:rPr lang="tr-TR" dirty="0" err="1">
                <a:solidFill>
                  <a:srgbClr val="252525"/>
                </a:solidFill>
                <a:highlight>
                  <a:srgbClr val="FFFFFF"/>
                </a:highlight>
              </a:rPr>
              <a:t>infected</a:t>
            </a:r>
            <a:r>
              <a:rPr lang="tr-TR" dirty="0">
                <a:solidFill>
                  <a:srgbClr val="252525"/>
                </a:solidFill>
                <a:highlight>
                  <a:srgbClr val="FFFFFF"/>
                </a:highlight>
              </a:rPr>
              <a:t> </a:t>
            </a:r>
            <a:r>
              <a:rPr lang="tr-TR" dirty="0" err="1">
                <a:solidFill>
                  <a:srgbClr val="252525"/>
                </a:solidFill>
                <a:highlight>
                  <a:srgbClr val="FFFFFF"/>
                </a:highlight>
              </a:rPr>
              <a:t>animals</a:t>
            </a:r>
            <a:r>
              <a:rPr lang="tr-TR" dirty="0">
                <a:solidFill>
                  <a:srgbClr val="252525"/>
                </a:solidFill>
                <a:highlight>
                  <a:srgbClr val="FFFFFF"/>
                </a:highlight>
              </a:rPr>
              <a:t> </a:t>
            </a:r>
            <a:r>
              <a:rPr lang="tr-TR" dirty="0" err="1">
                <a:solidFill>
                  <a:srgbClr val="252525"/>
                </a:solidFill>
                <a:highlight>
                  <a:srgbClr val="FFFFFF"/>
                </a:highlight>
              </a:rPr>
              <a:t>should</a:t>
            </a:r>
            <a:r>
              <a:rPr lang="tr-TR" dirty="0">
                <a:solidFill>
                  <a:srgbClr val="252525"/>
                </a:solidFill>
                <a:highlight>
                  <a:srgbClr val="FFFFFF"/>
                </a:highlight>
              </a:rPr>
              <a:t> be </a:t>
            </a:r>
            <a:r>
              <a:rPr lang="tr-TR" dirty="0" err="1">
                <a:solidFill>
                  <a:srgbClr val="252525"/>
                </a:solidFill>
                <a:highlight>
                  <a:srgbClr val="FFFFFF"/>
                </a:highlight>
              </a:rPr>
              <a:t>isolated</a:t>
            </a:r>
            <a:r>
              <a:rPr lang="tr-TR" dirty="0">
                <a:solidFill>
                  <a:srgbClr val="252525"/>
                </a:solidFill>
                <a:highlight>
                  <a:srgbClr val="FFFFFF"/>
                </a:highlight>
              </a:rPr>
              <a:t> </a:t>
            </a:r>
            <a:r>
              <a:rPr lang="tr-TR" dirty="0" err="1">
                <a:solidFill>
                  <a:srgbClr val="252525"/>
                </a:solidFill>
                <a:highlight>
                  <a:srgbClr val="FFFFFF"/>
                </a:highlight>
              </a:rPr>
              <a:t>to</a:t>
            </a:r>
            <a:r>
              <a:rPr lang="tr-TR" dirty="0">
                <a:solidFill>
                  <a:srgbClr val="252525"/>
                </a:solidFill>
                <a:highlight>
                  <a:srgbClr val="FFFFFF"/>
                </a:highlight>
              </a:rPr>
              <a:t> </a:t>
            </a:r>
            <a:r>
              <a:rPr lang="tr-TR" dirty="0" err="1">
                <a:solidFill>
                  <a:srgbClr val="252525"/>
                </a:solidFill>
                <a:highlight>
                  <a:srgbClr val="FFFFFF"/>
                </a:highlight>
              </a:rPr>
              <a:t>minimise</a:t>
            </a:r>
            <a:r>
              <a:rPr lang="tr-TR" dirty="0">
                <a:solidFill>
                  <a:srgbClr val="252525"/>
                </a:solidFill>
                <a:highlight>
                  <a:srgbClr val="FFFFFF"/>
                </a:highlight>
              </a:rPr>
              <a:t> </a:t>
            </a:r>
            <a:r>
              <a:rPr lang="tr-TR" dirty="0" err="1">
                <a:solidFill>
                  <a:srgbClr val="252525"/>
                </a:solidFill>
                <a:highlight>
                  <a:srgbClr val="FFFFFF"/>
                </a:highlight>
              </a:rPr>
              <a:t>the</a:t>
            </a:r>
            <a:r>
              <a:rPr lang="tr-TR" dirty="0">
                <a:solidFill>
                  <a:srgbClr val="252525"/>
                </a:solidFill>
                <a:highlight>
                  <a:srgbClr val="FFFFFF"/>
                </a:highlight>
              </a:rPr>
              <a:t> spread </a:t>
            </a:r>
            <a:r>
              <a:rPr lang="tr-TR" dirty="0" err="1">
                <a:solidFill>
                  <a:srgbClr val="252525"/>
                </a:solidFill>
                <a:highlight>
                  <a:srgbClr val="FFFFFF"/>
                </a:highlight>
              </a:rPr>
              <a:t>to</a:t>
            </a:r>
            <a:r>
              <a:rPr lang="tr-TR" dirty="0">
                <a:solidFill>
                  <a:srgbClr val="252525"/>
                </a:solidFill>
                <a:highlight>
                  <a:srgbClr val="FFFFFF"/>
                </a:highlight>
              </a:rPr>
              <a:t> </a:t>
            </a:r>
            <a:r>
              <a:rPr lang="tr-TR" dirty="0" err="1">
                <a:solidFill>
                  <a:srgbClr val="252525"/>
                </a:solidFill>
                <a:highlight>
                  <a:srgbClr val="FFFFFF"/>
                </a:highlight>
              </a:rPr>
              <a:t>unaffected</a:t>
            </a:r>
            <a:r>
              <a:rPr lang="tr-TR" dirty="0">
                <a:solidFill>
                  <a:srgbClr val="252525"/>
                </a:solidFill>
                <a:highlight>
                  <a:srgbClr val="FFFFFF"/>
                </a:highlight>
              </a:rPr>
              <a:t> </a:t>
            </a:r>
            <a:r>
              <a:rPr lang="tr-TR" dirty="0" err="1">
                <a:solidFill>
                  <a:srgbClr val="252525"/>
                </a:solidFill>
                <a:highlight>
                  <a:srgbClr val="FFFFFF"/>
                </a:highlight>
              </a:rPr>
              <a:t>animals</a:t>
            </a:r>
            <a:r>
              <a:rPr lang="tr-TR" dirty="0">
                <a:solidFill>
                  <a:srgbClr val="252525"/>
                </a:solidFill>
                <a:highlight>
                  <a:srgbClr val="FFFFFF"/>
                </a:highlight>
              </a:rPr>
              <a:t> </a:t>
            </a:r>
            <a:r>
              <a:rPr lang="tr-TR" dirty="0" err="1">
                <a:solidFill>
                  <a:srgbClr val="252525"/>
                </a:solidFill>
                <a:highlight>
                  <a:srgbClr val="FFFFFF"/>
                </a:highlight>
              </a:rPr>
              <a:t>and</a:t>
            </a:r>
            <a:r>
              <a:rPr lang="tr-TR" dirty="0">
                <a:solidFill>
                  <a:srgbClr val="252525"/>
                </a:solidFill>
                <a:highlight>
                  <a:srgbClr val="FFFFFF"/>
                </a:highlight>
              </a:rPr>
              <a:t> </a:t>
            </a:r>
            <a:r>
              <a:rPr lang="tr-TR" dirty="0" err="1">
                <a:solidFill>
                  <a:srgbClr val="252525"/>
                </a:solidFill>
                <a:highlight>
                  <a:srgbClr val="FFFFFF"/>
                </a:highlight>
              </a:rPr>
              <a:t>all</a:t>
            </a:r>
            <a:r>
              <a:rPr lang="tr-TR" dirty="0">
                <a:solidFill>
                  <a:srgbClr val="252525"/>
                </a:solidFill>
                <a:highlight>
                  <a:srgbClr val="FFFFFF"/>
                </a:highlight>
              </a:rPr>
              <a:t> </a:t>
            </a:r>
            <a:r>
              <a:rPr lang="tr-TR" dirty="0" err="1">
                <a:solidFill>
                  <a:srgbClr val="252525"/>
                </a:solidFill>
                <a:highlight>
                  <a:srgbClr val="FFFFFF"/>
                </a:highlight>
              </a:rPr>
              <a:t>fomites</a:t>
            </a:r>
            <a:r>
              <a:rPr lang="tr-TR" dirty="0">
                <a:solidFill>
                  <a:srgbClr val="252525"/>
                </a:solidFill>
                <a:highlight>
                  <a:srgbClr val="FFFFFF"/>
                </a:highlight>
              </a:rPr>
              <a:t> </a:t>
            </a:r>
            <a:r>
              <a:rPr lang="tr-TR" dirty="0" err="1">
                <a:solidFill>
                  <a:srgbClr val="252525"/>
                </a:solidFill>
                <a:highlight>
                  <a:srgbClr val="FFFFFF"/>
                </a:highlight>
              </a:rPr>
              <a:t>that</a:t>
            </a:r>
            <a:r>
              <a:rPr lang="tr-TR" dirty="0">
                <a:solidFill>
                  <a:srgbClr val="252525"/>
                </a:solidFill>
                <a:highlight>
                  <a:srgbClr val="FFFFFF"/>
                </a:highlight>
              </a:rPr>
              <a:t> </a:t>
            </a:r>
            <a:r>
              <a:rPr lang="tr-TR" dirty="0" err="1">
                <a:solidFill>
                  <a:srgbClr val="252525"/>
                </a:solidFill>
                <a:highlight>
                  <a:srgbClr val="FFFFFF"/>
                </a:highlight>
              </a:rPr>
              <a:t>have</a:t>
            </a:r>
            <a:r>
              <a:rPr lang="tr-TR" dirty="0">
                <a:solidFill>
                  <a:srgbClr val="252525"/>
                </a:solidFill>
                <a:highlight>
                  <a:srgbClr val="FFFFFF"/>
                </a:highlight>
              </a:rPr>
              <a:t> </a:t>
            </a:r>
            <a:r>
              <a:rPr lang="tr-TR" dirty="0" err="1">
                <a:solidFill>
                  <a:srgbClr val="252525"/>
                </a:solidFill>
                <a:highlight>
                  <a:srgbClr val="FFFFFF"/>
                </a:highlight>
              </a:rPr>
              <a:t>come</a:t>
            </a:r>
            <a:r>
              <a:rPr lang="tr-TR" dirty="0">
                <a:solidFill>
                  <a:srgbClr val="252525"/>
                </a:solidFill>
                <a:highlight>
                  <a:srgbClr val="FFFFFF"/>
                </a:highlight>
              </a:rPr>
              <a:t> </a:t>
            </a:r>
            <a:r>
              <a:rPr lang="tr-TR" dirty="0" err="1">
                <a:solidFill>
                  <a:srgbClr val="252525"/>
                </a:solidFill>
                <a:highlight>
                  <a:srgbClr val="FFFFFF"/>
                </a:highlight>
              </a:rPr>
              <a:t>into</a:t>
            </a:r>
            <a:r>
              <a:rPr lang="tr-TR" dirty="0">
                <a:solidFill>
                  <a:srgbClr val="252525"/>
                </a:solidFill>
                <a:highlight>
                  <a:srgbClr val="FFFFFF"/>
                </a:highlight>
              </a:rPr>
              <a:t> </a:t>
            </a:r>
            <a:r>
              <a:rPr lang="tr-TR" dirty="0" err="1">
                <a:solidFill>
                  <a:srgbClr val="252525"/>
                </a:solidFill>
                <a:highlight>
                  <a:srgbClr val="FFFFFF"/>
                </a:highlight>
              </a:rPr>
              <a:t>contact</a:t>
            </a:r>
            <a:r>
              <a:rPr lang="tr-TR" dirty="0">
                <a:solidFill>
                  <a:srgbClr val="252525"/>
                </a:solidFill>
                <a:highlight>
                  <a:srgbClr val="FFFFFF"/>
                </a:highlight>
              </a:rPr>
              <a:t> </a:t>
            </a:r>
            <a:r>
              <a:rPr lang="tr-TR" dirty="0" err="1">
                <a:solidFill>
                  <a:srgbClr val="252525"/>
                </a:solidFill>
                <a:highlight>
                  <a:srgbClr val="FFFFFF"/>
                </a:highlight>
              </a:rPr>
              <a:t>with</a:t>
            </a:r>
            <a:r>
              <a:rPr lang="tr-TR" dirty="0">
                <a:solidFill>
                  <a:srgbClr val="252525"/>
                </a:solidFill>
                <a:highlight>
                  <a:srgbClr val="FFFFFF"/>
                </a:highlight>
              </a:rPr>
              <a:t> an </a:t>
            </a:r>
            <a:r>
              <a:rPr lang="tr-TR" dirty="0" err="1">
                <a:solidFill>
                  <a:srgbClr val="252525"/>
                </a:solidFill>
                <a:highlight>
                  <a:srgbClr val="FFFFFF"/>
                </a:highlight>
              </a:rPr>
              <a:t>affected</a:t>
            </a:r>
            <a:r>
              <a:rPr lang="tr-TR" dirty="0">
                <a:solidFill>
                  <a:srgbClr val="252525"/>
                </a:solidFill>
                <a:highlight>
                  <a:srgbClr val="FFFFFF"/>
                </a:highlight>
              </a:rPr>
              <a:t> </a:t>
            </a:r>
            <a:r>
              <a:rPr lang="tr-TR" dirty="0" err="1">
                <a:solidFill>
                  <a:srgbClr val="252525"/>
                </a:solidFill>
                <a:highlight>
                  <a:srgbClr val="FFFFFF"/>
                </a:highlight>
              </a:rPr>
              <a:t>animal</a:t>
            </a:r>
            <a:r>
              <a:rPr lang="tr-TR" dirty="0">
                <a:solidFill>
                  <a:srgbClr val="252525"/>
                </a:solidFill>
                <a:highlight>
                  <a:srgbClr val="FFFFFF"/>
                </a:highlight>
              </a:rPr>
              <a:t> </a:t>
            </a:r>
            <a:r>
              <a:rPr lang="tr-TR" dirty="0" err="1">
                <a:solidFill>
                  <a:srgbClr val="252525"/>
                </a:solidFill>
                <a:highlight>
                  <a:srgbClr val="FFFFFF"/>
                </a:highlight>
              </a:rPr>
              <a:t>must</a:t>
            </a:r>
            <a:r>
              <a:rPr lang="tr-TR" dirty="0">
                <a:solidFill>
                  <a:srgbClr val="252525"/>
                </a:solidFill>
                <a:highlight>
                  <a:srgbClr val="FFFFFF"/>
                </a:highlight>
              </a:rPr>
              <a:t> be </a:t>
            </a:r>
            <a:r>
              <a:rPr lang="tr-TR" dirty="0" err="1">
                <a:solidFill>
                  <a:srgbClr val="252525"/>
                </a:solidFill>
                <a:highlight>
                  <a:srgbClr val="FFFFFF"/>
                </a:highlight>
              </a:rPr>
              <a:t>disinfected</a:t>
            </a:r>
            <a:r>
              <a:rPr lang="tr-TR" dirty="0">
                <a:solidFill>
                  <a:srgbClr val="252525"/>
                </a:solidFill>
                <a:highlight>
                  <a:srgbClr val="FFFFFF"/>
                </a:highlight>
              </a:rPr>
              <a:t>. </a:t>
            </a:r>
          </a:p>
          <a:p>
            <a:pPr marL="177800" indent="0">
              <a:spcBef>
                <a:spcPts val="0"/>
              </a:spcBef>
              <a:buNone/>
            </a:pPr>
            <a:endParaRPr lang="tr-TR" dirty="0">
              <a:solidFill>
                <a:srgbClr val="252525"/>
              </a:solidFill>
              <a:highlight>
                <a:srgbClr val="FFFFFF"/>
              </a:highlight>
            </a:endParaRPr>
          </a:p>
          <a:p>
            <a:pPr marL="107950" indent="0">
              <a:spcBef>
                <a:spcPts val="0"/>
              </a:spcBef>
              <a:buSzPts val="1100"/>
              <a:buNone/>
            </a:pPr>
            <a:r>
              <a:rPr lang="tr-TR" dirty="0" err="1">
                <a:solidFill>
                  <a:srgbClr val="9900FF"/>
                </a:solidFill>
                <a:highlight>
                  <a:srgbClr val="FFFFFF"/>
                </a:highlight>
              </a:rPr>
              <a:t>Areas</a:t>
            </a:r>
            <a:r>
              <a:rPr lang="tr-TR" dirty="0">
                <a:solidFill>
                  <a:srgbClr val="9900FF"/>
                </a:solidFill>
                <a:highlight>
                  <a:srgbClr val="FFFFFF"/>
                </a:highlight>
              </a:rPr>
              <a:t> </a:t>
            </a:r>
            <a:r>
              <a:rPr lang="tr-TR" dirty="0" err="1">
                <a:solidFill>
                  <a:srgbClr val="9900FF"/>
                </a:solidFill>
                <a:highlight>
                  <a:srgbClr val="FFFFFF"/>
                </a:highlight>
              </a:rPr>
              <a:t>should</a:t>
            </a:r>
            <a:r>
              <a:rPr lang="tr-TR" dirty="0">
                <a:solidFill>
                  <a:srgbClr val="9900FF"/>
                </a:solidFill>
                <a:highlight>
                  <a:srgbClr val="FFFFFF"/>
                </a:highlight>
              </a:rPr>
              <a:t> be </a:t>
            </a:r>
            <a:r>
              <a:rPr lang="tr-TR" dirty="0" err="1">
                <a:solidFill>
                  <a:srgbClr val="9900FF"/>
                </a:solidFill>
                <a:highlight>
                  <a:srgbClr val="FFFFFF"/>
                </a:highlight>
              </a:rPr>
              <a:t>kept</a:t>
            </a:r>
            <a:r>
              <a:rPr lang="tr-TR" dirty="0">
                <a:solidFill>
                  <a:srgbClr val="9900FF"/>
                </a:solidFill>
                <a:highlight>
                  <a:srgbClr val="FFFFFF"/>
                </a:highlight>
              </a:rPr>
              <a:t> </a:t>
            </a:r>
            <a:r>
              <a:rPr lang="tr-TR" dirty="0" err="1">
                <a:solidFill>
                  <a:srgbClr val="9900FF"/>
                </a:solidFill>
                <a:highlight>
                  <a:srgbClr val="FFFFFF"/>
                </a:highlight>
              </a:rPr>
              <a:t>well</a:t>
            </a:r>
            <a:r>
              <a:rPr lang="tr-TR" dirty="0">
                <a:solidFill>
                  <a:srgbClr val="9900FF"/>
                </a:solidFill>
                <a:highlight>
                  <a:srgbClr val="FFFFFF"/>
                </a:highlight>
              </a:rPr>
              <a:t> </a:t>
            </a:r>
            <a:r>
              <a:rPr lang="tr-TR" dirty="0" err="1">
                <a:solidFill>
                  <a:srgbClr val="9900FF"/>
                </a:solidFill>
                <a:highlight>
                  <a:srgbClr val="FFFFFF"/>
                </a:highlight>
              </a:rPr>
              <a:t>ventilated</a:t>
            </a:r>
            <a:r>
              <a:rPr lang="tr-TR" dirty="0">
                <a:solidFill>
                  <a:srgbClr val="9900FF"/>
                </a:solidFill>
                <a:highlight>
                  <a:srgbClr val="FFFFFF"/>
                </a:highlight>
              </a:rPr>
              <a:t> </a:t>
            </a:r>
            <a:r>
              <a:rPr lang="tr-TR" dirty="0" err="1">
                <a:solidFill>
                  <a:srgbClr val="9900FF"/>
                </a:solidFill>
                <a:highlight>
                  <a:srgbClr val="FFFFFF"/>
                </a:highlight>
              </a:rPr>
              <a:t>and</a:t>
            </a:r>
            <a:r>
              <a:rPr lang="tr-TR" dirty="0">
                <a:solidFill>
                  <a:srgbClr val="9900FF"/>
                </a:solidFill>
                <a:highlight>
                  <a:srgbClr val="FFFFFF"/>
                </a:highlight>
              </a:rPr>
              <a:t> </a:t>
            </a:r>
            <a:r>
              <a:rPr lang="tr-TR" dirty="0" err="1">
                <a:solidFill>
                  <a:srgbClr val="9900FF"/>
                </a:solidFill>
                <a:highlight>
                  <a:srgbClr val="FFFFFF"/>
                </a:highlight>
              </a:rPr>
              <a:t>ideally</a:t>
            </a:r>
            <a:r>
              <a:rPr lang="tr-TR" dirty="0">
                <a:solidFill>
                  <a:srgbClr val="9900FF"/>
                </a:solidFill>
                <a:highlight>
                  <a:srgbClr val="FFFFFF"/>
                </a:highlight>
              </a:rPr>
              <a:t> </a:t>
            </a:r>
            <a:r>
              <a:rPr lang="tr-TR" dirty="0" err="1">
                <a:solidFill>
                  <a:srgbClr val="9900FF"/>
                </a:solidFill>
                <a:highlight>
                  <a:srgbClr val="FFFFFF"/>
                </a:highlight>
              </a:rPr>
              <a:t>animals</a:t>
            </a:r>
            <a:r>
              <a:rPr lang="tr-TR" dirty="0">
                <a:solidFill>
                  <a:srgbClr val="9900FF"/>
                </a:solidFill>
                <a:highlight>
                  <a:srgbClr val="FFFFFF"/>
                </a:highlight>
              </a:rPr>
              <a:t> </a:t>
            </a:r>
            <a:r>
              <a:rPr lang="tr-TR" dirty="0" err="1">
                <a:solidFill>
                  <a:srgbClr val="9900FF"/>
                </a:solidFill>
                <a:highlight>
                  <a:srgbClr val="FFFFFF"/>
                </a:highlight>
              </a:rPr>
              <a:t>should</a:t>
            </a:r>
            <a:r>
              <a:rPr lang="tr-TR" dirty="0">
                <a:solidFill>
                  <a:srgbClr val="9900FF"/>
                </a:solidFill>
                <a:highlight>
                  <a:srgbClr val="FFFFFF"/>
                </a:highlight>
              </a:rPr>
              <a:t> be </a:t>
            </a:r>
            <a:r>
              <a:rPr lang="tr-TR" dirty="0" err="1">
                <a:solidFill>
                  <a:srgbClr val="9900FF"/>
                </a:solidFill>
                <a:highlight>
                  <a:srgbClr val="FFFFFF"/>
                </a:highlight>
              </a:rPr>
              <a:t>kept</a:t>
            </a:r>
            <a:r>
              <a:rPr lang="tr-TR" dirty="0">
                <a:solidFill>
                  <a:srgbClr val="9900FF"/>
                </a:solidFill>
                <a:highlight>
                  <a:srgbClr val="FFFFFF"/>
                </a:highlight>
              </a:rPr>
              <a:t> in </a:t>
            </a:r>
            <a:r>
              <a:rPr lang="tr-TR" dirty="0" err="1">
                <a:solidFill>
                  <a:srgbClr val="9900FF"/>
                </a:solidFill>
                <a:highlight>
                  <a:srgbClr val="FFFFFF"/>
                </a:highlight>
              </a:rPr>
              <a:t>low</a:t>
            </a:r>
            <a:r>
              <a:rPr lang="tr-TR" dirty="0">
                <a:solidFill>
                  <a:srgbClr val="9900FF"/>
                </a:solidFill>
                <a:highlight>
                  <a:srgbClr val="FFFFFF"/>
                </a:highlight>
              </a:rPr>
              <a:t> </a:t>
            </a:r>
            <a:r>
              <a:rPr lang="tr-TR" dirty="0" err="1">
                <a:solidFill>
                  <a:srgbClr val="9900FF"/>
                </a:solidFill>
                <a:highlight>
                  <a:srgbClr val="FFFFFF"/>
                </a:highlight>
              </a:rPr>
              <a:t>population</a:t>
            </a:r>
            <a:r>
              <a:rPr lang="tr-TR" dirty="0">
                <a:solidFill>
                  <a:srgbClr val="9900FF"/>
                </a:solidFill>
                <a:highlight>
                  <a:srgbClr val="FFFFFF"/>
                </a:highlight>
              </a:rPr>
              <a:t> </a:t>
            </a:r>
            <a:r>
              <a:rPr lang="tr-TR" dirty="0" err="1">
                <a:solidFill>
                  <a:srgbClr val="9900FF"/>
                </a:solidFill>
                <a:highlight>
                  <a:srgbClr val="FFFFFF"/>
                </a:highlight>
              </a:rPr>
              <a:t>densities</a:t>
            </a:r>
            <a:r>
              <a:rPr lang="tr-TR" dirty="0">
                <a:solidFill>
                  <a:srgbClr val="9900FF"/>
                </a:solidFill>
                <a:highlight>
                  <a:srgbClr val="FFFFFF"/>
                </a:highlight>
              </a:rPr>
              <a:t>.</a:t>
            </a:r>
          </a:p>
          <a:p>
            <a:pPr marL="177800" indent="0">
              <a:spcBef>
                <a:spcPts val="0"/>
              </a:spcBef>
              <a:buNone/>
            </a:pPr>
            <a:endParaRPr sz="3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0">
              <a:spcBef>
                <a:spcPts val="0"/>
              </a:spcBef>
              <a:buNone/>
            </a:pPr>
            <a:r>
              <a:rPr lang="tr-TR">
                <a:solidFill>
                  <a:srgbClr val="4A86E8"/>
                </a:solidFill>
              </a:rPr>
              <a:t>References</a:t>
            </a:r>
          </a:p>
        </p:txBody>
      </p:sp>
      <p:sp>
        <p:nvSpPr>
          <p:cNvPr id="330" name="Shape 330"/>
          <p:cNvSpPr txBox="1">
            <a:spLocks noGrp="1"/>
          </p:cNvSpPr>
          <p:nvPr>
            <p:ph type="body" idx="1"/>
          </p:nvPr>
        </p:nvSpPr>
        <p:spPr>
          <a:xfrm>
            <a:off x="838200" y="1825625"/>
            <a:ext cx="10515600" cy="4351200"/>
          </a:xfrm>
          <a:prstGeom prst="rect">
            <a:avLst/>
          </a:prstGeom>
        </p:spPr>
        <p:txBody>
          <a:bodyPr wrap="square" lIns="91425" tIns="91425" rIns="91425" bIns="91425" anchor="t" anchorCtr="0">
            <a:noAutofit/>
          </a:bodyPr>
          <a:lstStyle/>
          <a:p>
            <a:pPr>
              <a:spcBef>
                <a:spcPts val="0"/>
              </a:spcBef>
              <a:spcAft>
                <a:spcPts val="600"/>
              </a:spcAft>
            </a:pPr>
            <a:r>
              <a:rPr lang="tr-TR" u="sng" dirty="0">
                <a:solidFill>
                  <a:schemeClr val="hlink"/>
                </a:solidFill>
                <a:hlinkClick r:id="rId3"/>
              </a:rPr>
              <a:t>https://en.wikivet.net/Canine_Infectious_Tracheobronchitis</a:t>
            </a:r>
          </a:p>
          <a:p>
            <a:pPr>
              <a:spcBef>
                <a:spcPts val="0"/>
              </a:spcBef>
              <a:spcAft>
                <a:spcPts val="600"/>
              </a:spcAft>
            </a:pPr>
            <a:r>
              <a:rPr lang="tr-TR" u="sng" dirty="0">
                <a:solidFill>
                  <a:schemeClr val="hlink"/>
                </a:solidFill>
                <a:hlinkClick r:id="rId4"/>
              </a:rPr>
              <a:t>http://www.vetstreet.com/care/canine-adenovirus-type-2-cav-2</a:t>
            </a:r>
          </a:p>
          <a:p>
            <a:pPr>
              <a:spcBef>
                <a:spcPts val="0"/>
              </a:spcBef>
              <a:spcAft>
                <a:spcPts val="600"/>
              </a:spcAft>
            </a:pPr>
            <a:r>
              <a:rPr lang="tr-TR" u="sng" dirty="0">
                <a:solidFill>
                  <a:schemeClr val="hlink"/>
                </a:solidFill>
                <a:hlinkClick r:id="rId5"/>
              </a:rPr>
              <a:t>https://www.merck-animal-health-usa.com/dp/3</a:t>
            </a:r>
          </a:p>
          <a:p>
            <a:pPr>
              <a:spcBef>
                <a:spcPts val="0"/>
              </a:spcBef>
              <a:spcAft>
                <a:spcPts val="600"/>
              </a:spcAft>
            </a:pPr>
            <a:r>
              <a:rPr lang="tr-TR" dirty="0"/>
              <a:t>http://www.msdvetmanual.com/respiratory-system/respiratory-diseases-of-small-animals/tracheobronchitis-in-small-animals#v3295117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838200" y="617517"/>
            <a:ext cx="10515600" cy="5866410"/>
          </a:xfrm>
          <a:prstGeom prst="rect">
            <a:avLst/>
          </a:prstGeom>
          <a:noFill/>
          <a:ln>
            <a:noFill/>
          </a:ln>
        </p:spPr>
        <p:txBody>
          <a:bodyPr wrap="square" lIns="91425" tIns="45700" rIns="91425" bIns="45700" anchor="t" anchorCtr="0">
            <a:noAutofit/>
          </a:bodyPr>
          <a:lstStyle/>
          <a:p>
            <a:pPr marL="228600" marR="0" lvl="0" indent="-228600" algn="l" rtl="0">
              <a:lnSpc>
                <a:spcPct val="80000"/>
              </a:lnSpc>
              <a:spcBef>
                <a:spcPts val="0"/>
              </a:spcBef>
              <a:spcAft>
                <a:spcPts val="0"/>
              </a:spcAft>
              <a:buClr>
                <a:schemeClr val="dk1"/>
              </a:buClr>
              <a:buSzPts val="2800"/>
              <a:buFont typeface="Arial"/>
              <a:buChar char="•"/>
            </a:pPr>
            <a:r>
              <a:rPr lang="tr-TR" sz="2800" b="0" i="0" u="none" strike="noStrike" cap="none" dirty="0" err="1">
                <a:solidFill>
                  <a:schemeClr val="dk1"/>
                </a:solidFill>
                <a:latin typeface="Calibri"/>
                <a:ea typeface="Calibri"/>
                <a:cs typeface="Calibri"/>
                <a:sym typeface="Calibri"/>
              </a:rPr>
              <a:t>BPVs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are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classified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into</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rgbClr val="FF0000"/>
                </a:solidFill>
                <a:latin typeface="Calibri"/>
                <a:ea typeface="Calibri"/>
                <a:cs typeface="Calibri"/>
                <a:sym typeface="Calibri"/>
              </a:rPr>
              <a:t>four</a:t>
            </a:r>
            <a:r>
              <a:rPr lang="tr-TR" sz="2800" b="0" i="0" u="none" strike="noStrike" cap="none" dirty="0">
                <a:solidFill>
                  <a:srgbClr val="FF0000"/>
                </a:solidFill>
                <a:latin typeface="Calibri"/>
                <a:ea typeface="Calibri"/>
                <a:cs typeface="Calibri"/>
                <a:sym typeface="Calibri"/>
              </a:rPr>
              <a:t> </a:t>
            </a:r>
            <a:r>
              <a:rPr lang="tr-TR" sz="2800" b="0" i="0" u="none" strike="noStrike" cap="none" dirty="0" err="1">
                <a:solidFill>
                  <a:srgbClr val="FF0000"/>
                </a:solidFill>
                <a:latin typeface="Calibri"/>
                <a:ea typeface="Calibri"/>
                <a:cs typeface="Calibri"/>
                <a:sym typeface="Calibri"/>
              </a:rPr>
              <a:t>genera</a:t>
            </a:r>
            <a:r>
              <a:rPr lang="tr-TR" sz="2800" b="0" i="0" u="none" strike="noStrike" cap="none" dirty="0">
                <a:solidFill>
                  <a:srgbClr val="FF0000"/>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based</a:t>
            </a:r>
            <a:r>
              <a:rPr lang="tr-TR" sz="2800" b="0" i="0" u="none" strike="noStrike" cap="none" dirty="0">
                <a:solidFill>
                  <a:schemeClr val="dk1"/>
                </a:solidFill>
                <a:latin typeface="Calibri"/>
                <a:ea typeface="Calibri"/>
                <a:cs typeface="Calibri"/>
                <a:sym typeface="Calibri"/>
              </a:rPr>
              <a:t> on </a:t>
            </a:r>
            <a:r>
              <a:rPr lang="tr-TR" sz="2800" b="0" i="0" u="none" strike="noStrike" cap="none" dirty="0" err="1">
                <a:solidFill>
                  <a:schemeClr val="dk1"/>
                </a:solidFill>
                <a:latin typeface="Calibri"/>
                <a:ea typeface="Calibri"/>
                <a:cs typeface="Calibri"/>
                <a:sym typeface="Calibri"/>
              </a:rPr>
              <a:t>homology</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within</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genomic</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regions</a:t>
            </a:r>
            <a:r>
              <a:rPr lang="tr-TR" sz="2800" b="0" i="0" u="none" strike="noStrike" cap="none" dirty="0">
                <a:solidFill>
                  <a:schemeClr val="dk1"/>
                </a:solidFill>
                <a:latin typeface="Calibri"/>
                <a:ea typeface="Calibri"/>
                <a:cs typeface="Calibri"/>
                <a:sym typeface="Calibri"/>
              </a:rPr>
              <a:t> of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L1 ORF,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most</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conserved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sequence</a:t>
            </a:r>
            <a:r>
              <a:rPr lang="tr-TR" sz="2800" b="0" i="0" u="none" strike="noStrike" cap="none" dirty="0">
                <a:solidFill>
                  <a:schemeClr val="dk1"/>
                </a:solidFill>
                <a:latin typeface="Calibri"/>
                <a:ea typeface="Calibri"/>
                <a:cs typeface="Calibri"/>
                <a:sym typeface="Calibri"/>
              </a:rPr>
              <a:t>. </a:t>
            </a:r>
          </a:p>
          <a:p>
            <a:pPr marL="228600" marR="0" lvl="0" indent="-228600" algn="l" rtl="0">
              <a:lnSpc>
                <a:spcPct val="80000"/>
              </a:lnSpc>
              <a:spcBef>
                <a:spcPts val="1000"/>
              </a:spcBef>
              <a:spcAft>
                <a:spcPts val="0"/>
              </a:spcAft>
              <a:buClr>
                <a:schemeClr val="dk1"/>
              </a:buClr>
              <a:buSzPts val="2800"/>
              <a:buFont typeface="Arial"/>
              <a:buChar char="•"/>
            </a:pPr>
            <a:r>
              <a:rPr lang="tr-TR" sz="2800" b="0" i="0" u="none" strike="noStrike" cap="none" dirty="0" err="1">
                <a:solidFill>
                  <a:schemeClr val="dk1"/>
                </a:solidFill>
                <a:latin typeface="Calibri"/>
                <a:ea typeface="Calibri"/>
                <a:cs typeface="Calibri"/>
                <a:sym typeface="Calibri"/>
              </a:rPr>
              <a:t>These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are</a:t>
            </a:r>
            <a:r>
              <a:rPr lang="tr-TR" sz="2800" b="0" i="0" u="none" strike="noStrike" cap="none" dirty="0">
                <a:solidFill>
                  <a:schemeClr val="dk1"/>
                </a:solidFill>
                <a:latin typeface="Calibri"/>
                <a:ea typeface="Calibri"/>
                <a:cs typeface="Calibri"/>
                <a:sym typeface="Calibri"/>
              </a:rPr>
              <a:t> </a:t>
            </a:r>
          </a:p>
          <a:p>
            <a:pPr marL="685800" marR="0" lvl="1" indent="-228600" algn="l" rtl="0">
              <a:lnSpc>
                <a:spcPct val="80000"/>
              </a:lnSpc>
              <a:spcBef>
                <a:spcPts val="500"/>
              </a:spcBef>
              <a:spcAft>
                <a:spcPts val="0"/>
              </a:spcAft>
              <a:buClr>
                <a:srgbClr val="00B050"/>
              </a:buClr>
              <a:buSzPts val="2400"/>
              <a:buFont typeface="Arial"/>
              <a:buChar char="•"/>
            </a:pPr>
            <a:r>
              <a:rPr lang="tr-TR" sz="2400" b="0" i="1" u="none" strike="noStrike" cap="none" dirty="0" err="1">
                <a:solidFill>
                  <a:srgbClr val="00B050"/>
                </a:solidFill>
                <a:latin typeface="Calibri"/>
                <a:ea typeface="Calibri"/>
                <a:cs typeface="Calibri"/>
                <a:sym typeface="Calibri"/>
              </a:rPr>
              <a:t>Deltapapillomavirus</a:t>
            </a:r>
            <a:r>
              <a:rPr lang="tr-TR" sz="2400" b="0" i="0" u="none" strike="noStrike" cap="none" dirty="0">
                <a:solidFill>
                  <a:srgbClr val="00B050"/>
                </a:solidFill>
                <a:latin typeface="Calibri"/>
                <a:ea typeface="Calibri"/>
                <a:cs typeface="Calibri"/>
                <a:sym typeface="Calibri"/>
              </a:rPr>
              <a:t> (BPV-1, 2 </a:t>
            </a:r>
            <a:r>
              <a:rPr lang="tr-TR" sz="2400" b="0" i="0" u="none" strike="noStrike" cap="none" dirty="0" err="1">
                <a:solidFill>
                  <a:srgbClr val="00B050"/>
                </a:solidFill>
                <a:latin typeface="Calibri"/>
                <a:ea typeface="Calibri"/>
                <a:cs typeface="Calibri"/>
                <a:sym typeface="Calibri"/>
              </a:rPr>
              <a:t>and</a:t>
            </a:r>
            <a:r>
              <a:rPr lang="tr-TR" sz="2400" b="0" i="0" u="none" strike="noStrike" cap="none" dirty="0">
                <a:solidFill>
                  <a:srgbClr val="00B050"/>
                </a:solidFill>
                <a:latin typeface="Calibri"/>
                <a:ea typeface="Calibri"/>
                <a:cs typeface="Calibri"/>
                <a:sym typeface="Calibri"/>
              </a:rPr>
              <a:t> 13), </a:t>
            </a:r>
          </a:p>
          <a:p>
            <a:pPr marL="685800" marR="0" lvl="1" indent="-228600" algn="l" rtl="0">
              <a:lnSpc>
                <a:spcPct val="80000"/>
              </a:lnSpc>
              <a:spcBef>
                <a:spcPts val="500"/>
              </a:spcBef>
              <a:spcAft>
                <a:spcPts val="0"/>
              </a:spcAft>
              <a:buClr>
                <a:srgbClr val="00B050"/>
              </a:buClr>
              <a:buSzPts val="2400"/>
              <a:buFont typeface="Arial"/>
              <a:buChar char="•"/>
            </a:pPr>
            <a:r>
              <a:rPr lang="tr-TR" sz="2400" b="0" i="1" u="none" strike="noStrike" cap="none" dirty="0" err="1">
                <a:solidFill>
                  <a:srgbClr val="00B050"/>
                </a:solidFill>
                <a:latin typeface="Calibri"/>
                <a:ea typeface="Calibri"/>
                <a:cs typeface="Calibri"/>
                <a:sym typeface="Calibri"/>
              </a:rPr>
              <a:t>Xipapillomavirus</a:t>
            </a:r>
            <a:r>
              <a:rPr lang="tr-TR" sz="2400" b="0" i="0" u="none" strike="noStrike" cap="none" dirty="0">
                <a:solidFill>
                  <a:srgbClr val="00B050"/>
                </a:solidFill>
                <a:latin typeface="Calibri"/>
                <a:ea typeface="Calibri"/>
                <a:cs typeface="Calibri"/>
                <a:sym typeface="Calibri"/>
              </a:rPr>
              <a:t> (BPV-3, 4, 6, 9, 10, 11, </a:t>
            </a:r>
            <a:r>
              <a:rPr lang="tr-TR" sz="2400" b="0" i="0" u="none" strike="noStrike" cap="none" dirty="0" err="1">
                <a:solidFill>
                  <a:srgbClr val="00B050"/>
                </a:solidFill>
                <a:latin typeface="Calibri"/>
                <a:ea typeface="Calibri"/>
                <a:cs typeface="Calibri"/>
                <a:sym typeface="Calibri"/>
              </a:rPr>
              <a:t>and</a:t>
            </a:r>
            <a:r>
              <a:rPr lang="tr-TR" sz="2400" b="0" i="0" u="none" strike="noStrike" cap="none" dirty="0">
                <a:solidFill>
                  <a:srgbClr val="00B050"/>
                </a:solidFill>
                <a:latin typeface="Calibri"/>
                <a:ea typeface="Calibri"/>
                <a:cs typeface="Calibri"/>
                <a:sym typeface="Calibri"/>
              </a:rPr>
              <a:t> 12), </a:t>
            </a:r>
          </a:p>
          <a:p>
            <a:pPr marL="685800" marR="0" lvl="1" indent="-228600" algn="l" rtl="0">
              <a:lnSpc>
                <a:spcPct val="80000"/>
              </a:lnSpc>
              <a:spcBef>
                <a:spcPts val="500"/>
              </a:spcBef>
              <a:spcAft>
                <a:spcPts val="0"/>
              </a:spcAft>
              <a:buClr>
                <a:srgbClr val="00B050"/>
              </a:buClr>
              <a:buSzPts val="2400"/>
              <a:buFont typeface="Arial"/>
              <a:buChar char="•"/>
            </a:pPr>
            <a:r>
              <a:rPr lang="tr-TR" sz="2400" b="0" i="1" u="none" strike="noStrike" cap="none" dirty="0" err="1">
                <a:solidFill>
                  <a:srgbClr val="00B050"/>
                </a:solidFill>
                <a:latin typeface="Calibri"/>
                <a:ea typeface="Calibri"/>
                <a:cs typeface="Calibri"/>
                <a:sym typeface="Calibri"/>
              </a:rPr>
              <a:t>Epsilonpapillomavirus</a:t>
            </a:r>
            <a:r>
              <a:rPr lang="tr-TR" sz="2400" b="0" i="0" u="none" strike="noStrike" cap="none" dirty="0">
                <a:solidFill>
                  <a:srgbClr val="00B050"/>
                </a:solidFill>
                <a:latin typeface="Calibri"/>
                <a:ea typeface="Calibri"/>
                <a:cs typeface="Calibri"/>
                <a:sym typeface="Calibri"/>
              </a:rPr>
              <a:t> (BPV-5 </a:t>
            </a:r>
            <a:r>
              <a:rPr lang="tr-TR" sz="2400" b="0" i="0" u="none" strike="noStrike" cap="none" dirty="0" err="1">
                <a:solidFill>
                  <a:srgbClr val="00B050"/>
                </a:solidFill>
                <a:latin typeface="Calibri"/>
                <a:ea typeface="Calibri"/>
                <a:cs typeface="Calibri"/>
                <a:sym typeface="Calibri"/>
              </a:rPr>
              <a:t>and</a:t>
            </a:r>
            <a:r>
              <a:rPr lang="tr-TR" sz="2400" b="0" i="0" u="none" strike="noStrike" cap="none" dirty="0">
                <a:solidFill>
                  <a:srgbClr val="00B050"/>
                </a:solidFill>
                <a:latin typeface="Calibri"/>
                <a:ea typeface="Calibri"/>
                <a:cs typeface="Calibri"/>
                <a:sym typeface="Calibri"/>
              </a:rPr>
              <a:t> 8) </a:t>
            </a:r>
          </a:p>
          <a:p>
            <a:pPr marL="685800" marR="0" lvl="1" indent="-228600" algn="l" rtl="0">
              <a:lnSpc>
                <a:spcPct val="80000"/>
              </a:lnSpc>
              <a:spcBef>
                <a:spcPts val="500"/>
              </a:spcBef>
              <a:spcAft>
                <a:spcPts val="0"/>
              </a:spcAft>
              <a:buClr>
                <a:srgbClr val="00B050"/>
              </a:buClr>
              <a:buSzPts val="2400"/>
              <a:buFont typeface="Arial"/>
              <a:buChar char="•"/>
            </a:pPr>
            <a:r>
              <a:rPr lang="tr-TR" sz="2400" b="0" i="1" u="none" strike="noStrike" cap="none" dirty="0" err="1">
                <a:solidFill>
                  <a:srgbClr val="00B050"/>
                </a:solidFill>
                <a:latin typeface="Calibri"/>
                <a:ea typeface="Calibri"/>
                <a:cs typeface="Calibri"/>
                <a:sym typeface="Calibri"/>
              </a:rPr>
              <a:t>Dyoxipapillomavirus</a:t>
            </a:r>
            <a:r>
              <a:rPr lang="tr-TR" sz="2400" b="0" i="0" u="none" strike="noStrike" cap="none" dirty="0">
                <a:solidFill>
                  <a:srgbClr val="00B050"/>
                </a:solidFill>
                <a:latin typeface="Calibri"/>
                <a:ea typeface="Calibri"/>
                <a:cs typeface="Calibri"/>
                <a:sym typeface="Calibri"/>
              </a:rPr>
              <a:t> (BPV-7)</a:t>
            </a:r>
          </a:p>
          <a:p>
            <a:pPr marL="228600" marR="0" lvl="0" indent="-228600" algn="l" rtl="0">
              <a:lnSpc>
                <a:spcPct val="80000"/>
              </a:lnSpc>
              <a:spcBef>
                <a:spcPts val="1000"/>
              </a:spcBef>
              <a:spcAft>
                <a:spcPts val="0"/>
              </a:spcAft>
              <a:buClr>
                <a:schemeClr val="dk1"/>
              </a:buClr>
              <a:buSzPts val="2800"/>
              <a:buFont typeface="Arial"/>
              <a:buChar char="•"/>
            </a:pPr>
            <a:r>
              <a:rPr lang="tr-TR" sz="2800" b="0" i="0" u="none" strike="noStrike" cap="none" dirty="0" err="1">
                <a:solidFill>
                  <a:schemeClr val="dk1"/>
                </a:solidFill>
                <a:latin typeface="Calibri"/>
                <a:ea typeface="Calibri"/>
                <a:cs typeface="Calibri"/>
                <a:sym typeface="Calibri"/>
              </a:rPr>
              <a:t>They</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are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etiologic</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agent</a:t>
            </a:r>
            <a:r>
              <a:rPr lang="tr-TR" sz="2800" b="0" i="0" u="none" strike="noStrike" cap="none" dirty="0">
                <a:solidFill>
                  <a:schemeClr val="dk1"/>
                </a:solidFill>
                <a:latin typeface="Calibri"/>
                <a:ea typeface="Calibri"/>
                <a:cs typeface="Calibri"/>
                <a:sym typeface="Calibri"/>
              </a:rPr>
              <a:t> of </a:t>
            </a:r>
            <a:r>
              <a:rPr lang="tr-TR" sz="2800" b="0" i="0" u="none" strike="noStrike" cap="none" dirty="0" err="1">
                <a:solidFill>
                  <a:schemeClr val="dk1"/>
                </a:solidFill>
                <a:latin typeface="Calibri"/>
                <a:ea typeface="Calibri"/>
                <a:cs typeface="Calibri"/>
                <a:sym typeface="Calibri"/>
              </a:rPr>
              <a:t>papillomatosis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and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neoplasia</a:t>
            </a:r>
            <a:r>
              <a:rPr lang="tr-TR" sz="2800" b="0" i="0" u="none" strike="noStrike" cap="none" dirty="0">
                <a:solidFill>
                  <a:schemeClr val="dk1"/>
                </a:solidFill>
                <a:latin typeface="Calibri"/>
                <a:ea typeface="Calibri"/>
                <a:cs typeface="Calibri"/>
                <a:sym typeface="Calibri"/>
              </a:rPr>
              <a:t> of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upper</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gastrointestinal</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tract</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and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urinary</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bladder</a:t>
            </a:r>
            <a:r>
              <a:rPr lang="tr-TR" sz="2800" b="0" i="0" u="none" strike="noStrike" cap="none" dirty="0">
                <a:solidFill>
                  <a:schemeClr val="dk1"/>
                </a:solidFill>
                <a:latin typeface="Calibri"/>
                <a:ea typeface="Calibri"/>
                <a:cs typeface="Calibri"/>
                <a:sym typeface="Calibri"/>
              </a:rPr>
              <a:t>.</a:t>
            </a:r>
          </a:p>
          <a:p>
            <a:pPr marL="228600" marR="0" lvl="0" indent="-228600" algn="l" rtl="0">
              <a:lnSpc>
                <a:spcPct val="80000"/>
              </a:lnSpc>
              <a:spcBef>
                <a:spcPts val="1000"/>
              </a:spcBef>
              <a:spcAft>
                <a:spcPts val="0"/>
              </a:spcAft>
              <a:buClr>
                <a:srgbClr val="FF0000"/>
              </a:buClr>
              <a:buSzPts val="2800"/>
              <a:buFont typeface="Arial"/>
              <a:buChar char="•"/>
            </a:pPr>
            <a:r>
              <a:rPr lang="tr-TR" sz="2800" b="0" i="0" u="none" strike="noStrike" cap="none" dirty="0" err="1">
                <a:solidFill>
                  <a:srgbClr val="FF0000"/>
                </a:solidFill>
                <a:latin typeface="Calibri"/>
                <a:ea typeface="Calibri"/>
                <a:cs typeface="Calibri"/>
                <a:sym typeface="Calibri"/>
              </a:rPr>
              <a:t>Virus</a:t>
            </a:r>
            <a:r>
              <a:rPr lang="tr-TR" sz="2800" b="0" i="0" u="none" strike="noStrike" cap="none" dirty="0">
                <a:solidFill>
                  <a:srgbClr val="FF0000"/>
                </a:solidFill>
                <a:latin typeface="Calibri"/>
                <a:ea typeface="Calibri"/>
                <a:cs typeface="Calibri"/>
                <a:sym typeface="Calibri"/>
              </a:rPr>
              <a:t> has a </a:t>
            </a:r>
            <a:r>
              <a:rPr lang="tr-TR" sz="2800" b="0" i="0" u="none" strike="noStrike" cap="none" dirty="0" err="1">
                <a:solidFill>
                  <a:srgbClr val="FF0000"/>
                </a:solidFill>
                <a:latin typeface="Calibri"/>
                <a:ea typeface="Calibri"/>
                <a:cs typeface="Calibri"/>
                <a:sym typeface="Calibri"/>
              </a:rPr>
              <a:t>predilection</a:t>
            </a:r>
            <a:r>
              <a:rPr lang="tr-TR" sz="2800" b="0" i="0" u="none" strike="noStrike" cap="none" dirty="0">
                <a:solidFill>
                  <a:srgbClr val="FF0000"/>
                </a:solidFill>
                <a:latin typeface="Calibri"/>
                <a:ea typeface="Calibri"/>
                <a:cs typeface="Calibri"/>
                <a:sym typeface="Calibri"/>
              </a:rPr>
              <a:t> </a:t>
            </a:r>
            <a:r>
              <a:rPr lang="tr-TR" sz="2800" b="0" i="0" u="none" strike="noStrike" cap="none" dirty="0" err="1">
                <a:solidFill>
                  <a:srgbClr val="FF0000"/>
                </a:solidFill>
                <a:latin typeface="Calibri"/>
                <a:ea typeface="Calibri"/>
                <a:cs typeface="Calibri"/>
                <a:sym typeface="Calibri"/>
              </a:rPr>
              <a:t>for</a:t>
            </a:r>
            <a:r>
              <a:rPr lang="tr-TR" sz="2800" b="0" i="0" u="none" strike="noStrike" cap="none" dirty="0">
                <a:solidFill>
                  <a:srgbClr val="FF0000"/>
                </a:solidFill>
                <a:latin typeface="Calibri"/>
                <a:ea typeface="Calibri"/>
                <a:cs typeface="Calibri"/>
                <a:sym typeface="Calibri"/>
              </a:rPr>
              <a:t> </a:t>
            </a:r>
            <a:r>
              <a:rPr lang="tr-TR" sz="2800" b="0" i="0" u="none" strike="noStrike" cap="none" dirty="0" err="1">
                <a:solidFill>
                  <a:srgbClr val="FF0000"/>
                </a:solidFill>
                <a:latin typeface="Calibri"/>
                <a:ea typeface="Calibri"/>
                <a:cs typeface="Calibri"/>
                <a:sym typeface="Calibri"/>
              </a:rPr>
              <a:t>epithelial</a:t>
            </a:r>
            <a:r>
              <a:rPr lang="tr-TR" sz="2800" b="0" i="0" u="none" strike="noStrike" cap="none" dirty="0">
                <a:solidFill>
                  <a:srgbClr val="FF0000"/>
                </a:solidFill>
                <a:latin typeface="Calibri"/>
                <a:ea typeface="Calibri"/>
                <a:cs typeface="Calibri"/>
                <a:sym typeface="Calibri"/>
              </a:rPr>
              <a:t> </a:t>
            </a:r>
            <a:r>
              <a:rPr lang="tr-TR" sz="2800" b="0" i="0" u="none" strike="noStrike" cap="none" dirty="0" err="1">
                <a:solidFill>
                  <a:srgbClr val="FF0000"/>
                </a:solidFill>
                <a:latin typeface="Calibri"/>
                <a:ea typeface="Calibri"/>
                <a:cs typeface="Calibri"/>
                <a:sym typeface="Calibri"/>
              </a:rPr>
              <a:t>tissues</a:t>
            </a:r>
            <a:r>
              <a:rPr lang="tr-TR" sz="2800" b="0" i="0" u="none" strike="noStrike" cap="none" dirty="0">
                <a:solidFill>
                  <a:srgbClr val="FF0000"/>
                </a:solidFill>
                <a:latin typeface="Calibri"/>
                <a:ea typeface="Calibri"/>
                <a:cs typeface="Calibri"/>
                <a:sym typeface="Calibri"/>
              </a:rPr>
              <a:t>.</a:t>
            </a:r>
          </a:p>
          <a:p>
            <a:pPr marL="228600" marR="0" lvl="0" indent="-228600" algn="l" rtl="0">
              <a:lnSpc>
                <a:spcPct val="80000"/>
              </a:lnSpc>
              <a:spcBef>
                <a:spcPts val="1000"/>
              </a:spcBef>
              <a:spcAft>
                <a:spcPts val="0"/>
              </a:spcAft>
              <a:buClr>
                <a:schemeClr val="dk1"/>
              </a:buClr>
              <a:buSzPts val="2800"/>
              <a:buFont typeface="Arial"/>
              <a:buChar char="•"/>
            </a:pPr>
            <a:r>
              <a:rPr lang="tr-TR" sz="2800" b="0" i="0" u="none" strike="noStrike" cap="none" dirty="0" err="1">
                <a:solidFill>
                  <a:schemeClr val="dk1"/>
                </a:solidFill>
                <a:latin typeface="Calibri"/>
                <a:ea typeface="Calibri"/>
                <a:cs typeface="Calibri"/>
                <a:sym typeface="Calibri"/>
              </a:rPr>
              <a:t>Group</a:t>
            </a:r>
            <a:r>
              <a:rPr lang="tr-TR" sz="2800" b="0" i="0" u="none" strike="noStrike" cap="none" dirty="0">
                <a:solidFill>
                  <a:schemeClr val="dk1"/>
                </a:solidFill>
                <a:latin typeface="Calibri"/>
                <a:ea typeface="Calibri"/>
                <a:cs typeface="Calibri"/>
                <a:sym typeface="Calibri"/>
              </a:rPr>
              <a:t> A - </a:t>
            </a:r>
            <a:r>
              <a:rPr lang="tr-TR" sz="2800" b="0" i="0" u="none" strike="noStrike" cap="none" dirty="0" err="1">
                <a:solidFill>
                  <a:srgbClr val="00B0F0"/>
                </a:solidFill>
                <a:latin typeface="Calibri"/>
                <a:ea typeface="Calibri"/>
                <a:cs typeface="Calibri"/>
                <a:sym typeface="Calibri"/>
              </a:rPr>
              <a:t>cause</a:t>
            </a:r>
            <a:r>
              <a:rPr lang="tr-TR" sz="2800" b="0" i="0" u="none" strike="noStrike" cap="none" dirty="0">
                <a:solidFill>
                  <a:srgbClr val="00B0F0"/>
                </a:solidFill>
                <a:latin typeface="Calibri"/>
                <a:ea typeface="Calibri"/>
                <a:cs typeface="Calibri"/>
                <a:sym typeface="Calibri"/>
              </a:rPr>
              <a:t> </a:t>
            </a:r>
            <a:r>
              <a:rPr lang="tr-TR" sz="2800" b="0" i="0" u="none" strike="noStrike" cap="none" dirty="0" err="1">
                <a:solidFill>
                  <a:srgbClr val="00B0F0"/>
                </a:solidFill>
                <a:latin typeface="Calibri"/>
                <a:ea typeface="Calibri"/>
                <a:cs typeface="Calibri"/>
                <a:sym typeface="Calibri"/>
              </a:rPr>
              <a:t>fibropapillomas</a:t>
            </a:r>
            <a:r>
              <a:rPr lang="tr-TR" sz="2800" b="0" i="0" u="none" strike="noStrike" cap="none" dirty="0">
                <a:solidFill>
                  <a:srgbClr val="00B0F0"/>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and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usually</a:t>
            </a:r>
            <a:r>
              <a:rPr lang="tr-TR" sz="2800" b="0" i="0" u="none" strike="noStrike" cap="none" dirty="0">
                <a:solidFill>
                  <a:schemeClr val="dk1"/>
                </a:solidFill>
                <a:latin typeface="Calibri"/>
                <a:ea typeface="Calibri"/>
                <a:cs typeface="Calibri"/>
                <a:sym typeface="Calibri"/>
              </a:rPr>
              <a:t> do not </a:t>
            </a:r>
            <a:r>
              <a:rPr lang="tr-TR" sz="2800" b="0" i="0" u="none" strike="noStrike" cap="none" dirty="0" err="1">
                <a:solidFill>
                  <a:schemeClr val="dk1"/>
                </a:solidFill>
                <a:latin typeface="Calibri"/>
                <a:ea typeface="Calibri"/>
                <a:cs typeface="Calibri"/>
                <a:sym typeface="Calibri"/>
              </a:rPr>
              <a:t>yield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infectious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virus</a:t>
            </a:r>
            <a:r>
              <a:rPr lang="tr-TR" sz="2800" b="0" i="0" u="none" strike="noStrike" cap="none" dirty="0">
                <a:solidFill>
                  <a:schemeClr val="dk1"/>
                </a:solidFill>
                <a:latin typeface="Calibri"/>
                <a:ea typeface="Calibri"/>
                <a:cs typeface="Calibri"/>
                <a:sym typeface="Calibri"/>
              </a:rPr>
              <a:t>. </a:t>
            </a:r>
            <a:r>
              <a:rPr lang="tr-TR" sz="2800" b="0" i="0" u="none" strike="noStrike" cap="none" dirty="0">
                <a:solidFill>
                  <a:srgbClr val="6600CC"/>
                </a:solidFill>
                <a:latin typeface="Comic Sans MS"/>
                <a:ea typeface="Comic Sans MS"/>
                <a:cs typeface="Comic Sans MS"/>
                <a:sym typeface="Comic Sans MS"/>
              </a:rPr>
              <a:t>BPV-1, BPV-2 </a:t>
            </a:r>
            <a:r>
              <a:rPr lang="tr-TR" sz="2800" b="0" i="0" u="none" strike="noStrike" cap="none" dirty="0" err="1">
                <a:solidFill>
                  <a:srgbClr val="6600CC"/>
                </a:solidFill>
                <a:latin typeface="Comic Sans MS"/>
                <a:ea typeface="Comic Sans MS"/>
                <a:cs typeface="Comic Sans MS"/>
                <a:sym typeface="Comic Sans MS"/>
              </a:rPr>
              <a:t>and</a:t>
            </a:r>
            <a:r>
              <a:rPr lang="tr-TR" sz="2800" b="0" i="0" u="none" strike="noStrike" cap="none" dirty="0">
                <a:solidFill>
                  <a:srgbClr val="6600CC"/>
                </a:solidFill>
                <a:latin typeface="Comic Sans MS"/>
                <a:ea typeface="Comic Sans MS"/>
                <a:cs typeface="Comic Sans MS"/>
                <a:sym typeface="Comic Sans MS"/>
              </a:rPr>
              <a:t> BPV-5 </a:t>
            </a:r>
          </a:p>
          <a:p>
            <a:pPr marL="228600" marR="0" lvl="0" indent="-228600" algn="l" rtl="0">
              <a:lnSpc>
                <a:spcPct val="80000"/>
              </a:lnSpc>
              <a:spcBef>
                <a:spcPts val="1000"/>
              </a:spcBef>
              <a:spcAft>
                <a:spcPts val="0"/>
              </a:spcAft>
              <a:buClr>
                <a:schemeClr val="dk1"/>
              </a:buClr>
              <a:buSzPts val="2800"/>
              <a:buFont typeface="Arial"/>
              <a:buChar char="•"/>
            </a:pPr>
            <a:r>
              <a:rPr lang="tr-TR" sz="2800" b="0" i="0" u="none" strike="noStrike" cap="none" dirty="0" err="1">
                <a:solidFill>
                  <a:schemeClr val="dk1"/>
                </a:solidFill>
                <a:latin typeface="Calibri"/>
                <a:ea typeface="Calibri"/>
                <a:cs typeface="Calibri"/>
                <a:sym typeface="Calibri"/>
              </a:rPr>
              <a:t>Group</a:t>
            </a:r>
            <a:r>
              <a:rPr lang="tr-TR" sz="2800" b="0" i="0" u="none" strike="noStrike" cap="none" dirty="0">
                <a:solidFill>
                  <a:schemeClr val="dk1"/>
                </a:solidFill>
                <a:latin typeface="Calibri"/>
                <a:ea typeface="Calibri"/>
                <a:cs typeface="Calibri"/>
                <a:sym typeface="Calibri"/>
              </a:rPr>
              <a:t> B -</a:t>
            </a:r>
            <a:r>
              <a:rPr lang="tr-TR" sz="2800" b="0" i="0" u="none" strike="noStrike" cap="none" dirty="0" err="1">
                <a:solidFill>
                  <a:srgbClr val="00B0F0"/>
                </a:solidFill>
                <a:latin typeface="Calibri"/>
                <a:ea typeface="Calibri"/>
                <a:cs typeface="Calibri"/>
                <a:sym typeface="Calibri"/>
              </a:rPr>
              <a:t>Cause</a:t>
            </a:r>
            <a:r>
              <a:rPr lang="tr-TR" sz="2800" b="0" i="0" u="none" strike="noStrike" cap="none" dirty="0">
                <a:solidFill>
                  <a:srgbClr val="00B0F0"/>
                </a:solidFill>
                <a:latin typeface="Calibri"/>
                <a:ea typeface="Calibri"/>
                <a:cs typeface="Calibri"/>
                <a:sym typeface="Calibri"/>
              </a:rPr>
              <a:t> </a:t>
            </a:r>
            <a:r>
              <a:rPr lang="tr-TR" sz="2800" b="0" i="0" u="none" strike="noStrike" cap="none" dirty="0" err="1">
                <a:solidFill>
                  <a:srgbClr val="00B0F0"/>
                </a:solidFill>
                <a:latin typeface="Calibri"/>
                <a:ea typeface="Calibri"/>
                <a:cs typeface="Calibri"/>
                <a:sym typeface="Calibri"/>
              </a:rPr>
              <a:t>epithelial</a:t>
            </a:r>
            <a:r>
              <a:rPr lang="tr-TR" sz="2800" b="0" i="0" u="none" strike="noStrike" cap="none" dirty="0">
                <a:solidFill>
                  <a:srgbClr val="00B0F0"/>
                </a:solidFill>
                <a:latin typeface="Calibri"/>
                <a:ea typeface="Calibri"/>
                <a:cs typeface="Calibri"/>
                <a:sym typeface="Calibri"/>
              </a:rPr>
              <a:t> </a:t>
            </a:r>
            <a:r>
              <a:rPr lang="tr-TR" sz="2800" b="0" i="0" u="none" strike="noStrike" cap="none" dirty="0" err="1">
                <a:solidFill>
                  <a:srgbClr val="00B0F0"/>
                </a:solidFill>
                <a:latin typeface="Calibri"/>
                <a:ea typeface="Calibri"/>
                <a:cs typeface="Calibri"/>
                <a:sym typeface="Calibri"/>
              </a:rPr>
              <a:t>papillomas</a:t>
            </a:r>
            <a:r>
              <a:rPr lang="tr-TR" sz="2800" b="0" i="0" u="none" strike="noStrike" cap="none" dirty="0">
                <a:solidFill>
                  <a:srgbClr val="00B0F0"/>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from</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which</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infectious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virus</a:t>
            </a:r>
            <a:r>
              <a:rPr lang="tr-TR" sz="2800" b="0" i="0" u="none" strike="noStrike" cap="none" dirty="0">
                <a:solidFill>
                  <a:schemeClr val="dk1"/>
                </a:solidFill>
                <a:latin typeface="Calibri"/>
                <a:ea typeface="Calibri"/>
                <a:cs typeface="Calibri"/>
                <a:sym typeface="Calibri"/>
              </a:rPr>
              <a:t> can be </a:t>
            </a:r>
            <a:r>
              <a:rPr lang="tr-TR" sz="2800" b="0" i="0" u="none" strike="noStrike" cap="none" dirty="0" err="1">
                <a:solidFill>
                  <a:schemeClr val="dk1"/>
                </a:solidFill>
                <a:latin typeface="Calibri"/>
                <a:ea typeface="Calibri"/>
                <a:cs typeface="Calibri"/>
                <a:sym typeface="Calibri"/>
              </a:rPr>
              <a:t>recovered</a:t>
            </a:r>
            <a:r>
              <a:rPr lang="tr-TR" sz="2800" b="0" i="0" u="none" strike="noStrike" cap="none" dirty="0">
                <a:solidFill>
                  <a:schemeClr val="dk1"/>
                </a:solidFill>
                <a:latin typeface="Calibri"/>
                <a:ea typeface="Calibri"/>
                <a:cs typeface="Calibri"/>
                <a:sym typeface="Calibri"/>
              </a:rPr>
              <a:t>. </a:t>
            </a:r>
            <a:r>
              <a:rPr lang="tr-TR" sz="2800" b="0" i="0" u="none" strike="noStrike" cap="none" dirty="0">
                <a:solidFill>
                  <a:srgbClr val="6600CC"/>
                </a:solidFill>
                <a:latin typeface="Comic Sans MS"/>
                <a:ea typeface="Comic Sans MS"/>
                <a:cs typeface="Comic Sans MS"/>
                <a:sym typeface="Comic Sans MS"/>
              </a:rPr>
              <a:t>BPV-3, BPV-4 </a:t>
            </a:r>
            <a:r>
              <a:rPr lang="tr-TR" sz="2800" b="0" i="0" u="none" strike="noStrike" cap="none" dirty="0" err="1">
                <a:solidFill>
                  <a:srgbClr val="6600CC"/>
                </a:solidFill>
                <a:latin typeface="Comic Sans MS"/>
                <a:ea typeface="Comic Sans MS"/>
                <a:cs typeface="Comic Sans MS"/>
                <a:sym typeface="Comic Sans MS"/>
              </a:rPr>
              <a:t>and</a:t>
            </a:r>
            <a:r>
              <a:rPr lang="tr-TR" sz="2800" b="0" i="0" u="none" strike="noStrike" cap="none" dirty="0">
                <a:solidFill>
                  <a:srgbClr val="6600CC"/>
                </a:solidFill>
                <a:latin typeface="Comic Sans MS"/>
                <a:ea typeface="Comic Sans MS"/>
                <a:cs typeface="Comic Sans MS"/>
                <a:sym typeface="Comic Sans MS"/>
              </a:rPr>
              <a:t> BPV-6 </a:t>
            </a:r>
          </a:p>
          <a:p>
            <a:pPr marL="228600" marR="0" lvl="0" indent="-228600" algn="l" rtl="0">
              <a:lnSpc>
                <a:spcPct val="80000"/>
              </a:lnSpc>
              <a:spcBef>
                <a:spcPts val="1000"/>
              </a:spcBef>
              <a:spcAft>
                <a:spcPts val="0"/>
              </a:spcAft>
              <a:buClr>
                <a:schemeClr val="dk1"/>
              </a:buClr>
              <a:buSzPts val="2800"/>
              <a:buFont typeface="Arial"/>
              <a:buNone/>
            </a:pPr>
            <a:endParaRPr sz="2800" b="0" i="0" u="none" strike="noStrike" cap="none" dirty="0">
              <a:solidFill>
                <a:srgbClr val="FF0000"/>
              </a:solidFill>
              <a:latin typeface="Calibri"/>
              <a:ea typeface="Calibri"/>
              <a:cs typeface="Calibri"/>
              <a:sym typeface="Calibri"/>
            </a:endParaRPr>
          </a:p>
          <a:p>
            <a:pPr marL="228600" marR="0" lvl="0" indent="-228600" algn="l" rtl="0">
              <a:lnSpc>
                <a:spcPct val="80000"/>
              </a:lnSpc>
              <a:spcBef>
                <a:spcPts val="1000"/>
              </a:spcBef>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0" algn="ctr">
              <a:spcBef>
                <a:spcPts val="0"/>
              </a:spcBef>
              <a:buNone/>
            </a:pPr>
            <a:r>
              <a:rPr lang="tr-TR">
                <a:solidFill>
                  <a:srgbClr val="4A86E8"/>
                </a:solidFill>
              </a:rPr>
              <a:t>BOVINE ADENOVIRUS</a:t>
            </a:r>
          </a:p>
        </p:txBody>
      </p:sp>
      <p:sp>
        <p:nvSpPr>
          <p:cNvPr id="336" name="Shape 336"/>
          <p:cNvSpPr txBox="1">
            <a:spLocks noGrp="1"/>
          </p:cNvSpPr>
          <p:nvPr>
            <p:ph type="body" idx="1"/>
          </p:nvPr>
        </p:nvSpPr>
        <p:spPr>
          <a:xfrm>
            <a:off x="767408" y="1844824"/>
            <a:ext cx="10840500" cy="4351200"/>
          </a:xfrm>
          <a:prstGeom prst="rect">
            <a:avLst/>
          </a:prstGeom>
        </p:spPr>
        <p:txBody>
          <a:bodyPr wrap="square" lIns="91425" tIns="91425" rIns="91425" bIns="91425" anchor="t" anchorCtr="0">
            <a:noAutofit/>
          </a:bodyPr>
          <a:lstStyle/>
          <a:p>
            <a:pPr marL="0" lvl="0" indent="0">
              <a:spcBef>
                <a:spcPts val="0"/>
              </a:spcBef>
              <a:buNone/>
            </a:pPr>
            <a:r>
              <a:rPr lang="tr-TR" sz="2400" dirty="0" err="1">
                <a:solidFill>
                  <a:srgbClr val="FF0000"/>
                </a:solidFill>
                <a:highlight>
                  <a:srgbClr val="FFFFFF"/>
                </a:highlight>
              </a:rPr>
              <a:t>Bovine</a:t>
            </a:r>
            <a:r>
              <a:rPr lang="tr-TR" sz="2400" dirty="0">
                <a:solidFill>
                  <a:srgbClr val="FF0000"/>
                </a:solidFill>
                <a:highlight>
                  <a:srgbClr val="FFFFFF"/>
                </a:highlight>
              </a:rPr>
              <a:t> </a:t>
            </a:r>
            <a:r>
              <a:rPr lang="tr-TR" sz="2400" dirty="0" err="1">
                <a:solidFill>
                  <a:srgbClr val="FF0000"/>
                </a:solidFill>
                <a:highlight>
                  <a:srgbClr val="FFFFFF"/>
                </a:highlight>
              </a:rPr>
              <a:t>adenovirus</a:t>
            </a:r>
            <a:r>
              <a:rPr lang="tr-TR" sz="2400" dirty="0">
                <a:solidFill>
                  <a:srgbClr val="FF0000"/>
                </a:solidFill>
                <a:highlight>
                  <a:srgbClr val="FFFFFF"/>
                </a:highlight>
              </a:rPr>
              <a:t> has </a:t>
            </a:r>
            <a:r>
              <a:rPr lang="tr-TR" sz="2400" dirty="0" err="1">
                <a:solidFill>
                  <a:srgbClr val="FF0000"/>
                </a:solidFill>
                <a:highlight>
                  <a:srgbClr val="FFFFFF"/>
                </a:highlight>
              </a:rPr>
              <a:t>been</a:t>
            </a:r>
            <a:r>
              <a:rPr lang="tr-TR" sz="2400" dirty="0">
                <a:solidFill>
                  <a:srgbClr val="FF0000"/>
                </a:solidFill>
                <a:highlight>
                  <a:srgbClr val="FFFFFF"/>
                </a:highlight>
              </a:rPr>
              <a:t> </a:t>
            </a:r>
            <a:r>
              <a:rPr lang="tr-TR" sz="2400" dirty="0" err="1">
                <a:solidFill>
                  <a:srgbClr val="FF0000"/>
                </a:solidFill>
                <a:highlight>
                  <a:srgbClr val="FFFFFF"/>
                </a:highlight>
              </a:rPr>
              <a:t>associated</a:t>
            </a:r>
            <a:r>
              <a:rPr lang="tr-TR" sz="2400" dirty="0">
                <a:solidFill>
                  <a:srgbClr val="FF0000"/>
                </a:solidFill>
                <a:highlight>
                  <a:srgbClr val="FFFFFF"/>
                </a:highlight>
              </a:rPr>
              <a:t> </a:t>
            </a:r>
            <a:r>
              <a:rPr lang="tr-TR" sz="2400" dirty="0" err="1">
                <a:solidFill>
                  <a:srgbClr val="FF0000"/>
                </a:solidFill>
                <a:highlight>
                  <a:srgbClr val="FFFFFF"/>
                </a:highlight>
              </a:rPr>
              <a:t>with</a:t>
            </a:r>
            <a:r>
              <a:rPr lang="tr-TR" sz="2400" dirty="0">
                <a:solidFill>
                  <a:srgbClr val="FF0000"/>
                </a:solidFill>
                <a:highlight>
                  <a:srgbClr val="FFFFFF"/>
                </a:highlight>
              </a:rPr>
              <a:t> a </a:t>
            </a:r>
            <a:r>
              <a:rPr lang="tr-TR" sz="2400" dirty="0" err="1">
                <a:solidFill>
                  <a:srgbClr val="FF0000"/>
                </a:solidFill>
                <a:highlight>
                  <a:srgbClr val="FFFFFF"/>
                </a:highlight>
              </a:rPr>
              <a:t>wide</a:t>
            </a:r>
            <a:r>
              <a:rPr lang="tr-TR" sz="2400" dirty="0">
                <a:solidFill>
                  <a:srgbClr val="FF0000"/>
                </a:solidFill>
                <a:highlight>
                  <a:srgbClr val="FFFFFF"/>
                </a:highlight>
              </a:rPr>
              <a:t> </a:t>
            </a:r>
            <a:r>
              <a:rPr lang="tr-TR" sz="2400" dirty="0" err="1">
                <a:solidFill>
                  <a:srgbClr val="FF0000"/>
                </a:solidFill>
                <a:highlight>
                  <a:srgbClr val="FFFFFF"/>
                </a:highlight>
              </a:rPr>
              <a:t>spectrum</a:t>
            </a:r>
            <a:r>
              <a:rPr lang="tr-TR" sz="2400" dirty="0">
                <a:solidFill>
                  <a:srgbClr val="FF0000"/>
                </a:solidFill>
                <a:highlight>
                  <a:srgbClr val="FFFFFF"/>
                </a:highlight>
              </a:rPr>
              <a:t> of </a:t>
            </a:r>
            <a:r>
              <a:rPr lang="tr-TR" sz="2400" dirty="0" err="1">
                <a:solidFill>
                  <a:srgbClr val="FF0000"/>
                </a:solidFill>
                <a:highlight>
                  <a:srgbClr val="FFFFFF"/>
                </a:highlight>
              </a:rPr>
              <a:t>diseases</a:t>
            </a:r>
            <a:r>
              <a:rPr lang="tr-TR" sz="2400" dirty="0">
                <a:solidFill>
                  <a:srgbClr val="FF0000"/>
                </a:solidFill>
                <a:highlight>
                  <a:srgbClr val="FFFFFF"/>
                </a:highlight>
              </a:rPr>
              <a:t>, </a:t>
            </a:r>
            <a:r>
              <a:rPr lang="tr-TR" sz="2400" dirty="0" err="1">
                <a:solidFill>
                  <a:srgbClr val="FF0000"/>
                </a:solidFill>
                <a:highlight>
                  <a:srgbClr val="FFFFFF"/>
                </a:highlight>
              </a:rPr>
              <a:t>with</a:t>
            </a:r>
            <a:r>
              <a:rPr lang="tr-TR" sz="2400" dirty="0">
                <a:solidFill>
                  <a:srgbClr val="FF0000"/>
                </a:solidFill>
                <a:highlight>
                  <a:srgbClr val="FFFFFF"/>
                </a:highlight>
              </a:rPr>
              <a:t> </a:t>
            </a:r>
            <a:r>
              <a:rPr lang="tr-TR" sz="2400" dirty="0" err="1">
                <a:solidFill>
                  <a:srgbClr val="FF0000"/>
                </a:solidFill>
                <a:highlight>
                  <a:srgbClr val="FFFFFF"/>
                </a:highlight>
              </a:rPr>
              <a:t>bovine</a:t>
            </a:r>
            <a:r>
              <a:rPr lang="tr-TR" sz="2400" dirty="0">
                <a:solidFill>
                  <a:srgbClr val="FF0000"/>
                </a:solidFill>
                <a:highlight>
                  <a:srgbClr val="FFFFFF"/>
                </a:highlight>
              </a:rPr>
              <a:t> </a:t>
            </a:r>
            <a:r>
              <a:rPr lang="tr-TR" sz="2400" dirty="0" err="1">
                <a:solidFill>
                  <a:srgbClr val="FF0000"/>
                </a:solidFill>
                <a:highlight>
                  <a:srgbClr val="FFFFFF"/>
                </a:highlight>
              </a:rPr>
              <a:t>adenovirus</a:t>
            </a:r>
            <a:r>
              <a:rPr lang="tr-TR" sz="2400" dirty="0">
                <a:solidFill>
                  <a:srgbClr val="FF0000"/>
                </a:solidFill>
                <a:highlight>
                  <a:srgbClr val="FFFFFF"/>
                </a:highlight>
              </a:rPr>
              <a:t> </a:t>
            </a:r>
            <a:r>
              <a:rPr lang="tr-TR" sz="2400" dirty="0" err="1">
                <a:solidFill>
                  <a:srgbClr val="FF0000"/>
                </a:solidFill>
                <a:highlight>
                  <a:srgbClr val="FFFFFF"/>
                </a:highlight>
              </a:rPr>
              <a:t>type</a:t>
            </a:r>
            <a:r>
              <a:rPr lang="tr-TR" sz="2400" dirty="0">
                <a:solidFill>
                  <a:srgbClr val="FF0000"/>
                </a:solidFill>
                <a:highlight>
                  <a:srgbClr val="FFFFFF"/>
                </a:highlight>
              </a:rPr>
              <a:t> 3 </a:t>
            </a:r>
            <a:r>
              <a:rPr lang="tr-TR" sz="2400" dirty="0" err="1">
                <a:solidFill>
                  <a:srgbClr val="FF0000"/>
                </a:solidFill>
                <a:highlight>
                  <a:srgbClr val="FFFFFF"/>
                </a:highlight>
              </a:rPr>
              <a:t>being</a:t>
            </a:r>
            <a:r>
              <a:rPr lang="tr-TR" sz="2400" dirty="0">
                <a:solidFill>
                  <a:srgbClr val="FF0000"/>
                </a:solidFill>
                <a:highlight>
                  <a:srgbClr val="FFFFFF"/>
                </a:highlight>
              </a:rPr>
              <a:t> </a:t>
            </a:r>
            <a:r>
              <a:rPr lang="tr-TR" sz="2400" dirty="0" err="1">
                <a:solidFill>
                  <a:srgbClr val="FF0000"/>
                </a:solidFill>
                <a:highlight>
                  <a:srgbClr val="FFFFFF"/>
                </a:highlight>
              </a:rPr>
              <a:t>the</a:t>
            </a:r>
            <a:r>
              <a:rPr lang="tr-TR" sz="2400" dirty="0">
                <a:solidFill>
                  <a:srgbClr val="FF0000"/>
                </a:solidFill>
                <a:highlight>
                  <a:srgbClr val="FFFFFF"/>
                </a:highlight>
              </a:rPr>
              <a:t> </a:t>
            </a:r>
            <a:r>
              <a:rPr lang="tr-TR" sz="2400" dirty="0" err="1">
                <a:solidFill>
                  <a:srgbClr val="FF0000"/>
                </a:solidFill>
                <a:highlight>
                  <a:srgbClr val="FFFFFF"/>
                </a:highlight>
              </a:rPr>
              <a:t>serotype</a:t>
            </a:r>
            <a:r>
              <a:rPr lang="tr-TR" sz="2400" dirty="0">
                <a:solidFill>
                  <a:srgbClr val="FF0000"/>
                </a:solidFill>
                <a:highlight>
                  <a:srgbClr val="FFFFFF"/>
                </a:highlight>
              </a:rPr>
              <a:t> </a:t>
            </a:r>
            <a:r>
              <a:rPr lang="tr-TR" sz="2400" dirty="0" err="1">
                <a:solidFill>
                  <a:srgbClr val="FF0000"/>
                </a:solidFill>
                <a:highlight>
                  <a:srgbClr val="FFFFFF"/>
                </a:highlight>
              </a:rPr>
              <a:t>most</a:t>
            </a:r>
            <a:r>
              <a:rPr lang="tr-TR" sz="2400" dirty="0">
                <a:solidFill>
                  <a:srgbClr val="FF0000"/>
                </a:solidFill>
                <a:highlight>
                  <a:srgbClr val="FFFFFF"/>
                </a:highlight>
              </a:rPr>
              <a:t> </a:t>
            </a:r>
            <a:r>
              <a:rPr lang="tr-TR" sz="2400" dirty="0" err="1">
                <a:solidFill>
                  <a:srgbClr val="FF0000"/>
                </a:solidFill>
                <a:highlight>
                  <a:srgbClr val="FFFFFF"/>
                </a:highlight>
              </a:rPr>
              <a:t>often</a:t>
            </a:r>
            <a:r>
              <a:rPr lang="tr-TR" sz="2400" dirty="0">
                <a:solidFill>
                  <a:srgbClr val="FF0000"/>
                </a:solidFill>
                <a:highlight>
                  <a:srgbClr val="FFFFFF"/>
                </a:highlight>
              </a:rPr>
              <a:t> </a:t>
            </a:r>
            <a:r>
              <a:rPr lang="tr-TR" sz="2400" dirty="0" err="1">
                <a:solidFill>
                  <a:srgbClr val="FF0000"/>
                </a:solidFill>
                <a:highlight>
                  <a:srgbClr val="FFFFFF"/>
                </a:highlight>
              </a:rPr>
              <a:t>associated</a:t>
            </a:r>
            <a:r>
              <a:rPr lang="tr-TR" sz="2400" dirty="0">
                <a:solidFill>
                  <a:srgbClr val="FF0000"/>
                </a:solidFill>
                <a:highlight>
                  <a:srgbClr val="FFFFFF"/>
                </a:highlight>
              </a:rPr>
              <a:t> </a:t>
            </a:r>
            <a:r>
              <a:rPr lang="tr-TR" sz="2400" dirty="0" err="1">
                <a:solidFill>
                  <a:srgbClr val="FF0000"/>
                </a:solidFill>
                <a:highlight>
                  <a:srgbClr val="FFFFFF"/>
                </a:highlight>
              </a:rPr>
              <a:t>with</a:t>
            </a:r>
            <a:r>
              <a:rPr lang="tr-TR" sz="2400" dirty="0">
                <a:solidFill>
                  <a:srgbClr val="FF0000"/>
                </a:solidFill>
                <a:highlight>
                  <a:srgbClr val="FFFFFF"/>
                </a:highlight>
              </a:rPr>
              <a:t> BRD.</a:t>
            </a:r>
          </a:p>
          <a:p>
            <a:pPr marL="0" lvl="0" indent="0" rtl="0">
              <a:lnSpc>
                <a:spcPct val="115000"/>
              </a:lnSpc>
              <a:spcBef>
                <a:spcPts val="600"/>
              </a:spcBef>
              <a:spcAft>
                <a:spcPts val="600"/>
              </a:spcAft>
              <a:buNone/>
            </a:pPr>
            <a:r>
              <a:rPr lang="tr-TR" sz="2400" dirty="0" err="1">
                <a:solidFill>
                  <a:srgbClr val="252525"/>
                </a:solidFill>
              </a:rPr>
              <a:t>Most</a:t>
            </a:r>
            <a:r>
              <a:rPr lang="tr-TR" sz="2400" dirty="0">
                <a:solidFill>
                  <a:srgbClr val="252525"/>
                </a:solidFill>
              </a:rPr>
              <a:t> </a:t>
            </a:r>
            <a:r>
              <a:rPr lang="tr-TR" sz="2400" dirty="0" err="1">
                <a:solidFill>
                  <a:srgbClr val="252525"/>
                </a:solidFill>
              </a:rPr>
              <a:t>adenovirus</a:t>
            </a:r>
            <a:r>
              <a:rPr lang="tr-TR" sz="2400" dirty="0">
                <a:solidFill>
                  <a:srgbClr val="252525"/>
                </a:solidFill>
              </a:rPr>
              <a:t> </a:t>
            </a:r>
            <a:r>
              <a:rPr lang="tr-TR" sz="2400" dirty="0" err="1">
                <a:solidFill>
                  <a:srgbClr val="252525"/>
                </a:solidFill>
              </a:rPr>
              <a:t>infections</a:t>
            </a:r>
            <a:r>
              <a:rPr lang="tr-TR" sz="2400" dirty="0">
                <a:solidFill>
                  <a:srgbClr val="252525"/>
                </a:solidFill>
              </a:rPr>
              <a:t> in </a:t>
            </a:r>
            <a:r>
              <a:rPr lang="tr-TR" sz="2400" dirty="0" err="1">
                <a:solidFill>
                  <a:srgbClr val="252525"/>
                </a:solidFill>
              </a:rPr>
              <a:t>cattle</a:t>
            </a:r>
            <a:r>
              <a:rPr lang="tr-TR" sz="2400" dirty="0">
                <a:solidFill>
                  <a:srgbClr val="252525"/>
                </a:solidFill>
              </a:rPr>
              <a:t> </a:t>
            </a:r>
            <a:r>
              <a:rPr lang="tr-TR" sz="2400" dirty="0" err="1">
                <a:solidFill>
                  <a:srgbClr val="252525"/>
                </a:solidFill>
              </a:rPr>
              <a:t>involve</a:t>
            </a:r>
            <a:r>
              <a:rPr lang="tr-TR" sz="2400" dirty="0">
                <a:solidFill>
                  <a:srgbClr val="252525"/>
                </a:solidFill>
              </a:rPr>
              <a:t> </a:t>
            </a:r>
            <a:r>
              <a:rPr lang="tr-TR" sz="2400" dirty="0" err="1">
                <a:solidFill>
                  <a:srgbClr val="252525"/>
                </a:solidFill>
              </a:rPr>
              <a:t>either</a:t>
            </a:r>
            <a:r>
              <a:rPr lang="tr-TR" sz="2400" dirty="0">
                <a:solidFill>
                  <a:srgbClr val="252525"/>
                </a:solidFill>
              </a:rPr>
              <a:t> </a:t>
            </a:r>
            <a:r>
              <a:rPr lang="tr-TR" sz="2400" dirty="0" err="1">
                <a:solidFill>
                  <a:srgbClr val="252525"/>
                </a:solidFill>
              </a:rPr>
              <a:t>the</a:t>
            </a:r>
            <a:r>
              <a:rPr lang="tr-TR" sz="2400" dirty="0">
                <a:solidFill>
                  <a:srgbClr val="252525"/>
                </a:solidFill>
              </a:rPr>
              <a:t> </a:t>
            </a:r>
            <a:r>
              <a:rPr lang="tr-TR" sz="2400" b="1" dirty="0" err="1">
                <a:solidFill>
                  <a:srgbClr val="FF3399"/>
                </a:solidFill>
              </a:rPr>
              <a:t>respiratory</a:t>
            </a:r>
            <a:r>
              <a:rPr lang="tr-TR" sz="2400" b="1" dirty="0">
                <a:solidFill>
                  <a:srgbClr val="FF3399"/>
                </a:solidFill>
              </a:rPr>
              <a:t> </a:t>
            </a:r>
            <a:r>
              <a:rPr lang="tr-TR" sz="2400" b="1" dirty="0" err="1">
                <a:solidFill>
                  <a:srgbClr val="FF3399"/>
                </a:solidFill>
              </a:rPr>
              <a:t>or</a:t>
            </a:r>
            <a:r>
              <a:rPr lang="tr-TR" sz="2400" b="1" dirty="0">
                <a:solidFill>
                  <a:srgbClr val="FF3399"/>
                </a:solidFill>
              </a:rPr>
              <a:t> </a:t>
            </a:r>
            <a:r>
              <a:rPr lang="tr-TR" sz="2400" b="1" dirty="0" err="1">
                <a:solidFill>
                  <a:srgbClr val="FF3399"/>
                </a:solidFill>
              </a:rPr>
              <a:t>gastrointestinal</a:t>
            </a:r>
            <a:r>
              <a:rPr lang="tr-TR" sz="2400" b="1" dirty="0">
                <a:solidFill>
                  <a:srgbClr val="FF3399"/>
                </a:solidFill>
              </a:rPr>
              <a:t> </a:t>
            </a:r>
            <a:r>
              <a:rPr lang="tr-TR" sz="2400" b="1" dirty="0" err="1">
                <a:solidFill>
                  <a:srgbClr val="FF3399"/>
                </a:solidFill>
              </a:rPr>
              <a:t>tracts</a:t>
            </a:r>
            <a:r>
              <a:rPr lang="tr-TR" sz="2400" dirty="0">
                <a:solidFill>
                  <a:srgbClr val="FF3399"/>
                </a:solidFill>
              </a:rPr>
              <a:t>. </a:t>
            </a:r>
          </a:p>
          <a:p>
            <a:pPr marL="0" lvl="0" indent="0" rtl="0">
              <a:lnSpc>
                <a:spcPct val="115000"/>
              </a:lnSpc>
              <a:spcBef>
                <a:spcPts val="600"/>
              </a:spcBef>
              <a:spcAft>
                <a:spcPts val="600"/>
              </a:spcAft>
              <a:buNone/>
            </a:pPr>
            <a:r>
              <a:rPr lang="tr-TR" sz="2400" dirty="0" err="1">
                <a:solidFill>
                  <a:srgbClr val="252525"/>
                </a:solidFill>
              </a:rPr>
              <a:t>In</a:t>
            </a:r>
            <a:r>
              <a:rPr lang="tr-TR" sz="2400" dirty="0">
                <a:solidFill>
                  <a:srgbClr val="252525"/>
                </a:solidFill>
              </a:rPr>
              <a:t> </a:t>
            </a:r>
            <a:r>
              <a:rPr lang="tr-TR" sz="2400" dirty="0" err="1">
                <a:solidFill>
                  <a:srgbClr val="252525"/>
                </a:solidFill>
              </a:rPr>
              <a:t>addition</a:t>
            </a:r>
            <a:r>
              <a:rPr lang="tr-TR" sz="2400" dirty="0">
                <a:solidFill>
                  <a:srgbClr val="252525"/>
                </a:solidFill>
              </a:rPr>
              <a:t> </a:t>
            </a:r>
            <a:r>
              <a:rPr lang="tr-TR" sz="2400" dirty="0" err="1">
                <a:solidFill>
                  <a:srgbClr val="252525"/>
                </a:solidFill>
              </a:rPr>
              <a:t>there</a:t>
            </a:r>
            <a:r>
              <a:rPr lang="tr-TR" sz="2400" dirty="0">
                <a:solidFill>
                  <a:srgbClr val="252525"/>
                </a:solidFill>
              </a:rPr>
              <a:t> </a:t>
            </a:r>
            <a:r>
              <a:rPr lang="tr-TR" sz="2400" dirty="0" err="1">
                <a:solidFill>
                  <a:srgbClr val="252525"/>
                </a:solidFill>
              </a:rPr>
              <a:t>have</a:t>
            </a:r>
            <a:r>
              <a:rPr lang="tr-TR" sz="2400" dirty="0">
                <a:solidFill>
                  <a:srgbClr val="252525"/>
                </a:solidFill>
              </a:rPr>
              <a:t> </a:t>
            </a:r>
            <a:r>
              <a:rPr lang="tr-TR" sz="2400" dirty="0" err="1">
                <a:solidFill>
                  <a:srgbClr val="252525"/>
                </a:solidFill>
              </a:rPr>
              <a:t>been</a:t>
            </a:r>
            <a:r>
              <a:rPr lang="tr-TR" sz="2400" dirty="0">
                <a:solidFill>
                  <a:srgbClr val="252525"/>
                </a:solidFill>
              </a:rPr>
              <a:t> </a:t>
            </a:r>
            <a:r>
              <a:rPr lang="tr-TR" sz="2400" dirty="0" err="1">
                <a:solidFill>
                  <a:srgbClr val="252525"/>
                </a:solidFill>
              </a:rPr>
              <a:t>reports</a:t>
            </a:r>
            <a:r>
              <a:rPr lang="tr-TR" sz="2400" dirty="0">
                <a:solidFill>
                  <a:srgbClr val="252525"/>
                </a:solidFill>
              </a:rPr>
              <a:t> of </a:t>
            </a:r>
            <a:r>
              <a:rPr lang="tr-TR" sz="2400" dirty="0" err="1">
                <a:solidFill>
                  <a:srgbClr val="252525"/>
                </a:solidFill>
              </a:rPr>
              <a:t>adenovirus</a:t>
            </a:r>
            <a:r>
              <a:rPr lang="tr-TR" sz="2400" dirty="0">
                <a:solidFill>
                  <a:srgbClr val="252525"/>
                </a:solidFill>
              </a:rPr>
              <a:t> </a:t>
            </a:r>
            <a:r>
              <a:rPr lang="tr-TR" sz="2400" dirty="0" err="1">
                <a:solidFill>
                  <a:srgbClr val="252525"/>
                </a:solidFill>
              </a:rPr>
              <a:t>associated</a:t>
            </a:r>
            <a:r>
              <a:rPr lang="tr-TR" sz="2400" dirty="0">
                <a:solidFill>
                  <a:srgbClr val="252525"/>
                </a:solidFill>
              </a:rPr>
              <a:t> </a:t>
            </a:r>
            <a:r>
              <a:rPr lang="tr-TR" sz="2400" dirty="0" err="1">
                <a:solidFill>
                  <a:srgbClr val="252525"/>
                </a:solidFill>
              </a:rPr>
              <a:t>with</a:t>
            </a:r>
            <a:r>
              <a:rPr lang="tr-TR" sz="2400" dirty="0">
                <a:solidFill>
                  <a:srgbClr val="252525"/>
                </a:solidFill>
              </a:rPr>
              <a:t> </a:t>
            </a:r>
            <a:r>
              <a:rPr lang="tr-TR" sz="2400" b="1" dirty="0" err="1">
                <a:solidFill>
                  <a:srgbClr val="252525"/>
                </a:solidFill>
              </a:rPr>
              <a:t>conjunctivitis</a:t>
            </a:r>
            <a:r>
              <a:rPr lang="tr-TR" sz="2400" b="1" dirty="0">
                <a:solidFill>
                  <a:srgbClr val="252525"/>
                </a:solidFill>
              </a:rPr>
              <a:t>, </a:t>
            </a:r>
            <a:r>
              <a:rPr lang="tr-TR" sz="2400" b="1" dirty="0" err="1">
                <a:solidFill>
                  <a:srgbClr val="252525"/>
                </a:solidFill>
              </a:rPr>
              <a:t>keratoconjunctivitis</a:t>
            </a:r>
            <a:r>
              <a:rPr lang="tr-TR" sz="2400" b="1" dirty="0">
                <a:solidFill>
                  <a:srgbClr val="252525"/>
                </a:solidFill>
              </a:rPr>
              <a:t>, </a:t>
            </a:r>
            <a:r>
              <a:rPr lang="tr-TR" sz="2400" b="1" dirty="0" err="1">
                <a:solidFill>
                  <a:srgbClr val="252525"/>
                </a:solidFill>
              </a:rPr>
              <a:t>and</a:t>
            </a:r>
            <a:r>
              <a:rPr lang="tr-TR" sz="2400" b="1" dirty="0">
                <a:solidFill>
                  <a:srgbClr val="252525"/>
                </a:solidFill>
              </a:rPr>
              <a:t> </a:t>
            </a:r>
            <a:r>
              <a:rPr lang="tr-TR" sz="2400" b="1" dirty="0" err="1">
                <a:solidFill>
                  <a:srgbClr val="252525"/>
                </a:solidFill>
              </a:rPr>
              <a:t>weak</a:t>
            </a:r>
            <a:r>
              <a:rPr lang="tr-TR" sz="2400" b="1" dirty="0">
                <a:solidFill>
                  <a:srgbClr val="252525"/>
                </a:solidFill>
              </a:rPr>
              <a:t> </a:t>
            </a:r>
            <a:r>
              <a:rPr lang="tr-TR" sz="2400" b="1" dirty="0" err="1">
                <a:solidFill>
                  <a:srgbClr val="252525"/>
                </a:solidFill>
              </a:rPr>
              <a:t>calf</a:t>
            </a:r>
            <a:r>
              <a:rPr lang="tr-TR" sz="2400" b="1" dirty="0">
                <a:solidFill>
                  <a:srgbClr val="252525"/>
                </a:solidFill>
              </a:rPr>
              <a:t> </a:t>
            </a:r>
            <a:r>
              <a:rPr lang="tr-TR" sz="2400" b="1" dirty="0" err="1">
                <a:solidFill>
                  <a:srgbClr val="252525"/>
                </a:solidFill>
              </a:rPr>
              <a:t>syndrome</a:t>
            </a:r>
            <a:r>
              <a:rPr lang="tr-TR" sz="2400" dirty="0">
                <a:solidFill>
                  <a:srgbClr val="252525"/>
                </a:solidFill>
              </a:rPr>
              <a:t>. </a:t>
            </a:r>
            <a:r>
              <a:rPr lang="tr-TR" sz="2400" dirty="0" err="1">
                <a:solidFill>
                  <a:srgbClr val="252525"/>
                </a:solidFill>
              </a:rPr>
              <a:t>It</a:t>
            </a:r>
            <a:r>
              <a:rPr lang="tr-TR" sz="2400" dirty="0">
                <a:solidFill>
                  <a:srgbClr val="252525"/>
                </a:solidFill>
              </a:rPr>
              <a:t> is </a:t>
            </a:r>
            <a:r>
              <a:rPr lang="tr-TR" sz="2400" dirty="0" err="1">
                <a:solidFill>
                  <a:srgbClr val="252525"/>
                </a:solidFill>
              </a:rPr>
              <a:t>now</a:t>
            </a:r>
            <a:r>
              <a:rPr lang="tr-TR" sz="2400" dirty="0">
                <a:solidFill>
                  <a:srgbClr val="252525"/>
                </a:solidFill>
              </a:rPr>
              <a:t> </a:t>
            </a:r>
            <a:r>
              <a:rPr lang="tr-TR" sz="2400" dirty="0" err="1">
                <a:solidFill>
                  <a:srgbClr val="252525"/>
                </a:solidFill>
              </a:rPr>
              <a:t>also</a:t>
            </a:r>
            <a:r>
              <a:rPr lang="tr-TR" sz="2400" dirty="0">
                <a:solidFill>
                  <a:srgbClr val="252525"/>
                </a:solidFill>
              </a:rPr>
              <a:t> </a:t>
            </a:r>
            <a:r>
              <a:rPr lang="tr-TR" sz="2400" dirty="0" err="1">
                <a:solidFill>
                  <a:srgbClr val="252525"/>
                </a:solidFill>
              </a:rPr>
              <a:t>thought</a:t>
            </a:r>
            <a:r>
              <a:rPr lang="tr-TR" sz="2400" dirty="0">
                <a:solidFill>
                  <a:srgbClr val="252525"/>
                </a:solidFill>
              </a:rPr>
              <a:t> </a:t>
            </a:r>
            <a:r>
              <a:rPr lang="tr-TR" sz="2400" dirty="0" err="1">
                <a:solidFill>
                  <a:srgbClr val="252525"/>
                </a:solidFill>
              </a:rPr>
              <a:t>to</a:t>
            </a:r>
            <a:r>
              <a:rPr lang="tr-TR" sz="2400" dirty="0">
                <a:solidFill>
                  <a:srgbClr val="252525"/>
                </a:solidFill>
              </a:rPr>
              <a:t> </a:t>
            </a:r>
            <a:r>
              <a:rPr lang="tr-TR" sz="2400" dirty="0" err="1">
                <a:solidFill>
                  <a:srgbClr val="252525"/>
                </a:solidFill>
              </a:rPr>
              <a:t>contribute</a:t>
            </a:r>
            <a:r>
              <a:rPr lang="tr-TR" sz="2400" dirty="0">
                <a:solidFill>
                  <a:srgbClr val="252525"/>
                </a:solidFill>
              </a:rPr>
              <a:t> </a:t>
            </a:r>
            <a:r>
              <a:rPr lang="tr-TR" sz="2400" dirty="0" err="1">
                <a:solidFill>
                  <a:srgbClr val="252525"/>
                </a:solidFill>
              </a:rPr>
              <a:t>to</a:t>
            </a:r>
            <a:r>
              <a:rPr lang="tr-TR" sz="2400" dirty="0">
                <a:solidFill>
                  <a:srgbClr val="252525"/>
                </a:solidFill>
              </a:rPr>
              <a:t> </a:t>
            </a:r>
            <a:r>
              <a:rPr lang="tr-TR" sz="2400" dirty="0" err="1">
                <a:solidFill>
                  <a:srgbClr val="252525"/>
                </a:solidFill>
              </a:rPr>
              <a:t>the</a:t>
            </a:r>
            <a:r>
              <a:rPr lang="tr-TR" sz="2400" dirty="0">
                <a:solidFill>
                  <a:srgbClr val="252525"/>
                </a:solidFill>
              </a:rPr>
              <a:t> </a:t>
            </a:r>
            <a:r>
              <a:rPr lang="tr-TR" sz="2400" dirty="0" err="1">
                <a:solidFill>
                  <a:srgbClr val="252525"/>
                </a:solidFill>
              </a:rPr>
              <a:t>disease</a:t>
            </a:r>
            <a:r>
              <a:rPr lang="tr-TR" sz="2400" dirty="0">
                <a:solidFill>
                  <a:srgbClr val="252525"/>
                </a:solidFill>
              </a:rPr>
              <a:t> </a:t>
            </a:r>
            <a:r>
              <a:rPr lang="tr-TR" sz="2400" dirty="0" err="1">
                <a:solidFill>
                  <a:srgbClr val="252525"/>
                </a:solidFill>
              </a:rPr>
              <a:t>complex</a:t>
            </a:r>
            <a:r>
              <a:rPr lang="tr-TR" sz="2400" dirty="0">
                <a:solidFill>
                  <a:srgbClr val="252525"/>
                </a:solidFill>
              </a:rPr>
              <a:t> </a:t>
            </a:r>
            <a:r>
              <a:rPr lang="tr-TR" sz="2400" b="1" u="sng" dirty="0" err="1">
                <a:solidFill>
                  <a:srgbClr val="0B0080"/>
                </a:solidFill>
                <a:hlinkClick r:id="rId3"/>
              </a:rPr>
              <a:t>Enzootic</a:t>
            </a:r>
            <a:r>
              <a:rPr lang="tr-TR" sz="2400" b="1" u="sng" dirty="0">
                <a:solidFill>
                  <a:srgbClr val="0B0080"/>
                </a:solidFill>
                <a:hlinkClick r:id="rId3"/>
              </a:rPr>
              <a:t> </a:t>
            </a:r>
            <a:r>
              <a:rPr lang="tr-TR" sz="2400" b="1" u="sng" dirty="0" err="1">
                <a:solidFill>
                  <a:srgbClr val="0B0080"/>
                </a:solidFill>
                <a:hlinkClick r:id="rId3"/>
              </a:rPr>
              <a:t>pneumonia</a:t>
            </a:r>
            <a:r>
              <a:rPr lang="tr-TR" sz="2400" b="1" u="sng" dirty="0">
                <a:solidFill>
                  <a:srgbClr val="0B0080"/>
                </a:solidFill>
                <a:hlinkClick r:id="rId3"/>
              </a:rPr>
              <a:t> of </a:t>
            </a:r>
            <a:r>
              <a:rPr lang="tr-TR" sz="2400" b="1" u="sng" dirty="0" err="1">
                <a:solidFill>
                  <a:srgbClr val="0B0080"/>
                </a:solidFill>
                <a:hlinkClick r:id="rId3"/>
              </a:rPr>
              <a:t>calves</a:t>
            </a:r>
            <a:r>
              <a:rPr lang="tr-TR" sz="2400" dirty="0">
                <a:solidFill>
                  <a:srgbClr val="252525"/>
                </a:solidFill>
              </a:rPr>
              <a:t>. </a:t>
            </a:r>
          </a:p>
          <a:p>
            <a:pPr marL="0" lvl="0" indent="-69850" rtl="0">
              <a:lnSpc>
                <a:spcPct val="115000"/>
              </a:lnSpc>
              <a:spcBef>
                <a:spcPts val="600"/>
              </a:spcBef>
              <a:spcAft>
                <a:spcPts val="600"/>
              </a:spcAft>
              <a:buClr>
                <a:schemeClr val="dk1"/>
              </a:buClr>
              <a:buSzPts val="1100"/>
              <a:buFont typeface="Arial"/>
              <a:buNone/>
            </a:pPr>
            <a:r>
              <a:rPr lang="tr-TR" sz="2400" dirty="0" err="1">
                <a:solidFill>
                  <a:srgbClr val="252525"/>
                </a:solidFill>
              </a:rPr>
              <a:t>Bovine</a:t>
            </a:r>
            <a:r>
              <a:rPr lang="tr-TR" sz="2400" dirty="0">
                <a:solidFill>
                  <a:srgbClr val="252525"/>
                </a:solidFill>
              </a:rPr>
              <a:t> </a:t>
            </a:r>
            <a:r>
              <a:rPr lang="tr-TR" sz="2400" dirty="0" err="1">
                <a:solidFill>
                  <a:srgbClr val="252525"/>
                </a:solidFill>
              </a:rPr>
              <a:t>adenoviruses</a:t>
            </a:r>
            <a:r>
              <a:rPr lang="tr-TR" sz="2400" dirty="0">
                <a:solidFill>
                  <a:srgbClr val="252525"/>
                </a:solidFill>
              </a:rPr>
              <a:t> </a:t>
            </a:r>
            <a:r>
              <a:rPr lang="tr-TR" sz="2400" dirty="0" err="1">
                <a:solidFill>
                  <a:srgbClr val="252525"/>
                </a:solidFill>
              </a:rPr>
              <a:t>have</a:t>
            </a:r>
            <a:r>
              <a:rPr lang="tr-TR" sz="2400" dirty="0">
                <a:solidFill>
                  <a:srgbClr val="252525"/>
                </a:solidFill>
              </a:rPr>
              <a:t> </a:t>
            </a:r>
            <a:r>
              <a:rPr lang="tr-TR" sz="2400" dirty="0" err="1">
                <a:solidFill>
                  <a:srgbClr val="252525"/>
                </a:solidFill>
              </a:rPr>
              <a:t>also</a:t>
            </a:r>
            <a:r>
              <a:rPr lang="tr-TR" sz="2400" dirty="0">
                <a:solidFill>
                  <a:srgbClr val="252525"/>
                </a:solidFill>
              </a:rPr>
              <a:t> </a:t>
            </a:r>
            <a:r>
              <a:rPr lang="tr-TR" sz="2400" dirty="0" err="1">
                <a:solidFill>
                  <a:srgbClr val="252525"/>
                </a:solidFill>
              </a:rPr>
              <a:t>been</a:t>
            </a:r>
            <a:r>
              <a:rPr lang="tr-TR" sz="2400" dirty="0">
                <a:solidFill>
                  <a:srgbClr val="252525"/>
                </a:solidFill>
              </a:rPr>
              <a:t> </a:t>
            </a:r>
            <a:r>
              <a:rPr lang="tr-TR" sz="2400" dirty="0" err="1">
                <a:solidFill>
                  <a:srgbClr val="252525"/>
                </a:solidFill>
              </a:rPr>
              <a:t>isolated</a:t>
            </a:r>
            <a:r>
              <a:rPr lang="tr-TR" sz="2400" dirty="0">
                <a:solidFill>
                  <a:srgbClr val="252525"/>
                </a:solidFill>
              </a:rPr>
              <a:t> </a:t>
            </a:r>
            <a:r>
              <a:rPr lang="tr-TR" sz="2400" dirty="0" err="1">
                <a:solidFill>
                  <a:srgbClr val="252525"/>
                </a:solidFill>
              </a:rPr>
              <a:t>from</a:t>
            </a:r>
            <a:r>
              <a:rPr lang="tr-TR" sz="2400" dirty="0">
                <a:solidFill>
                  <a:srgbClr val="252525"/>
                </a:solidFill>
              </a:rPr>
              <a:t> </a:t>
            </a:r>
            <a:r>
              <a:rPr lang="tr-TR" sz="2400" dirty="0" err="1">
                <a:solidFill>
                  <a:srgbClr val="252525"/>
                </a:solidFill>
              </a:rPr>
              <a:t>healthy</a:t>
            </a:r>
            <a:r>
              <a:rPr lang="tr-TR" sz="2400" dirty="0">
                <a:solidFill>
                  <a:srgbClr val="252525"/>
                </a:solidFill>
              </a:rPr>
              <a:t> </a:t>
            </a:r>
            <a:r>
              <a:rPr lang="tr-TR" sz="2400" dirty="0" err="1">
                <a:solidFill>
                  <a:srgbClr val="252525"/>
                </a:solidFill>
              </a:rPr>
              <a:t>cattle</a:t>
            </a:r>
            <a:r>
              <a:rPr lang="tr-TR" sz="2400" dirty="0">
                <a:solidFill>
                  <a:srgbClr val="252525"/>
                </a:solidFill>
              </a:rPr>
              <a:t>.</a:t>
            </a:r>
          </a:p>
          <a:p>
            <a:pPr marL="228600" lvl="0" indent="-50800">
              <a:spcBef>
                <a:spcPts val="0"/>
              </a:spcBef>
              <a:buNone/>
            </a:pPr>
            <a:endParaRPr sz="1050" dirty="0">
              <a:solidFill>
                <a:srgbClr val="333333"/>
              </a:solidFill>
              <a:highlight>
                <a:srgbClr val="FFFFFF"/>
              </a:highlight>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0">
              <a:spcBef>
                <a:spcPts val="0"/>
              </a:spcBef>
              <a:buNone/>
            </a:pPr>
            <a:r>
              <a:rPr lang="tr-TR">
                <a:solidFill>
                  <a:srgbClr val="4A86E8"/>
                </a:solidFill>
              </a:rPr>
              <a:t>Etiology</a:t>
            </a:r>
          </a:p>
        </p:txBody>
      </p:sp>
      <p:sp>
        <p:nvSpPr>
          <p:cNvPr id="342" name="Shape 342"/>
          <p:cNvSpPr txBox="1">
            <a:spLocks noGrp="1"/>
          </p:cNvSpPr>
          <p:nvPr>
            <p:ph type="body" idx="1"/>
          </p:nvPr>
        </p:nvSpPr>
        <p:spPr>
          <a:xfrm>
            <a:off x="838200" y="1617300"/>
            <a:ext cx="10515600" cy="4559400"/>
          </a:xfrm>
          <a:prstGeom prst="rect">
            <a:avLst/>
          </a:prstGeom>
        </p:spPr>
        <p:txBody>
          <a:bodyPr wrap="square" lIns="91425" tIns="91425" rIns="91425" bIns="91425" anchor="t" anchorCtr="0">
            <a:noAutofit/>
          </a:bodyPr>
          <a:lstStyle/>
          <a:p>
            <a:pPr>
              <a:spcBef>
                <a:spcPts val="600"/>
              </a:spcBef>
            </a:pPr>
            <a:r>
              <a:rPr lang="tr-TR" sz="2400" dirty="0" err="1">
                <a:solidFill>
                  <a:srgbClr val="333333"/>
                </a:solidFill>
              </a:rPr>
              <a:t>Adenoviruses</a:t>
            </a:r>
            <a:r>
              <a:rPr lang="tr-TR" sz="2400" dirty="0">
                <a:solidFill>
                  <a:srgbClr val="333333"/>
                </a:solidFill>
              </a:rPr>
              <a:t> </a:t>
            </a:r>
            <a:r>
              <a:rPr lang="tr-TR" sz="2400" dirty="0" err="1">
                <a:solidFill>
                  <a:srgbClr val="333333"/>
                </a:solidFill>
              </a:rPr>
              <a:t>are</a:t>
            </a:r>
            <a:r>
              <a:rPr lang="tr-TR" sz="2400" dirty="0">
                <a:solidFill>
                  <a:srgbClr val="333333"/>
                </a:solidFill>
              </a:rPr>
              <a:t> DNA </a:t>
            </a:r>
            <a:r>
              <a:rPr lang="tr-TR" sz="2400" dirty="0" err="1">
                <a:solidFill>
                  <a:srgbClr val="333333"/>
                </a:solidFill>
              </a:rPr>
              <a:t>viruses</a:t>
            </a:r>
            <a:r>
              <a:rPr lang="tr-TR" sz="2400" dirty="0">
                <a:solidFill>
                  <a:srgbClr val="333333"/>
                </a:solidFill>
              </a:rPr>
              <a:t> </a:t>
            </a:r>
            <a:r>
              <a:rPr lang="tr-TR" sz="2400" dirty="0" err="1">
                <a:solidFill>
                  <a:srgbClr val="333333"/>
                </a:solidFill>
              </a:rPr>
              <a:t>that</a:t>
            </a:r>
            <a:r>
              <a:rPr lang="tr-TR" sz="2400" dirty="0">
                <a:solidFill>
                  <a:srgbClr val="333333"/>
                </a:solidFill>
              </a:rPr>
              <a:t> </a:t>
            </a:r>
            <a:r>
              <a:rPr lang="tr-TR" sz="2400" dirty="0" err="1">
                <a:solidFill>
                  <a:srgbClr val="333333"/>
                </a:solidFill>
              </a:rPr>
              <a:t>are</a:t>
            </a:r>
            <a:r>
              <a:rPr lang="tr-TR" sz="2400" dirty="0">
                <a:solidFill>
                  <a:srgbClr val="333333"/>
                </a:solidFill>
              </a:rPr>
              <a:t> </a:t>
            </a:r>
            <a:r>
              <a:rPr lang="tr-TR" sz="2400" dirty="0" err="1">
                <a:solidFill>
                  <a:srgbClr val="333333"/>
                </a:solidFill>
              </a:rPr>
              <a:t>divided</a:t>
            </a:r>
            <a:r>
              <a:rPr lang="tr-TR" sz="2400" dirty="0">
                <a:solidFill>
                  <a:srgbClr val="333333"/>
                </a:solidFill>
              </a:rPr>
              <a:t> </a:t>
            </a:r>
            <a:r>
              <a:rPr lang="tr-TR" sz="2400" dirty="0" err="1">
                <a:solidFill>
                  <a:srgbClr val="333333"/>
                </a:solidFill>
              </a:rPr>
              <a:t>into</a:t>
            </a:r>
            <a:r>
              <a:rPr lang="tr-TR" sz="2400" dirty="0">
                <a:solidFill>
                  <a:srgbClr val="333333"/>
                </a:solidFill>
              </a:rPr>
              <a:t> 10 </a:t>
            </a:r>
            <a:r>
              <a:rPr lang="tr-TR" sz="2400" dirty="0" err="1">
                <a:solidFill>
                  <a:srgbClr val="333333"/>
                </a:solidFill>
              </a:rPr>
              <a:t>serotypes</a:t>
            </a:r>
            <a:r>
              <a:rPr lang="tr-TR" sz="2400" dirty="0">
                <a:solidFill>
                  <a:srgbClr val="333333"/>
                </a:solidFill>
              </a:rPr>
              <a:t>.</a:t>
            </a:r>
          </a:p>
          <a:p>
            <a:pPr>
              <a:spcBef>
                <a:spcPts val="600"/>
              </a:spcBef>
            </a:pPr>
            <a:r>
              <a:rPr lang="tr-TR" sz="2400" dirty="0" err="1">
                <a:solidFill>
                  <a:srgbClr val="FF3399"/>
                </a:solidFill>
                <a:highlight>
                  <a:srgbClr val="FFFFFF"/>
                </a:highlight>
              </a:rPr>
              <a:t>Bovine</a:t>
            </a:r>
            <a:r>
              <a:rPr lang="tr-TR" sz="2400" dirty="0">
                <a:solidFill>
                  <a:srgbClr val="FF3399"/>
                </a:solidFill>
                <a:highlight>
                  <a:srgbClr val="FFFFFF"/>
                </a:highlight>
              </a:rPr>
              <a:t> </a:t>
            </a:r>
            <a:r>
              <a:rPr lang="tr-TR" sz="2400" dirty="0" err="1">
                <a:solidFill>
                  <a:srgbClr val="FF3399"/>
                </a:solidFill>
                <a:highlight>
                  <a:srgbClr val="FFFFFF"/>
                </a:highlight>
              </a:rPr>
              <a:t>adenoviruses</a:t>
            </a:r>
            <a:r>
              <a:rPr lang="tr-TR" sz="2400" dirty="0">
                <a:solidFill>
                  <a:srgbClr val="FF3399"/>
                </a:solidFill>
                <a:highlight>
                  <a:srgbClr val="FFFFFF"/>
                </a:highlight>
              </a:rPr>
              <a:t> </a:t>
            </a:r>
            <a:r>
              <a:rPr lang="tr-TR" sz="2400" dirty="0" err="1">
                <a:solidFill>
                  <a:srgbClr val="FF3399"/>
                </a:solidFill>
                <a:highlight>
                  <a:srgbClr val="FFFFFF"/>
                </a:highlight>
              </a:rPr>
              <a:t>are</a:t>
            </a:r>
            <a:r>
              <a:rPr lang="tr-TR" sz="2400" dirty="0">
                <a:solidFill>
                  <a:srgbClr val="FF3399"/>
                </a:solidFill>
                <a:highlight>
                  <a:srgbClr val="FFFFFF"/>
                </a:highlight>
              </a:rPr>
              <a:t> </a:t>
            </a:r>
            <a:r>
              <a:rPr lang="tr-TR" sz="2400" dirty="0" err="1">
                <a:solidFill>
                  <a:srgbClr val="FF3399"/>
                </a:solidFill>
                <a:highlight>
                  <a:srgbClr val="FFFFFF"/>
                </a:highlight>
              </a:rPr>
              <a:t>found</a:t>
            </a:r>
            <a:r>
              <a:rPr lang="tr-TR" sz="2400" dirty="0">
                <a:solidFill>
                  <a:srgbClr val="FF3399"/>
                </a:solidFill>
                <a:highlight>
                  <a:srgbClr val="FFFFFF"/>
                </a:highlight>
              </a:rPr>
              <a:t> </a:t>
            </a:r>
            <a:r>
              <a:rPr lang="tr-TR" sz="2400" b="1" dirty="0" err="1">
                <a:solidFill>
                  <a:srgbClr val="FF3399"/>
                </a:solidFill>
                <a:highlight>
                  <a:srgbClr val="FFFFFF"/>
                </a:highlight>
              </a:rPr>
              <a:t>worldwide</a:t>
            </a:r>
            <a:r>
              <a:rPr lang="tr-TR" sz="2400" dirty="0">
                <a:solidFill>
                  <a:srgbClr val="FF3399"/>
                </a:solidFill>
                <a:highlight>
                  <a:srgbClr val="FFFFFF"/>
                </a:highlight>
              </a:rPr>
              <a:t> </a:t>
            </a:r>
            <a:r>
              <a:rPr lang="tr-TR" sz="2400" dirty="0" err="1">
                <a:solidFill>
                  <a:srgbClr val="FF3399"/>
                </a:solidFill>
                <a:highlight>
                  <a:srgbClr val="FFFFFF"/>
                </a:highlight>
              </a:rPr>
              <a:t>and</a:t>
            </a:r>
            <a:r>
              <a:rPr lang="tr-TR" sz="2400" dirty="0">
                <a:solidFill>
                  <a:srgbClr val="FF3399"/>
                </a:solidFill>
                <a:highlight>
                  <a:srgbClr val="FFFFFF"/>
                </a:highlight>
              </a:rPr>
              <a:t> </a:t>
            </a:r>
            <a:r>
              <a:rPr lang="tr-TR" sz="2400" dirty="0" err="1">
                <a:solidFill>
                  <a:srgbClr val="FF3399"/>
                </a:solidFill>
                <a:highlight>
                  <a:srgbClr val="FFFFFF"/>
                </a:highlight>
              </a:rPr>
              <a:t>are</a:t>
            </a:r>
            <a:r>
              <a:rPr lang="tr-TR" sz="2400" dirty="0">
                <a:solidFill>
                  <a:srgbClr val="FF3399"/>
                </a:solidFill>
                <a:highlight>
                  <a:srgbClr val="FFFFFF"/>
                </a:highlight>
              </a:rPr>
              <a:t> </a:t>
            </a:r>
            <a:r>
              <a:rPr lang="tr-TR" sz="2400" dirty="0" err="1">
                <a:solidFill>
                  <a:srgbClr val="FF3399"/>
                </a:solidFill>
                <a:highlight>
                  <a:srgbClr val="FFFFFF"/>
                </a:highlight>
              </a:rPr>
              <a:t>particularly</a:t>
            </a:r>
            <a:r>
              <a:rPr lang="tr-TR" sz="2400" dirty="0">
                <a:solidFill>
                  <a:srgbClr val="FF3399"/>
                </a:solidFill>
                <a:highlight>
                  <a:srgbClr val="FFFFFF"/>
                </a:highlight>
              </a:rPr>
              <a:t> </a:t>
            </a:r>
            <a:r>
              <a:rPr lang="tr-TR" sz="2400" dirty="0" err="1">
                <a:solidFill>
                  <a:srgbClr val="FF3399"/>
                </a:solidFill>
                <a:highlight>
                  <a:srgbClr val="FFFFFF"/>
                </a:highlight>
              </a:rPr>
              <a:t>widespread</a:t>
            </a:r>
            <a:r>
              <a:rPr lang="tr-TR" sz="2400" dirty="0">
                <a:solidFill>
                  <a:srgbClr val="FF3399"/>
                </a:solidFill>
                <a:highlight>
                  <a:srgbClr val="FFFFFF"/>
                </a:highlight>
              </a:rPr>
              <a:t> in Central </a:t>
            </a:r>
            <a:r>
              <a:rPr lang="tr-TR" sz="2400" dirty="0" err="1">
                <a:solidFill>
                  <a:srgbClr val="FF3399"/>
                </a:solidFill>
                <a:highlight>
                  <a:srgbClr val="FFFFFF"/>
                </a:highlight>
              </a:rPr>
              <a:t>America</a:t>
            </a:r>
            <a:r>
              <a:rPr lang="tr-TR" sz="2400" dirty="0">
                <a:solidFill>
                  <a:srgbClr val="FF3399"/>
                </a:solidFill>
                <a:highlight>
                  <a:srgbClr val="FFFFFF"/>
                </a:highlight>
              </a:rPr>
              <a:t> </a:t>
            </a:r>
            <a:r>
              <a:rPr lang="tr-TR" sz="2400" dirty="0" err="1">
                <a:solidFill>
                  <a:srgbClr val="FF3399"/>
                </a:solidFill>
                <a:highlight>
                  <a:srgbClr val="FFFFFF"/>
                </a:highlight>
              </a:rPr>
              <a:t>and</a:t>
            </a:r>
            <a:r>
              <a:rPr lang="tr-TR" sz="2400" dirty="0">
                <a:solidFill>
                  <a:srgbClr val="FF3399"/>
                </a:solidFill>
                <a:highlight>
                  <a:srgbClr val="FFFFFF"/>
                </a:highlight>
              </a:rPr>
              <a:t> </a:t>
            </a:r>
            <a:r>
              <a:rPr lang="tr-TR" sz="2400" dirty="0" err="1">
                <a:solidFill>
                  <a:srgbClr val="FF3399"/>
                </a:solidFill>
                <a:highlight>
                  <a:srgbClr val="FFFFFF"/>
                </a:highlight>
              </a:rPr>
              <a:t>Africa</a:t>
            </a:r>
            <a:r>
              <a:rPr lang="tr-TR" sz="2400" dirty="0">
                <a:solidFill>
                  <a:srgbClr val="FF3399"/>
                </a:solidFill>
                <a:highlight>
                  <a:srgbClr val="FFFFFF"/>
                </a:highlight>
              </a:rPr>
              <a:t>.</a:t>
            </a:r>
          </a:p>
          <a:p>
            <a:pPr>
              <a:spcBef>
                <a:spcPts val="600"/>
              </a:spcBef>
            </a:pPr>
            <a:r>
              <a:rPr lang="tr-TR" sz="2400" dirty="0">
                <a:solidFill>
                  <a:srgbClr val="333333"/>
                </a:solidFill>
              </a:rPr>
              <a:t> </a:t>
            </a:r>
            <a:r>
              <a:rPr lang="tr-TR" sz="2400" dirty="0" err="1">
                <a:solidFill>
                  <a:srgbClr val="333333"/>
                </a:solidFill>
              </a:rPr>
              <a:t>Cattle</a:t>
            </a:r>
            <a:r>
              <a:rPr lang="tr-TR" sz="2400" dirty="0">
                <a:solidFill>
                  <a:srgbClr val="333333"/>
                </a:solidFill>
              </a:rPr>
              <a:t> </a:t>
            </a:r>
            <a:r>
              <a:rPr lang="tr-TR" sz="2400" dirty="0" err="1">
                <a:solidFill>
                  <a:srgbClr val="333333"/>
                </a:solidFill>
              </a:rPr>
              <a:t>are</a:t>
            </a:r>
            <a:r>
              <a:rPr lang="tr-TR" sz="2400" dirty="0">
                <a:solidFill>
                  <a:srgbClr val="333333"/>
                </a:solidFill>
              </a:rPr>
              <a:t> </a:t>
            </a:r>
            <a:r>
              <a:rPr lang="tr-TR" sz="2400" dirty="0" err="1">
                <a:solidFill>
                  <a:srgbClr val="333333"/>
                </a:solidFill>
              </a:rPr>
              <a:t>often</a:t>
            </a:r>
            <a:r>
              <a:rPr lang="tr-TR" sz="2400" dirty="0">
                <a:solidFill>
                  <a:srgbClr val="333333"/>
                </a:solidFill>
              </a:rPr>
              <a:t> </a:t>
            </a:r>
            <a:r>
              <a:rPr lang="tr-TR" sz="2400" dirty="0" err="1">
                <a:solidFill>
                  <a:srgbClr val="333333"/>
                </a:solidFill>
              </a:rPr>
              <a:t>infected</a:t>
            </a:r>
            <a:r>
              <a:rPr lang="tr-TR" sz="2400" dirty="0">
                <a:solidFill>
                  <a:srgbClr val="333333"/>
                </a:solidFill>
              </a:rPr>
              <a:t> </a:t>
            </a:r>
            <a:r>
              <a:rPr lang="tr-TR" sz="2400" dirty="0" err="1">
                <a:solidFill>
                  <a:srgbClr val="333333"/>
                </a:solidFill>
              </a:rPr>
              <a:t>without</a:t>
            </a:r>
            <a:r>
              <a:rPr lang="tr-TR" sz="2400" dirty="0">
                <a:solidFill>
                  <a:srgbClr val="333333"/>
                </a:solidFill>
              </a:rPr>
              <a:t> </a:t>
            </a:r>
            <a:r>
              <a:rPr lang="tr-TR" sz="2400" dirty="0" err="1">
                <a:solidFill>
                  <a:srgbClr val="333333"/>
                </a:solidFill>
              </a:rPr>
              <a:t>showing</a:t>
            </a:r>
            <a:r>
              <a:rPr lang="tr-TR" sz="2400" dirty="0">
                <a:solidFill>
                  <a:srgbClr val="333333"/>
                </a:solidFill>
              </a:rPr>
              <a:t> </a:t>
            </a:r>
            <a:r>
              <a:rPr lang="tr-TR" sz="2400" dirty="0" err="1">
                <a:solidFill>
                  <a:srgbClr val="333333"/>
                </a:solidFill>
              </a:rPr>
              <a:t>any</a:t>
            </a:r>
            <a:r>
              <a:rPr lang="tr-TR" sz="2400" dirty="0">
                <a:solidFill>
                  <a:srgbClr val="333333"/>
                </a:solidFill>
              </a:rPr>
              <a:t> </a:t>
            </a:r>
            <a:r>
              <a:rPr lang="tr-TR" sz="2400" dirty="0" err="1">
                <a:solidFill>
                  <a:srgbClr val="333333"/>
                </a:solidFill>
              </a:rPr>
              <a:t>signs</a:t>
            </a:r>
            <a:r>
              <a:rPr lang="tr-TR" sz="2400" dirty="0">
                <a:solidFill>
                  <a:srgbClr val="333333"/>
                </a:solidFill>
              </a:rPr>
              <a:t> of </a:t>
            </a:r>
            <a:r>
              <a:rPr lang="tr-TR" sz="2400" dirty="0" err="1">
                <a:solidFill>
                  <a:srgbClr val="333333"/>
                </a:solidFill>
              </a:rPr>
              <a:t>disease</a:t>
            </a:r>
            <a:r>
              <a:rPr lang="tr-TR" sz="2400" dirty="0">
                <a:solidFill>
                  <a:srgbClr val="333333"/>
                </a:solidFill>
              </a:rPr>
              <a:t>. </a:t>
            </a:r>
          </a:p>
          <a:p>
            <a:pPr>
              <a:spcBef>
                <a:spcPts val="600"/>
              </a:spcBef>
            </a:pPr>
            <a:r>
              <a:rPr lang="tr-TR" sz="2400" dirty="0" err="1">
                <a:solidFill>
                  <a:srgbClr val="333333"/>
                </a:solidFill>
              </a:rPr>
              <a:t>Respiratory</a:t>
            </a:r>
            <a:r>
              <a:rPr lang="tr-TR" sz="2400" dirty="0">
                <a:solidFill>
                  <a:srgbClr val="333333"/>
                </a:solidFill>
              </a:rPr>
              <a:t> </a:t>
            </a:r>
            <a:r>
              <a:rPr lang="tr-TR" sz="2400" dirty="0" err="1">
                <a:solidFill>
                  <a:srgbClr val="333333"/>
                </a:solidFill>
              </a:rPr>
              <a:t>and</a:t>
            </a:r>
            <a:r>
              <a:rPr lang="tr-TR" sz="2400" dirty="0">
                <a:solidFill>
                  <a:srgbClr val="333333"/>
                </a:solidFill>
              </a:rPr>
              <a:t> </a:t>
            </a:r>
            <a:r>
              <a:rPr lang="tr-TR" sz="2400" dirty="0" err="1">
                <a:solidFill>
                  <a:srgbClr val="333333"/>
                </a:solidFill>
              </a:rPr>
              <a:t>gastrointestinal</a:t>
            </a:r>
            <a:r>
              <a:rPr lang="tr-TR" sz="2400" dirty="0">
                <a:solidFill>
                  <a:srgbClr val="333333"/>
                </a:solidFill>
              </a:rPr>
              <a:t> </a:t>
            </a:r>
            <a:r>
              <a:rPr lang="tr-TR" sz="2400" dirty="0" err="1">
                <a:solidFill>
                  <a:srgbClr val="333333"/>
                </a:solidFill>
              </a:rPr>
              <a:t>disease</a:t>
            </a:r>
            <a:r>
              <a:rPr lang="tr-TR" sz="2400" dirty="0">
                <a:solidFill>
                  <a:srgbClr val="333333"/>
                </a:solidFill>
              </a:rPr>
              <a:t> </a:t>
            </a:r>
            <a:r>
              <a:rPr lang="tr-TR" sz="2400" dirty="0" err="1">
                <a:solidFill>
                  <a:srgbClr val="333333"/>
                </a:solidFill>
              </a:rPr>
              <a:t>signs</a:t>
            </a:r>
            <a:r>
              <a:rPr lang="tr-TR" sz="2400" dirty="0">
                <a:solidFill>
                  <a:srgbClr val="333333"/>
                </a:solidFill>
              </a:rPr>
              <a:t> can </a:t>
            </a:r>
            <a:r>
              <a:rPr lang="tr-TR" sz="2400" dirty="0" err="1">
                <a:solidFill>
                  <a:srgbClr val="333333"/>
                </a:solidFill>
              </a:rPr>
              <a:t>appear</a:t>
            </a:r>
            <a:r>
              <a:rPr lang="tr-TR" sz="2400" dirty="0">
                <a:solidFill>
                  <a:srgbClr val="333333"/>
                </a:solidFill>
              </a:rPr>
              <a:t> </a:t>
            </a:r>
            <a:r>
              <a:rPr lang="tr-TR" sz="2400" dirty="0" err="1">
                <a:solidFill>
                  <a:srgbClr val="333333"/>
                </a:solidFill>
              </a:rPr>
              <a:t>when</a:t>
            </a:r>
            <a:r>
              <a:rPr lang="tr-TR" sz="2400" dirty="0">
                <a:solidFill>
                  <a:srgbClr val="333333"/>
                </a:solidFill>
              </a:rPr>
              <a:t> </a:t>
            </a:r>
            <a:r>
              <a:rPr lang="tr-TR" sz="2400" dirty="0" err="1">
                <a:solidFill>
                  <a:srgbClr val="333333"/>
                </a:solidFill>
              </a:rPr>
              <a:t>the</a:t>
            </a:r>
            <a:r>
              <a:rPr lang="tr-TR" sz="2400" dirty="0">
                <a:solidFill>
                  <a:srgbClr val="333333"/>
                </a:solidFill>
              </a:rPr>
              <a:t> </a:t>
            </a:r>
            <a:r>
              <a:rPr lang="tr-TR" sz="2400" dirty="0" err="1">
                <a:solidFill>
                  <a:srgbClr val="333333"/>
                </a:solidFill>
              </a:rPr>
              <a:t>animal</a:t>
            </a:r>
            <a:r>
              <a:rPr lang="tr-TR" sz="2400" dirty="0">
                <a:solidFill>
                  <a:srgbClr val="333333"/>
                </a:solidFill>
              </a:rPr>
              <a:t> </a:t>
            </a:r>
            <a:r>
              <a:rPr lang="tr-TR" sz="2400" dirty="0" err="1">
                <a:solidFill>
                  <a:srgbClr val="333333"/>
                </a:solidFill>
              </a:rPr>
              <a:t>enters</a:t>
            </a:r>
            <a:r>
              <a:rPr lang="tr-TR" sz="2400" dirty="0">
                <a:solidFill>
                  <a:srgbClr val="333333"/>
                </a:solidFill>
              </a:rPr>
              <a:t> a </a:t>
            </a:r>
            <a:r>
              <a:rPr lang="tr-TR" sz="2400" dirty="0" err="1">
                <a:solidFill>
                  <a:srgbClr val="333333"/>
                </a:solidFill>
              </a:rPr>
              <a:t>stressful</a:t>
            </a:r>
            <a:r>
              <a:rPr lang="tr-TR" sz="2400" dirty="0">
                <a:solidFill>
                  <a:srgbClr val="333333"/>
                </a:solidFill>
              </a:rPr>
              <a:t> </a:t>
            </a:r>
            <a:r>
              <a:rPr lang="tr-TR" sz="2400" dirty="0" err="1">
                <a:solidFill>
                  <a:srgbClr val="333333"/>
                </a:solidFill>
              </a:rPr>
              <a:t>situation</a:t>
            </a:r>
            <a:r>
              <a:rPr lang="tr-TR" sz="2400" dirty="0">
                <a:solidFill>
                  <a:srgbClr val="333333"/>
                </a:solidFill>
              </a:rPr>
              <a:t>. </a:t>
            </a:r>
          </a:p>
          <a:p>
            <a:pPr>
              <a:spcBef>
                <a:spcPts val="600"/>
              </a:spcBef>
            </a:pPr>
            <a:r>
              <a:rPr lang="tr-TR" sz="2400" dirty="0" err="1">
                <a:solidFill>
                  <a:srgbClr val="333333"/>
                </a:solidFill>
              </a:rPr>
              <a:t>However</a:t>
            </a:r>
            <a:r>
              <a:rPr lang="tr-TR" sz="2400" dirty="0">
                <a:solidFill>
                  <a:srgbClr val="333333"/>
                </a:solidFill>
              </a:rPr>
              <a:t>, it is </a:t>
            </a:r>
            <a:r>
              <a:rPr lang="tr-TR" sz="2400" dirty="0" err="1">
                <a:solidFill>
                  <a:srgbClr val="333333"/>
                </a:solidFill>
              </a:rPr>
              <a:t>more</a:t>
            </a:r>
            <a:r>
              <a:rPr lang="tr-TR" sz="2400" dirty="0">
                <a:solidFill>
                  <a:srgbClr val="333333"/>
                </a:solidFill>
              </a:rPr>
              <a:t> </a:t>
            </a:r>
            <a:r>
              <a:rPr lang="tr-TR" sz="2400" dirty="0" err="1">
                <a:solidFill>
                  <a:srgbClr val="333333"/>
                </a:solidFill>
              </a:rPr>
              <a:t>often</a:t>
            </a:r>
            <a:r>
              <a:rPr lang="tr-TR" sz="2400" dirty="0">
                <a:solidFill>
                  <a:srgbClr val="333333"/>
                </a:solidFill>
              </a:rPr>
              <a:t> </a:t>
            </a:r>
            <a:r>
              <a:rPr lang="tr-TR" sz="2400" dirty="0" err="1">
                <a:solidFill>
                  <a:srgbClr val="333333"/>
                </a:solidFill>
              </a:rPr>
              <a:t>the</a:t>
            </a:r>
            <a:r>
              <a:rPr lang="tr-TR" sz="2400" dirty="0">
                <a:solidFill>
                  <a:srgbClr val="333333"/>
                </a:solidFill>
              </a:rPr>
              <a:t> </a:t>
            </a:r>
            <a:r>
              <a:rPr lang="tr-TR" sz="2400" dirty="0" err="1">
                <a:solidFill>
                  <a:srgbClr val="333333"/>
                </a:solidFill>
              </a:rPr>
              <a:t>case</a:t>
            </a:r>
            <a:r>
              <a:rPr lang="tr-TR" sz="2400" dirty="0">
                <a:solidFill>
                  <a:srgbClr val="333333"/>
                </a:solidFill>
              </a:rPr>
              <a:t> </a:t>
            </a:r>
            <a:r>
              <a:rPr lang="tr-TR" sz="2400" dirty="0" err="1">
                <a:solidFill>
                  <a:srgbClr val="333333"/>
                </a:solidFill>
              </a:rPr>
              <a:t>that</a:t>
            </a:r>
            <a:r>
              <a:rPr lang="tr-TR" sz="2400" dirty="0">
                <a:solidFill>
                  <a:srgbClr val="333333"/>
                </a:solidFill>
              </a:rPr>
              <a:t> </a:t>
            </a:r>
            <a:r>
              <a:rPr lang="tr-TR" sz="2400" dirty="0" err="1">
                <a:solidFill>
                  <a:srgbClr val="333333"/>
                </a:solidFill>
              </a:rPr>
              <a:t>animals</a:t>
            </a:r>
            <a:r>
              <a:rPr lang="tr-TR" sz="2400" dirty="0">
                <a:solidFill>
                  <a:srgbClr val="333333"/>
                </a:solidFill>
              </a:rPr>
              <a:t> </a:t>
            </a:r>
            <a:r>
              <a:rPr lang="tr-TR" sz="2400" dirty="0" err="1">
                <a:solidFill>
                  <a:srgbClr val="333333"/>
                </a:solidFill>
              </a:rPr>
              <a:t>comingled</a:t>
            </a:r>
            <a:r>
              <a:rPr lang="tr-TR" sz="2400" dirty="0">
                <a:solidFill>
                  <a:srgbClr val="333333"/>
                </a:solidFill>
              </a:rPr>
              <a:t> </a:t>
            </a:r>
            <a:r>
              <a:rPr lang="tr-TR" sz="2400" dirty="0" err="1">
                <a:solidFill>
                  <a:srgbClr val="333333"/>
                </a:solidFill>
              </a:rPr>
              <a:t>during</a:t>
            </a:r>
            <a:r>
              <a:rPr lang="tr-TR" sz="2400" dirty="0">
                <a:solidFill>
                  <a:srgbClr val="333333"/>
                </a:solidFill>
              </a:rPr>
              <a:t> </a:t>
            </a:r>
            <a:r>
              <a:rPr lang="tr-TR" sz="2400" dirty="0" err="1">
                <a:solidFill>
                  <a:srgbClr val="333333"/>
                </a:solidFill>
              </a:rPr>
              <a:t>shipping</a:t>
            </a:r>
            <a:r>
              <a:rPr lang="tr-TR" sz="2400" dirty="0">
                <a:solidFill>
                  <a:srgbClr val="333333"/>
                </a:solidFill>
              </a:rPr>
              <a:t> of </a:t>
            </a:r>
            <a:r>
              <a:rPr lang="tr-TR" sz="2400" dirty="0" err="1">
                <a:solidFill>
                  <a:srgbClr val="333333"/>
                </a:solidFill>
              </a:rPr>
              <a:t>movement</a:t>
            </a:r>
            <a:r>
              <a:rPr lang="tr-TR" sz="2400" dirty="0">
                <a:solidFill>
                  <a:srgbClr val="333333"/>
                </a:solidFill>
              </a:rPr>
              <a:t> </a:t>
            </a:r>
            <a:r>
              <a:rPr lang="tr-TR" sz="2400" dirty="0" err="1">
                <a:solidFill>
                  <a:srgbClr val="333333"/>
                </a:solidFill>
              </a:rPr>
              <a:t>seroconvert</a:t>
            </a:r>
            <a:r>
              <a:rPr lang="tr-TR" sz="2400" dirty="0">
                <a:solidFill>
                  <a:srgbClr val="333333"/>
                </a:solidFill>
              </a:rPr>
              <a:t> (</a:t>
            </a:r>
            <a:r>
              <a:rPr lang="tr-TR" sz="2400" dirty="0" err="1">
                <a:solidFill>
                  <a:srgbClr val="333333"/>
                </a:solidFill>
              </a:rPr>
              <a:t>develop</a:t>
            </a:r>
            <a:r>
              <a:rPr lang="tr-TR" sz="2400" dirty="0">
                <a:solidFill>
                  <a:srgbClr val="333333"/>
                </a:solidFill>
              </a:rPr>
              <a:t> </a:t>
            </a:r>
            <a:r>
              <a:rPr lang="tr-TR" sz="2400" dirty="0" err="1">
                <a:solidFill>
                  <a:srgbClr val="333333"/>
                </a:solidFill>
              </a:rPr>
              <a:t>antibodies</a:t>
            </a:r>
            <a:r>
              <a:rPr lang="tr-TR" sz="2400" dirty="0">
                <a:solidFill>
                  <a:srgbClr val="333333"/>
                </a:solidFill>
              </a:rPr>
              <a:t> </a:t>
            </a:r>
            <a:r>
              <a:rPr lang="tr-TR" sz="2400" dirty="0" err="1">
                <a:solidFill>
                  <a:srgbClr val="333333"/>
                </a:solidFill>
              </a:rPr>
              <a:t>to</a:t>
            </a:r>
            <a:r>
              <a:rPr lang="tr-TR" sz="2400" dirty="0">
                <a:solidFill>
                  <a:srgbClr val="333333"/>
                </a:solidFill>
              </a:rPr>
              <a:t> </a:t>
            </a:r>
            <a:r>
              <a:rPr lang="tr-TR" sz="2400" dirty="0" err="1">
                <a:solidFill>
                  <a:srgbClr val="333333"/>
                </a:solidFill>
              </a:rPr>
              <a:t>the</a:t>
            </a:r>
            <a:r>
              <a:rPr lang="tr-TR" sz="2400" dirty="0">
                <a:solidFill>
                  <a:srgbClr val="333333"/>
                </a:solidFill>
              </a:rPr>
              <a:t> </a:t>
            </a:r>
            <a:r>
              <a:rPr lang="tr-TR" sz="2400" dirty="0" err="1">
                <a:solidFill>
                  <a:srgbClr val="333333"/>
                </a:solidFill>
              </a:rPr>
              <a:t>virus</a:t>
            </a:r>
            <a:r>
              <a:rPr lang="tr-TR" sz="2400" dirty="0">
                <a:solidFill>
                  <a:srgbClr val="333333"/>
                </a:solidFill>
              </a:rPr>
              <a:t> </a:t>
            </a:r>
            <a:r>
              <a:rPr lang="tr-TR" sz="2400" dirty="0" err="1">
                <a:solidFill>
                  <a:srgbClr val="333333"/>
                </a:solidFill>
              </a:rPr>
              <a:t>due</a:t>
            </a:r>
            <a:r>
              <a:rPr lang="tr-TR" sz="2400" dirty="0">
                <a:solidFill>
                  <a:srgbClr val="333333"/>
                </a:solidFill>
              </a:rPr>
              <a:t> </a:t>
            </a:r>
            <a:r>
              <a:rPr lang="tr-TR" sz="2400" dirty="0" err="1">
                <a:solidFill>
                  <a:srgbClr val="333333"/>
                </a:solidFill>
              </a:rPr>
              <a:t>to</a:t>
            </a:r>
            <a:r>
              <a:rPr lang="tr-TR" sz="2400" dirty="0">
                <a:solidFill>
                  <a:srgbClr val="333333"/>
                </a:solidFill>
              </a:rPr>
              <a:t> </a:t>
            </a:r>
            <a:r>
              <a:rPr lang="tr-TR" sz="2400" dirty="0" err="1">
                <a:solidFill>
                  <a:srgbClr val="333333"/>
                </a:solidFill>
              </a:rPr>
              <a:t>exposure</a:t>
            </a:r>
            <a:r>
              <a:rPr lang="tr-TR" sz="2400" dirty="0">
                <a:solidFill>
                  <a:srgbClr val="333333"/>
                </a:solidFill>
              </a:rPr>
              <a:t>) </a:t>
            </a:r>
            <a:r>
              <a:rPr lang="tr-TR" sz="2400" dirty="0" err="1">
                <a:solidFill>
                  <a:srgbClr val="333333"/>
                </a:solidFill>
              </a:rPr>
              <a:t>without</a:t>
            </a:r>
            <a:r>
              <a:rPr lang="tr-TR" sz="2400" dirty="0">
                <a:solidFill>
                  <a:srgbClr val="333333"/>
                </a:solidFill>
              </a:rPr>
              <a:t> </a:t>
            </a:r>
            <a:r>
              <a:rPr lang="tr-TR" sz="2400" dirty="0" err="1">
                <a:solidFill>
                  <a:srgbClr val="333333"/>
                </a:solidFill>
              </a:rPr>
              <a:t>developing</a:t>
            </a:r>
            <a:r>
              <a:rPr lang="tr-TR" sz="2400" dirty="0">
                <a:solidFill>
                  <a:srgbClr val="333333"/>
                </a:solidFill>
              </a:rPr>
              <a:t> </a:t>
            </a:r>
            <a:r>
              <a:rPr lang="tr-TR" sz="2400" dirty="0" err="1">
                <a:solidFill>
                  <a:srgbClr val="333333"/>
                </a:solidFill>
              </a:rPr>
              <a:t>signs</a:t>
            </a:r>
            <a:r>
              <a:rPr lang="tr-TR" sz="2400" dirty="0">
                <a:solidFill>
                  <a:srgbClr val="333333"/>
                </a:solidFill>
              </a:rPr>
              <a:t> of </a:t>
            </a:r>
            <a:r>
              <a:rPr lang="tr-TR" sz="2400" dirty="0" err="1">
                <a:solidFill>
                  <a:srgbClr val="333333"/>
                </a:solidFill>
              </a:rPr>
              <a:t>disease</a:t>
            </a:r>
            <a:r>
              <a:rPr lang="tr-TR" sz="2400" dirty="0">
                <a:solidFill>
                  <a:srgbClr val="333333"/>
                </a:solidFill>
              </a:rPr>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0">
              <a:spcBef>
                <a:spcPts val="0"/>
              </a:spcBef>
              <a:buNone/>
            </a:pPr>
            <a:r>
              <a:rPr lang="tr-TR">
                <a:solidFill>
                  <a:srgbClr val="4A86E8"/>
                </a:solidFill>
              </a:rPr>
              <a:t>Pathogenesis</a:t>
            </a:r>
          </a:p>
        </p:txBody>
      </p:sp>
      <p:sp>
        <p:nvSpPr>
          <p:cNvPr id="348" name="Shape 348"/>
          <p:cNvSpPr txBox="1">
            <a:spLocks noGrp="1"/>
          </p:cNvSpPr>
          <p:nvPr>
            <p:ph type="body" idx="1"/>
          </p:nvPr>
        </p:nvSpPr>
        <p:spPr>
          <a:xfrm>
            <a:off x="838200" y="1825625"/>
            <a:ext cx="10515600" cy="4351200"/>
          </a:xfrm>
          <a:prstGeom prst="rect">
            <a:avLst/>
          </a:prstGeom>
        </p:spPr>
        <p:txBody>
          <a:bodyPr wrap="square" lIns="91425" tIns="91425" rIns="91425" bIns="91425" anchor="t" anchorCtr="0">
            <a:noAutofit/>
          </a:bodyPr>
          <a:lstStyle/>
          <a:p>
            <a:pPr marL="0" lvl="0" indent="-69850" rtl="0">
              <a:lnSpc>
                <a:spcPct val="115000"/>
              </a:lnSpc>
              <a:spcBef>
                <a:spcPts val="600"/>
              </a:spcBef>
              <a:spcAft>
                <a:spcPts val="600"/>
              </a:spcAft>
              <a:buClr>
                <a:schemeClr val="dk1"/>
              </a:buClr>
              <a:buSzPts val="1100"/>
              <a:buFont typeface="Arial"/>
              <a:buNone/>
            </a:pPr>
            <a:r>
              <a:rPr lang="tr-TR" sz="2400" dirty="0" err="1">
                <a:solidFill>
                  <a:srgbClr val="252525"/>
                </a:solidFill>
              </a:rPr>
              <a:t>The</a:t>
            </a:r>
            <a:r>
              <a:rPr lang="tr-TR" sz="2400" dirty="0">
                <a:solidFill>
                  <a:srgbClr val="252525"/>
                </a:solidFill>
              </a:rPr>
              <a:t> </a:t>
            </a:r>
            <a:r>
              <a:rPr lang="tr-TR" sz="2400" dirty="0" err="1">
                <a:solidFill>
                  <a:srgbClr val="252525"/>
                </a:solidFill>
              </a:rPr>
              <a:t>respiratory</a:t>
            </a:r>
            <a:r>
              <a:rPr lang="tr-TR" sz="2400" dirty="0">
                <a:solidFill>
                  <a:srgbClr val="252525"/>
                </a:solidFill>
              </a:rPr>
              <a:t> </a:t>
            </a:r>
            <a:r>
              <a:rPr lang="tr-TR" sz="2400" dirty="0" err="1">
                <a:solidFill>
                  <a:srgbClr val="252525"/>
                </a:solidFill>
              </a:rPr>
              <a:t>and</a:t>
            </a:r>
            <a:r>
              <a:rPr lang="tr-TR" sz="2400" dirty="0">
                <a:solidFill>
                  <a:srgbClr val="252525"/>
                </a:solidFill>
              </a:rPr>
              <a:t> </a:t>
            </a:r>
            <a:r>
              <a:rPr lang="tr-TR" sz="2400" dirty="0" err="1">
                <a:solidFill>
                  <a:srgbClr val="252525"/>
                </a:solidFill>
              </a:rPr>
              <a:t>enteric</a:t>
            </a:r>
            <a:r>
              <a:rPr lang="tr-TR" sz="2400" dirty="0">
                <a:solidFill>
                  <a:srgbClr val="252525"/>
                </a:solidFill>
              </a:rPr>
              <a:t> </a:t>
            </a:r>
            <a:r>
              <a:rPr lang="tr-TR" sz="2400" dirty="0" err="1">
                <a:solidFill>
                  <a:srgbClr val="252525"/>
                </a:solidFill>
              </a:rPr>
              <a:t>tracts</a:t>
            </a:r>
            <a:r>
              <a:rPr lang="tr-TR" sz="2400" dirty="0">
                <a:solidFill>
                  <a:srgbClr val="252525"/>
                </a:solidFill>
              </a:rPr>
              <a:t> </a:t>
            </a:r>
            <a:r>
              <a:rPr lang="tr-TR" sz="2400" dirty="0" err="1">
                <a:solidFill>
                  <a:srgbClr val="252525"/>
                </a:solidFill>
              </a:rPr>
              <a:t>are</a:t>
            </a:r>
            <a:r>
              <a:rPr lang="tr-TR" sz="2400" dirty="0">
                <a:solidFill>
                  <a:srgbClr val="252525"/>
                </a:solidFill>
              </a:rPr>
              <a:t> </a:t>
            </a:r>
            <a:r>
              <a:rPr lang="tr-TR" sz="2400" dirty="0" err="1">
                <a:solidFill>
                  <a:srgbClr val="252525"/>
                </a:solidFill>
              </a:rPr>
              <a:t>the</a:t>
            </a:r>
            <a:r>
              <a:rPr lang="tr-TR" sz="2400" dirty="0">
                <a:solidFill>
                  <a:srgbClr val="252525"/>
                </a:solidFill>
              </a:rPr>
              <a:t> </a:t>
            </a:r>
            <a:r>
              <a:rPr lang="tr-TR" sz="2400" dirty="0" err="1">
                <a:solidFill>
                  <a:srgbClr val="252525"/>
                </a:solidFill>
              </a:rPr>
              <a:t>primary</a:t>
            </a:r>
            <a:r>
              <a:rPr lang="tr-TR" sz="2400" dirty="0">
                <a:solidFill>
                  <a:srgbClr val="252525"/>
                </a:solidFill>
              </a:rPr>
              <a:t> </a:t>
            </a:r>
            <a:r>
              <a:rPr lang="tr-TR" sz="2400" dirty="0" err="1">
                <a:solidFill>
                  <a:srgbClr val="252525"/>
                </a:solidFill>
              </a:rPr>
              <a:t>targets</a:t>
            </a:r>
            <a:r>
              <a:rPr lang="tr-TR" sz="2400" dirty="0">
                <a:solidFill>
                  <a:srgbClr val="252525"/>
                </a:solidFill>
              </a:rPr>
              <a:t> </a:t>
            </a:r>
            <a:r>
              <a:rPr lang="tr-TR" sz="2400" dirty="0" err="1">
                <a:solidFill>
                  <a:srgbClr val="252525"/>
                </a:solidFill>
              </a:rPr>
              <a:t>for</a:t>
            </a:r>
            <a:r>
              <a:rPr lang="tr-TR" sz="2400" dirty="0">
                <a:solidFill>
                  <a:srgbClr val="252525"/>
                </a:solidFill>
              </a:rPr>
              <a:t> </a:t>
            </a:r>
            <a:r>
              <a:rPr lang="tr-TR" sz="2400" dirty="0" err="1">
                <a:solidFill>
                  <a:srgbClr val="252525"/>
                </a:solidFill>
              </a:rPr>
              <a:t>adenovirus</a:t>
            </a:r>
            <a:r>
              <a:rPr lang="tr-TR" sz="2400" dirty="0">
                <a:solidFill>
                  <a:srgbClr val="252525"/>
                </a:solidFill>
              </a:rPr>
              <a:t> </a:t>
            </a:r>
            <a:r>
              <a:rPr lang="tr-TR" sz="2400" dirty="0" err="1">
                <a:solidFill>
                  <a:srgbClr val="252525"/>
                </a:solidFill>
              </a:rPr>
              <a:t>infection</a:t>
            </a:r>
            <a:r>
              <a:rPr lang="tr-TR" sz="2400" dirty="0">
                <a:solidFill>
                  <a:srgbClr val="252525"/>
                </a:solidFill>
              </a:rPr>
              <a:t> </a:t>
            </a:r>
            <a:r>
              <a:rPr lang="tr-TR" sz="2400" dirty="0" err="1">
                <a:solidFill>
                  <a:srgbClr val="252525"/>
                </a:solidFill>
              </a:rPr>
              <a:t>which</a:t>
            </a:r>
            <a:r>
              <a:rPr lang="tr-TR" sz="2400" dirty="0">
                <a:solidFill>
                  <a:srgbClr val="252525"/>
                </a:solidFill>
              </a:rPr>
              <a:t> </a:t>
            </a:r>
            <a:r>
              <a:rPr lang="tr-TR" sz="2400" dirty="0" err="1">
                <a:solidFill>
                  <a:srgbClr val="252525"/>
                </a:solidFill>
              </a:rPr>
              <a:t>usually</a:t>
            </a:r>
            <a:r>
              <a:rPr lang="tr-TR" sz="2400" dirty="0">
                <a:solidFill>
                  <a:srgbClr val="252525"/>
                </a:solidFill>
              </a:rPr>
              <a:t> </a:t>
            </a:r>
            <a:r>
              <a:rPr lang="tr-TR" sz="2400" dirty="0" err="1">
                <a:solidFill>
                  <a:srgbClr val="252525"/>
                </a:solidFill>
              </a:rPr>
              <a:t>results</a:t>
            </a:r>
            <a:r>
              <a:rPr lang="tr-TR" sz="2400" dirty="0">
                <a:solidFill>
                  <a:srgbClr val="252525"/>
                </a:solidFill>
              </a:rPr>
              <a:t> in </a:t>
            </a:r>
            <a:r>
              <a:rPr lang="tr-TR" sz="2400" b="1" dirty="0" err="1">
                <a:solidFill>
                  <a:srgbClr val="A64D79"/>
                </a:solidFill>
              </a:rPr>
              <a:t>cell</a:t>
            </a:r>
            <a:r>
              <a:rPr lang="tr-TR" sz="2400" b="1" dirty="0">
                <a:solidFill>
                  <a:srgbClr val="A64D79"/>
                </a:solidFill>
              </a:rPr>
              <a:t> </a:t>
            </a:r>
            <a:r>
              <a:rPr lang="tr-TR" sz="2400" b="1" dirty="0" err="1">
                <a:solidFill>
                  <a:srgbClr val="A64D79"/>
                </a:solidFill>
              </a:rPr>
              <a:t>lysis</a:t>
            </a:r>
            <a:r>
              <a:rPr lang="tr-TR" sz="2400" b="1" dirty="0">
                <a:solidFill>
                  <a:srgbClr val="A64D79"/>
                </a:solidFill>
              </a:rPr>
              <a:t> </a:t>
            </a:r>
            <a:r>
              <a:rPr lang="tr-TR" sz="2400" b="1" dirty="0" err="1">
                <a:solidFill>
                  <a:srgbClr val="A64D79"/>
                </a:solidFill>
              </a:rPr>
              <a:t>and</a:t>
            </a:r>
            <a:r>
              <a:rPr lang="tr-TR" sz="2400" b="1" dirty="0">
                <a:solidFill>
                  <a:srgbClr val="A64D79"/>
                </a:solidFill>
              </a:rPr>
              <a:t> </a:t>
            </a:r>
            <a:r>
              <a:rPr lang="tr-TR" sz="2400" b="1" dirty="0" err="1">
                <a:solidFill>
                  <a:srgbClr val="A64D79"/>
                </a:solidFill>
              </a:rPr>
              <a:t>virus</a:t>
            </a:r>
            <a:r>
              <a:rPr lang="tr-TR" sz="2400" b="1" dirty="0">
                <a:solidFill>
                  <a:srgbClr val="A64D79"/>
                </a:solidFill>
              </a:rPr>
              <a:t> </a:t>
            </a:r>
            <a:r>
              <a:rPr lang="tr-TR" sz="2400" b="1" dirty="0" err="1">
                <a:solidFill>
                  <a:srgbClr val="A64D79"/>
                </a:solidFill>
              </a:rPr>
              <a:t>shedding</a:t>
            </a:r>
            <a:r>
              <a:rPr lang="tr-TR" sz="2400" dirty="0">
                <a:solidFill>
                  <a:srgbClr val="A64D79"/>
                </a:solidFill>
              </a:rPr>
              <a:t>,</a:t>
            </a:r>
            <a:r>
              <a:rPr lang="tr-TR" sz="2400" dirty="0">
                <a:solidFill>
                  <a:srgbClr val="252525"/>
                </a:solidFill>
              </a:rPr>
              <a:t> but </a:t>
            </a:r>
            <a:r>
              <a:rPr lang="tr-TR" sz="2400" dirty="0" err="1">
                <a:solidFill>
                  <a:srgbClr val="252525"/>
                </a:solidFill>
              </a:rPr>
              <a:t>some</a:t>
            </a:r>
            <a:r>
              <a:rPr lang="tr-TR" sz="2400" dirty="0">
                <a:solidFill>
                  <a:srgbClr val="252525"/>
                </a:solidFill>
              </a:rPr>
              <a:t> </a:t>
            </a:r>
            <a:r>
              <a:rPr lang="tr-TR" sz="2400" dirty="0" err="1">
                <a:solidFill>
                  <a:srgbClr val="252525"/>
                </a:solidFill>
              </a:rPr>
              <a:t>cells</a:t>
            </a:r>
            <a:r>
              <a:rPr lang="tr-TR" sz="2400" dirty="0">
                <a:solidFill>
                  <a:srgbClr val="252525"/>
                </a:solidFill>
              </a:rPr>
              <a:t> </a:t>
            </a:r>
            <a:r>
              <a:rPr lang="tr-TR" sz="2400" dirty="0" err="1">
                <a:solidFill>
                  <a:srgbClr val="252525"/>
                </a:solidFill>
              </a:rPr>
              <a:t>accumulate</a:t>
            </a:r>
            <a:r>
              <a:rPr lang="tr-TR" sz="2400" dirty="0">
                <a:solidFill>
                  <a:srgbClr val="252525"/>
                </a:solidFill>
              </a:rPr>
              <a:t> </a:t>
            </a:r>
            <a:r>
              <a:rPr lang="tr-TR" sz="2400" dirty="0" err="1">
                <a:solidFill>
                  <a:srgbClr val="252525"/>
                </a:solidFill>
              </a:rPr>
              <a:t>virus</a:t>
            </a:r>
            <a:r>
              <a:rPr lang="tr-TR" sz="2400" dirty="0">
                <a:solidFill>
                  <a:srgbClr val="252525"/>
                </a:solidFill>
              </a:rPr>
              <a:t> </a:t>
            </a:r>
            <a:r>
              <a:rPr lang="tr-TR" sz="2400" dirty="0" err="1">
                <a:solidFill>
                  <a:srgbClr val="252525"/>
                </a:solidFill>
              </a:rPr>
              <a:t>particles</a:t>
            </a:r>
            <a:r>
              <a:rPr lang="tr-TR" sz="2400" dirty="0">
                <a:solidFill>
                  <a:srgbClr val="252525"/>
                </a:solidFill>
              </a:rPr>
              <a:t> in </a:t>
            </a:r>
            <a:r>
              <a:rPr lang="tr-TR" sz="2400" dirty="0" err="1">
                <a:solidFill>
                  <a:srgbClr val="252525"/>
                </a:solidFill>
              </a:rPr>
              <a:t>the</a:t>
            </a:r>
            <a:r>
              <a:rPr lang="tr-TR" sz="2400" dirty="0">
                <a:solidFill>
                  <a:srgbClr val="252525"/>
                </a:solidFill>
              </a:rPr>
              <a:t> </a:t>
            </a:r>
            <a:r>
              <a:rPr lang="tr-TR" sz="2400" dirty="0" err="1">
                <a:solidFill>
                  <a:srgbClr val="252525"/>
                </a:solidFill>
              </a:rPr>
              <a:t>nucleus</a:t>
            </a:r>
            <a:r>
              <a:rPr lang="tr-TR" sz="2400" dirty="0">
                <a:solidFill>
                  <a:srgbClr val="252525"/>
                </a:solidFill>
              </a:rPr>
              <a:t> </a:t>
            </a:r>
            <a:r>
              <a:rPr lang="tr-TR" sz="2400" dirty="0" err="1">
                <a:solidFill>
                  <a:srgbClr val="252525"/>
                </a:solidFill>
              </a:rPr>
              <a:t>establishing</a:t>
            </a:r>
            <a:r>
              <a:rPr lang="tr-TR" sz="2400" dirty="0">
                <a:solidFill>
                  <a:srgbClr val="252525"/>
                </a:solidFill>
              </a:rPr>
              <a:t> </a:t>
            </a:r>
            <a:r>
              <a:rPr lang="tr-TR" sz="2400" b="1" dirty="0" err="1">
                <a:solidFill>
                  <a:srgbClr val="252525"/>
                </a:solidFill>
              </a:rPr>
              <a:t>persistent</a:t>
            </a:r>
            <a:r>
              <a:rPr lang="tr-TR" sz="2400" b="1" dirty="0">
                <a:solidFill>
                  <a:srgbClr val="252525"/>
                </a:solidFill>
              </a:rPr>
              <a:t> </a:t>
            </a:r>
            <a:r>
              <a:rPr lang="tr-TR" sz="2400" b="1" dirty="0" err="1">
                <a:solidFill>
                  <a:srgbClr val="252525"/>
                </a:solidFill>
              </a:rPr>
              <a:t>infections</a:t>
            </a:r>
            <a:r>
              <a:rPr lang="tr-TR" sz="2400" b="1" dirty="0">
                <a:solidFill>
                  <a:srgbClr val="252525"/>
                </a:solidFill>
              </a:rPr>
              <a:t>.</a:t>
            </a:r>
          </a:p>
          <a:p>
            <a:pPr marL="0" lvl="0" indent="0" rtl="0">
              <a:lnSpc>
                <a:spcPct val="115000"/>
              </a:lnSpc>
              <a:spcBef>
                <a:spcPts val="600"/>
              </a:spcBef>
              <a:spcAft>
                <a:spcPts val="600"/>
              </a:spcAft>
              <a:buNone/>
            </a:pPr>
            <a:r>
              <a:rPr lang="tr-TR" sz="2400" dirty="0" err="1">
                <a:solidFill>
                  <a:srgbClr val="252525"/>
                </a:solidFill>
              </a:rPr>
              <a:t>Respiratory</a:t>
            </a:r>
            <a:r>
              <a:rPr lang="tr-TR" sz="2400" dirty="0">
                <a:solidFill>
                  <a:srgbClr val="252525"/>
                </a:solidFill>
              </a:rPr>
              <a:t> </a:t>
            </a:r>
            <a:r>
              <a:rPr lang="tr-TR" sz="2400" dirty="0" err="1">
                <a:solidFill>
                  <a:srgbClr val="252525"/>
                </a:solidFill>
              </a:rPr>
              <a:t>and</a:t>
            </a:r>
            <a:r>
              <a:rPr lang="tr-TR" sz="2400" dirty="0">
                <a:solidFill>
                  <a:srgbClr val="252525"/>
                </a:solidFill>
              </a:rPr>
              <a:t> </a:t>
            </a:r>
            <a:r>
              <a:rPr lang="tr-TR" sz="2400" b="1" dirty="0" err="1">
                <a:solidFill>
                  <a:schemeClr val="accent2"/>
                </a:solidFill>
              </a:rPr>
              <a:t>faecal</a:t>
            </a:r>
            <a:r>
              <a:rPr lang="tr-TR" sz="2400" b="1" dirty="0">
                <a:solidFill>
                  <a:schemeClr val="accent2"/>
                </a:solidFill>
              </a:rPr>
              <a:t> </a:t>
            </a:r>
            <a:r>
              <a:rPr lang="tr-TR" sz="2400" b="1" dirty="0" err="1">
                <a:solidFill>
                  <a:schemeClr val="accent2"/>
                </a:solidFill>
              </a:rPr>
              <a:t>shedding</a:t>
            </a:r>
            <a:r>
              <a:rPr lang="tr-TR" sz="2400" dirty="0">
                <a:solidFill>
                  <a:srgbClr val="252525"/>
                </a:solidFill>
              </a:rPr>
              <a:t> </a:t>
            </a:r>
            <a:r>
              <a:rPr lang="tr-TR" sz="2400" dirty="0" err="1">
                <a:solidFill>
                  <a:srgbClr val="252525"/>
                </a:solidFill>
              </a:rPr>
              <a:t>usually</a:t>
            </a:r>
            <a:r>
              <a:rPr lang="tr-TR" sz="2400" dirty="0">
                <a:solidFill>
                  <a:srgbClr val="252525"/>
                </a:solidFill>
              </a:rPr>
              <a:t> </a:t>
            </a:r>
            <a:r>
              <a:rPr lang="tr-TR" sz="2400" dirty="0" err="1">
                <a:solidFill>
                  <a:srgbClr val="252525"/>
                </a:solidFill>
              </a:rPr>
              <a:t>last</a:t>
            </a:r>
            <a:r>
              <a:rPr lang="tr-TR" sz="2400" dirty="0">
                <a:solidFill>
                  <a:srgbClr val="252525"/>
                </a:solidFill>
              </a:rPr>
              <a:t> </a:t>
            </a:r>
            <a:r>
              <a:rPr lang="tr-TR" sz="2400" dirty="0" err="1">
                <a:solidFill>
                  <a:srgbClr val="252525"/>
                </a:solidFill>
              </a:rPr>
              <a:t>for</a:t>
            </a:r>
            <a:r>
              <a:rPr lang="tr-TR" sz="2400" dirty="0">
                <a:solidFill>
                  <a:srgbClr val="252525"/>
                </a:solidFill>
              </a:rPr>
              <a:t> </a:t>
            </a:r>
            <a:r>
              <a:rPr lang="tr-TR" sz="2400" dirty="0" err="1">
                <a:solidFill>
                  <a:srgbClr val="252525"/>
                </a:solidFill>
              </a:rPr>
              <a:t>about</a:t>
            </a:r>
            <a:r>
              <a:rPr lang="tr-TR" sz="2400" dirty="0">
                <a:solidFill>
                  <a:srgbClr val="252525"/>
                </a:solidFill>
              </a:rPr>
              <a:t> 10 </a:t>
            </a:r>
            <a:r>
              <a:rPr lang="tr-TR" sz="2400" dirty="0" err="1">
                <a:solidFill>
                  <a:srgbClr val="252525"/>
                </a:solidFill>
              </a:rPr>
              <a:t>days</a:t>
            </a:r>
            <a:r>
              <a:rPr lang="tr-TR" sz="2400" dirty="0">
                <a:solidFill>
                  <a:srgbClr val="252525"/>
                </a:solidFill>
              </a:rPr>
              <a:t> </a:t>
            </a:r>
            <a:r>
              <a:rPr lang="tr-TR" sz="2400" dirty="0" err="1">
                <a:solidFill>
                  <a:srgbClr val="252525"/>
                </a:solidFill>
              </a:rPr>
              <a:t>and</a:t>
            </a:r>
            <a:r>
              <a:rPr lang="tr-TR" sz="2400" dirty="0">
                <a:solidFill>
                  <a:srgbClr val="252525"/>
                </a:solidFill>
              </a:rPr>
              <a:t>, </a:t>
            </a:r>
            <a:r>
              <a:rPr lang="tr-TR" sz="2400" dirty="0" err="1">
                <a:solidFill>
                  <a:srgbClr val="252525"/>
                </a:solidFill>
              </a:rPr>
              <a:t>where</a:t>
            </a:r>
            <a:r>
              <a:rPr lang="tr-TR" sz="2400" dirty="0">
                <a:solidFill>
                  <a:srgbClr val="252525"/>
                </a:solidFill>
              </a:rPr>
              <a:t> </a:t>
            </a:r>
            <a:r>
              <a:rPr lang="tr-TR" sz="2400" dirty="0" err="1">
                <a:solidFill>
                  <a:srgbClr val="252525"/>
                </a:solidFill>
              </a:rPr>
              <a:t>the</a:t>
            </a:r>
            <a:r>
              <a:rPr lang="tr-TR" sz="2400" dirty="0">
                <a:solidFill>
                  <a:srgbClr val="252525"/>
                </a:solidFill>
              </a:rPr>
              <a:t> </a:t>
            </a:r>
            <a:r>
              <a:rPr lang="tr-TR" sz="2400" dirty="0" err="1">
                <a:solidFill>
                  <a:srgbClr val="252525"/>
                </a:solidFill>
              </a:rPr>
              <a:t>kidney</a:t>
            </a:r>
            <a:r>
              <a:rPr lang="tr-TR" sz="2400" dirty="0">
                <a:solidFill>
                  <a:srgbClr val="252525"/>
                </a:solidFill>
              </a:rPr>
              <a:t> is </a:t>
            </a:r>
            <a:r>
              <a:rPr lang="tr-TR" sz="2400" dirty="0" err="1">
                <a:solidFill>
                  <a:srgbClr val="252525"/>
                </a:solidFill>
              </a:rPr>
              <a:t>involved</a:t>
            </a:r>
            <a:r>
              <a:rPr lang="tr-TR" sz="2400" dirty="0">
                <a:solidFill>
                  <a:srgbClr val="252525"/>
                </a:solidFill>
              </a:rPr>
              <a:t>, </a:t>
            </a:r>
            <a:r>
              <a:rPr lang="tr-TR" sz="2400" dirty="0" err="1">
                <a:solidFill>
                  <a:srgbClr val="252525"/>
                </a:solidFill>
              </a:rPr>
              <a:t>virus</a:t>
            </a:r>
            <a:r>
              <a:rPr lang="tr-TR" sz="2400" dirty="0">
                <a:solidFill>
                  <a:srgbClr val="252525"/>
                </a:solidFill>
              </a:rPr>
              <a:t> can be </a:t>
            </a:r>
            <a:r>
              <a:rPr lang="tr-TR" sz="2400" dirty="0" err="1">
                <a:solidFill>
                  <a:srgbClr val="252525"/>
                </a:solidFill>
              </a:rPr>
              <a:t>excreted</a:t>
            </a:r>
            <a:r>
              <a:rPr lang="tr-TR" sz="2400" dirty="0">
                <a:solidFill>
                  <a:srgbClr val="252525"/>
                </a:solidFill>
              </a:rPr>
              <a:t> </a:t>
            </a:r>
            <a:r>
              <a:rPr lang="tr-TR" sz="2400" dirty="0" err="1">
                <a:solidFill>
                  <a:srgbClr val="252525"/>
                </a:solidFill>
              </a:rPr>
              <a:t>for</a:t>
            </a:r>
            <a:r>
              <a:rPr lang="tr-TR" sz="2400" dirty="0">
                <a:solidFill>
                  <a:srgbClr val="252525"/>
                </a:solidFill>
              </a:rPr>
              <a:t> </a:t>
            </a:r>
            <a:r>
              <a:rPr lang="tr-TR" sz="2400" dirty="0" err="1">
                <a:solidFill>
                  <a:srgbClr val="252525"/>
                </a:solidFill>
              </a:rPr>
              <a:t>over</a:t>
            </a:r>
            <a:r>
              <a:rPr lang="tr-TR" sz="2400" dirty="0">
                <a:solidFill>
                  <a:srgbClr val="252525"/>
                </a:solidFill>
              </a:rPr>
              <a:t> 10 </a:t>
            </a:r>
            <a:r>
              <a:rPr lang="tr-TR" sz="2400" dirty="0" err="1">
                <a:solidFill>
                  <a:srgbClr val="252525"/>
                </a:solidFill>
              </a:rPr>
              <a:t>weeks</a:t>
            </a:r>
            <a:r>
              <a:rPr lang="tr-TR" sz="2400" dirty="0">
                <a:solidFill>
                  <a:srgbClr val="252525"/>
                </a:solidFill>
              </a:rPr>
              <a:t> in </a:t>
            </a:r>
            <a:r>
              <a:rPr lang="tr-TR" sz="2400" b="1" dirty="0" err="1">
                <a:solidFill>
                  <a:schemeClr val="accent4">
                    <a:lumMod val="75000"/>
                  </a:schemeClr>
                </a:solidFill>
              </a:rPr>
              <a:t>urine</a:t>
            </a:r>
            <a:r>
              <a:rPr lang="tr-TR" sz="2400" dirty="0">
                <a:solidFill>
                  <a:schemeClr val="accent4">
                    <a:lumMod val="75000"/>
                  </a:schemeClr>
                </a:solidFill>
              </a:rPr>
              <a:t>.</a:t>
            </a:r>
          </a:p>
          <a:p>
            <a:pPr marL="0" lvl="0" indent="-69850" rtl="0">
              <a:lnSpc>
                <a:spcPct val="115000"/>
              </a:lnSpc>
              <a:spcBef>
                <a:spcPts val="600"/>
              </a:spcBef>
              <a:spcAft>
                <a:spcPts val="600"/>
              </a:spcAft>
              <a:buClr>
                <a:schemeClr val="dk1"/>
              </a:buClr>
              <a:buSzPts val="1100"/>
              <a:buFont typeface="Arial"/>
              <a:buNone/>
            </a:pPr>
            <a:r>
              <a:rPr lang="tr-TR" sz="2400" dirty="0" err="1">
                <a:solidFill>
                  <a:srgbClr val="252525"/>
                </a:solidFill>
              </a:rPr>
              <a:t>With</a:t>
            </a:r>
            <a:r>
              <a:rPr lang="tr-TR" sz="2400" dirty="0">
                <a:solidFill>
                  <a:srgbClr val="252525"/>
                </a:solidFill>
              </a:rPr>
              <a:t> </a:t>
            </a:r>
            <a:r>
              <a:rPr lang="tr-TR" sz="2400" dirty="0" err="1">
                <a:solidFill>
                  <a:srgbClr val="252525"/>
                </a:solidFill>
              </a:rPr>
              <a:t>persistent</a:t>
            </a:r>
            <a:r>
              <a:rPr lang="tr-TR" sz="2400" dirty="0">
                <a:solidFill>
                  <a:srgbClr val="252525"/>
                </a:solidFill>
              </a:rPr>
              <a:t> </a:t>
            </a:r>
            <a:r>
              <a:rPr lang="tr-TR" sz="2400" dirty="0" err="1">
                <a:solidFill>
                  <a:srgbClr val="252525"/>
                </a:solidFill>
              </a:rPr>
              <a:t>infection</a:t>
            </a:r>
            <a:r>
              <a:rPr lang="tr-TR" sz="2400" dirty="0">
                <a:solidFill>
                  <a:srgbClr val="252525"/>
                </a:solidFill>
              </a:rPr>
              <a:t>, </a:t>
            </a:r>
            <a:r>
              <a:rPr lang="tr-TR" sz="2400" dirty="0" err="1">
                <a:solidFill>
                  <a:srgbClr val="252525"/>
                </a:solidFill>
              </a:rPr>
              <a:t>lysis</a:t>
            </a:r>
            <a:r>
              <a:rPr lang="tr-TR" sz="2400" dirty="0">
                <a:solidFill>
                  <a:srgbClr val="252525"/>
                </a:solidFill>
              </a:rPr>
              <a:t> of </a:t>
            </a:r>
            <a:r>
              <a:rPr lang="tr-TR" sz="2400" dirty="0" err="1">
                <a:solidFill>
                  <a:srgbClr val="252525"/>
                </a:solidFill>
              </a:rPr>
              <a:t>fragile</a:t>
            </a:r>
            <a:r>
              <a:rPr lang="tr-TR" sz="2400" dirty="0">
                <a:solidFill>
                  <a:srgbClr val="252525"/>
                </a:solidFill>
              </a:rPr>
              <a:t> </a:t>
            </a:r>
            <a:r>
              <a:rPr lang="tr-TR" sz="2400" dirty="0" err="1">
                <a:solidFill>
                  <a:srgbClr val="252525"/>
                </a:solidFill>
              </a:rPr>
              <a:t>infected</a:t>
            </a:r>
            <a:r>
              <a:rPr lang="tr-TR" sz="2400" dirty="0">
                <a:solidFill>
                  <a:srgbClr val="252525"/>
                </a:solidFill>
              </a:rPr>
              <a:t> </a:t>
            </a:r>
            <a:r>
              <a:rPr lang="tr-TR" sz="2400" dirty="0" err="1">
                <a:solidFill>
                  <a:srgbClr val="252525"/>
                </a:solidFill>
              </a:rPr>
              <a:t>cells</a:t>
            </a:r>
            <a:r>
              <a:rPr lang="tr-TR" sz="2400" dirty="0">
                <a:solidFill>
                  <a:srgbClr val="252525"/>
                </a:solidFill>
              </a:rPr>
              <a:t> </a:t>
            </a:r>
            <a:r>
              <a:rPr lang="tr-TR" sz="2400" dirty="0" err="1">
                <a:solidFill>
                  <a:srgbClr val="252525"/>
                </a:solidFill>
              </a:rPr>
              <a:t>produces</a:t>
            </a:r>
            <a:r>
              <a:rPr lang="tr-TR" sz="2400" dirty="0">
                <a:solidFill>
                  <a:srgbClr val="252525"/>
                </a:solidFill>
              </a:rPr>
              <a:t> </a:t>
            </a:r>
            <a:r>
              <a:rPr lang="tr-TR" sz="2400" dirty="0" err="1">
                <a:solidFill>
                  <a:srgbClr val="252525"/>
                </a:solidFill>
              </a:rPr>
              <a:t>virus-shedding</a:t>
            </a:r>
            <a:r>
              <a:rPr lang="tr-TR" sz="2400" dirty="0">
                <a:solidFill>
                  <a:srgbClr val="252525"/>
                </a:solidFill>
              </a:rPr>
              <a:t> </a:t>
            </a:r>
            <a:r>
              <a:rPr lang="tr-TR" sz="2400" dirty="0" err="1">
                <a:solidFill>
                  <a:srgbClr val="252525"/>
                </a:solidFill>
              </a:rPr>
              <a:t>resulting</a:t>
            </a:r>
            <a:r>
              <a:rPr lang="tr-TR" sz="2400" dirty="0">
                <a:solidFill>
                  <a:srgbClr val="252525"/>
                </a:solidFill>
              </a:rPr>
              <a:t> in </a:t>
            </a:r>
            <a:r>
              <a:rPr lang="tr-TR" sz="2400" dirty="0" err="1">
                <a:solidFill>
                  <a:srgbClr val="252525"/>
                </a:solidFill>
              </a:rPr>
              <a:t>infection</a:t>
            </a:r>
            <a:r>
              <a:rPr lang="tr-TR" sz="2400" dirty="0">
                <a:solidFill>
                  <a:srgbClr val="252525"/>
                </a:solidFill>
              </a:rPr>
              <a:t> of </a:t>
            </a:r>
            <a:r>
              <a:rPr lang="tr-TR" sz="2400" dirty="0" err="1">
                <a:solidFill>
                  <a:srgbClr val="252525"/>
                </a:solidFill>
              </a:rPr>
              <a:t>susceptible</a:t>
            </a:r>
            <a:r>
              <a:rPr lang="tr-TR" sz="2400" dirty="0">
                <a:solidFill>
                  <a:srgbClr val="252525"/>
                </a:solidFill>
              </a:rPr>
              <a:t> </a:t>
            </a:r>
            <a:r>
              <a:rPr lang="tr-TR" sz="2400" dirty="0" err="1">
                <a:solidFill>
                  <a:srgbClr val="252525"/>
                </a:solidFill>
              </a:rPr>
              <a:t>animals</a:t>
            </a:r>
            <a:r>
              <a:rPr lang="tr-TR" sz="2400" dirty="0">
                <a:solidFill>
                  <a:srgbClr val="252525"/>
                </a:solidFill>
              </a:rPr>
              <a:t> </a:t>
            </a:r>
            <a:r>
              <a:rPr lang="tr-TR" sz="2400" dirty="0" err="1">
                <a:solidFill>
                  <a:srgbClr val="252525"/>
                </a:solidFill>
              </a:rPr>
              <a:t>that</a:t>
            </a:r>
            <a:r>
              <a:rPr lang="tr-TR" sz="2400" dirty="0">
                <a:solidFill>
                  <a:srgbClr val="252525"/>
                </a:solidFill>
              </a:rPr>
              <a:t> </a:t>
            </a:r>
            <a:r>
              <a:rPr lang="tr-TR" sz="2400" dirty="0" err="1">
                <a:solidFill>
                  <a:srgbClr val="252525"/>
                </a:solidFill>
              </a:rPr>
              <a:t>come</a:t>
            </a:r>
            <a:r>
              <a:rPr lang="tr-TR" sz="2400" dirty="0">
                <a:solidFill>
                  <a:srgbClr val="252525"/>
                </a:solidFill>
              </a:rPr>
              <a:t> in </a:t>
            </a:r>
            <a:r>
              <a:rPr lang="tr-TR" sz="2400" dirty="0" err="1">
                <a:solidFill>
                  <a:srgbClr val="252525"/>
                </a:solidFill>
              </a:rPr>
              <a:t>contact</a:t>
            </a:r>
            <a:r>
              <a:rPr lang="tr-TR" sz="2400" dirty="0">
                <a:solidFill>
                  <a:srgbClr val="252525"/>
                </a:solidFill>
              </a:rPr>
              <a:t> </a:t>
            </a:r>
            <a:r>
              <a:rPr lang="tr-TR" sz="2400" dirty="0" err="1">
                <a:solidFill>
                  <a:srgbClr val="252525"/>
                </a:solidFill>
              </a:rPr>
              <a:t>with</a:t>
            </a:r>
            <a:r>
              <a:rPr lang="tr-TR" sz="2400" dirty="0">
                <a:solidFill>
                  <a:srgbClr val="252525"/>
                </a:solidFill>
              </a:rPr>
              <a:t> </a:t>
            </a:r>
            <a:r>
              <a:rPr lang="tr-TR" sz="2400" dirty="0" err="1">
                <a:solidFill>
                  <a:srgbClr val="252525"/>
                </a:solidFill>
              </a:rPr>
              <a:t>the</a:t>
            </a:r>
            <a:r>
              <a:rPr lang="tr-TR" sz="2400" dirty="0">
                <a:solidFill>
                  <a:srgbClr val="252525"/>
                </a:solidFill>
              </a:rPr>
              <a:t> </a:t>
            </a:r>
            <a:r>
              <a:rPr lang="tr-TR" sz="2400" dirty="0" err="1">
                <a:solidFill>
                  <a:srgbClr val="252525"/>
                </a:solidFill>
              </a:rPr>
              <a:t>virus</a:t>
            </a:r>
            <a:r>
              <a:rPr lang="tr-TR" sz="2400" dirty="0">
                <a:solidFill>
                  <a:srgbClr val="252525"/>
                </a:solidFill>
              </a:rPr>
              <a:t>.</a:t>
            </a:r>
          </a:p>
          <a:p>
            <a:pPr marL="228600" lvl="0" indent="-50800">
              <a:spcBef>
                <a:spcPts val="0"/>
              </a:spcBef>
              <a:buNone/>
            </a:pPr>
            <a:endParaRPr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0">
              <a:spcBef>
                <a:spcPts val="0"/>
              </a:spcBef>
              <a:buNone/>
            </a:pPr>
            <a:r>
              <a:rPr lang="tr-TR" dirty="0" err="1">
                <a:solidFill>
                  <a:srgbClr val="0070C0"/>
                </a:solidFill>
              </a:rPr>
              <a:t>Clinical</a:t>
            </a:r>
            <a:r>
              <a:rPr lang="tr-TR" dirty="0">
                <a:solidFill>
                  <a:srgbClr val="0070C0"/>
                </a:solidFill>
              </a:rPr>
              <a:t> </a:t>
            </a:r>
            <a:r>
              <a:rPr lang="tr-TR" dirty="0" err="1">
                <a:solidFill>
                  <a:srgbClr val="0070C0"/>
                </a:solidFill>
              </a:rPr>
              <a:t>Signs</a:t>
            </a:r>
            <a:endParaRPr lang="tr-TR" dirty="0">
              <a:solidFill>
                <a:srgbClr val="0070C0"/>
              </a:solidFill>
            </a:endParaRPr>
          </a:p>
        </p:txBody>
      </p:sp>
      <p:sp>
        <p:nvSpPr>
          <p:cNvPr id="354" name="Shape 354"/>
          <p:cNvSpPr txBox="1">
            <a:spLocks noGrp="1"/>
          </p:cNvSpPr>
          <p:nvPr>
            <p:ph type="body" idx="1"/>
          </p:nvPr>
        </p:nvSpPr>
        <p:spPr>
          <a:xfrm>
            <a:off x="838200" y="1825625"/>
            <a:ext cx="10515600" cy="4351200"/>
          </a:xfrm>
          <a:prstGeom prst="rect">
            <a:avLst/>
          </a:prstGeom>
        </p:spPr>
        <p:txBody>
          <a:bodyPr wrap="square" lIns="91425" tIns="91425" rIns="91425" bIns="91425" anchor="t" anchorCtr="0">
            <a:noAutofit/>
          </a:bodyPr>
          <a:lstStyle/>
          <a:p>
            <a:pPr marL="342900" indent="-342900">
              <a:lnSpc>
                <a:spcPct val="100000"/>
              </a:lnSpc>
              <a:spcBef>
                <a:spcPts val="0"/>
              </a:spcBef>
              <a:spcAft>
                <a:spcPts val="600"/>
              </a:spcAft>
            </a:pPr>
            <a:r>
              <a:rPr lang="tr-TR" sz="2400" dirty="0" err="1">
                <a:solidFill>
                  <a:srgbClr val="CC00CC"/>
                </a:solidFill>
                <a:highlight>
                  <a:srgbClr val="FFFFFF"/>
                </a:highlight>
              </a:rPr>
              <a:t>Bovine</a:t>
            </a:r>
            <a:r>
              <a:rPr lang="tr-TR" sz="2400" dirty="0">
                <a:solidFill>
                  <a:srgbClr val="CC00CC"/>
                </a:solidFill>
                <a:highlight>
                  <a:srgbClr val="FFFFFF"/>
                </a:highlight>
              </a:rPr>
              <a:t> </a:t>
            </a:r>
            <a:r>
              <a:rPr lang="tr-TR" sz="2400" dirty="0" err="1">
                <a:solidFill>
                  <a:srgbClr val="CC00CC"/>
                </a:solidFill>
                <a:highlight>
                  <a:srgbClr val="FFFFFF"/>
                </a:highlight>
              </a:rPr>
              <a:t>Adenovirus</a:t>
            </a:r>
            <a:r>
              <a:rPr lang="tr-TR" sz="2400" dirty="0">
                <a:solidFill>
                  <a:srgbClr val="CC00CC"/>
                </a:solidFill>
                <a:highlight>
                  <a:srgbClr val="FFFFFF"/>
                </a:highlight>
              </a:rPr>
              <a:t> can </a:t>
            </a:r>
            <a:r>
              <a:rPr lang="tr-TR" sz="2400" dirty="0" err="1">
                <a:solidFill>
                  <a:srgbClr val="CC00CC"/>
                </a:solidFill>
                <a:highlight>
                  <a:srgbClr val="FFFFFF"/>
                </a:highlight>
              </a:rPr>
              <a:t>infect</a:t>
            </a:r>
            <a:r>
              <a:rPr lang="tr-TR" sz="2400" dirty="0">
                <a:solidFill>
                  <a:srgbClr val="CC00CC"/>
                </a:solidFill>
                <a:highlight>
                  <a:srgbClr val="FFFFFF"/>
                </a:highlight>
              </a:rPr>
              <a:t> </a:t>
            </a:r>
            <a:r>
              <a:rPr lang="tr-TR" sz="2400" dirty="0" err="1">
                <a:solidFill>
                  <a:srgbClr val="CC00CC"/>
                </a:solidFill>
                <a:highlight>
                  <a:srgbClr val="FFFFFF"/>
                </a:highlight>
              </a:rPr>
              <a:t>cattle</a:t>
            </a:r>
            <a:r>
              <a:rPr lang="tr-TR" sz="2400" dirty="0">
                <a:solidFill>
                  <a:srgbClr val="CC00CC"/>
                </a:solidFill>
                <a:highlight>
                  <a:srgbClr val="FFFFFF"/>
                </a:highlight>
              </a:rPr>
              <a:t> </a:t>
            </a:r>
            <a:r>
              <a:rPr lang="tr-TR" sz="2400" dirty="0" err="1">
                <a:solidFill>
                  <a:srgbClr val="CC00CC"/>
                </a:solidFill>
                <a:highlight>
                  <a:srgbClr val="FFFFFF"/>
                </a:highlight>
              </a:rPr>
              <a:t>and</a:t>
            </a:r>
            <a:r>
              <a:rPr lang="tr-TR" sz="2400" dirty="0">
                <a:solidFill>
                  <a:srgbClr val="CC00CC"/>
                </a:solidFill>
                <a:highlight>
                  <a:srgbClr val="FFFFFF"/>
                </a:highlight>
              </a:rPr>
              <a:t> </a:t>
            </a:r>
            <a:r>
              <a:rPr lang="tr-TR" sz="2400" dirty="0" err="1">
                <a:solidFill>
                  <a:srgbClr val="CC00CC"/>
                </a:solidFill>
                <a:highlight>
                  <a:srgbClr val="FFFFFF"/>
                </a:highlight>
              </a:rPr>
              <a:t>zebu</a:t>
            </a:r>
            <a:r>
              <a:rPr lang="tr-TR" sz="2400" dirty="0">
                <a:solidFill>
                  <a:srgbClr val="CC00CC"/>
                </a:solidFill>
                <a:highlight>
                  <a:srgbClr val="FFFFFF"/>
                </a:highlight>
              </a:rPr>
              <a:t> of </a:t>
            </a:r>
            <a:r>
              <a:rPr lang="tr-TR" sz="2400" dirty="0" err="1">
                <a:solidFill>
                  <a:srgbClr val="CC00CC"/>
                </a:solidFill>
                <a:highlight>
                  <a:srgbClr val="FFFFFF"/>
                </a:highlight>
              </a:rPr>
              <a:t>any</a:t>
            </a:r>
            <a:r>
              <a:rPr lang="tr-TR" sz="2400" dirty="0">
                <a:solidFill>
                  <a:srgbClr val="CC00CC"/>
                </a:solidFill>
                <a:highlight>
                  <a:srgbClr val="FFFFFF"/>
                </a:highlight>
              </a:rPr>
              <a:t> </a:t>
            </a:r>
            <a:r>
              <a:rPr lang="tr-TR" sz="2400" dirty="0" err="1">
                <a:solidFill>
                  <a:srgbClr val="CC00CC"/>
                </a:solidFill>
                <a:highlight>
                  <a:srgbClr val="FFFFFF"/>
                </a:highlight>
              </a:rPr>
              <a:t>breed</a:t>
            </a:r>
            <a:r>
              <a:rPr lang="tr-TR" sz="2400" dirty="0">
                <a:solidFill>
                  <a:srgbClr val="CC00CC"/>
                </a:solidFill>
                <a:highlight>
                  <a:srgbClr val="FFFFFF"/>
                </a:highlight>
              </a:rPr>
              <a:t>, </a:t>
            </a:r>
            <a:r>
              <a:rPr lang="tr-TR" sz="2400" dirty="0" err="1">
                <a:solidFill>
                  <a:srgbClr val="CC00CC"/>
                </a:solidFill>
                <a:highlight>
                  <a:srgbClr val="FFFFFF"/>
                </a:highlight>
              </a:rPr>
              <a:t>sex</a:t>
            </a:r>
            <a:r>
              <a:rPr lang="tr-TR" sz="2400" dirty="0">
                <a:solidFill>
                  <a:srgbClr val="CC00CC"/>
                </a:solidFill>
                <a:highlight>
                  <a:srgbClr val="FFFFFF"/>
                </a:highlight>
              </a:rPr>
              <a:t> </a:t>
            </a:r>
            <a:r>
              <a:rPr lang="tr-TR" sz="2400" dirty="0" err="1">
                <a:solidFill>
                  <a:srgbClr val="CC00CC"/>
                </a:solidFill>
                <a:highlight>
                  <a:srgbClr val="FFFFFF"/>
                </a:highlight>
              </a:rPr>
              <a:t>or</a:t>
            </a:r>
            <a:r>
              <a:rPr lang="tr-TR" sz="2400" dirty="0">
                <a:solidFill>
                  <a:srgbClr val="CC00CC"/>
                </a:solidFill>
                <a:highlight>
                  <a:srgbClr val="FFFFFF"/>
                </a:highlight>
              </a:rPr>
              <a:t> </a:t>
            </a:r>
            <a:r>
              <a:rPr lang="tr-TR" sz="2400" dirty="0" err="1">
                <a:solidFill>
                  <a:srgbClr val="CC00CC"/>
                </a:solidFill>
                <a:highlight>
                  <a:srgbClr val="FFFFFF"/>
                </a:highlight>
              </a:rPr>
              <a:t>age</a:t>
            </a:r>
            <a:r>
              <a:rPr lang="tr-TR" sz="2400" dirty="0">
                <a:solidFill>
                  <a:srgbClr val="CC00CC"/>
                </a:solidFill>
                <a:highlight>
                  <a:srgbClr val="FFFFFF"/>
                </a:highlight>
              </a:rPr>
              <a:t>, </a:t>
            </a:r>
            <a:r>
              <a:rPr lang="tr-TR" sz="2400" dirty="0" err="1">
                <a:solidFill>
                  <a:srgbClr val="CC00CC"/>
                </a:solidFill>
                <a:highlight>
                  <a:srgbClr val="FFFFFF"/>
                </a:highlight>
              </a:rPr>
              <a:t>however</a:t>
            </a:r>
            <a:r>
              <a:rPr lang="tr-TR" sz="2400" dirty="0">
                <a:solidFill>
                  <a:srgbClr val="CC00CC"/>
                </a:solidFill>
                <a:highlight>
                  <a:srgbClr val="FFFFFF"/>
                </a:highlight>
              </a:rPr>
              <a:t>, </a:t>
            </a:r>
            <a:r>
              <a:rPr lang="tr-TR" sz="2400" dirty="0" err="1">
                <a:solidFill>
                  <a:srgbClr val="CC00CC"/>
                </a:solidFill>
                <a:highlight>
                  <a:srgbClr val="FFFFFF"/>
                </a:highlight>
              </a:rPr>
              <a:t>younger</a:t>
            </a:r>
            <a:r>
              <a:rPr lang="tr-TR" sz="2400" dirty="0">
                <a:solidFill>
                  <a:srgbClr val="CC00CC"/>
                </a:solidFill>
                <a:highlight>
                  <a:srgbClr val="FFFFFF"/>
                </a:highlight>
              </a:rPr>
              <a:t> </a:t>
            </a:r>
            <a:r>
              <a:rPr lang="tr-TR" sz="2400" dirty="0" err="1">
                <a:solidFill>
                  <a:srgbClr val="CC00CC"/>
                </a:solidFill>
                <a:highlight>
                  <a:srgbClr val="FFFFFF"/>
                </a:highlight>
              </a:rPr>
              <a:t>animals</a:t>
            </a:r>
            <a:r>
              <a:rPr lang="tr-TR" sz="2400" dirty="0">
                <a:solidFill>
                  <a:srgbClr val="CC00CC"/>
                </a:solidFill>
                <a:highlight>
                  <a:srgbClr val="FFFFFF"/>
                </a:highlight>
              </a:rPr>
              <a:t> </a:t>
            </a:r>
            <a:r>
              <a:rPr lang="tr-TR" sz="2400" dirty="0" err="1">
                <a:solidFill>
                  <a:srgbClr val="CC00CC"/>
                </a:solidFill>
                <a:highlight>
                  <a:srgbClr val="FFFFFF"/>
                </a:highlight>
              </a:rPr>
              <a:t>are</a:t>
            </a:r>
            <a:r>
              <a:rPr lang="tr-TR" sz="2400" dirty="0">
                <a:solidFill>
                  <a:srgbClr val="CC00CC"/>
                </a:solidFill>
                <a:highlight>
                  <a:srgbClr val="FFFFFF"/>
                </a:highlight>
              </a:rPr>
              <a:t> </a:t>
            </a:r>
            <a:r>
              <a:rPr lang="tr-TR" sz="2400" dirty="0" err="1">
                <a:solidFill>
                  <a:srgbClr val="CC00CC"/>
                </a:solidFill>
                <a:highlight>
                  <a:srgbClr val="FFFFFF"/>
                </a:highlight>
              </a:rPr>
              <a:t>more</a:t>
            </a:r>
            <a:r>
              <a:rPr lang="tr-TR" sz="2400" dirty="0">
                <a:solidFill>
                  <a:srgbClr val="CC00CC"/>
                </a:solidFill>
                <a:highlight>
                  <a:srgbClr val="FFFFFF"/>
                </a:highlight>
              </a:rPr>
              <a:t> at risk as </a:t>
            </a:r>
            <a:r>
              <a:rPr lang="tr-TR" sz="2400" dirty="0" err="1">
                <a:solidFill>
                  <a:srgbClr val="CC00CC"/>
                </a:solidFill>
                <a:highlight>
                  <a:srgbClr val="FFFFFF"/>
                </a:highlight>
              </a:rPr>
              <a:t>their</a:t>
            </a:r>
            <a:r>
              <a:rPr lang="tr-TR" sz="2400" dirty="0">
                <a:solidFill>
                  <a:srgbClr val="CC00CC"/>
                </a:solidFill>
                <a:highlight>
                  <a:srgbClr val="FFFFFF"/>
                </a:highlight>
              </a:rPr>
              <a:t> </a:t>
            </a:r>
            <a:r>
              <a:rPr lang="tr-TR" sz="2400" dirty="0" err="1">
                <a:solidFill>
                  <a:srgbClr val="CC00CC"/>
                </a:solidFill>
                <a:highlight>
                  <a:srgbClr val="FFFFFF"/>
                </a:highlight>
              </a:rPr>
              <a:t>maternal</a:t>
            </a:r>
            <a:r>
              <a:rPr lang="tr-TR" sz="2400" dirty="0">
                <a:solidFill>
                  <a:srgbClr val="CC00CC"/>
                </a:solidFill>
                <a:highlight>
                  <a:srgbClr val="FFFFFF"/>
                </a:highlight>
              </a:rPr>
              <a:t> </a:t>
            </a:r>
            <a:r>
              <a:rPr lang="tr-TR" sz="2400" dirty="0" err="1">
                <a:solidFill>
                  <a:srgbClr val="CC00CC"/>
                </a:solidFill>
                <a:highlight>
                  <a:srgbClr val="FFFFFF"/>
                </a:highlight>
              </a:rPr>
              <a:t>antibody</a:t>
            </a:r>
            <a:r>
              <a:rPr lang="tr-TR" sz="2400" dirty="0">
                <a:solidFill>
                  <a:srgbClr val="CC00CC"/>
                </a:solidFill>
                <a:highlight>
                  <a:srgbClr val="FFFFFF"/>
                </a:highlight>
              </a:rPr>
              <a:t> </a:t>
            </a:r>
            <a:r>
              <a:rPr lang="tr-TR" sz="2400" dirty="0" err="1">
                <a:solidFill>
                  <a:srgbClr val="CC00CC"/>
                </a:solidFill>
                <a:highlight>
                  <a:srgbClr val="FFFFFF"/>
                </a:highlight>
              </a:rPr>
              <a:t>begins</a:t>
            </a:r>
            <a:r>
              <a:rPr lang="tr-TR" sz="2400" dirty="0">
                <a:solidFill>
                  <a:srgbClr val="CC00CC"/>
                </a:solidFill>
                <a:highlight>
                  <a:srgbClr val="FFFFFF"/>
                </a:highlight>
              </a:rPr>
              <a:t> </a:t>
            </a:r>
            <a:r>
              <a:rPr lang="tr-TR" sz="2400" dirty="0" err="1">
                <a:solidFill>
                  <a:srgbClr val="CC00CC"/>
                </a:solidFill>
                <a:highlight>
                  <a:srgbClr val="FFFFFF"/>
                </a:highlight>
              </a:rPr>
              <a:t>to</a:t>
            </a:r>
            <a:r>
              <a:rPr lang="tr-TR" sz="2400" dirty="0">
                <a:solidFill>
                  <a:srgbClr val="CC00CC"/>
                </a:solidFill>
                <a:highlight>
                  <a:srgbClr val="FFFFFF"/>
                </a:highlight>
              </a:rPr>
              <a:t> </a:t>
            </a:r>
            <a:r>
              <a:rPr lang="tr-TR" sz="2400" dirty="0" err="1">
                <a:solidFill>
                  <a:srgbClr val="CC00CC"/>
                </a:solidFill>
                <a:highlight>
                  <a:srgbClr val="FFFFFF"/>
                </a:highlight>
              </a:rPr>
              <a:t>wane</a:t>
            </a:r>
            <a:r>
              <a:rPr lang="tr-TR" sz="2400" dirty="0">
                <a:solidFill>
                  <a:srgbClr val="CC00CC"/>
                </a:solidFill>
                <a:highlight>
                  <a:srgbClr val="FFFFFF"/>
                </a:highlight>
              </a:rPr>
              <a:t>, </a:t>
            </a:r>
            <a:r>
              <a:rPr lang="tr-TR" sz="2400" dirty="0" err="1">
                <a:solidFill>
                  <a:srgbClr val="CC00CC"/>
                </a:solidFill>
                <a:highlight>
                  <a:srgbClr val="FFFFFF"/>
                </a:highlight>
              </a:rPr>
              <a:t>around</a:t>
            </a:r>
            <a:r>
              <a:rPr lang="tr-TR" sz="2400" dirty="0">
                <a:solidFill>
                  <a:srgbClr val="CC00CC"/>
                </a:solidFill>
                <a:highlight>
                  <a:srgbClr val="FFFFFF"/>
                </a:highlight>
              </a:rPr>
              <a:t> </a:t>
            </a:r>
            <a:r>
              <a:rPr lang="tr-TR" sz="2400" dirty="0" err="1">
                <a:solidFill>
                  <a:srgbClr val="CC00CC"/>
                </a:solidFill>
                <a:highlight>
                  <a:srgbClr val="FFFFFF"/>
                </a:highlight>
              </a:rPr>
              <a:t>the</a:t>
            </a:r>
            <a:r>
              <a:rPr lang="tr-TR" sz="2400" dirty="0">
                <a:solidFill>
                  <a:srgbClr val="CC00CC"/>
                </a:solidFill>
                <a:highlight>
                  <a:srgbClr val="FFFFFF"/>
                </a:highlight>
              </a:rPr>
              <a:t> </a:t>
            </a:r>
            <a:r>
              <a:rPr lang="tr-TR" sz="2400" dirty="0" err="1">
                <a:solidFill>
                  <a:srgbClr val="CC00CC"/>
                </a:solidFill>
                <a:highlight>
                  <a:srgbClr val="FFFFFF"/>
                </a:highlight>
              </a:rPr>
              <a:t>age</a:t>
            </a:r>
            <a:r>
              <a:rPr lang="tr-TR" sz="2400" dirty="0">
                <a:solidFill>
                  <a:srgbClr val="CC00CC"/>
                </a:solidFill>
                <a:highlight>
                  <a:srgbClr val="FFFFFF"/>
                </a:highlight>
              </a:rPr>
              <a:t> of </a:t>
            </a:r>
            <a:r>
              <a:rPr lang="tr-TR" sz="2400" b="1" dirty="0">
                <a:solidFill>
                  <a:srgbClr val="CC00CC"/>
                </a:solidFill>
                <a:highlight>
                  <a:srgbClr val="FFFFFF"/>
                </a:highlight>
              </a:rPr>
              <a:t>2 </a:t>
            </a:r>
            <a:r>
              <a:rPr lang="tr-TR" sz="2400" b="1" dirty="0" err="1">
                <a:solidFill>
                  <a:srgbClr val="CC00CC"/>
                </a:solidFill>
                <a:highlight>
                  <a:srgbClr val="FFFFFF"/>
                </a:highlight>
              </a:rPr>
              <a:t>weeks</a:t>
            </a:r>
            <a:r>
              <a:rPr lang="tr-TR" sz="2400" b="1" dirty="0">
                <a:solidFill>
                  <a:srgbClr val="CC00CC"/>
                </a:solidFill>
                <a:highlight>
                  <a:srgbClr val="FFFFFF"/>
                </a:highlight>
              </a:rPr>
              <a:t> </a:t>
            </a:r>
            <a:r>
              <a:rPr lang="tr-TR" sz="2400" b="1" dirty="0" err="1">
                <a:solidFill>
                  <a:srgbClr val="CC00CC"/>
                </a:solidFill>
                <a:highlight>
                  <a:srgbClr val="FFFFFF"/>
                </a:highlight>
              </a:rPr>
              <a:t>to</a:t>
            </a:r>
            <a:r>
              <a:rPr lang="tr-TR" sz="2400" b="1" dirty="0">
                <a:solidFill>
                  <a:srgbClr val="CC00CC"/>
                </a:solidFill>
                <a:highlight>
                  <a:srgbClr val="FFFFFF"/>
                </a:highlight>
              </a:rPr>
              <a:t> 4 </a:t>
            </a:r>
            <a:r>
              <a:rPr lang="tr-TR" sz="2400" b="1" dirty="0" err="1">
                <a:solidFill>
                  <a:srgbClr val="CC00CC"/>
                </a:solidFill>
                <a:highlight>
                  <a:srgbClr val="FFFFFF"/>
                </a:highlight>
              </a:rPr>
              <a:t>months</a:t>
            </a:r>
            <a:r>
              <a:rPr lang="tr-TR" sz="2400" b="1" dirty="0">
                <a:solidFill>
                  <a:srgbClr val="CC00CC"/>
                </a:solidFill>
                <a:highlight>
                  <a:srgbClr val="FFFFFF"/>
                </a:highlight>
              </a:rPr>
              <a:t> </a:t>
            </a:r>
            <a:r>
              <a:rPr lang="tr-TR" sz="2400" b="1" dirty="0" err="1">
                <a:solidFill>
                  <a:srgbClr val="CC00CC"/>
                </a:solidFill>
                <a:highlight>
                  <a:srgbClr val="FFFFFF"/>
                </a:highlight>
              </a:rPr>
              <a:t>old</a:t>
            </a:r>
            <a:r>
              <a:rPr lang="tr-TR" sz="2400" dirty="0">
                <a:solidFill>
                  <a:srgbClr val="CC00CC"/>
                </a:solidFill>
                <a:highlight>
                  <a:srgbClr val="FFFFFF"/>
                </a:highlight>
              </a:rPr>
              <a:t>.</a:t>
            </a:r>
          </a:p>
          <a:p>
            <a:pPr marL="342900" indent="-342900">
              <a:lnSpc>
                <a:spcPct val="100000"/>
              </a:lnSpc>
              <a:spcBef>
                <a:spcPts val="0"/>
              </a:spcBef>
              <a:spcAft>
                <a:spcPts val="600"/>
              </a:spcAft>
            </a:pPr>
            <a:r>
              <a:rPr lang="tr-TR" sz="2400" dirty="0" err="1">
                <a:solidFill>
                  <a:srgbClr val="333333"/>
                </a:solidFill>
              </a:rPr>
              <a:t>Interestingly</a:t>
            </a:r>
            <a:r>
              <a:rPr lang="tr-TR" sz="2400" dirty="0">
                <a:solidFill>
                  <a:srgbClr val="333333"/>
                </a:solidFill>
              </a:rPr>
              <a:t>, </a:t>
            </a:r>
            <a:r>
              <a:rPr lang="tr-TR" sz="2400" dirty="0" err="1">
                <a:solidFill>
                  <a:srgbClr val="333333"/>
                </a:solidFill>
              </a:rPr>
              <a:t>bovine</a:t>
            </a:r>
            <a:r>
              <a:rPr lang="tr-TR" sz="2400" dirty="0">
                <a:solidFill>
                  <a:srgbClr val="333333"/>
                </a:solidFill>
              </a:rPr>
              <a:t> </a:t>
            </a:r>
            <a:r>
              <a:rPr lang="tr-TR" sz="2400" dirty="0" err="1">
                <a:solidFill>
                  <a:srgbClr val="333333"/>
                </a:solidFill>
              </a:rPr>
              <a:t>adenovirus</a:t>
            </a:r>
            <a:r>
              <a:rPr lang="tr-TR" sz="2400" dirty="0">
                <a:solidFill>
                  <a:srgbClr val="333333"/>
                </a:solidFill>
              </a:rPr>
              <a:t> </a:t>
            </a:r>
            <a:r>
              <a:rPr lang="tr-TR" sz="2400" dirty="0" err="1">
                <a:solidFill>
                  <a:srgbClr val="333333"/>
                </a:solidFill>
              </a:rPr>
              <a:t>infection</a:t>
            </a:r>
            <a:r>
              <a:rPr lang="tr-TR" sz="2400" dirty="0">
                <a:solidFill>
                  <a:srgbClr val="333333"/>
                </a:solidFill>
              </a:rPr>
              <a:t> is not </a:t>
            </a:r>
            <a:r>
              <a:rPr lang="tr-TR" sz="2400" dirty="0" err="1">
                <a:solidFill>
                  <a:srgbClr val="333333"/>
                </a:solidFill>
              </a:rPr>
              <a:t>often</a:t>
            </a:r>
            <a:r>
              <a:rPr lang="tr-TR" sz="2400" dirty="0">
                <a:solidFill>
                  <a:srgbClr val="333333"/>
                </a:solidFill>
              </a:rPr>
              <a:t> </a:t>
            </a:r>
            <a:r>
              <a:rPr lang="tr-TR" sz="2400" dirty="0" err="1">
                <a:solidFill>
                  <a:srgbClr val="333333"/>
                </a:solidFill>
              </a:rPr>
              <a:t>associated</a:t>
            </a:r>
            <a:r>
              <a:rPr lang="tr-TR" sz="2400" dirty="0">
                <a:solidFill>
                  <a:srgbClr val="333333"/>
                </a:solidFill>
              </a:rPr>
              <a:t> </a:t>
            </a:r>
            <a:r>
              <a:rPr lang="tr-TR" sz="2400" dirty="0" err="1">
                <a:solidFill>
                  <a:srgbClr val="333333"/>
                </a:solidFill>
              </a:rPr>
              <a:t>with</a:t>
            </a:r>
            <a:r>
              <a:rPr lang="tr-TR" sz="2400" dirty="0">
                <a:solidFill>
                  <a:srgbClr val="333333"/>
                </a:solidFill>
              </a:rPr>
              <a:t> </a:t>
            </a:r>
            <a:r>
              <a:rPr lang="tr-TR" sz="2400" dirty="0" err="1">
                <a:solidFill>
                  <a:srgbClr val="333333"/>
                </a:solidFill>
              </a:rPr>
              <a:t>any</a:t>
            </a:r>
            <a:r>
              <a:rPr lang="tr-TR" sz="2400" dirty="0">
                <a:solidFill>
                  <a:srgbClr val="333333"/>
                </a:solidFill>
              </a:rPr>
              <a:t> </a:t>
            </a:r>
            <a:r>
              <a:rPr lang="tr-TR" sz="2400" dirty="0" err="1">
                <a:solidFill>
                  <a:srgbClr val="333333"/>
                </a:solidFill>
              </a:rPr>
              <a:t>gross</a:t>
            </a:r>
            <a:r>
              <a:rPr lang="tr-TR" sz="2400" dirty="0">
                <a:solidFill>
                  <a:srgbClr val="333333"/>
                </a:solidFill>
              </a:rPr>
              <a:t> </a:t>
            </a:r>
            <a:r>
              <a:rPr lang="tr-TR" sz="2400" dirty="0" err="1">
                <a:solidFill>
                  <a:srgbClr val="333333"/>
                </a:solidFill>
              </a:rPr>
              <a:t>changes</a:t>
            </a:r>
            <a:r>
              <a:rPr lang="tr-TR" sz="2400" dirty="0">
                <a:solidFill>
                  <a:srgbClr val="333333"/>
                </a:solidFill>
              </a:rPr>
              <a:t> in </a:t>
            </a:r>
            <a:r>
              <a:rPr lang="tr-TR" sz="2400" dirty="0" err="1">
                <a:solidFill>
                  <a:srgbClr val="333333"/>
                </a:solidFill>
              </a:rPr>
              <a:t>the</a:t>
            </a:r>
            <a:r>
              <a:rPr lang="tr-TR" sz="2400" dirty="0">
                <a:solidFill>
                  <a:srgbClr val="333333"/>
                </a:solidFill>
              </a:rPr>
              <a:t> </a:t>
            </a:r>
            <a:r>
              <a:rPr lang="tr-TR" sz="2400" dirty="0" err="1">
                <a:solidFill>
                  <a:srgbClr val="333333"/>
                </a:solidFill>
              </a:rPr>
              <a:t>gastrointestinal</a:t>
            </a:r>
            <a:r>
              <a:rPr lang="tr-TR" sz="2400" dirty="0">
                <a:solidFill>
                  <a:srgbClr val="333333"/>
                </a:solidFill>
              </a:rPr>
              <a:t> </a:t>
            </a:r>
            <a:r>
              <a:rPr lang="tr-TR" sz="2400" dirty="0" err="1">
                <a:solidFill>
                  <a:srgbClr val="333333"/>
                </a:solidFill>
              </a:rPr>
              <a:t>or</a:t>
            </a:r>
            <a:r>
              <a:rPr lang="tr-TR" sz="2400" dirty="0">
                <a:solidFill>
                  <a:srgbClr val="333333"/>
                </a:solidFill>
              </a:rPr>
              <a:t> </a:t>
            </a:r>
            <a:r>
              <a:rPr lang="tr-TR" sz="2400" dirty="0" err="1">
                <a:solidFill>
                  <a:srgbClr val="333333"/>
                </a:solidFill>
              </a:rPr>
              <a:t>respiratory</a:t>
            </a:r>
            <a:r>
              <a:rPr lang="tr-TR" sz="2400" dirty="0">
                <a:solidFill>
                  <a:srgbClr val="333333"/>
                </a:solidFill>
              </a:rPr>
              <a:t> </a:t>
            </a:r>
            <a:r>
              <a:rPr lang="tr-TR" sz="2400" dirty="0" err="1">
                <a:solidFill>
                  <a:srgbClr val="333333"/>
                </a:solidFill>
              </a:rPr>
              <a:t>tract</a:t>
            </a:r>
            <a:r>
              <a:rPr lang="tr-TR" sz="2400" dirty="0">
                <a:solidFill>
                  <a:srgbClr val="333333"/>
                </a:solidFill>
              </a:rPr>
              <a:t>. </a:t>
            </a:r>
          </a:p>
          <a:p>
            <a:pPr marL="342900" indent="-342900">
              <a:lnSpc>
                <a:spcPct val="100000"/>
              </a:lnSpc>
              <a:spcBef>
                <a:spcPts val="0"/>
              </a:spcBef>
              <a:spcAft>
                <a:spcPts val="600"/>
              </a:spcAft>
            </a:pPr>
            <a:r>
              <a:rPr lang="tr-TR" sz="2400" dirty="0" err="1">
                <a:solidFill>
                  <a:srgbClr val="333333"/>
                </a:solidFill>
              </a:rPr>
              <a:t>Bovine</a:t>
            </a:r>
            <a:r>
              <a:rPr lang="tr-TR" sz="2400" dirty="0">
                <a:solidFill>
                  <a:srgbClr val="333333"/>
                </a:solidFill>
              </a:rPr>
              <a:t> </a:t>
            </a:r>
            <a:r>
              <a:rPr lang="tr-TR" sz="2400" dirty="0" err="1">
                <a:solidFill>
                  <a:srgbClr val="333333"/>
                </a:solidFill>
              </a:rPr>
              <a:t>adenovirus</a:t>
            </a:r>
            <a:r>
              <a:rPr lang="tr-TR" sz="2400" dirty="0">
                <a:solidFill>
                  <a:srgbClr val="333333"/>
                </a:solidFill>
              </a:rPr>
              <a:t> </a:t>
            </a:r>
            <a:r>
              <a:rPr lang="tr-TR" sz="2400" dirty="0" err="1">
                <a:solidFill>
                  <a:srgbClr val="333333"/>
                </a:solidFill>
              </a:rPr>
              <a:t>infection</a:t>
            </a:r>
            <a:r>
              <a:rPr lang="tr-TR" sz="2400" dirty="0">
                <a:solidFill>
                  <a:srgbClr val="333333"/>
                </a:solidFill>
              </a:rPr>
              <a:t> can be </a:t>
            </a:r>
            <a:r>
              <a:rPr lang="tr-TR" sz="2400" dirty="0" err="1">
                <a:solidFill>
                  <a:srgbClr val="333333"/>
                </a:solidFill>
              </a:rPr>
              <a:t>associated</a:t>
            </a:r>
            <a:r>
              <a:rPr lang="tr-TR" sz="2400" dirty="0">
                <a:solidFill>
                  <a:srgbClr val="333333"/>
                </a:solidFill>
              </a:rPr>
              <a:t> </a:t>
            </a:r>
            <a:r>
              <a:rPr lang="tr-TR" sz="2400" dirty="0" err="1">
                <a:solidFill>
                  <a:srgbClr val="333333"/>
                </a:solidFill>
              </a:rPr>
              <a:t>with</a:t>
            </a:r>
            <a:r>
              <a:rPr lang="tr-TR" sz="2400" dirty="0">
                <a:solidFill>
                  <a:srgbClr val="333333"/>
                </a:solidFill>
              </a:rPr>
              <a:t> a </a:t>
            </a:r>
            <a:r>
              <a:rPr lang="tr-TR" sz="2400" dirty="0" err="1">
                <a:solidFill>
                  <a:srgbClr val="333333"/>
                </a:solidFill>
              </a:rPr>
              <a:t>variety</a:t>
            </a:r>
            <a:r>
              <a:rPr lang="tr-TR" sz="2400" dirty="0">
                <a:solidFill>
                  <a:srgbClr val="333333"/>
                </a:solidFill>
              </a:rPr>
              <a:t> of </a:t>
            </a:r>
            <a:r>
              <a:rPr lang="tr-TR" sz="2400" dirty="0" err="1">
                <a:solidFill>
                  <a:srgbClr val="333333"/>
                </a:solidFill>
              </a:rPr>
              <a:t>disease</a:t>
            </a:r>
            <a:r>
              <a:rPr lang="tr-TR" sz="2400" dirty="0">
                <a:solidFill>
                  <a:srgbClr val="333333"/>
                </a:solidFill>
              </a:rPr>
              <a:t> </a:t>
            </a:r>
            <a:r>
              <a:rPr lang="tr-TR" sz="2400" dirty="0" err="1">
                <a:solidFill>
                  <a:srgbClr val="333333"/>
                </a:solidFill>
              </a:rPr>
              <a:t>conditions</a:t>
            </a:r>
            <a:r>
              <a:rPr lang="tr-TR" sz="2400" dirty="0">
                <a:solidFill>
                  <a:srgbClr val="333333"/>
                </a:solidFill>
              </a:rPr>
              <a:t> </a:t>
            </a:r>
            <a:r>
              <a:rPr lang="tr-TR" sz="2400" dirty="0" err="1">
                <a:solidFill>
                  <a:srgbClr val="333333"/>
                </a:solidFill>
              </a:rPr>
              <a:t>including</a:t>
            </a:r>
            <a:r>
              <a:rPr lang="tr-TR" sz="2400" dirty="0">
                <a:solidFill>
                  <a:schemeClr val="accent2"/>
                </a:solidFill>
              </a:rPr>
              <a:t> </a:t>
            </a:r>
            <a:r>
              <a:rPr lang="tr-TR" sz="2400" dirty="0" err="1">
                <a:solidFill>
                  <a:schemeClr val="accent2"/>
                </a:solidFill>
              </a:rPr>
              <a:t>pneumonia</a:t>
            </a:r>
            <a:r>
              <a:rPr lang="tr-TR" sz="2400" dirty="0">
                <a:solidFill>
                  <a:schemeClr val="accent2"/>
                </a:solidFill>
              </a:rPr>
              <a:t>, </a:t>
            </a:r>
            <a:r>
              <a:rPr lang="tr-TR" sz="2400" dirty="0" err="1">
                <a:solidFill>
                  <a:schemeClr val="accent2"/>
                </a:solidFill>
              </a:rPr>
              <a:t>keratoconjunctivitis</a:t>
            </a:r>
            <a:r>
              <a:rPr lang="tr-TR" sz="2400" dirty="0">
                <a:solidFill>
                  <a:schemeClr val="accent2"/>
                </a:solidFill>
              </a:rPr>
              <a:t>, </a:t>
            </a:r>
            <a:r>
              <a:rPr lang="tr-TR" sz="2400" dirty="0" err="1">
                <a:solidFill>
                  <a:schemeClr val="accent2"/>
                </a:solidFill>
              </a:rPr>
              <a:t>enteritis</a:t>
            </a:r>
            <a:r>
              <a:rPr lang="tr-TR" sz="2400" dirty="0">
                <a:solidFill>
                  <a:schemeClr val="accent2"/>
                </a:solidFill>
              </a:rPr>
              <a:t>, </a:t>
            </a:r>
            <a:r>
              <a:rPr lang="tr-TR" sz="2400" dirty="0" err="1">
                <a:solidFill>
                  <a:schemeClr val="accent2"/>
                </a:solidFill>
              </a:rPr>
              <a:t>diarrhea</a:t>
            </a:r>
            <a:r>
              <a:rPr lang="tr-TR" sz="2400" dirty="0">
                <a:solidFill>
                  <a:schemeClr val="accent2"/>
                </a:solidFill>
              </a:rPr>
              <a:t>, </a:t>
            </a:r>
            <a:r>
              <a:rPr lang="tr-TR" sz="2400" dirty="0" err="1">
                <a:solidFill>
                  <a:schemeClr val="accent2"/>
                </a:solidFill>
              </a:rPr>
              <a:t>weak</a:t>
            </a:r>
            <a:r>
              <a:rPr lang="tr-TR" sz="2400" dirty="0">
                <a:solidFill>
                  <a:schemeClr val="accent2"/>
                </a:solidFill>
              </a:rPr>
              <a:t> </a:t>
            </a:r>
            <a:r>
              <a:rPr lang="tr-TR" sz="2400" dirty="0" err="1">
                <a:solidFill>
                  <a:schemeClr val="accent2"/>
                </a:solidFill>
              </a:rPr>
              <a:t>calf</a:t>
            </a:r>
            <a:r>
              <a:rPr lang="tr-TR" sz="2400" dirty="0">
                <a:solidFill>
                  <a:schemeClr val="accent2"/>
                </a:solidFill>
              </a:rPr>
              <a:t> </a:t>
            </a:r>
            <a:r>
              <a:rPr lang="tr-TR" sz="2400" dirty="0" err="1">
                <a:solidFill>
                  <a:schemeClr val="accent2"/>
                </a:solidFill>
              </a:rPr>
              <a:t>syndrome</a:t>
            </a:r>
            <a:r>
              <a:rPr lang="tr-TR" sz="2400" dirty="0">
                <a:solidFill>
                  <a:schemeClr val="accent2"/>
                </a:solidFill>
              </a:rPr>
              <a:t> </a:t>
            </a:r>
            <a:r>
              <a:rPr lang="tr-TR" sz="2400" dirty="0" err="1">
                <a:solidFill>
                  <a:schemeClr val="accent2"/>
                </a:solidFill>
              </a:rPr>
              <a:t>and</a:t>
            </a:r>
            <a:r>
              <a:rPr lang="tr-TR" sz="2400" dirty="0">
                <a:solidFill>
                  <a:schemeClr val="accent2"/>
                </a:solidFill>
              </a:rPr>
              <a:t> </a:t>
            </a:r>
            <a:r>
              <a:rPr lang="tr-TR" sz="2400" dirty="0" err="1">
                <a:solidFill>
                  <a:schemeClr val="accent2"/>
                </a:solidFill>
              </a:rPr>
              <a:t>abortion</a:t>
            </a:r>
            <a:r>
              <a:rPr lang="tr-TR" sz="2400" dirty="0">
                <a:solidFill>
                  <a:schemeClr val="accent2"/>
                </a:solidFill>
              </a:rPr>
              <a:t>. </a:t>
            </a:r>
          </a:p>
          <a:p>
            <a:pPr marL="273050" indent="-342900">
              <a:lnSpc>
                <a:spcPct val="100000"/>
              </a:lnSpc>
              <a:spcBef>
                <a:spcPts val="0"/>
              </a:spcBef>
              <a:spcAft>
                <a:spcPts val="600"/>
              </a:spcAft>
              <a:buSzPts val="1100"/>
            </a:pPr>
            <a:r>
              <a:rPr lang="tr-TR" sz="2400" dirty="0" err="1">
                <a:solidFill>
                  <a:srgbClr val="333333"/>
                </a:solidFill>
              </a:rPr>
              <a:t>When</a:t>
            </a:r>
            <a:r>
              <a:rPr lang="tr-TR" sz="2400" dirty="0">
                <a:solidFill>
                  <a:srgbClr val="333333"/>
                </a:solidFill>
              </a:rPr>
              <a:t> </a:t>
            </a:r>
            <a:r>
              <a:rPr lang="tr-TR" sz="2400" dirty="0" err="1">
                <a:solidFill>
                  <a:srgbClr val="333333"/>
                </a:solidFill>
              </a:rPr>
              <a:t>Adenovirus</a:t>
            </a:r>
            <a:r>
              <a:rPr lang="tr-TR" sz="2400" dirty="0">
                <a:solidFill>
                  <a:srgbClr val="333333"/>
                </a:solidFill>
              </a:rPr>
              <a:t> </a:t>
            </a:r>
            <a:r>
              <a:rPr lang="tr-TR" sz="2400" dirty="0" err="1">
                <a:solidFill>
                  <a:srgbClr val="333333"/>
                </a:solidFill>
              </a:rPr>
              <a:t>infection</a:t>
            </a:r>
            <a:r>
              <a:rPr lang="tr-TR" sz="2400" dirty="0">
                <a:solidFill>
                  <a:srgbClr val="333333"/>
                </a:solidFill>
              </a:rPr>
              <a:t> </a:t>
            </a:r>
            <a:r>
              <a:rPr lang="tr-TR" sz="2400" dirty="0" err="1">
                <a:solidFill>
                  <a:srgbClr val="333333"/>
                </a:solidFill>
              </a:rPr>
              <a:t>does</a:t>
            </a:r>
            <a:r>
              <a:rPr lang="tr-TR" sz="2400" dirty="0">
                <a:solidFill>
                  <a:srgbClr val="333333"/>
                </a:solidFill>
              </a:rPr>
              <a:t> </a:t>
            </a:r>
            <a:r>
              <a:rPr lang="tr-TR" sz="2400" dirty="0" err="1">
                <a:solidFill>
                  <a:srgbClr val="333333"/>
                </a:solidFill>
              </a:rPr>
              <a:t>induce</a:t>
            </a:r>
            <a:r>
              <a:rPr lang="tr-TR" sz="2400" dirty="0">
                <a:solidFill>
                  <a:srgbClr val="333333"/>
                </a:solidFill>
              </a:rPr>
              <a:t> </a:t>
            </a:r>
            <a:r>
              <a:rPr lang="tr-TR" sz="2400" dirty="0" err="1">
                <a:solidFill>
                  <a:srgbClr val="333333"/>
                </a:solidFill>
              </a:rPr>
              <a:t>signs</a:t>
            </a:r>
            <a:r>
              <a:rPr lang="tr-TR" sz="2400" dirty="0">
                <a:solidFill>
                  <a:srgbClr val="333333"/>
                </a:solidFill>
              </a:rPr>
              <a:t> of </a:t>
            </a:r>
            <a:r>
              <a:rPr lang="tr-TR" sz="2400" dirty="0" err="1">
                <a:solidFill>
                  <a:srgbClr val="333333"/>
                </a:solidFill>
              </a:rPr>
              <a:t>disease</a:t>
            </a:r>
            <a:r>
              <a:rPr lang="tr-TR" sz="2400" dirty="0">
                <a:solidFill>
                  <a:srgbClr val="333333"/>
                </a:solidFill>
              </a:rPr>
              <a:t>, it is </a:t>
            </a:r>
            <a:r>
              <a:rPr lang="tr-TR" sz="2400" dirty="0" err="1">
                <a:solidFill>
                  <a:srgbClr val="333333"/>
                </a:solidFill>
              </a:rPr>
              <a:t>often</a:t>
            </a:r>
            <a:r>
              <a:rPr lang="tr-TR" sz="2400" dirty="0">
                <a:solidFill>
                  <a:srgbClr val="333333"/>
                </a:solidFill>
              </a:rPr>
              <a:t> </a:t>
            </a:r>
            <a:r>
              <a:rPr lang="tr-TR" sz="2400" dirty="0" err="1">
                <a:solidFill>
                  <a:srgbClr val="333333"/>
                </a:solidFill>
              </a:rPr>
              <a:t>upper</a:t>
            </a:r>
            <a:r>
              <a:rPr lang="tr-TR" sz="2400" dirty="0">
                <a:solidFill>
                  <a:srgbClr val="333333"/>
                </a:solidFill>
              </a:rPr>
              <a:t> </a:t>
            </a:r>
            <a:r>
              <a:rPr lang="tr-TR" sz="2400" dirty="0" err="1">
                <a:solidFill>
                  <a:srgbClr val="333333"/>
                </a:solidFill>
              </a:rPr>
              <a:t>or</a:t>
            </a:r>
            <a:r>
              <a:rPr lang="tr-TR" sz="2400" dirty="0">
                <a:solidFill>
                  <a:srgbClr val="333333"/>
                </a:solidFill>
              </a:rPr>
              <a:t> </a:t>
            </a:r>
            <a:r>
              <a:rPr lang="tr-TR" sz="2400" dirty="0" err="1">
                <a:solidFill>
                  <a:srgbClr val="333333"/>
                </a:solidFill>
              </a:rPr>
              <a:t>lower</a:t>
            </a:r>
            <a:r>
              <a:rPr lang="tr-TR" sz="2400" dirty="0">
                <a:solidFill>
                  <a:srgbClr val="333333"/>
                </a:solidFill>
              </a:rPr>
              <a:t> </a:t>
            </a:r>
            <a:r>
              <a:rPr lang="tr-TR" sz="2400" dirty="0" err="1">
                <a:solidFill>
                  <a:srgbClr val="333333"/>
                </a:solidFill>
              </a:rPr>
              <a:t>respiratory</a:t>
            </a:r>
            <a:r>
              <a:rPr lang="tr-TR" sz="2400" dirty="0">
                <a:solidFill>
                  <a:srgbClr val="333333"/>
                </a:solidFill>
              </a:rPr>
              <a:t> </a:t>
            </a:r>
            <a:r>
              <a:rPr lang="tr-TR" sz="2400" dirty="0" err="1">
                <a:solidFill>
                  <a:srgbClr val="333333"/>
                </a:solidFill>
              </a:rPr>
              <a:t>disease</a:t>
            </a:r>
            <a:r>
              <a:rPr lang="tr-TR" sz="2400" dirty="0">
                <a:solidFill>
                  <a:srgbClr val="333333"/>
                </a:solidFill>
              </a:rPr>
              <a:t> </a:t>
            </a:r>
            <a:r>
              <a:rPr lang="tr-TR" sz="2400" dirty="0" err="1">
                <a:solidFill>
                  <a:srgbClr val="333333"/>
                </a:solidFill>
              </a:rPr>
              <a:t>accompanied</a:t>
            </a:r>
            <a:r>
              <a:rPr lang="tr-TR" sz="2400" dirty="0">
                <a:solidFill>
                  <a:srgbClr val="333333"/>
                </a:solidFill>
              </a:rPr>
              <a:t> </a:t>
            </a:r>
            <a:r>
              <a:rPr lang="tr-TR" sz="2400" dirty="0" err="1">
                <a:solidFill>
                  <a:srgbClr val="333333"/>
                </a:solidFill>
              </a:rPr>
              <a:t>by</a:t>
            </a:r>
            <a:r>
              <a:rPr lang="tr-TR" sz="2400" dirty="0">
                <a:solidFill>
                  <a:srgbClr val="333333"/>
                </a:solidFill>
              </a:rPr>
              <a:t> </a:t>
            </a:r>
            <a:r>
              <a:rPr lang="tr-TR" sz="2400" dirty="0" err="1">
                <a:solidFill>
                  <a:srgbClr val="333333"/>
                </a:solidFill>
              </a:rPr>
              <a:t>enteric</a:t>
            </a:r>
            <a:r>
              <a:rPr lang="tr-TR" sz="2400" dirty="0">
                <a:solidFill>
                  <a:srgbClr val="333333"/>
                </a:solidFill>
              </a:rPr>
              <a:t> </a:t>
            </a:r>
            <a:r>
              <a:rPr lang="tr-TR" sz="2400" dirty="0" err="1">
                <a:solidFill>
                  <a:srgbClr val="333333"/>
                </a:solidFill>
              </a:rPr>
              <a:t>disease</a:t>
            </a:r>
            <a:r>
              <a:rPr lang="tr-TR" sz="2400" dirty="0">
                <a:solidFill>
                  <a:srgbClr val="333333"/>
                </a:solidFill>
              </a:rPr>
              <a:t>.</a:t>
            </a:r>
          </a:p>
        </p:txBody>
      </p:sp>
      <p:pic>
        <p:nvPicPr>
          <p:cNvPr id="355" name="Shape 355"/>
          <p:cNvPicPr preferRelativeResize="0"/>
          <p:nvPr/>
        </p:nvPicPr>
        <p:blipFill>
          <a:blip r:embed="rId3">
            <a:alphaModFix/>
          </a:blip>
          <a:stretch>
            <a:fillRect/>
          </a:stretch>
        </p:blipFill>
        <p:spPr>
          <a:xfrm>
            <a:off x="152400" y="6329225"/>
            <a:ext cx="142875" cy="1333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838200" y="1119675"/>
            <a:ext cx="10515600" cy="5057100"/>
          </a:xfrm>
          <a:prstGeom prst="rect">
            <a:avLst/>
          </a:prstGeom>
        </p:spPr>
        <p:txBody>
          <a:bodyPr wrap="square" lIns="91425" tIns="91425" rIns="91425" bIns="91425" anchor="t" anchorCtr="0">
            <a:noAutofit/>
          </a:bodyPr>
          <a:lstStyle/>
          <a:p>
            <a:pPr marL="0" lvl="0" indent="0" rtl="0">
              <a:lnSpc>
                <a:spcPct val="115000"/>
              </a:lnSpc>
              <a:spcBef>
                <a:spcPts val="600"/>
              </a:spcBef>
              <a:spcAft>
                <a:spcPts val="600"/>
              </a:spcAft>
              <a:buNone/>
            </a:pPr>
            <a:r>
              <a:rPr lang="tr-TR" sz="2400" dirty="0" err="1">
                <a:solidFill>
                  <a:srgbClr val="252525"/>
                </a:solidFill>
              </a:rPr>
              <a:t>Respiratory</a:t>
            </a:r>
            <a:r>
              <a:rPr lang="tr-TR" sz="2400" dirty="0">
                <a:solidFill>
                  <a:srgbClr val="252525"/>
                </a:solidFill>
              </a:rPr>
              <a:t> </a:t>
            </a:r>
            <a:r>
              <a:rPr lang="tr-TR" sz="2400" dirty="0" err="1">
                <a:solidFill>
                  <a:srgbClr val="252525"/>
                </a:solidFill>
              </a:rPr>
              <a:t>signs</a:t>
            </a:r>
            <a:r>
              <a:rPr lang="tr-TR" sz="2400" dirty="0">
                <a:solidFill>
                  <a:srgbClr val="252525"/>
                </a:solidFill>
              </a:rPr>
              <a:t> </a:t>
            </a:r>
            <a:r>
              <a:rPr lang="tr-TR" sz="2400" dirty="0" err="1">
                <a:solidFill>
                  <a:srgbClr val="252525"/>
                </a:solidFill>
              </a:rPr>
              <a:t>include</a:t>
            </a:r>
            <a:r>
              <a:rPr lang="tr-TR" sz="2400" dirty="0">
                <a:solidFill>
                  <a:srgbClr val="252525"/>
                </a:solidFill>
              </a:rPr>
              <a:t> </a:t>
            </a:r>
          </a:p>
          <a:p>
            <a:pPr marL="0" lvl="0" indent="0" rtl="0">
              <a:lnSpc>
                <a:spcPct val="115000"/>
              </a:lnSpc>
              <a:spcBef>
                <a:spcPts val="600"/>
              </a:spcBef>
              <a:spcAft>
                <a:spcPts val="600"/>
              </a:spcAft>
              <a:buNone/>
            </a:pPr>
            <a:r>
              <a:rPr lang="tr-TR" sz="2400" b="1" dirty="0" err="1">
                <a:solidFill>
                  <a:srgbClr val="0070C0"/>
                </a:solidFill>
              </a:rPr>
              <a:t>coughing</a:t>
            </a:r>
            <a:r>
              <a:rPr lang="tr-TR" sz="2400" b="1" dirty="0">
                <a:solidFill>
                  <a:srgbClr val="0070C0"/>
                </a:solidFill>
              </a:rPr>
              <a:t>, </a:t>
            </a:r>
          </a:p>
          <a:p>
            <a:pPr marL="0" lvl="0" indent="0" rtl="0">
              <a:lnSpc>
                <a:spcPct val="115000"/>
              </a:lnSpc>
              <a:spcBef>
                <a:spcPts val="600"/>
              </a:spcBef>
              <a:spcAft>
                <a:spcPts val="600"/>
              </a:spcAft>
              <a:buNone/>
            </a:pPr>
            <a:r>
              <a:rPr lang="tr-TR" sz="2400" b="1" dirty="0" err="1">
                <a:solidFill>
                  <a:srgbClr val="0070C0"/>
                </a:solidFill>
              </a:rPr>
              <a:t>serous</a:t>
            </a:r>
            <a:r>
              <a:rPr lang="tr-TR" sz="2400" b="1" dirty="0">
                <a:solidFill>
                  <a:srgbClr val="0070C0"/>
                </a:solidFill>
              </a:rPr>
              <a:t> </a:t>
            </a:r>
            <a:r>
              <a:rPr lang="tr-TR" sz="2400" b="1" dirty="0" err="1">
                <a:solidFill>
                  <a:srgbClr val="0070C0"/>
                </a:solidFill>
              </a:rPr>
              <a:t>nasal</a:t>
            </a:r>
            <a:r>
              <a:rPr lang="tr-TR" sz="2400" b="1" dirty="0">
                <a:solidFill>
                  <a:srgbClr val="0070C0"/>
                </a:solidFill>
              </a:rPr>
              <a:t> </a:t>
            </a:r>
            <a:r>
              <a:rPr lang="tr-TR" sz="2400" b="1" dirty="0" err="1">
                <a:solidFill>
                  <a:srgbClr val="0070C0"/>
                </a:solidFill>
              </a:rPr>
              <a:t>discharge</a:t>
            </a:r>
            <a:r>
              <a:rPr lang="tr-TR" sz="2400" b="1" dirty="0">
                <a:solidFill>
                  <a:srgbClr val="0070C0"/>
                </a:solidFill>
              </a:rPr>
              <a:t>, </a:t>
            </a:r>
          </a:p>
          <a:p>
            <a:pPr marL="0" lvl="0" indent="0" rtl="0">
              <a:lnSpc>
                <a:spcPct val="115000"/>
              </a:lnSpc>
              <a:spcBef>
                <a:spcPts val="600"/>
              </a:spcBef>
              <a:spcAft>
                <a:spcPts val="600"/>
              </a:spcAft>
              <a:buNone/>
            </a:pPr>
            <a:r>
              <a:rPr lang="tr-TR" sz="2400" b="1" dirty="0" err="1">
                <a:solidFill>
                  <a:srgbClr val="0070C0"/>
                </a:solidFill>
              </a:rPr>
              <a:t>dyspnoea</a:t>
            </a:r>
            <a:r>
              <a:rPr lang="tr-TR" sz="2400" b="1" dirty="0">
                <a:solidFill>
                  <a:srgbClr val="0070C0"/>
                </a:solidFill>
              </a:rPr>
              <a:t> </a:t>
            </a:r>
            <a:r>
              <a:rPr lang="tr-TR" sz="2400" b="1" dirty="0" err="1">
                <a:solidFill>
                  <a:srgbClr val="0070C0"/>
                </a:solidFill>
              </a:rPr>
              <a:t>and</a:t>
            </a:r>
            <a:r>
              <a:rPr lang="tr-TR" sz="2400" b="1" dirty="0">
                <a:solidFill>
                  <a:srgbClr val="0070C0"/>
                </a:solidFill>
              </a:rPr>
              <a:t> </a:t>
            </a:r>
            <a:r>
              <a:rPr lang="tr-TR" sz="2400" b="1" dirty="0" err="1">
                <a:solidFill>
                  <a:srgbClr val="0070C0"/>
                </a:solidFill>
              </a:rPr>
              <a:t>tachypnoea</a:t>
            </a:r>
            <a:r>
              <a:rPr lang="tr-TR" sz="2400" dirty="0">
                <a:solidFill>
                  <a:srgbClr val="0070C0"/>
                </a:solidFill>
              </a:rPr>
              <a:t>.</a:t>
            </a:r>
            <a:r>
              <a:rPr lang="tr-TR" sz="2400" dirty="0">
                <a:solidFill>
                  <a:srgbClr val="252525"/>
                </a:solidFill>
              </a:rPr>
              <a:t> </a:t>
            </a:r>
          </a:p>
          <a:p>
            <a:pPr marL="0" lvl="0" indent="-69850" rtl="0">
              <a:lnSpc>
                <a:spcPct val="115000"/>
              </a:lnSpc>
              <a:spcBef>
                <a:spcPts val="600"/>
              </a:spcBef>
              <a:spcAft>
                <a:spcPts val="600"/>
              </a:spcAft>
              <a:buClr>
                <a:schemeClr val="dk1"/>
              </a:buClr>
              <a:buSzPts val="1100"/>
              <a:buFont typeface="Arial"/>
              <a:buNone/>
            </a:pPr>
            <a:r>
              <a:rPr lang="tr-TR" sz="2400" dirty="0" err="1">
                <a:solidFill>
                  <a:srgbClr val="252525"/>
                </a:solidFill>
              </a:rPr>
              <a:t>This</a:t>
            </a:r>
            <a:r>
              <a:rPr lang="tr-TR" sz="2400" dirty="0">
                <a:solidFill>
                  <a:srgbClr val="252525"/>
                </a:solidFill>
              </a:rPr>
              <a:t> </a:t>
            </a:r>
            <a:r>
              <a:rPr lang="tr-TR" sz="2400" dirty="0" err="1">
                <a:solidFill>
                  <a:srgbClr val="252525"/>
                </a:solidFill>
              </a:rPr>
              <a:t>may</a:t>
            </a:r>
            <a:r>
              <a:rPr lang="tr-TR" sz="2400" dirty="0">
                <a:solidFill>
                  <a:srgbClr val="252525"/>
                </a:solidFill>
              </a:rPr>
              <a:t> </a:t>
            </a:r>
            <a:r>
              <a:rPr lang="tr-TR" sz="2400" dirty="0" err="1">
                <a:solidFill>
                  <a:srgbClr val="252525"/>
                </a:solidFill>
              </a:rPr>
              <a:t>progress</a:t>
            </a:r>
            <a:r>
              <a:rPr lang="tr-TR" sz="2400" dirty="0">
                <a:solidFill>
                  <a:srgbClr val="252525"/>
                </a:solidFill>
              </a:rPr>
              <a:t> </a:t>
            </a:r>
            <a:r>
              <a:rPr lang="tr-TR" sz="2400" dirty="0" err="1">
                <a:solidFill>
                  <a:srgbClr val="252525"/>
                </a:solidFill>
              </a:rPr>
              <a:t>to</a:t>
            </a:r>
            <a:r>
              <a:rPr lang="tr-TR" sz="2400" dirty="0">
                <a:solidFill>
                  <a:srgbClr val="252525"/>
                </a:solidFill>
              </a:rPr>
              <a:t> </a:t>
            </a:r>
            <a:r>
              <a:rPr lang="tr-TR" sz="2400" dirty="0" err="1">
                <a:solidFill>
                  <a:srgbClr val="0B0080"/>
                </a:solidFill>
                <a:hlinkClick r:id="rId3"/>
              </a:rPr>
              <a:t>bronchopneumonia</a:t>
            </a:r>
            <a:r>
              <a:rPr lang="tr-TR" sz="2400" dirty="0">
                <a:solidFill>
                  <a:srgbClr val="252525"/>
                </a:solidFill>
              </a:rPr>
              <a:t> </a:t>
            </a:r>
            <a:r>
              <a:rPr lang="tr-TR" sz="2400" dirty="0" err="1">
                <a:solidFill>
                  <a:srgbClr val="252525"/>
                </a:solidFill>
              </a:rPr>
              <a:t>if</a:t>
            </a:r>
            <a:r>
              <a:rPr lang="tr-TR" sz="2400" dirty="0">
                <a:solidFill>
                  <a:srgbClr val="252525"/>
                </a:solidFill>
              </a:rPr>
              <a:t> </a:t>
            </a:r>
            <a:r>
              <a:rPr lang="tr-TR" sz="2400" dirty="0" err="1">
                <a:solidFill>
                  <a:srgbClr val="252525"/>
                </a:solidFill>
              </a:rPr>
              <a:t>secondary</a:t>
            </a:r>
            <a:r>
              <a:rPr lang="tr-TR" sz="2400" dirty="0">
                <a:solidFill>
                  <a:srgbClr val="252525"/>
                </a:solidFill>
              </a:rPr>
              <a:t> </a:t>
            </a:r>
            <a:r>
              <a:rPr lang="tr-TR" sz="2400" dirty="0" err="1">
                <a:solidFill>
                  <a:srgbClr val="252525"/>
                </a:solidFill>
              </a:rPr>
              <a:t>bacterial</a:t>
            </a:r>
            <a:r>
              <a:rPr lang="tr-TR" sz="2400" dirty="0">
                <a:solidFill>
                  <a:srgbClr val="252525"/>
                </a:solidFill>
              </a:rPr>
              <a:t> </a:t>
            </a:r>
            <a:r>
              <a:rPr lang="tr-TR" sz="2400" dirty="0" err="1">
                <a:solidFill>
                  <a:srgbClr val="252525"/>
                </a:solidFill>
              </a:rPr>
              <a:t>infection</a:t>
            </a:r>
            <a:r>
              <a:rPr lang="tr-TR" sz="2400" dirty="0">
                <a:solidFill>
                  <a:srgbClr val="252525"/>
                </a:solidFill>
              </a:rPr>
              <a:t> is </a:t>
            </a:r>
            <a:r>
              <a:rPr lang="tr-TR" sz="2400" dirty="0" err="1">
                <a:solidFill>
                  <a:srgbClr val="252525"/>
                </a:solidFill>
              </a:rPr>
              <a:t>present</a:t>
            </a:r>
            <a:r>
              <a:rPr lang="tr-TR" sz="2400" dirty="0">
                <a:solidFill>
                  <a:srgbClr val="252525"/>
                </a:solidFill>
              </a:rPr>
              <a:t>.</a:t>
            </a:r>
          </a:p>
          <a:p>
            <a:pPr marL="0" lvl="0" indent="-69850" rtl="0">
              <a:lnSpc>
                <a:spcPct val="115000"/>
              </a:lnSpc>
              <a:spcBef>
                <a:spcPts val="600"/>
              </a:spcBef>
              <a:spcAft>
                <a:spcPts val="600"/>
              </a:spcAft>
              <a:buClr>
                <a:schemeClr val="dk1"/>
              </a:buClr>
              <a:buSzPts val="1100"/>
              <a:buFont typeface="Arial"/>
              <a:buNone/>
            </a:pPr>
            <a:r>
              <a:rPr lang="tr-TR" sz="2400" dirty="0" err="1">
                <a:solidFill>
                  <a:srgbClr val="252525"/>
                </a:solidFill>
              </a:rPr>
              <a:t>Generalised</a:t>
            </a:r>
            <a:r>
              <a:rPr lang="tr-TR" sz="2400" dirty="0">
                <a:solidFill>
                  <a:srgbClr val="252525"/>
                </a:solidFill>
              </a:rPr>
              <a:t> </a:t>
            </a:r>
            <a:r>
              <a:rPr lang="tr-TR" sz="2400" dirty="0" err="1">
                <a:solidFill>
                  <a:srgbClr val="252525"/>
                </a:solidFill>
              </a:rPr>
              <a:t>clinical</a:t>
            </a:r>
            <a:r>
              <a:rPr lang="tr-TR" sz="2400" dirty="0">
                <a:solidFill>
                  <a:srgbClr val="252525"/>
                </a:solidFill>
              </a:rPr>
              <a:t> </a:t>
            </a:r>
            <a:r>
              <a:rPr lang="tr-TR" sz="2400" dirty="0" err="1">
                <a:solidFill>
                  <a:srgbClr val="252525"/>
                </a:solidFill>
              </a:rPr>
              <a:t>signs</a:t>
            </a:r>
            <a:r>
              <a:rPr lang="tr-TR" sz="2400" dirty="0">
                <a:solidFill>
                  <a:srgbClr val="252525"/>
                </a:solidFill>
              </a:rPr>
              <a:t> </a:t>
            </a:r>
            <a:r>
              <a:rPr lang="tr-TR" sz="2400" dirty="0" err="1">
                <a:solidFill>
                  <a:srgbClr val="252525"/>
                </a:solidFill>
              </a:rPr>
              <a:t>include</a:t>
            </a:r>
            <a:r>
              <a:rPr lang="tr-TR" sz="2400" dirty="0">
                <a:solidFill>
                  <a:srgbClr val="252525"/>
                </a:solidFill>
              </a:rPr>
              <a:t> </a:t>
            </a:r>
            <a:r>
              <a:rPr lang="tr-TR" sz="2400" b="1" dirty="0" err="1">
                <a:solidFill>
                  <a:srgbClr val="00B050"/>
                </a:solidFill>
              </a:rPr>
              <a:t>pyrexia</a:t>
            </a:r>
            <a:r>
              <a:rPr lang="tr-TR" sz="2400" b="1" dirty="0">
                <a:solidFill>
                  <a:srgbClr val="00B050"/>
                </a:solidFill>
              </a:rPr>
              <a:t>, </a:t>
            </a:r>
            <a:r>
              <a:rPr lang="tr-TR" sz="2400" b="1" dirty="0" err="1">
                <a:solidFill>
                  <a:srgbClr val="00B050"/>
                </a:solidFill>
              </a:rPr>
              <a:t>weight</a:t>
            </a:r>
            <a:r>
              <a:rPr lang="tr-TR" sz="2400" b="1" dirty="0">
                <a:solidFill>
                  <a:srgbClr val="00B050"/>
                </a:solidFill>
              </a:rPr>
              <a:t> </a:t>
            </a:r>
            <a:r>
              <a:rPr lang="tr-TR" sz="2400" b="1" dirty="0" err="1">
                <a:solidFill>
                  <a:srgbClr val="00B050"/>
                </a:solidFill>
              </a:rPr>
              <a:t>loss</a:t>
            </a:r>
            <a:r>
              <a:rPr lang="tr-TR" sz="2400" b="1" dirty="0">
                <a:solidFill>
                  <a:srgbClr val="00B050"/>
                </a:solidFill>
              </a:rPr>
              <a:t>, </a:t>
            </a:r>
            <a:r>
              <a:rPr lang="tr-TR" sz="2400" b="1" dirty="0" err="1">
                <a:solidFill>
                  <a:srgbClr val="00B050"/>
                </a:solidFill>
              </a:rPr>
              <a:t>sudden</a:t>
            </a:r>
            <a:r>
              <a:rPr lang="tr-TR" sz="2400" b="1" dirty="0">
                <a:solidFill>
                  <a:srgbClr val="00B050"/>
                </a:solidFill>
              </a:rPr>
              <a:t> </a:t>
            </a:r>
            <a:r>
              <a:rPr lang="tr-TR" sz="2400" b="1" dirty="0" err="1">
                <a:solidFill>
                  <a:srgbClr val="00B050"/>
                </a:solidFill>
              </a:rPr>
              <a:t>death</a:t>
            </a:r>
            <a:r>
              <a:rPr lang="tr-TR" sz="2400" b="1" dirty="0">
                <a:solidFill>
                  <a:srgbClr val="00B050"/>
                </a:solidFill>
              </a:rPr>
              <a:t>, </a:t>
            </a:r>
            <a:r>
              <a:rPr lang="tr-TR" sz="2400" b="1" dirty="0" err="1">
                <a:solidFill>
                  <a:srgbClr val="00B050"/>
                </a:solidFill>
              </a:rPr>
              <a:t>lymphadenopathy</a:t>
            </a:r>
            <a:r>
              <a:rPr lang="tr-TR" sz="2400" dirty="0">
                <a:solidFill>
                  <a:srgbClr val="252525"/>
                </a:solidFill>
              </a:rPr>
              <a:t> </a:t>
            </a:r>
            <a:r>
              <a:rPr lang="tr-TR" sz="2400" dirty="0" err="1">
                <a:solidFill>
                  <a:srgbClr val="252525"/>
                </a:solidFill>
              </a:rPr>
              <a:t>and</a:t>
            </a:r>
            <a:r>
              <a:rPr lang="tr-TR" sz="2400" dirty="0">
                <a:solidFill>
                  <a:srgbClr val="252525"/>
                </a:solidFill>
              </a:rPr>
              <a:t> </a:t>
            </a:r>
            <a:r>
              <a:rPr lang="tr-TR" sz="2400" dirty="0" err="1">
                <a:solidFill>
                  <a:srgbClr val="252525"/>
                </a:solidFill>
              </a:rPr>
              <a:t>generalised</a:t>
            </a:r>
            <a:r>
              <a:rPr lang="tr-TR" sz="2400" dirty="0">
                <a:solidFill>
                  <a:srgbClr val="252525"/>
                </a:solidFill>
              </a:rPr>
              <a:t> </a:t>
            </a:r>
            <a:r>
              <a:rPr lang="tr-TR" sz="2400" dirty="0" err="1">
                <a:solidFill>
                  <a:srgbClr val="252525"/>
                </a:solidFill>
              </a:rPr>
              <a:t>weakness</a:t>
            </a:r>
            <a:r>
              <a:rPr lang="tr-TR" sz="2400" dirty="0">
                <a:solidFill>
                  <a:srgbClr val="252525"/>
                </a:solidFill>
              </a:rPr>
              <a:t>.</a:t>
            </a:r>
          </a:p>
          <a:p>
            <a:pPr marL="228600" lvl="0" indent="-50800">
              <a:spcBef>
                <a:spcPts val="0"/>
              </a:spcBef>
              <a:buNone/>
            </a:pPr>
            <a:endParaRPr sz="2400" dirty="0"/>
          </a:p>
        </p:txBody>
      </p:sp>
      <p:pic>
        <p:nvPicPr>
          <p:cNvPr id="361" name="Shape 361"/>
          <p:cNvPicPr preferRelativeResize="0"/>
          <p:nvPr/>
        </p:nvPicPr>
        <p:blipFill>
          <a:blip r:embed="rId4">
            <a:alphaModFix/>
          </a:blip>
          <a:stretch>
            <a:fillRect/>
          </a:stretch>
        </p:blipFill>
        <p:spPr>
          <a:xfrm>
            <a:off x="7639574" y="351374"/>
            <a:ext cx="3788000" cy="28365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0">
              <a:spcBef>
                <a:spcPts val="0"/>
              </a:spcBef>
              <a:buNone/>
            </a:pPr>
            <a:r>
              <a:rPr lang="tr-TR">
                <a:solidFill>
                  <a:srgbClr val="4A86E8"/>
                </a:solidFill>
              </a:rPr>
              <a:t>Diagnosis</a:t>
            </a:r>
          </a:p>
        </p:txBody>
      </p:sp>
      <p:sp>
        <p:nvSpPr>
          <p:cNvPr id="367" name="Shape 367"/>
          <p:cNvSpPr txBox="1">
            <a:spLocks noGrp="1"/>
          </p:cNvSpPr>
          <p:nvPr>
            <p:ph type="body" idx="1"/>
          </p:nvPr>
        </p:nvSpPr>
        <p:spPr>
          <a:xfrm>
            <a:off x="838200" y="1597025"/>
            <a:ext cx="10515600" cy="4705800"/>
          </a:xfrm>
          <a:prstGeom prst="rect">
            <a:avLst/>
          </a:prstGeom>
        </p:spPr>
        <p:txBody>
          <a:bodyPr wrap="square" lIns="91425" tIns="91425" rIns="91425" bIns="91425" anchor="t" anchorCtr="0">
            <a:noAutofit/>
          </a:bodyPr>
          <a:lstStyle/>
          <a:p>
            <a:pPr marL="457200" lvl="0" indent="-381000">
              <a:spcBef>
                <a:spcPts val="0"/>
              </a:spcBef>
              <a:spcAft>
                <a:spcPts val="0"/>
              </a:spcAft>
              <a:buClr>
                <a:srgbClr val="252525"/>
              </a:buClr>
              <a:buSzPts val="2400"/>
              <a:buChar char="•"/>
            </a:pPr>
            <a:r>
              <a:rPr lang="tr-TR" sz="2400">
                <a:solidFill>
                  <a:srgbClr val="252525"/>
                </a:solidFill>
                <a:highlight>
                  <a:srgbClr val="FFFFFF"/>
                </a:highlight>
              </a:rPr>
              <a:t>Clinical signs and physical examination may add Bovine Adenovirus to the differential list, but definitive diagnosis cannot be achieved.</a:t>
            </a:r>
          </a:p>
          <a:p>
            <a:pPr marL="457200" lvl="0" indent="-381000" rtl="0">
              <a:lnSpc>
                <a:spcPct val="115000"/>
              </a:lnSpc>
              <a:spcBef>
                <a:spcPts val="0"/>
              </a:spcBef>
              <a:spcAft>
                <a:spcPts val="0"/>
              </a:spcAft>
              <a:buSzPts val="2400"/>
              <a:buChar char="•"/>
            </a:pPr>
            <a:r>
              <a:rPr lang="tr-TR" sz="2400">
                <a:solidFill>
                  <a:srgbClr val="252525"/>
                </a:solidFill>
              </a:rPr>
              <a:t>Adenovirus infection can be diagnosed morphometrically, serologically, and by virus isolation. Rapid presumptive diagnosis can be made either by observation of characteristic virus morphology in</a:t>
            </a:r>
            <a:r>
              <a:rPr lang="tr-TR" sz="2400">
                <a:solidFill>
                  <a:srgbClr val="800080"/>
                </a:solidFill>
              </a:rPr>
              <a:t> </a:t>
            </a:r>
            <a:r>
              <a:rPr lang="tr-TR" sz="2400" b="1">
                <a:solidFill>
                  <a:srgbClr val="800080"/>
                </a:solidFill>
              </a:rPr>
              <a:t>intranuclear inclusions by transmission electron microscopy or by </a:t>
            </a:r>
            <a:r>
              <a:rPr lang="tr-TR" sz="2400" b="1" u="sng">
                <a:solidFill>
                  <a:srgbClr val="800080"/>
                </a:solidFill>
                <a:hlinkClick r:id="rId3"/>
              </a:rPr>
              <a:t>immunofluorescent</a:t>
            </a:r>
            <a:r>
              <a:rPr lang="tr-TR" sz="2400" b="1">
                <a:solidFill>
                  <a:srgbClr val="800080"/>
                </a:solidFill>
              </a:rPr>
              <a:t> or immunohistochemical labelling</a:t>
            </a:r>
            <a:r>
              <a:rPr lang="tr-TR" sz="2400">
                <a:solidFill>
                  <a:srgbClr val="800080"/>
                </a:solidFill>
              </a:rPr>
              <a:t> of adenovirus antigens</a:t>
            </a:r>
            <a:r>
              <a:rPr lang="tr-TR" sz="2400">
                <a:solidFill>
                  <a:srgbClr val="252525"/>
                </a:solidFill>
              </a:rPr>
              <a:t> in tissues with gross lesions.</a:t>
            </a:r>
          </a:p>
          <a:p>
            <a:pPr marL="457200" lvl="0" indent="-381000" rtl="0">
              <a:lnSpc>
                <a:spcPct val="115000"/>
              </a:lnSpc>
              <a:spcBef>
                <a:spcPts val="0"/>
              </a:spcBef>
              <a:spcAft>
                <a:spcPts val="0"/>
              </a:spcAft>
              <a:buClr>
                <a:srgbClr val="252525"/>
              </a:buClr>
              <a:buSzPts val="2400"/>
              <a:buChar char="•"/>
            </a:pPr>
            <a:r>
              <a:rPr lang="tr-TR" sz="2400">
                <a:solidFill>
                  <a:srgbClr val="252525"/>
                </a:solidFill>
              </a:rPr>
              <a:t>Because of the number of types of adenoviruses infecting cattle, virus isolation is necessary to definitively identify the virus. </a:t>
            </a:r>
          </a:p>
          <a:p>
            <a:pPr marL="457200" lvl="0" indent="-381000" rtl="0">
              <a:lnSpc>
                <a:spcPct val="115000"/>
              </a:lnSpc>
              <a:spcBef>
                <a:spcPts val="0"/>
              </a:spcBef>
              <a:spcAft>
                <a:spcPts val="0"/>
              </a:spcAft>
              <a:buClr>
                <a:srgbClr val="CC0000"/>
              </a:buClr>
              <a:buSzPts val="2400"/>
              <a:buChar char="•"/>
            </a:pPr>
            <a:r>
              <a:rPr lang="tr-TR" sz="2400">
                <a:solidFill>
                  <a:srgbClr val="CC0000"/>
                </a:solidFill>
              </a:rPr>
              <a:t>Virus can be </a:t>
            </a:r>
            <a:r>
              <a:rPr lang="tr-TR" sz="2400" b="1">
                <a:solidFill>
                  <a:srgbClr val="CC0000"/>
                </a:solidFill>
              </a:rPr>
              <a:t>isolated from nasal secretions, tracheal fluids, intestinal contents and tissue homogenates.</a:t>
            </a:r>
          </a:p>
          <a:p>
            <a:pPr marL="457200" lvl="0" indent="-381000" rtl="0">
              <a:lnSpc>
                <a:spcPct val="115000"/>
              </a:lnSpc>
              <a:spcBef>
                <a:spcPts val="0"/>
              </a:spcBef>
              <a:spcAft>
                <a:spcPts val="600"/>
              </a:spcAft>
              <a:buClr>
                <a:srgbClr val="252525"/>
              </a:buClr>
              <a:buSzPts val="2400"/>
              <a:buChar char="•"/>
            </a:pPr>
            <a:r>
              <a:rPr lang="tr-TR" sz="2400" b="1">
                <a:solidFill>
                  <a:srgbClr val="252525"/>
                </a:solidFill>
              </a:rPr>
              <a:t>PCR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838200" y="60325"/>
            <a:ext cx="10515600" cy="1325700"/>
          </a:xfrm>
          <a:prstGeom prst="rect">
            <a:avLst/>
          </a:prstGeom>
        </p:spPr>
        <p:txBody>
          <a:bodyPr wrap="square" lIns="91425" tIns="91425" rIns="91425" bIns="91425" anchor="ctr" anchorCtr="0">
            <a:noAutofit/>
          </a:bodyPr>
          <a:lstStyle/>
          <a:p>
            <a:pPr marL="0" lvl="0" indent="0">
              <a:spcBef>
                <a:spcPts val="0"/>
              </a:spcBef>
              <a:buNone/>
            </a:pPr>
            <a:r>
              <a:rPr lang="tr-TR">
                <a:solidFill>
                  <a:srgbClr val="4A86E8"/>
                </a:solidFill>
              </a:rPr>
              <a:t>Prevention and Control </a:t>
            </a:r>
          </a:p>
        </p:txBody>
      </p:sp>
      <p:sp>
        <p:nvSpPr>
          <p:cNvPr id="373" name="Shape 373"/>
          <p:cNvSpPr txBox="1">
            <a:spLocks noGrp="1"/>
          </p:cNvSpPr>
          <p:nvPr>
            <p:ph type="body" idx="1"/>
          </p:nvPr>
        </p:nvSpPr>
        <p:spPr>
          <a:xfrm>
            <a:off x="838200" y="1292225"/>
            <a:ext cx="10515600" cy="4351200"/>
          </a:xfrm>
          <a:prstGeom prst="rect">
            <a:avLst/>
          </a:prstGeom>
        </p:spPr>
        <p:txBody>
          <a:bodyPr wrap="square" lIns="91425" tIns="91425" rIns="91425" bIns="91425" anchor="t" anchorCtr="0">
            <a:noAutofit/>
          </a:bodyPr>
          <a:lstStyle/>
          <a:p>
            <a:pPr marL="0" lvl="0" indent="-69850" rtl="0">
              <a:lnSpc>
                <a:spcPct val="115000"/>
              </a:lnSpc>
              <a:spcBef>
                <a:spcPts val="600"/>
              </a:spcBef>
              <a:spcAft>
                <a:spcPts val="600"/>
              </a:spcAft>
              <a:buClr>
                <a:schemeClr val="dk1"/>
              </a:buClr>
              <a:buSzPts val="1100"/>
              <a:buFont typeface="Arial"/>
              <a:buNone/>
            </a:pPr>
            <a:r>
              <a:rPr lang="tr-TR" sz="2400" dirty="0" err="1">
                <a:solidFill>
                  <a:srgbClr val="252525"/>
                </a:solidFill>
              </a:rPr>
              <a:t>The</a:t>
            </a:r>
            <a:r>
              <a:rPr lang="tr-TR" sz="2400" dirty="0">
                <a:solidFill>
                  <a:srgbClr val="252525"/>
                </a:solidFill>
              </a:rPr>
              <a:t> main </a:t>
            </a:r>
            <a:r>
              <a:rPr lang="tr-TR" sz="2400" dirty="0" err="1">
                <a:solidFill>
                  <a:srgbClr val="252525"/>
                </a:solidFill>
              </a:rPr>
              <a:t>control</a:t>
            </a:r>
            <a:r>
              <a:rPr lang="tr-TR" sz="2400" dirty="0">
                <a:solidFill>
                  <a:srgbClr val="252525"/>
                </a:solidFill>
              </a:rPr>
              <a:t> </a:t>
            </a:r>
            <a:r>
              <a:rPr lang="tr-TR" sz="2400" dirty="0" err="1">
                <a:solidFill>
                  <a:srgbClr val="252525"/>
                </a:solidFill>
              </a:rPr>
              <a:t>measure</a:t>
            </a:r>
            <a:r>
              <a:rPr lang="tr-TR" sz="2400" dirty="0">
                <a:solidFill>
                  <a:srgbClr val="252525"/>
                </a:solidFill>
              </a:rPr>
              <a:t> is </a:t>
            </a:r>
            <a:r>
              <a:rPr lang="tr-TR" sz="2400" dirty="0" err="1">
                <a:solidFill>
                  <a:srgbClr val="252525"/>
                </a:solidFill>
              </a:rPr>
              <a:t>to</a:t>
            </a:r>
            <a:r>
              <a:rPr lang="tr-TR" sz="2400" dirty="0">
                <a:solidFill>
                  <a:srgbClr val="252525"/>
                </a:solidFill>
              </a:rPr>
              <a:t> </a:t>
            </a:r>
            <a:r>
              <a:rPr lang="tr-TR" sz="2400" dirty="0" err="1">
                <a:solidFill>
                  <a:srgbClr val="FF3399"/>
                </a:solidFill>
              </a:rPr>
              <a:t>ensure</a:t>
            </a:r>
            <a:r>
              <a:rPr lang="tr-TR" sz="2400" dirty="0">
                <a:solidFill>
                  <a:srgbClr val="FF3399"/>
                </a:solidFill>
              </a:rPr>
              <a:t> </a:t>
            </a:r>
            <a:r>
              <a:rPr lang="tr-TR" sz="2400" b="1" dirty="0" err="1">
                <a:solidFill>
                  <a:srgbClr val="FF3399"/>
                </a:solidFill>
              </a:rPr>
              <a:t>adequate</a:t>
            </a:r>
            <a:r>
              <a:rPr lang="tr-TR" sz="2400" b="1" dirty="0">
                <a:solidFill>
                  <a:srgbClr val="FF3399"/>
                </a:solidFill>
              </a:rPr>
              <a:t> </a:t>
            </a:r>
            <a:r>
              <a:rPr lang="tr-TR" sz="2400" b="1" dirty="0" err="1">
                <a:solidFill>
                  <a:srgbClr val="FF3399"/>
                </a:solidFill>
              </a:rPr>
              <a:t>colostrum</a:t>
            </a:r>
            <a:r>
              <a:rPr lang="tr-TR" sz="2400" b="1" dirty="0">
                <a:solidFill>
                  <a:srgbClr val="FF3399"/>
                </a:solidFill>
              </a:rPr>
              <a:t> at </a:t>
            </a:r>
            <a:r>
              <a:rPr lang="tr-TR" sz="2400" b="1" dirty="0" err="1">
                <a:solidFill>
                  <a:srgbClr val="FF3399"/>
                </a:solidFill>
              </a:rPr>
              <a:t>birth</a:t>
            </a:r>
            <a:r>
              <a:rPr lang="tr-TR" sz="2400" dirty="0">
                <a:solidFill>
                  <a:srgbClr val="FF3399"/>
                </a:solidFill>
              </a:rPr>
              <a:t> </a:t>
            </a:r>
            <a:r>
              <a:rPr lang="tr-TR" sz="2400" dirty="0">
                <a:solidFill>
                  <a:srgbClr val="252525"/>
                </a:solidFill>
              </a:rPr>
              <a:t>as </a:t>
            </a:r>
            <a:r>
              <a:rPr lang="tr-TR" sz="2400" dirty="0" err="1">
                <a:solidFill>
                  <a:srgbClr val="252525"/>
                </a:solidFill>
              </a:rPr>
              <a:t>passive</a:t>
            </a:r>
            <a:r>
              <a:rPr lang="tr-TR" sz="2400" dirty="0">
                <a:solidFill>
                  <a:srgbClr val="252525"/>
                </a:solidFill>
              </a:rPr>
              <a:t> transfer </a:t>
            </a:r>
            <a:r>
              <a:rPr lang="tr-TR" sz="2400" dirty="0" err="1">
                <a:solidFill>
                  <a:srgbClr val="252525"/>
                </a:solidFill>
              </a:rPr>
              <a:t>provides</a:t>
            </a:r>
            <a:r>
              <a:rPr lang="tr-TR" sz="2400" dirty="0">
                <a:solidFill>
                  <a:srgbClr val="252525"/>
                </a:solidFill>
              </a:rPr>
              <a:t> </a:t>
            </a:r>
            <a:r>
              <a:rPr lang="tr-TR" sz="2400" dirty="0" err="1">
                <a:solidFill>
                  <a:srgbClr val="252525"/>
                </a:solidFill>
              </a:rPr>
              <a:t>immunity</a:t>
            </a:r>
            <a:r>
              <a:rPr lang="tr-TR" sz="2400" dirty="0">
                <a:solidFill>
                  <a:srgbClr val="252525"/>
                </a:solidFill>
              </a:rPr>
              <a:t> </a:t>
            </a:r>
            <a:r>
              <a:rPr lang="tr-TR" sz="2400" dirty="0" err="1">
                <a:solidFill>
                  <a:srgbClr val="252525"/>
                </a:solidFill>
              </a:rPr>
              <a:t>to</a:t>
            </a:r>
            <a:r>
              <a:rPr lang="tr-TR" sz="2400" dirty="0">
                <a:solidFill>
                  <a:srgbClr val="252525"/>
                </a:solidFill>
              </a:rPr>
              <a:t> </a:t>
            </a:r>
            <a:r>
              <a:rPr lang="tr-TR" sz="2400" dirty="0" err="1">
                <a:solidFill>
                  <a:srgbClr val="252525"/>
                </a:solidFill>
              </a:rPr>
              <a:t>calves</a:t>
            </a:r>
            <a:r>
              <a:rPr lang="tr-TR" sz="2400" dirty="0">
                <a:solidFill>
                  <a:srgbClr val="252525"/>
                </a:solidFill>
              </a:rPr>
              <a:t>.</a:t>
            </a:r>
          </a:p>
          <a:p>
            <a:pPr marL="0" lvl="0" indent="-69850" rtl="0">
              <a:lnSpc>
                <a:spcPct val="115000"/>
              </a:lnSpc>
              <a:spcBef>
                <a:spcPts val="600"/>
              </a:spcBef>
              <a:spcAft>
                <a:spcPts val="600"/>
              </a:spcAft>
              <a:buClr>
                <a:schemeClr val="dk1"/>
              </a:buClr>
              <a:buSzPts val="1100"/>
              <a:buFont typeface="Arial"/>
              <a:buNone/>
            </a:pPr>
            <a:r>
              <a:rPr lang="tr-TR" sz="2400" dirty="0" err="1">
                <a:solidFill>
                  <a:srgbClr val="252525"/>
                </a:solidFill>
              </a:rPr>
              <a:t>Other</a:t>
            </a:r>
            <a:r>
              <a:rPr lang="tr-TR" sz="2400" dirty="0">
                <a:solidFill>
                  <a:srgbClr val="252525"/>
                </a:solidFill>
              </a:rPr>
              <a:t> </a:t>
            </a:r>
            <a:r>
              <a:rPr lang="tr-TR" sz="2400" dirty="0" err="1">
                <a:solidFill>
                  <a:srgbClr val="252525"/>
                </a:solidFill>
              </a:rPr>
              <a:t>control</a:t>
            </a:r>
            <a:r>
              <a:rPr lang="tr-TR" sz="2400" dirty="0">
                <a:solidFill>
                  <a:srgbClr val="252525"/>
                </a:solidFill>
              </a:rPr>
              <a:t> </a:t>
            </a:r>
            <a:r>
              <a:rPr lang="tr-TR" sz="2400" dirty="0" err="1">
                <a:solidFill>
                  <a:srgbClr val="252525"/>
                </a:solidFill>
              </a:rPr>
              <a:t>strategies</a:t>
            </a:r>
            <a:r>
              <a:rPr lang="tr-TR" sz="2400" dirty="0">
                <a:solidFill>
                  <a:srgbClr val="252525"/>
                </a:solidFill>
              </a:rPr>
              <a:t> </a:t>
            </a:r>
            <a:r>
              <a:rPr lang="tr-TR" sz="2400" dirty="0" err="1">
                <a:solidFill>
                  <a:srgbClr val="252525"/>
                </a:solidFill>
              </a:rPr>
              <a:t>include</a:t>
            </a:r>
            <a:r>
              <a:rPr lang="tr-TR" sz="2400" dirty="0">
                <a:solidFill>
                  <a:srgbClr val="252525"/>
                </a:solidFill>
              </a:rPr>
              <a:t> </a:t>
            </a:r>
            <a:r>
              <a:rPr lang="tr-TR" sz="2400" dirty="0" err="1">
                <a:solidFill>
                  <a:srgbClr val="252525"/>
                </a:solidFill>
              </a:rPr>
              <a:t>preventing</a:t>
            </a:r>
            <a:r>
              <a:rPr lang="tr-TR" sz="2400" dirty="0">
                <a:solidFill>
                  <a:srgbClr val="252525"/>
                </a:solidFill>
              </a:rPr>
              <a:t> </a:t>
            </a:r>
            <a:r>
              <a:rPr lang="tr-TR" sz="2400" dirty="0" err="1">
                <a:solidFill>
                  <a:srgbClr val="252525"/>
                </a:solidFill>
              </a:rPr>
              <a:t>mixing</a:t>
            </a:r>
            <a:r>
              <a:rPr lang="tr-TR" sz="2400" dirty="0">
                <a:solidFill>
                  <a:srgbClr val="252525"/>
                </a:solidFill>
              </a:rPr>
              <a:t> of </a:t>
            </a:r>
            <a:r>
              <a:rPr lang="tr-TR" sz="2400" dirty="0" err="1">
                <a:solidFill>
                  <a:srgbClr val="252525"/>
                </a:solidFill>
              </a:rPr>
              <a:t>calves</a:t>
            </a:r>
            <a:r>
              <a:rPr lang="tr-TR" sz="2400" dirty="0">
                <a:solidFill>
                  <a:srgbClr val="252525"/>
                </a:solidFill>
              </a:rPr>
              <a:t> of </a:t>
            </a:r>
            <a:r>
              <a:rPr lang="tr-TR" sz="2400" dirty="0" err="1">
                <a:solidFill>
                  <a:srgbClr val="252525"/>
                </a:solidFill>
              </a:rPr>
              <a:t>different</a:t>
            </a:r>
            <a:r>
              <a:rPr lang="tr-TR" sz="2400" dirty="0">
                <a:solidFill>
                  <a:srgbClr val="252525"/>
                </a:solidFill>
              </a:rPr>
              <a:t> </a:t>
            </a:r>
            <a:r>
              <a:rPr lang="tr-TR" sz="2400" dirty="0" err="1">
                <a:solidFill>
                  <a:srgbClr val="252525"/>
                </a:solidFill>
              </a:rPr>
              <a:t>age</a:t>
            </a:r>
            <a:r>
              <a:rPr lang="tr-TR" sz="2400" dirty="0">
                <a:solidFill>
                  <a:srgbClr val="252525"/>
                </a:solidFill>
              </a:rPr>
              <a:t> </a:t>
            </a:r>
            <a:r>
              <a:rPr lang="tr-TR" sz="2400" dirty="0" err="1">
                <a:solidFill>
                  <a:srgbClr val="252525"/>
                </a:solidFill>
              </a:rPr>
              <a:t>groups</a:t>
            </a:r>
            <a:r>
              <a:rPr lang="tr-TR" sz="2400" dirty="0">
                <a:solidFill>
                  <a:srgbClr val="252525"/>
                </a:solidFill>
              </a:rPr>
              <a:t> </a:t>
            </a:r>
            <a:r>
              <a:rPr lang="tr-TR" sz="2400" dirty="0" err="1">
                <a:solidFill>
                  <a:srgbClr val="252525"/>
                </a:solidFill>
              </a:rPr>
              <a:t>and</a:t>
            </a:r>
            <a:r>
              <a:rPr lang="tr-TR" sz="2400" dirty="0">
                <a:solidFill>
                  <a:srgbClr val="252525"/>
                </a:solidFill>
              </a:rPr>
              <a:t> </a:t>
            </a:r>
            <a:r>
              <a:rPr lang="tr-TR" sz="2400" dirty="0" err="1">
                <a:solidFill>
                  <a:srgbClr val="252525"/>
                </a:solidFill>
              </a:rPr>
              <a:t>ensuring</a:t>
            </a:r>
            <a:r>
              <a:rPr lang="tr-TR" sz="2400" dirty="0">
                <a:solidFill>
                  <a:srgbClr val="252525"/>
                </a:solidFill>
              </a:rPr>
              <a:t> </a:t>
            </a:r>
            <a:r>
              <a:rPr lang="tr-TR" sz="2400" dirty="0" err="1">
                <a:solidFill>
                  <a:srgbClr val="252525"/>
                </a:solidFill>
              </a:rPr>
              <a:t>good</a:t>
            </a:r>
            <a:r>
              <a:rPr lang="tr-TR" sz="2400" dirty="0">
                <a:solidFill>
                  <a:srgbClr val="252525"/>
                </a:solidFill>
              </a:rPr>
              <a:t> </a:t>
            </a:r>
            <a:r>
              <a:rPr lang="tr-TR" sz="2400" dirty="0" err="1">
                <a:solidFill>
                  <a:srgbClr val="252525"/>
                </a:solidFill>
              </a:rPr>
              <a:t>hygiene</a:t>
            </a:r>
            <a:r>
              <a:rPr lang="tr-TR" sz="2400" dirty="0">
                <a:solidFill>
                  <a:srgbClr val="252525"/>
                </a:solidFill>
              </a:rPr>
              <a:t> </a:t>
            </a:r>
            <a:r>
              <a:rPr lang="tr-TR" sz="2400" dirty="0" err="1">
                <a:solidFill>
                  <a:srgbClr val="252525"/>
                </a:solidFill>
              </a:rPr>
              <a:t>and</a:t>
            </a:r>
            <a:r>
              <a:rPr lang="tr-TR" sz="2400" dirty="0">
                <a:solidFill>
                  <a:srgbClr val="252525"/>
                </a:solidFill>
              </a:rPr>
              <a:t> </a:t>
            </a:r>
            <a:r>
              <a:rPr lang="tr-TR" sz="2400" dirty="0" err="1">
                <a:solidFill>
                  <a:srgbClr val="252525"/>
                </a:solidFill>
              </a:rPr>
              <a:t>ventilation</a:t>
            </a:r>
            <a:r>
              <a:rPr lang="tr-TR" sz="2400" dirty="0">
                <a:solidFill>
                  <a:srgbClr val="252525"/>
                </a:solidFill>
              </a:rPr>
              <a:t> in </a:t>
            </a:r>
            <a:r>
              <a:rPr lang="tr-TR" sz="2400" dirty="0" err="1">
                <a:solidFill>
                  <a:srgbClr val="252525"/>
                </a:solidFill>
              </a:rPr>
              <a:t>calf</a:t>
            </a:r>
            <a:r>
              <a:rPr lang="tr-TR" sz="2400" dirty="0">
                <a:solidFill>
                  <a:srgbClr val="252525"/>
                </a:solidFill>
              </a:rPr>
              <a:t> </a:t>
            </a:r>
            <a:r>
              <a:rPr lang="tr-TR" sz="2400" dirty="0" err="1">
                <a:solidFill>
                  <a:srgbClr val="252525"/>
                </a:solidFill>
              </a:rPr>
              <a:t>housing</a:t>
            </a:r>
            <a:r>
              <a:rPr lang="tr-TR" sz="2400" dirty="0">
                <a:solidFill>
                  <a:srgbClr val="252525"/>
                </a:solidFill>
              </a:rPr>
              <a:t>.</a:t>
            </a:r>
          </a:p>
          <a:p>
            <a:pPr marL="228600" lvl="0" indent="-50800">
              <a:spcBef>
                <a:spcPts val="0"/>
              </a:spcBef>
              <a:buNone/>
            </a:pPr>
            <a:endParaRPr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838200" y="1139825"/>
            <a:ext cx="10515600" cy="4351200"/>
          </a:xfrm>
          <a:prstGeom prst="rect">
            <a:avLst/>
          </a:prstGeom>
        </p:spPr>
        <p:txBody>
          <a:bodyPr wrap="square" lIns="91425" tIns="91425" rIns="91425" bIns="91425" anchor="t" anchorCtr="0">
            <a:noAutofit/>
          </a:bodyPr>
          <a:lstStyle/>
          <a:p>
            <a:pPr marL="457200" lvl="0" indent="-381000" rtl="0">
              <a:lnSpc>
                <a:spcPct val="115000"/>
              </a:lnSpc>
              <a:spcBef>
                <a:spcPts val="600"/>
              </a:spcBef>
              <a:spcAft>
                <a:spcPts val="0"/>
              </a:spcAft>
              <a:buSzPts val="2400"/>
              <a:buChar char="•"/>
            </a:pPr>
            <a:r>
              <a:rPr lang="tr-TR" sz="2400" dirty="0" err="1">
                <a:solidFill>
                  <a:srgbClr val="252525"/>
                </a:solidFill>
              </a:rPr>
              <a:t>Both</a:t>
            </a:r>
            <a:r>
              <a:rPr lang="tr-TR" sz="2400" dirty="0">
                <a:solidFill>
                  <a:srgbClr val="252525"/>
                </a:solidFill>
              </a:rPr>
              <a:t> </a:t>
            </a:r>
            <a:r>
              <a:rPr lang="tr-TR" sz="2400" dirty="0" err="1">
                <a:solidFill>
                  <a:srgbClr val="0070C0"/>
                </a:solidFill>
              </a:rPr>
              <a:t>modified</a:t>
            </a:r>
            <a:r>
              <a:rPr lang="tr-TR" sz="2400" dirty="0">
                <a:solidFill>
                  <a:srgbClr val="0070C0"/>
                </a:solidFill>
              </a:rPr>
              <a:t> </a:t>
            </a:r>
            <a:r>
              <a:rPr lang="tr-TR" sz="2400" b="1" dirty="0" err="1">
                <a:solidFill>
                  <a:srgbClr val="0070C0"/>
                </a:solidFill>
              </a:rPr>
              <a:t>live</a:t>
            </a:r>
            <a:r>
              <a:rPr lang="tr-TR" sz="2400" b="1" dirty="0">
                <a:solidFill>
                  <a:srgbClr val="0070C0"/>
                </a:solidFill>
              </a:rPr>
              <a:t> </a:t>
            </a:r>
            <a:r>
              <a:rPr lang="tr-TR" sz="2400" b="1" dirty="0" err="1">
                <a:solidFill>
                  <a:srgbClr val="0070C0"/>
                </a:solidFill>
              </a:rPr>
              <a:t>and</a:t>
            </a:r>
            <a:r>
              <a:rPr lang="tr-TR" sz="2400" b="1" dirty="0">
                <a:solidFill>
                  <a:srgbClr val="0070C0"/>
                </a:solidFill>
              </a:rPr>
              <a:t> </a:t>
            </a:r>
            <a:r>
              <a:rPr lang="tr-TR" sz="2400" b="1" dirty="0" err="1">
                <a:solidFill>
                  <a:srgbClr val="0070C0"/>
                </a:solidFill>
              </a:rPr>
              <a:t>inactivated</a:t>
            </a:r>
            <a:r>
              <a:rPr lang="tr-TR" sz="2400" b="1" dirty="0">
                <a:solidFill>
                  <a:srgbClr val="0070C0"/>
                </a:solidFill>
              </a:rPr>
              <a:t> </a:t>
            </a:r>
            <a:r>
              <a:rPr lang="tr-TR" sz="2400" b="1" dirty="0" err="1">
                <a:solidFill>
                  <a:srgbClr val="0070C0"/>
                </a:solidFill>
              </a:rPr>
              <a:t>adenovirus</a:t>
            </a:r>
            <a:r>
              <a:rPr lang="tr-TR" sz="2400" b="1" dirty="0">
                <a:solidFill>
                  <a:srgbClr val="0070C0"/>
                </a:solidFill>
              </a:rPr>
              <a:t> </a:t>
            </a:r>
            <a:r>
              <a:rPr lang="tr-TR" sz="2400" b="1" u="sng" dirty="0" err="1">
                <a:solidFill>
                  <a:srgbClr val="0070C0"/>
                </a:solidFill>
                <a:hlinkClick r:id="rId3"/>
              </a:rPr>
              <a:t>vaccines</a:t>
            </a:r>
            <a:r>
              <a:rPr lang="tr-TR" sz="2400" dirty="0">
                <a:solidFill>
                  <a:srgbClr val="0070C0"/>
                </a:solidFill>
              </a:rPr>
              <a:t> </a:t>
            </a:r>
            <a:r>
              <a:rPr lang="tr-TR" sz="2400" dirty="0" err="1">
                <a:solidFill>
                  <a:srgbClr val="252525"/>
                </a:solidFill>
              </a:rPr>
              <a:t>have</a:t>
            </a:r>
            <a:r>
              <a:rPr lang="tr-TR" sz="2400" dirty="0">
                <a:solidFill>
                  <a:srgbClr val="252525"/>
                </a:solidFill>
              </a:rPr>
              <a:t> </a:t>
            </a:r>
            <a:r>
              <a:rPr lang="tr-TR" sz="2400" dirty="0" err="1">
                <a:solidFill>
                  <a:srgbClr val="252525"/>
                </a:solidFill>
              </a:rPr>
              <a:t>been</a:t>
            </a:r>
            <a:r>
              <a:rPr lang="tr-TR" sz="2400" dirty="0">
                <a:solidFill>
                  <a:srgbClr val="252525"/>
                </a:solidFill>
              </a:rPr>
              <a:t> </a:t>
            </a:r>
            <a:r>
              <a:rPr lang="tr-TR" sz="2400" dirty="0" err="1">
                <a:solidFill>
                  <a:srgbClr val="252525"/>
                </a:solidFill>
              </a:rPr>
              <a:t>developed</a:t>
            </a:r>
            <a:r>
              <a:rPr lang="tr-TR" sz="2400" dirty="0">
                <a:solidFill>
                  <a:srgbClr val="252525"/>
                </a:solidFill>
              </a:rPr>
              <a:t> </a:t>
            </a:r>
            <a:r>
              <a:rPr lang="tr-TR" sz="2400" dirty="0" err="1">
                <a:solidFill>
                  <a:srgbClr val="252525"/>
                </a:solidFill>
              </a:rPr>
              <a:t>and</a:t>
            </a:r>
            <a:r>
              <a:rPr lang="tr-TR" sz="2400" dirty="0">
                <a:solidFill>
                  <a:srgbClr val="252525"/>
                </a:solidFill>
              </a:rPr>
              <a:t> </a:t>
            </a:r>
            <a:r>
              <a:rPr lang="tr-TR" sz="2400" dirty="0" err="1">
                <a:solidFill>
                  <a:srgbClr val="252525"/>
                </a:solidFill>
              </a:rPr>
              <a:t>evaluated</a:t>
            </a:r>
            <a:r>
              <a:rPr lang="tr-TR" sz="2400" dirty="0">
                <a:solidFill>
                  <a:srgbClr val="252525"/>
                </a:solidFill>
              </a:rPr>
              <a:t> </a:t>
            </a:r>
            <a:r>
              <a:rPr lang="tr-TR" sz="2400" dirty="0" err="1">
                <a:solidFill>
                  <a:srgbClr val="252525"/>
                </a:solidFill>
              </a:rPr>
              <a:t>for</a:t>
            </a:r>
            <a:r>
              <a:rPr lang="tr-TR" sz="2400" dirty="0">
                <a:solidFill>
                  <a:srgbClr val="252525"/>
                </a:solidFill>
              </a:rPr>
              <a:t> </a:t>
            </a:r>
            <a:r>
              <a:rPr lang="tr-TR" sz="2400" dirty="0" err="1">
                <a:solidFill>
                  <a:srgbClr val="252525"/>
                </a:solidFill>
              </a:rPr>
              <a:t>use</a:t>
            </a:r>
            <a:r>
              <a:rPr lang="tr-TR" sz="2400" dirty="0">
                <a:solidFill>
                  <a:srgbClr val="252525"/>
                </a:solidFill>
              </a:rPr>
              <a:t> in </a:t>
            </a:r>
            <a:r>
              <a:rPr lang="tr-TR" sz="2400" dirty="0" err="1">
                <a:solidFill>
                  <a:srgbClr val="252525"/>
                </a:solidFill>
              </a:rPr>
              <a:t>cattle</a:t>
            </a:r>
            <a:r>
              <a:rPr lang="tr-TR" sz="2400" dirty="0">
                <a:solidFill>
                  <a:srgbClr val="252525"/>
                </a:solidFill>
              </a:rPr>
              <a:t> </a:t>
            </a:r>
            <a:r>
              <a:rPr lang="tr-TR" sz="2400" dirty="0" err="1">
                <a:solidFill>
                  <a:srgbClr val="252525"/>
                </a:solidFill>
              </a:rPr>
              <a:t>and</a:t>
            </a:r>
            <a:r>
              <a:rPr lang="tr-TR" sz="2400" dirty="0">
                <a:solidFill>
                  <a:srgbClr val="252525"/>
                </a:solidFill>
              </a:rPr>
              <a:t> </a:t>
            </a:r>
            <a:r>
              <a:rPr lang="tr-TR" sz="2400" dirty="0" err="1">
                <a:solidFill>
                  <a:srgbClr val="252525"/>
                </a:solidFill>
              </a:rPr>
              <a:t>they</a:t>
            </a:r>
            <a:r>
              <a:rPr lang="tr-TR" sz="2400" dirty="0">
                <a:solidFill>
                  <a:srgbClr val="252525"/>
                </a:solidFill>
              </a:rPr>
              <a:t> </a:t>
            </a:r>
            <a:r>
              <a:rPr lang="tr-TR" sz="2400" dirty="0" err="1">
                <a:solidFill>
                  <a:srgbClr val="252525"/>
                </a:solidFill>
              </a:rPr>
              <a:t>should</a:t>
            </a:r>
            <a:r>
              <a:rPr lang="tr-TR" sz="2400" dirty="0">
                <a:solidFill>
                  <a:srgbClr val="252525"/>
                </a:solidFill>
              </a:rPr>
              <a:t> be </a:t>
            </a:r>
            <a:r>
              <a:rPr lang="tr-TR" sz="2400" dirty="0" err="1">
                <a:solidFill>
                  <a:srgbClr val="252525"/>
                </a:solidFill>
              </a:rPr>
              <a:t>administered</a:t>
            </a:r>
            <a:r>
              <a:rPr lang="tr-TR" sz="2400" dirty="0">
                <a:solidFill>
                  <a:srgbClr val="252525"/>
                </a:solidFill>
              </a:rPr>
              <a:t> </a:t>
            </a:r>
            <a:r>
              <a:rPr lang="tr-TR" sz="2400" dirty="0" err="1">
                <a:solidFill>
                  <a:srgbClr val="252525"/>
                </a:solidFill>
              </a:rPr>
              <a:t>when</a:t>
            </a:r>
            <a:r>
              <a:rPr lang="tr-TR" sz="2400" dirty="0">
                <a:solidFill>
                  <a:srgbClr val="252525"/>
                </a:solidFill>
              </a:rPr>
              <a:t> </a:t>
            </a:r>
            <a:r>
              <a:rPr lang="tr-TR" sz="2400" dirty="0" err="1">
                <a:solidFill>
                  <a:srgbClr val="252525"/>
                </a:solidFill>
              </a:rPr>
              <a:t>maternal</a:t>
            </a:r>
            <a:r>
              <a:rPr lang="tr-TR" sz="2400" dirty="0">
                <a:solidFill>
                  <a:srgbClr val="252525"/>
                </a:solidFill>
              </a:rPr>
              <a:t> </a:t>
            </a:r>
            <a:r>
              <a:rPr lang="tr-TR" sz="2400" dirty="0" err="1">
                <a:solidFill>
                  <a:srgbClr val="252525"/>
                </a:solidFill>
              </a:rPr>
              <a:t>antibodies</a:t>
            </a:r>
            <a:r>
              <a:rPr lang="tr-TR" sz="2400" dirty="0">
                <a:solidFill>
                  <a:srgbClr val="252525"/>
                </a:solidFill>
              </a:rPr>
              <a:t> </a:t>
            </a:r>
            <a:r>
              <a:rPr lang="tr-TR" sz="2400" dirty="0" err="1">
                <a:solidFill>
                  <a:srgbClr val="252525"/>
                </a:solidFill>
              </a:rPr>
              <a:t>have</a:t>
            </a:r>
            <a:r>
              <a:rPr lang="tr-TR" sz="2400" dirty="0">
                <a:solidFill>
                  <a:srgbClr val="252525"/>
                </a:solidFill>
              </a:rPr>
              <a:t> </a:t>
            </a:r>
            <a:r>
              <a:rPr lang="tr-TR" sz="2400" dirty="0" err="1">
                <a:solidFill>
                  <a:srgbClr val="252525"/>
                </a:solidFill>
              </a:rPr>
              <a:t>waned</a:t>
            </a:r>
            <a:r>
              <a:rPr lang="tr-TR" sz="2400" dirty="0">
                <a:solidFill>
                  <a:srgbClr val="252525"/>
                </a:solidFill>
              </a:rPr>
              <a:t>, but 2 </a:t>
            </a:r>
            <a:r>
              <a:rPr lang="tr-TR" sz="2400" dirty="0" err="1">
                <a:solidFill>
                  <a:srgbClr val="252525"/>
                </a:solidFill>
              </a:rPr>
              <a:t>to</a:t>
            </a:r>
            <a:r>
              <a:rPr lang="tr-TR" sz="2400" dirty="0">
                <a:solidFill>
                  <a:srgbClr val="252525"/>
                </a:solidFill>
              </a:rPr>
              <a:t> 3 </a:t>
            </a:r>
            <a:r>
              <a:rPr lang="tr-TR" sz="2400" dirty="0" err="1">
                <a:solidFill>
                  <a:srgbClr val="252525"/>
                </a:solidFill>
              </a:rPr>
              <a:t>weeks</a:t>
            </a:r>
            <a:r>
              <a:rPr lang="tr-TR" sz="2400" dirty="0">
                <a:solidFill>
                  <a:srgbClr val="252525"/>
                </a:solidFill>
              </a:rPr>
              <a:t> </a:t>
            </a:r>
            <a:r>
              <a:rPr lang="tr-TR" sz="2400" dirty="0" err="1">
                <a:solidFill>
                  <a:srgbClr val="252525"/>
                </a:solidFill>
              </a:rPr>
              <a:t>before</a:t>
            </a:r>
            <a:r>
              <a:rPr lang="tr-TR" sz="2400" dirty="0">
                <a:solidFill>
                  <a:srgbClr val="252525"/>
                </a:solidFill>
              </a:rPr>
              <a:t> </a:t>
            </a:r>
            <a:r>
              <a:rPr lang="tr-TR" sz="2400" dirty="0" err="1">
                <a:solidFill>
                  <a:srgbClr val="252525"/>
                </a:solidFill>
              </a:rPr>
              <a:t>calves</a:t>
            </a:r>
            <a:r>
              <a:rPr lang="tr-TR" sz="2400" dirty="0">
                <a:solidFill>
                  <a:srgbClr val="252525"/>
                </a:solidFill>
              </a:rPr>
              <a:t> </a:t>
            </a:r>
            <a:r>
              <a:rPr lang="tr-TR" sz="2400" dirty="0" err="1">
                <a:solidFill>
                  <a:srgbClr val="252525"/>
                </a:solidFill>
              </a:rPr>
              <a:t>from</a:t>
            </a:r>
            <a:r>
              <a:rPr lang="tr-TR" sz="2400" dirty="0">
                <a:solidFill>
                  <a:srgbClr val="252525"/>
                </a:solidFill>
              </a:rPr>
              <a:t> </a:t>
            </a:r>
            <a:r>
              <a:rPr lang="tr-TR" sz="2400" dirty="0" err="1">
                <a:solidFill>
                  <a:srgbClr val="252525"/>
                </a:solidFill>
              </a:rPr>
              <a:t>different</a:t>
            </a:r>
            <a:r>
              <a:rPr lang="tr-TR" sz="2400" dirty="0">
                <a:solidFill>
                  <a:srgbClr val="252525"/>
                </a:solidFill>
              </a:rPr>
              <a:t> </a:t>
            </a:r>
            <a:r>
              <a:rPr lang="tr-TR" sz="2400" dirty="0" err="1">
                <a:solidFill>
                  <a:srgbClr val="252525"/>
                </a:solidFill>
              </a:rPr>
              <a:t>places</a:t>
            </a:r>
            <a:r>
              <a:rPr lang="tr-TR" sz="2400" dirty="0">
                <a:solidFill>
                  <a:srgbClr val="252525"/>
                </a:solidFill>
              </a:rPr>
              <a:t> </a:t>
            </a:r>
            <a:r>
              <a:rPr lang="tr-TR" sz="2400" dirty="0" err="1">
                <a:solidFill>
                  <a:srgbClr val="252525"/>
                </a:solidFill>
              </a:rPr>
              <a:t>are</a:t>
            </a:r>
            <a:r>
              <a:rPr lang="tr-TR" sz="2400" dirty="0">
                <a:solidFill>
                  <a:srgbClr val="252525"/>
                </a:solidFill>
              </a:rPr>
              <a:t> </a:t>
            </a:r>
            <a:r>
              <a:rPr lang="tr-TR" sz="2400" dirty="0" err="1">
                <a:solidFill>
                  <a:srgbClr val="252525"/>
                </a:solidFill>
              </a:rPr>
              <a:t>assembled</a:t>
            </a:r>
            <a:r>
              <a:rPr lang="tr-TR" sz="2400" dirty="0">
                <a:solidFill>
                  <a:srgbClr val="252525"/>
                </a:solidFill>
              </a:rPr>
              <a:t> </a:t>
            </a:r>
            <a:r>
              <a:rPr lang="tr-TR" sz="2400" dirty="0" err="1">
                <a:solidFill>
                  <a:srgbClr val="252525"/>
                </a:solidFill>
              </a:rPr>
              <a:t>under</a:t>
            </a:r>
            <a:r>
              <a:rPr lang="tr-TR" sz="2400" dirty="0">
                <a:solidFill>
                  <a:srgbClr val="252525"/>
                </a:solidFill>
              </a:rPr>
              <a:t> </a:t>
            </a:r>
            <a:r>
              <a:rPr lang="tr-TR" sz="2400" dirty="0" err="1">
                <a:solidFill>
                  <a:srgbClr val="252525"/>
                </a:solidFill>
              </a:rPr>
              <a:t>stressful</a:t>
            </a:r>
            <a:r>
              <a:rPr lang="tr-TR" sz="2400" dirty="0">
                <a:solidFill>
                  <a:srgbClr val="252525"/>
                </a:solidFill>
              </a:rPr>
              <a:t> </a:t>
            </a:r>
            <a:r>
              <a:rPr lang="tr-TR" sz="2400" dirty="0" err="1">
                <a:solidFill>
                  <a:srgbClr val="252525"/>
                </a:solidFill>
              </a:rPr>
              <a:t>conditions</a:t>
            </a:r>
            <a:r>
              <a:rPr lang="tr-TR" sz="2400" dirty="0">
                <a:solidFill>
                  <a:srgbClr val="252525"/>
                </a:solidFill>
              </a:rPr>
              <a:t>. </a:t>
            </a:r>
          </a:p>
          <a:p>
            <a:pPr marL="457200" lvl="0" indent="-381000" rtl="0">
              <a:lnSpc>
                <a:spcPct val="115000"/>
              </a:lnSpc>
              <a:spcBef>
                <a:spcPts val="0"/>
              </a:spcBef>
              <a:spcAft>
                <a:spcPts val="0"/>
              </a:spcAft>
              <a:buClr>
                <a:srgbClr val="252525"/>
              </a:buClr>
              <a:buSzPts val="2400"/>
              <a:buChar char="•"/>
            </a:pPr>
            <a:r>
              <a:rPr lang="tr-TR" sz="2400" dirty="0" err="1">
                <a:solidFill>
                  <a:srgbClr val="252525"/>
                </a:solidFill>
              </a:rPr>
              <a:t>Such</a:t>
            </a:r>
            <a:r>
              <a:rPr lang="tr-TR" sz="2400" dirty="0">
                <a:solidFill>
                  <a:srgbClr val="252525"/>
                </a:solidFill>
              </a:rPr>
              <a:t> </a:t>
            </a:r>
            <a:r>
              <a:rPr lang="tr-TR" sz="2400" dirty="0" err="1">
                <a:solidFill>
                  <a:srgbClr val="252525"/>
                </a:solidFill>
              </a:rPr>
              <a:t>vaccines</a:t>
            </a:r>
            <a:r>
              <a:rPr lang="tr-TR" sz="2400" dirty="0">
                <a:solidFill>
                  <a:srgbClr val="252525"/>
                </a:solidFill>
              </a:rPr>
              <a:t> </a:t>
            </a:r>
            <a:r>
              <a:rPr lang="tr-TR" sz="2400" dirty="0" err="1">
                <a:solidFill>
                  <a:srgbClr val="252525"/>
                </a:solidFill>
              </a:rPr>
              <a:t>are</a:t>
            </a:r>
            <a:r>
              <a:rPr lang="tr-TR" sz="2400" dirty="0">
                <a:solidFill>
                  <a:srgbClr val="252525"/>
                </a:solidFill>
              </a:rPr>
              <a:t> </a:t>
            </a:r>
            <a:r>
              <a:rPr lang="tr-TR" sz="2400" dirty="0" err="1">
                <a:solidFill>
                  <a:srgbClr val="252525"/>
                </a:solidFill>
              </a:rPr>
              <a:t>available</a:t>
            </a:r>
            <a:r>
              <a:rPr lang="tr-TR" sz="2400" dirty="0">
                <a:solidFill>
                  <a:srgbClr val="252525"/>
                </a:solidFill>
              </a:rPr>
              <a:t> in Europe (not UK) </a:t>
            </a:r>
            <a:r>
              <a:rPr lang="tr-TR" sz="2400" dirty="0" err="1">
                <a:solidFill>
                  <a:srgbClr val="252525"/>
                </a:solidFill>
              </a:rPr>
              <a:t>and</a:t>
            </a:r>
            <a:r>
              <a:rPr lang="tr-TR" sz="2400" dirty="0">
                <a:solidFill>
                  <a:srgbClr val="252525"/>
                </a:solidFill>
              </a:rPr>
              <a:t> Japan, but not in </a:t>
            </a:r>
            <a:r>
              <a:rPr lang="tr-TR" sz="2400" dirty="0" err="1">
                <a:solidFill>
                  <a:srgbClr val="252525"/>
                </a:solidFill>
              </a:rPr>
              <a:t>the</a:t>
            </a:r>
            <a:r>
              <a:rPr lang="tr-TR" sz="2400" dirty="0">
                <a:solidFill>
                  <a:srgbClr val="252525"/>
                </a:solidFill>
              </a:rPr>
              <a:t> USA. </a:t>
            </a:r>
            <a:r>
              <a:rPr lang="tr-TR" sz="2400" dirty="0" err="1">
                <a:solidFill>
                  <a:srgbClr val="252525"/>
                </a:solidFill>
              </a:rPr>
              <a:t>Most</a:t>
            </a:r>
            <a:r>
              <a:rPr lang="tr-TR" sz="2400" dirty="0">
                <a:solidFill>
                  <a:srgbClr val="252525"/>
                </a:solidFill>
              </a:rPr>
              <a:t> </a:t>
            </a:r>
            <a:r>
              <a:rPr lang="tr-TR" sz="2400" dirty="0" err="1">
                <a:solidFill>
                  <a:srgbClr val="252525"/>
                </a:solidFill>
              </a:rPr>
              <a:t>vaccines</a:t>
            </a:r>
            <a:r>
              <a:rPr lang="tr-TR" sz="2400" dirty="0">
                <a:solidFill>
                  <a:srgbClr val="252525"/>
                </a:solidFill>
              </a:rPr>
              <a:t> </a:t>
            </a:r>
            <a:r>
              <a:rPr lang="tr-TR" sz="2400" dirty="0" err="1">
                <a:solidFill>
                  <a:srgbClr val="252525"/>
                </a:solidFill>
              </a:rPr>
              <a:t>are</a:t>
            </a:r>
            <a:r>
              <a:rPr lang="tr-TR" sz="2400" dirty="0">
                <a:solidFill>
                  <a:srgbClr val="252525"/>
                </a:solidFill>
              </a:rPr>
              <a:t> </a:t>
            </a:r>
            <a:r>
              <a:rPr lang="tr-TR" sz="2400" dirty="0" err="1">
                <a:solidFill>
                  <a:srgbClr val="252525"/>
                </a:solidFill>
              </a:rPr>
              <a:t>formulated</a:t>
            </a:r>
            <a:r>
              <a:rPr lang="tr-TR" sz="2400" dirty="0">
                <a:solidFill>
                  <a:srgbClr val="252525"/>
                </a:solidFill>
              </a:rPr>
              <a:t> in </a:t>
            </a:r>
            <a:r>
              <a:rPr lang="tr-TR" sz="2400" dirty="0" err="1">
                <a:solidFill>
                  <a:srgbClr val="252525"/>
                </a:solidFill>
              </a:rPr>
              <a:t>combination</a:t>
            </a:r>
            <a:r>
              <a:rPr lang="tr-TR" sz="2400" dirty="0">
                <a:solidFill>
                  <a:srgbClr val="252525"/>
                </a:solidFill>
              </a:rPr>
              <a:t> </a:t>
            </a:r>
            <a:r>
              <a:rPr lang="tr-TR" sz="2400" dirty="0" err="1">
                <a:solidFill>
                  <a:srgbClr val="252525"/>
                </a:solidFill>
              </a:rPr>
              <a:t>with</a:t>
            </a:r>
            <a:r>
              <a:rPr lang="tr-TR" sz="2400" dirty="0">
                <a:solidFill>
                  <a:srgbClr val="252525"/>
                </a:solidFill>
              </a:rPr>
              <a:t> </a:t>
            </a:r>
            <a:r>
              <a:rPr lang="tr-TR" sz="2400" dirty="0" err="1">
                <a:solidFill>
                  <a:srgbClr val="252525"/>
                </a:solidFill>
              </a:rPr>
              <a:t>other</a:t>
            </a:r>
            <a:r>
              <a:rPr lang="tr-TR" sz="2400" dirty="0">
                <a:solidFill>
                  <a:srgbClr val="252525"/>
                </a:solidFill>
              </a:rPr>
              <a:t> </a:t>
            </a:r>
            <a:r>
              <a:rPr lang="tr-TR" sz="2400" dirty="0" err="1">
                <a:solidFill>
                  <a:srgbClr val="252525"/>
                </a:solidFill>
              </a:rPr>
              <a:t>agents</a:t>
            </a:r>
            <a:r>
              <a:rPr lang="tr-TR" sz="2400" dirty="0">
                <a:solidFill>
                  <a:srgbClr val="252525"/>
                </a:solidFill>
              </a:rPr>
              <a:t>. </a:t>
            </a:r>
          </a:p>
          <a:p>
            <a:pPr marL="457200" lvl="0" indent="-381000" rtl="0">
              <a:lnSpc>
                <a:spcPct val="115000"/>
              </a:lnSpc>
              <a:spcBef>
                <a:spcPts val="0"/>
              </a:spcBef>
              <a:spcAft>
                <a:spcPts val="0"/>
              </a:spcAft>
              <a:buClr>
                <a:srgbClr val="252525"/>
              </a:buClr>
              <a:buSzPts val="2400"/>
              <a:buChar char="•"/>
            </a:pPr>
            <a:r>
              <a:rPr lang="tr-TR" sz="2400" b="1" dirty="0" err="1">
                <a:solidFill>
                  <a:srgbClr val="252525"/>
                </a:solidFill>
              </a:rPr>
              <a:t>Two</a:t>
            </a:r>
            <a:r>
              <a:rPr lang="tr-TR" sz="2400" b="1" dirty="0">
                <a:solidFill>
                  <a:srgbClr val="252525"/>
                </a:solidFill>
              </a:rPr>
              <a:t> </a:t>
            </a:r>
            <a:r>
              <a:rPr lang="tr-TR" sz="2400" b="1" dirty="0" err="1">
                <a:solidFill>
                  <a:srgbClr val="252525"/>
                </a:solidFill>
              </a:rPr>
              <a:t>to</a:t>
            </a:r>
            <a:r>
              <a:rPr lang="tr-TR" sz="2400" b="1" dirty="0">
                <a:solidFill>
                  <a:srgbClr val="252525"/>
                </a:solidFill>
              </a:rPr>
              <a:t> </a:t>
            </a:r>
            <a:r>
              <a:rPr lang="tr-TR" sz="2400" b="1" dirty="0" err="1">
                <a:solidFill>
                  <a:srgbClr val="252525"/>
                </a:solidFill>
              </a:rPr>
              <a:t>four</a:t>
            </a:r>
            <a:r>
              <a:rPr lang="tr-TR" sz="2400" dirty="0">
                <a:solidFill>
                  <a:srgbClr val="252525"/>
                </a:solidFill>
              </a:rPr>
              <a:t> </a:t>
            </a:r>
            <a:r>
              <a:rPr lang="tr-TR" sz="2400" dirty="0" err="1">
                <a:solidFill>
                  <a:srgbClr val="252525"/>
                </a:solidFill>
              </a:rPr>
              <a:t>doses</a:t>
            </a:r>
            <a:r>
              <a:rPr lang="tr-TR" sz="2400" dirty="0">
                <a:solidFill>
                  <a:srgbClr val="252525"/>
                </a:solidFill>
              </a:rPr>
              <a:t> of </a:t>
            </a:r>
            <a:r>
              <a:rPr lang="tr-TR" sz="2400" dirty="0" err="1">
                <a:solidFill>
                  <a:srgbClr val="252525"/>
                </a:solidFill>
              </a:rPr>
              <a:t>vaccine</a:t>
            </a:r>
            <a:r>
              <a:rPr lang="tr-TR" sz="2400" dirty="0">
                <a:solidFill>
                  <a:srgbClr val="252525"/>
                </a:solidFill>
              </a:rPr>
              <a:t> </a:t>
            </a:r>
            <a:r>
              <a:rPr lang="tr-TR" sz="2400" dirty="0" err="1">
                <a:solidFill>
                  <a:srgbClr val="252525"/>
                </a:solidFill>
              </a:rPr>
              <a:t>administered</a:t>
            </a:r>
            <a:r>
              <a:rPr lang="tr-TR" sz="2400" dirty="0">
                <a:solidFill>
                  <a:srgbClr val="252525"/>
                </a:solidFill>
              </a:rPr>
              <a:t> </a:t>
            </a:r>
            <a:r>
              <a:rPr lang="tr-TR" sz="2400" dirty="0" err="1">
                <a:solidFill>
                  <a:srgbClr val="252525"/>
                </a:solidFill>
              </a:rPr>
              <a:t>subcutaneously</a:t>
            </a:r>
            <a:r>
              <a:rPr lang="tr-TR" sz="2400" dirty="0">
                <a:solidFill>
                  <a:srgbClr val="252525"/>
                </a:solidFill>
              </a:rPr>
              <a:t> </a:t>
            </a:r>
            <a:r>
              <a:rPr lang="tr-TR" sz="2400" dirty="0" err="1">
                <a:solidFill>
                  <a:srgbClr val="252525"/>
                </a:solidFill>
              </a:rPr>
              <a:t>or</a:t>
            </a:r>
            <a:r>
              <a:rPr lang="tr-TR" sz="2400" dirty="0">
                <a:solidFill>
                  <a:srgbClr val="252525"/>
                </a:solidFill>
              </a:rPr>
              <a:t> </a:t>
            </a:r>
            <a:r>
              <a:rPr lang="tr-TR" sz="2400" dirty="0" err="1">
                <a:solidFill>
                  <a:srgbClr val="252525"/>
                </a:solidFill>
              </a:rPr>
              <a:t>intramuscularly</a:t>
            </a:r>
            <a:r>
              <a:rPr lang="tr-TR" sz="2400" dirty="0">
                <a:solidFill>
                  <a:srgbClr val="252525"/>
                </a:solidFill>
              </a:rPr>
              <a:t> </a:t>
            </a:r>
            <a:r>
              <a:rPr lang="tr-TR" sz="2400" dirty="0" err="1">
                <a:solidFill>
                  <a:srgbClr val="252525"/>
                </a:solidFill>
              </a:rPr>
              <a:t>are</a:t>
            </a:r>
            <a:r>
              <a:rPr lang="tr-TR" sz="2400" dirty="0">
                <a:solidFill>
                  <a:srgbClr val="252525"/>
                </a:solidFill>
              </a:rPr>
              <a:t> </a:t>
            </a:r>
            <a:r>
              <a:rPr lang="tr-TR" sz="2400" dirty="0" err="1">
                <a:solidFill>
                  <a:srgbClr val="252525"/>
                </a:solidFill>
              </a:rPr>
              <a:t>recommended</a:t>
            </a:r>
            <a:r>
              <a:rPr lang="tr-TR" sz="2400" dirty="0">
                <a:solidFill>
                  <a:srgbClr val="252525"/>
                </a:solidFill>
              </a:rPr>
              <a:t> </a:t>
            </a:r>
            <a:r>
              <a:rPr lang="tr-TR" sz="2400" dirty="0" err="1">
                <a:solidFill>
                  <a:srgbClr val="252525"/>
                </a:solidFill>
              </a:rPr>
              <a:t>to</a:t>
            </a:r>
            <a:r>
              <a:rPr lang="tr-TR" sz="2400" dirty="0">
                <a:solidFill>
                  <a:srgbClr val="252525"/>
                </a:solidFill>
              </a:rPr>
              <a:t> </a:t>
            </a:r>
            <a:r>
              <a:rPr lang="tr-TR" sz="2400" dirty="0" err="1">
                <a:solidFill>
                  <a:srgbClr val="252525"/>
                </a:solidFill>
              </a:rPr>
              <a:t>provide</a:t>
            </a:r>
            <a:r>
              <a:rPr lang="tr-TR" sz="2400" dirty="0">
                <a:solidFill>
                  <a:srgbClr val="252525"/>
                </a:solidFill>
              </a:rPr>
              <a:t> </a:t>
            </a:r>
            <a:r>
              <a:rPr lang="tr-TR" sz="2400" dirty="0" err="1">
                <a:solidFill>
                  <a:srgbClr val="252525"/>
                </a:solidFill>
              </a:rPr>
              <a:t>proper</a:t>
            </a:r>
            <a:r>
              <a:rPr lang="tr-TR" sz="2400" dirty="0">
                <a:solidFill>
                  <a:srgbClr val="252525"/>
                </a:solidFill>
              </a:rPr>
              <a:t> </a:t>
            </a:r>
            <a:r>
              <a:rPr lang="tr-TR" sz="2400" dirty="0" err="1">
                <a:solidFill>
                  <a:srgbClr val="252525"/>
                </a:solidFill>
              </a:rPr>
              <a:t>protection</a:t>
            </a:r>
            <a:r>
              <a:rPr lang="tr-TR" sz="2400" dirty="0">
                <a:solidFill>
                  <a:srgbClr val="252525"/>
                </a:solidFill>
              </a:rPr>
              <a:t>. </a:t>
            </a:r>
            <a:r>
              <a:rPr lang="tr-TR" sz="2400" dirty="0" err="1">
                <a:solidFill>
                  <a:srgbClr val="252525"/>
                </a:solidFill>
              </a:rPr>
              <a:t>Vaccination</a:t>
            </a:r>
            <a:r>
              <a:rPr lang="tr-TR" sz="2400" dirty="0">
                <a:solidFill>
                  <a:srgbClr val="252525"/>
                </a:solidFill>
              </a:rPr>
              <a:t> has not </a:t>
            </a:r>
            <a:r>
              <a:rPr lang="tr-TR" sz="2400" dirty="0" err="1">
                <a:solidFill>
                  <a:srgbClr val="252525"/>
                </a:solidFill>
              </a:rPr>
              <a:t>eliminated</a:t>
            </a:r>
            <a:r>
              <a:rPr lang="tr-TR" sz="2400" dirty="0">
                <a:solidFill>
                  <a:srgbClr val="252525"/>
                </a:solidFill>
              </a:rPr>
              <a:t> </a:t>
            </a:r>
            <a:r>
              <a:rPr lang="tr-TR" sz="2400" dirty="0" err="1">
                <a:solidFill>
                  <a:srgbClr val="252525"/>
                </a:solidFill>
              </a:rPr>
              <a:t>infection</a:t>
            </a:r>
            <a:r>
              <a:rPr lang="tr-TR" sz="2400" dirty="0">
                <a:solidFill>
                  <a:srgbClr val="252525"/>
                </a:solidFill>
              </a:rPr>
              <a:t> </a:t>
            </a:r>
            <a:r>
              <a:rPr lang="tr-TR" sz="2400" dirty="0" err="1">
                <a:solidFill>
                  <a:srgbClr val="252525"/>
                </a:solidFill>
              </a:rPr>
              <a:t>entirely</a:t>
            </a:r>
            <a:r>
              <a:rPr lang="tr-TR" sz="2400" dirty="0">
                <a:solidFill>
                  <a:srgbClr val="252525"/>
                </a:solidFill>
              </a:rPr>
              <a:t>, but has </a:t>
            </a:r>
            <a:r>
              <a:rPr lang="tr-TR" sz="2400" dirty="0" err="1">
                <a:solidFill>
                  <a:srgbClr val="252525"/>
                </a:solidFill>
              </a:rPr>
              <a:t>resulted</a:t>
            </a:r>
            <a:r>
              <a:rPr lang="tr-TR" sz="2400" dirty="0">
                <a:solidFill>
                  <a:srgbClr val="252525"/>
                </a:solidFill>
              </a:rPr>
              <a:t> in </a:t>
            </a:r>
            <a:r>
              <a:rPr lang="tr-TR" sz="2400" dirty="0" err="1">
                <a:solidFill>
                  <a:srgbClr val="252525"/>
                </a:solidFill>
              </a:rPr>
              <a:t>the</a:t>
            </a:r>
            <a:r>
              <a:rPr lang="tr-TR" sz="2400" dirty="0">
                <a:solidFill>
                  <a:srgbClr val="252525"/>
                </a:solidFill>
              </a:rPr>
              <a:t> </a:t>
            </a:r>
            <a:r>
              <a:rPr lang="tr-TR" sz="2400" b="1" dirty="0" err="1">
                <a:solidFill>
                  <a:srgbClr val="252525"/>
                </a:solidFill>
              </a:rPr>
              <a:t>reduction</a:t>
            </a:r>
            <a:r>
              <a:rPr lang="tr-TR" sz="2400" b="1" dirty="0">
                <a:solidFill>
                  <a:srgbClr val="252525"/>
                </a:solidFill>
              </a:rPr>
              <a:t> in </a:t>
            </a:r>
            <a:r>
              <a:rPr lang="tr-TR" sz="2400" b="1" dirty="0" err="1">
                <a:solidFill>
                  <a:srgbClr val="252525"/>
                </a:solidFill>
              </a:rPr>
              <a:t>disease</a:t>
            </a:r>
            <a:r>
              <a:rPr lang="tr-TR" sz="2400" b="1" dirty="0">
                <a:solidFill>
                  <a:srgbClr val="252525"/>
                </a:solidFill>
              </a:rPr>
              <a:t> </a:t>
            </a:r>
            <a:r>
              <a:rPr lang="tr-TR" sz="2400" b="1" dirty="0" err="1">
                <a:solidFill>
                  <a:srgbClr val="252525"/>
                </a:solidFill>
              </a:rPr>
              <a:t>incidence</a:t>
            </a:r>
            <a:r>
              <a:rPr lang="tr-TR" sz="2400" b="1" dirty="0">
                <a:solidFill>
                  <a:srgbClr val="252525"/>
                </a:solidFill>
              </a:rPr>
              <a:t> </a:t>
            </a:r>
            <a:r>
              <a:rPr lang="tr-TR" sz="2400" b="1" dirty="0" err="1">
                <a:solidFill>
                  <a:srgbClr val="252525"/>
                </a:solidFill>
              </a:rPr>
              <a:t>and</a:t>
            </a:r>
            <a:r>
              <a:rPr lang="tr-TR" sz="2400" b="1" dirty="0">
                <a:solidFill>
                  <a:srgbClr val="252525"/>
                </a:solidFill>
              </a:rPr>
              <a:t> </a:t>
            </a:r>
            <a:r>
              <a:rPr lang="tr-TR" sz="2400" b="1" dirty="0" err="1">
                <a:solidFill>
                  <a:srgbClr val="252525"/>
                </a:solidFill>
              </a:rPr>
              <a:t>treatment</a:t>
            </a:r>
            <a:r>
              <a:rPr lang="tr-TR" sz="2400" b="1" dirty="0">
                <a:solidFill>
                  <a:srgbClr val="252525"/>
                </a:solidFill>
              </a:rPr>
              <a:t> </a:t>
            </a:r>
            <a:r>
              <a:rPr lang="tr-TR" sz="2400" b="1" dirty="0" err="1">
                <a:solidFill>
                  <a:srgbClr val="252525"/>
                </a:solidFill>
              </a:rPr>
              <a:t>costs</a:t>
            </a:r>
            <a:r>
              <a:rPr lang="tr-TR" sz="2400" dirty="0">
                <a:solidFill>
                  <a:srgbClr val="252525"/>
                </a:solidFill>
              </a:rPr>
              <a:t>.</a:t>
            </a:r>
          </a:p>
          <a:p>
            <a:pPr marL="457200" lvl="0" indent="-406400">
              <a:spcBef>
                <a:spcPts val="0"/>
              </a:spcBef>
              <a:buSzPts val="2800"/>
              <a:buChar char="•"/>
            </a:pP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838200" y="365125"/>
            <a:ext cx="10515600" cy="1325700"/>
          </a:xfrm>
          <a:prstGeom prst="rect">
            <a:avLst/>
          </a:prstGeom>
        </p:spPr>
        <p:txBody>
          <a:bodyPr wrap="square" lIns="91425" tIns="91425" rIns="91425" bIns="91425" anchor="ctr" anchorCtr="0">
            <a:noAutofit/>
          </a:bodyPr>
          <a:lstStyle/>
          <a:p>
            <a:pPr marL="0" lvl="0" indent="0">
              <a:spcBef>
                <a:spcPts val="0"/>
              </a:spcBef>
              <a:buNone/>
            </a:pPr>
            <a:r>
              <a:rPr lang="tr-TR">
                <a:solidFill>
                  <a:srgbClr val="4A86E8"/>
                </a:solidFill>
              </a:rPr>
              <a:t>References</a:t>
            </a:r>
          </a:p>
        </p:txBody>
      </p:sp>
      <p:sp>
        <p:nvSpPr>
          <p:cNvPr id="384" name="Shape 384"/>
          <p:cNvSpPr txBox="1">
            <a:spLocks noGrp="1"/>
          </p:cNvSpPr>
          <p:nvPr>
            <p:ph type="body" idx="1"/>
          </p:nvPr>
        </p:nvSpPr>
        <p:spPr>
          <a:xfrm>
            <a:off x="838200" y="1825625"/>
            <a:ext cx="10515600" cy="4351200"/>
          </a:xfrm>
          <a:prstGeom prst="rect">
            <a:avLst/>
          </a:prstGeom>
        </p:spPr>
        <p:txBody>
          <a:bodyPr wrap="square" lIns="91425" tIns="91425" rIns="91425" bIns="91425" anchor="t" anchorCtr="0">
            <a:noAutofit/>
          </a:bodyPr>
          <a:lstStyle/>
          <a:p>
            <a:pPr marL="228600" lvl="0" indent="-50800">
              <a:spcBef>
                <a:spcPts val="0"/>
              </a:spcBef>
              <a:buNone/>
            </a:pPr>
            <a:r>
              <a:rPr lang="tr-TR" u="sng">
                <a:solidFill>
                  <a:schemeClr val="hlink"/>
                </a:solidFill>
                <a:hlinkClick r:id="rId3"/>
              </a:rPr>
              <a:t>https://en.wikivet.net/Bovine_Adenovirus#cite_note-1</a:t>
            </a:r>
          </a:p>
          <a:p>
            <a:pPr marL="228600" lvl="0" indent="-50800">
              <a:spcBef>
                <a:spcPts val="0"/>
              </a:spcBef>
              <a:buNone/>
            </a:pPr>
            <a:r>
              <a:rPr lang="tr-TR"/>
              <a:t>http://calfology.com/library/wiki/adenovirus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79400" algn="l" rtl="0">
              <a:lnSpc>
                <a:spcPct val="90000"/>
              </a:lnSpc>
              <a:spcBef>
                <a:spcPts val="0"/>
              </a:spcBef>
              <a:buClr>
                <a:schemeClr val="dk1"/>
              </a:buClr>
              <a:buSzPts val="4400"/>
              <a:buFont typeface="Calibri"/>
              <a:buNone/>
            </a:pPr>
            <a:r>
              <a:rPr lang="tr-TR" sz="4400" b="0" i="0" u="none" strike="noStrike" cap="none" dirty="0" err="1">
                <a:solidFill>
                  <a:srgbClr val="0070C0"/>
                </a:solidFill>
                <a:latin typeface="Calibri"/>
                <a:ea typeface="Calibri"/>
                <a:cs typeface="Calibri"/>
                <a:sym typeface="Calibri"/>
              </a:rPr>
              <a:t>Transmission</a:t>
            </a:r>
            <a:endParaRPr lang="tr-TR" sz="4400" b="0" i="0" u="none" strike="noStrike" cap="none" dirty="0">
              <a:solidFill>
                <a:srgbClr val="0070C0"/>
              </a:solidFill>
              <a:latin typeface="Calibri"/>
              <a:ea typeface="Calibri"/>
              <a:cs typeface="Calibri"/>
              <a:sym typeface="Calibri"/>
            </a:endParaRPr>
          </a:p>
        </p:txBody>
      </p:sp>
      <p:sp>
        <p:nvSpPr>
          <p:cNvPr id="110" name="Shape 110"/>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tr-TR" sz="2800" b="0" i="0" u="none" strike="noStrike" cap="none" dirty="0" err="1">
                <a:solidFill>
                  <a:srgbClr val="00B050"/>
                </a:solidFill>
                <a:latin typeface="Calibri"/>
                <a:ea typeface="Calibri"/>
                <a:cs typeface="Calibri"/>
                <a:sym typeface="Calibri"/>
              </a:rPr>
              <a:t>The</a:t>
            </a:r>
            <a:r>
              <a:rPr lang="tr-TR" sz="2800" b="0" i="0" u="none" strike="noStrike" cap="none" dirty="0">
                <a:solidFill>
                  <a:srgbClr val="00B050"/>
                </a:solidFill>
                <a:latin typeface="Calibri"/>
                <a:ea typeface="Calibri"/>
                <a:cs typeface="Calibri"/>
                <a:sym typeface="Calibri"/>
              </a:rPr>
              <a:t> </a:t>
            </a:r>
            <a:r>
              <a:rPr lang="tr-TR" sz="2800" b="0" i="0" u="none" strike="noStrike" cap="none" dirty="0" err="1">
                <a:solidFill>
                  <a:srgbClr val="00B050"/>
                </a:solidFill>
                <a:latin typeface="Calibri"/>
                <a:ea typeface="Calibri"/>
                <a:cs typeface="Calibri"/>
                <a:sym typeface="Calibri"/>
              </a:rPr>
              <a:t>virus</a:t>
            </a:r>
            <a:r>
              <a:rPr lang="tr-TR" sz="2800" b="0" i="0" u="none" strike="noStrike" cap="none" dirty="0">
                <a:solidFill>
                  <a:srgbClr val="00B050"/>
                </a:solidFill>
                <a:latin typeface="Calibri"/>
                <a:ea typeface="Calibri"/>
                <a:cs typeface="Calibri"/>
                <a:sym typeface="Calibri"/>
              </a:rPr>
              <a:t> is </a:t>
            </a:r>
            <a:r>
              <a:rPr lang="tr-TR" sz="2800" b="0" i="0" u="none" strike="noStrike" cap="none" dirty="0" err="1">
                <a:solidFill>
                  <a:srgbClr val="00B050"/>
                </a:solidFill>
                <a:latin typeface="Calibri"/>
                <a:ea typeface="Calibri"/>
                <a:cs typeface="Calibri"/>
                <a:sym typeface="Calibri"/>
              </a:rPr>
              <a:t>transmitted</a:t>
            </a:r>
            <a:r>
              <a:rPr lang="tr-TR" sz="2800" b="0" i="0" u="none" strike="noStrike" cap="none" dirty="0">
                <a:solidFill>
                  <a:srgbClr val="00B050"/>
                </a:solidFill>
                <a:latin typeface="Calibri"/>
                <a:ea typeface="Calibri"/>
                <a:cs typeface="Calibri"/>
                <a:sym typeface="Calibri"/>
              </a:rPr>
              <a:t> </a:t>
            </a:r>
            <a:r>
              <a:rPr lang="tr-TR" sz="2800" b="0" i="0" u="none" strike="noStrike" cap="none" dirty="0" err="1">
                <a:solidFill>
                  <a:srgbClr val="00B050"/>
                </a:solidFill>
                <a:latin typeface="Calibri"/>
                <a:ea typeface="Calibri"/>
                <a:cs typeface="Calibri"/>
                <a:sym typeface="Calibri"/>
              </a:rPr>
              <a:t>by</a:t>
            </a:r>
            <a:r>
              <a:rPr lang="tr-TR" sz="2800" b="0" i="0" u="none" strike="noStrike" cap="none" dirty="0">
                <a:solidFill>
                  <a:srgbClr val="00B050"/>
                </a:solidFill>
                <a:latin typeface="Calibri"/>
                <a:ea typeface="Calibri"/>
                <a:cs typeface="Calibri"/>
                <a:sym typeface="Calibri"/>
              </a:rPr>
              <a:t> </a:t>
            </a:r>
            <a:r>
              <a:rPr lang="tr-TR" sz="2800" b="0" i="0" u="none" strike="noStrike" cap="none" dirty="0" err="1">
                <a:solidFill>
                  <a:srgbClr val="00B050"/>
                </a:solidFill>
                <a:latin typeface="Calibri"/>
                <a:ea typeface="Calibri"/>
                <a:cs typeface="Calibri"/>
                <a:sym typeface="Calibri"/>
              </a:rPr>
              <a:t>direct</a:t>
            </a:r>
            <a:r>
              <a:rPr lang="tr-TR" sz="2800" b="0" i="0" u="none" strike="noStrike" cap="none" dirty="0">
                <a:solidFill>
                  <a:srgbClr val="00B050"/>
                </a:solidFill>
                <a:latin typeface="Calibri"/>
                <a:ea typeface="Calibri"/>
                <a:cs typeface="Calibri"/>
                <a:sym typeface="Calibri"/>
              </a:rPr>
              <a:t> </a:t>
            </a:r>
            <a:r>
              <a:rPr lang="tr-TR" sz="2800" b="0" i="0" u="none" strike="noStrike" cap="none" dirty="0" err="1">
                <a:solidFill>
                  <a:srgbClr val="00B050"/>
                </a:solidFill>
                <a:latin typeface="Calibri"/>
                <a:ea typeface="Calibri"/>
                <a:cs typeface="Calibri"/>
                <a:sym typeface="Calibri"/>
              </a:rPr>
              <a:t>contact</a:t>
            </a:r>
            <a:r>
              <a:rPr lang="tr-TR" sz="2800" b="0" i="0" u="none" strike="noStrike" cap="none" dirty="0">
                <a:solidFill>
                  <a:srgbClr val="00B050"/>
                </a:solidFill>
                <a:latin typeface="Calibri"/>
                <a:ea typeface="Calibri"/>
                <a:cs typeface="Calibri"/>
                <a:sym typeface="Calibri"/>
              </a:rPr>
              <a:t>, </a:t>
            </a:r>
            <a:r>
              <a:rPr lang="tr-TR" sz="2800" b="0" i="0" u="none" strike="noStrike" cap="none" dirty="0" err="1">
                <a:solidFill>
                  <a:srgbClr val="00B050"/>
                </a:solidFill>
                <a:latin typeface="Calibri"/>
                <a:ea typeface="Calibri"/>
                <a:cs typeface="Calibri"/>
                <a:sym typeface="Calibri"/>
              </a:rPr>
              <a:t>fomites</a:t>
            </a:r>
            <a:r>
              <a:rPr lang="tr-TR" sz="2800" b="0" i="0" u="none" strike="noStrike" cap="none" dirty="0">
                <a:solidFill>
                  <a:srgbClr val="00B050"/>
                </a:solidFill>
                <a:latin typeface="Calibri"/>
                <a:ea typeface="Calibri"/>
                <a:cs typeface="Calibri"/>
                <a:sym typeface="Calibri"/>
              </a:rPr>
              <a:t>, </a:t>
            </a:r>
            <a:r>
              <a:rPr lang="tr-TR" sz="2800" b="0" i="0" u="none" strike="noStrike" cap="none" dirty="0" err="1">
                <a:solidFill>
                  <a:srgbClr val="00B050"/>
                </a:solidFill>
                <a:latin typeface="Calibri"/>
                <a:ea typeface="Calibri"/>
                <a:cs typeface="Calibri"/>
                <a:sym typeface="Calibri"/>
              </a:rPr>
              <a:t>and</a:t>
            </a:r>
            <a:r>
              <a:rPr lang="tr-TR" sz="2800" b="0" i="0" u="none" strike="noStrike" cap="none" dirty="0">
                <a:solidFill>
                  <a:srgbClr val="00B050"/>
                </a:solidFill>
                <a:latin typeface="Calibri"/>
                <a:ea typeface="Calibri"/>
                <a:cs typeface="Calibri"/>
                <a:sym typeface="Calibri"/>
              </a:rPr>
              <a:t> </a:t>
            </a:r>
            <a:r>
              <a:rPr lang="tr-TR" sz="2800" b="0" i="0" u="none" strike="noStrike" cap="none" dirty="0" err="1">
                <a:solidFill>
                  <a:srgbClr val="00B050"/>
                </a:solidFill>
                <a:latin typeface="Calibri"/>
                <a:ea typeface="Calibri"/>
                <a:cs typeface="Calibri"/>
                <a:sym typeface="Calibri"/>
              </a:rPr>
              <a:t>possibly</a:t>
            </a:r>
            <a:r>
              <a:rPr lang="tr-TR" sz="2800" b="0" i="0" u="none" strike="noStrike" cap="none" dirty="0">
                <a:solidFill>
                  <a:srgbClr val="00B050"/>
                </a:solidFill>
                <a:latin typeface="Calibri"/>
                <a:ea typeface="Calibri"/>
                <a:cs typeface="Calibri"/>
                <a:sym typeface="Calibri"/>
              </a:rPr>
              <a:t> </a:t>
            </a:r>
            <a:r>
              <a:rPr lang="tr-TR" sz="2800" b="0" i="0" u="none" strike="noStrike" cap="none" dirty="0" err="1">
                <a:solidFill>
                  <a:srgbClr val="00B050"/>
                </a:solidFill>
                <a:latin typeface="Calibri"/>
                <a:ea typeface="Calibri"/>
                <a:cs typeface="Calibri"/>
                <a:sym typeface="Calibri"/>
              </a:rPr>
              <a:t>by</a:t>
            </a:r>
            <a:r>
              <a:rPr lang="tr-TR" sz="2800" b="0" i="0" u="none" strike="noStrike" cap="none" dirty="0">
                <a:solidFill>
                  <a:srgbClr val="00B050"/>
                </a:solidFill>
                <a:latin typeface="Calibri"/>
                <a:ea typeface="Calibri"/>
                <a:cs typeface="Calibri"/>
                <a:sym typeface="Calibri"/>
              </a:rPr>
              <a:t> </a:t>
            </a:r>
            <a:r>
              <a:rPr lang="tr-TR" sz="2800" b="0" i="0" u="none" strike="noStrike" cap="none" dirty="0" err="1">
                <a:solidFill>
                  <a:srgbClr val="00B050"/>
                </a:solidFill>
                <a:latin typeface="Calibri"/>
                <a:ea typeface="Calibri"/>
                <a:cs typeface="Calibri"/>
                <a:sym typeface="Calibri"/>
              </a:rPr>
              <a:t>insects</a:t>
            </a:r>
            <a:r>
              <a:rPr lang="tr-TR" sz="2800" b="0" i="0" u="none" strike="noStrike" cap="none" dirty="0">
                <a:solidFill>
                  <a:srgbClr val="00B050"/>
                </a:solidFill>
                <a:latin typeface="Calibri"/>
                <a:ea typeface="Calibri"/>
                <a:cs typeface="Calibri"/>
                <a:sym typeface="Calibri"/>
              </a:rPr>
              <a:t>. </a:t>
            </a:r>
          </a:p>
          <a:p>
            <a:pPr marL="228600" marR="0" lvl="0" indent="-228600" algn="l" rtl="0">
              <a:lnSpc>
                <a:spcPct val="90000"/>
              </a:lnSpc>
              <a:spcBef>
                <a:spcPts val="1000"/>
              </a:spcBef>
              <a:spcAft>
                <a:spcPts val="0"/>
              </a:spcAft>
              <a:buClr>
                <a:schemeClr val="dk1"/>
              </a:buClr>
              <a:buSzPts val="2800"/>
              <a:buFont typeface="Arial"/>
              <a:buChar char="•"/>
            </a:pPr>
            <a:r>
              <a:rPr lang="tr-TR" sz="2800" b="0" i="0" u="none" strike="noStrike" cap="none" dirty="0" err="1">
                <a:solidFill>
                  <a:schemeClr val="dk1"/>
                </a:solidFill>
                <a:latin typeface="Calibri"/>
                <a:ea typeface="Calibri"/>
                <a:cs typeface="Calibri"/>
                <a:sym typeface="Calibri"/>
              </a:rPr>
              <a:t>Calves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are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easily</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infected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papillomavirus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entering</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cut</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or</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abraded</a:t>
            </a:r>
            <a:r>
              <a:rPr lang="tr-TR" sz="2800" b="0" i="0" u="none" strike="noStrike" cap="none" dirty="0">
                <a:solidFill>
                  <a:schemeClr val="dk1"/>
                </a:solidFill>
                <a:latin typeface="Calibri"/>
                <a:ea typeface="Calibri"/>
                <a:cs typeface="Calibri"/>
                <a:sym typeface="Calibri"/>
              </a:rPr>
              <a:t> skin. </a:t>
            </a:r>
          </a:p>
          <a:p>
            <a:pPr marL="228600" marR="0" lvl="0" indent="-228600" algn="l" rtl="0">
              <a:lnSpc>
                <a:spcPct val="90000"/>
              </a:lnSpc>
              <a:spcBef>
                <a:spcPts val="1000"/>
              </a:spcBef>
              <a:spcAft>
                <a:spcPts val="0"/>
              </a:spcAft>
              <a:buClr>
                <a:schemeClr val="dk1"/>
              </a:buClr>
              <a:buSzPts val="2800"/>
              <a:buFont typeface="Arial"/>
              <a:buChar char="•"/>
            </a:pPr>
            <a:r>
              <a:rPr lang="tr-TR" sz="2800" b="0" i="0" u="none" strike="noStrike" cap="none" dirty="0" err="1">
                <a:solidFill>
                  <a:schemeClr val="dk1"/>
                </a:solidFill>
                <a:latin typeface="Calibri"/>
                <a:ea typeface="Calibri"/>
                <a:cs typeface="Calibri"/>
                <a:sym typeface="Calibri"/>
              </a:rPr>
              <a:t>Bovine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papillomavirus</a:t>
            </a:r>
            <a:r>
              <a:rPr lang="tr-TR" sz="2800" b="0" i="0" u="none" strike="noStrike" cap="none" dirty="0">
                <a:solidFill>
                  <a:schemeClr val="dk1"/>
                </a:solidFill>
                <a:latin typeface="Calibri"/>
                <a:ea typeface="Calibri"/>
                <a:cs typeface="Calibri"/>
                <a:sym typeface="Calibri"/>
              </a:rPr>
              <a:t> DNA has </a:t>
            </a:r>
            <a:r>
              <a:rPr lang="tr-TR" sz="2800" b="0" i="0" u="none" strike="noStrike" cap="none" dirty="0" err="1">
                <a:solidFill>
                  <a:schemeClr val="dk1"/>
                </a:solidFill>
                <a:latin typeface="Calibri"/>
                <a:ea typeface="Calibri"/>
                <a:cs typeface="Calibri"/>
                <a:sym typeface="Calibri"/>
              </a:rPr>
              <a:t>been</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identified</a:t>
            </a:r>
            <a:r>
              <a:rPr lang="tr-TR" sz="2800" b="0" i="0" u="none" strike="noStrike" cap="none" dirty="0">
                <a:solidFill>
                  <a:schemeClr val="dk1"/>
                </a:solidFill>
                <a:latin typeface="Calibri"/>
                <a:ea typeface="Calibri"/>
                <a:cs typeface="Calibri"/>
                <a:sym typeface="Calibri"/>
              </a:rPr>
              <a:t> in </a:t>
            </a:r>
            <a:r>
              <a:rPr lang="tr-TR" sz="2800" b="0" i="0" u="none" strike="noStrike" cap="none" dirty="0" err="1">
                <a:solidFill>
                  <a:schemeClr val="dk1"/>
                </a:solidFill>
                <a:latin typeface="Calibri"/>
                <a:ea typeface="Calibri"/>
                <a:cs typeface="Calibri"/>
                <a:sym typeface="Calibri"/>
              </a:rPr>
              <a:t>blood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milk</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urine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and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other</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biologic</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fluids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obtained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from</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infected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animals</a:t>
            </a:r>
            <a:r>
              <a:rPr lang="tr-TR" sz="2800" b="0" i="0" u="none" strike="noStrike" cap="none" dirty="0">
                <a:solidFill>
                  <a:schemeClr val="dk1"/>
                </a:solidFill>
                <a:latin typeface="Calibri"/>
                <a:ea typeface="Calibri"/>
                <a:cs typeface="Calibri"/>
                <a:sym typeface="Calibri"/>
              </a:rPr>
              <a:t>.</a:t>
            </a:r>
          </a:p>
          <a:p>
            <a:pPr marL="228600" marR="0" lvl="0" indent="-228600" algn="l" rtl="0">
              <a:lnSpc>
                <a:spcPct val="90000"/>
              </a:lnSpc>
              <a:spcBef>
                <a:spcPts val="1000"/>
              </a:spcBef>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79400" algn="l" rtl="0">
              <a:lnSpc>
                <a:spcPct val="90000"/>
              </a:lnSpc>
              <a:spcBef>
                <a:spcPts val="0"/>
              </a:spcBef>
              <a:buClr>
                <a:srgbClr val="0070C0"/>
              </a:buClr>
              <a:buSzPts val="4400"/>
              <a:buFont typeface="Calibri"/>
              <a:buNone/>
            </a:pPr>
            <a:r>
              <a:rPr lang="tr-TR" sz="4400" b="0" i="0" u="none" strike="noStrike" cap="none">
                <a:solidFill>
                  <a:srgbClr val="0070C0"/>
                </a:solidFill>
                <a:latin typeface="Calibri"/>
                <a:ea typeface="Calibri"/>
                <a:cs typeface="Calibri"/>
                <a:sym typeface="Calibri"/>
              </a:rPr>
              <a:t>Pathogenesis</a:t>
            </a:r>
          </a:p>
        </p:txBody>
      </p:sp>
      <p:sp>
        <p:nvSpPr>
          <p:cNvPr id="116" name="Shape 116"/>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tr-TR" sz="2800" b="0" i="0" u="none" strike="noStrike" cap="none" dirty="0" err="1">
                <a:solidFill>
                  <a:schemeClr val="dk1"/>
                </a:solidFill>
                <a:latin typeface="Calibri"/>
                <a:ea typeface="Calibri"/>
                <a:cs typeface="Calibri"/>
                <a:sym typeface="Calibri"/>
              </a:rPr>
              <a:t>Papillomas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occur</a:t>
            </a:r>
            <a:r>
              <a:rPr lang="tr-TR" sz="2800" b="0" i="0" u="none" strike="noStrike" cap="none" dirty="0">
                <a:solidFill>
                  <a:schemeClr val="dk1"/>
                </a:solidFill>
                <a:latin typeface="Calibri"/>
                <a:ea typeface="Calibri"/>
                <a:cs typeface="Calibri"/>
                <a:sym typeface="Calibri"/>
              </a:rPr>
              <a:t> on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body </a:t>
            </a:r>
            <a:r>
              <a:rPr lang="tr-TR" sz="2800" b="0" i="0" u="none" strike="noStrike" cap="none" dirty="0" err="1">
                <a:solidFill>
                  <a:schemeClr val="dk1"/>
                </a:solidFill>
                <a:latin typeface="Calibri"/>
                <a:ea typeface="Calibri"/>
                <a:cs typeface="Calibri"/>
                <a:sym typeface="Calibri"/>
              </a:rPr>
              <a:t>locally</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and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singularly</a:t>
            </a:r>
            <a:r>
              <a:rPr lang="tr-TR" sz="2800" b="0" i="0" u="none" strike="noStrike" cap="none" dirty="0">
                <a:solidFill>
                  <a:schemeClr val="dk1"/>
                </a:solidFill>
                <a:latin typeface="Calibri"/>
                <a:ea typeface="Calibri"/>
                <a:cs typeface="Calibri"/>
                <a:sym typeface="Calibri"/>
              </a:rPr>
              <a:t>.</a:t>
            </a:r>
          </a:p>
          <a:p>
            <a:pPr marL="228600" marR="0" lvl="0" indent="-228600" algn="l" rtl="0">
              <a:lnSpc>
                <a:spcPct val="90000"/>
              </a:lnSpc>
              <a:spcBef>
                <a:spcPts val="1000"/>
              </a:spcBef>
              <a:spcAft>
                <a:spcPts val="0"/>
              </a:spcAft>
              <a:buClr>
                <a:schemeClr val="dk1"/>
              </a:buClr>
              <a:buSzPts val="2800"/>
              <a:buFont typeface="Arial"/>
              <a:buChar char="•"/>
            </a:pPr>
            <a:r>
              <a:rPr lang="tr-TR" sz="2800" b="0" i="0" u="none" strike="noStrike" cap="none" dirty="0" err="1">
                <a:solidFill>
                  <a:schemeClr val="dk1"/>
                </a:solidFill>
                <a:latin typeface="Calibri"/>
                <a:ea typeface="Calibri"/>
                <a:cs typeface="Calibri"/>
                <a:sym typeface="Calibri"/>
              </a:rPr>
              <a:t>It</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causes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proliferation</a:t>
            </a:r>
            <a:r>
              <a:rPr lang="tr-TR" sz="2800" b="0" i="0" u="none" strike="noStrike" cap="none" dirty="0">
                <a:solidFill>
                  <a:schemeClr val="dk1"/>
                </a:solidFill>
                <a:latin typeface="Calibri"/>
                <a:ea typeface="Calibri"/>
                <a:cs typeface="Calibri"/>
                <a:sym typeface="Calibri"/>
              </a:rPr>
              <a:t> in </a:t>
            </a:r>
            <a:r>
              <a:rPr lang="tr-TR" sz="2800" b="0" i="0" u="none" strike="noStrike" cap="none" dirty="0" err="1">
                <a:solidFill>
                  <a:schemeClr val="dk1"/>
                </a:solidFill>
                <a:latin typeface="Calibri"/>
                <a:ea typeface="Calibri"/>
                <a:cs typeface="Calibri"/>
                <a:sym typeface="Calibri"/>
              </a:rPr>
              <a:t>the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rgbClr val="FF0000"/>
                </a:solidFill>
                <a:latin typeface="Calibri"/>
                <a:ea typeface="Calibri"/>
                <a:cs typeface="Calibri"/>
                <a:sym typeface="Calibri"/>
              </a:rPr>
              <a:t>deep</a:t>
            </a:r>
            <a:r>
              <a:rPr lang="tr-TR" sz="2800" b="0" i="0" u="none" strike="noStrike" cap="none" dirty="0">
                <a:solidFill>
                  <a:srgbClr val="FF0000"/>
                </a:solidFill>
                <a:latin typeface="Calibri"/>
                <a:ea typeface="Calibri"/>
                <a:cs typeface="Calibri"/>
                <a:sym typeface="Calibri"/>
              </a:rPr>
              <a:t> </a:t>
            </a:r>
            <a:r>
              <a:rPr lang="tr-TR" sz="2800" b="0" i="0" u="none" strike="noStrike" cap="none" dirty="0" err="1">
                <a:solidFill>
                  <a:srgbClr val="FF0000"/>
                </a:solidFill>
                <a:latin typeface="Calibri"/>
                <a:ea typeface="Calibri"/>
                <a:cs typeface="Calibri"/>
                <a:sym typeface="Calibri"/>
              </a:rPr>
              <a:t>fibroblasts</a:t>
            </a:r>
            <a:r>
              <a:rPr lang="tr-TR" sz="2800" b="0" i="0" u="none" strike="noStrike" cap="none" dirty="0">
                <a:solidFill>
                  <a:schemeClr val="dk1"/>
                </a:solidFill>
                <a:latin typeface="Calibri"/>
                <a:ea typeface="Calibri"/>
                <a:cs typeface="Calibri"/>
                <a:sym typeface="Calibri"/>
              </a:rPr>
              <a:t>.</a:t>
            </a:r>
          </a:p>
          <a:p>
            <a:pPr marL="228600" marR="0" lvl="0" indent="-228600" algn="l" rtl="0">
              <a:lnSpc>
                <a:spcPct val="90000"/>
              </a:lnSpc>
              <a:spcBef>
                <a:spcPts val="1000"/>
              </a:spcBef>
              <a:spcAft>
                <a:spcPts val="0"/>
              </a:spcAft>
              <a:buClr>
                <a:schemeClr val="dk1"/>
              </a:buClr>
              <a:buSzPts val="2800"/>
              <a:buFont typeface="Arial"/>
              <a:buChar char="•"/>
            </a:pPr>
            <a:r>
              <a:rPr lang="tr-TR" sz="2800" b="0" i="0" u="none" strike="noStrike" cap="none" dirty="0" err="1">
                <a:solidFill>
                  <a:schemeClr val="dk1"/>
                </a:solidFill>
                <a:latin typeface="Calibri"/>
                <a:ea typeface="Calibri"/>
                <a:cs typeface="Calibri"/>
                <a:sym typeface="Calibri"/>
              </a:rPr>
              <a:t>Papillomas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have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primer</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nodules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before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they</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grow</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and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have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keratinized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cauliflower-like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appearance</a:t>
            </a:r>
            <a:r>
              <a:rPr lang="tr-TR" sz="2800" b="0" i="0" u="none" strike="noStrike" cap="none" dirty="0">
                <a:solidFill>
                  <a:schemeClr val="dk1"/>
                </a:solidFill>
                <a:latin typeface="Calibri"/>
                <a:ea typeface="Calibri"/>
                <a:cs typeface="Calibri"/>
                <a:sym typeface="Calibri"/>
              </a:rPr>
              <a:t>.</a:t>
            </a:r>
          </a:p>
          <a:p>
            <a:pPr marL="228600" marR="0" lvl="0" indent="-228600" algn="l" rtl="0">
              <a:lnSpc>
                <a:spcPct val="90000"/>
              </a:lnSpc>
              <a:spcBef>
                <a:spcPts val="1000"/>
              </a:spcBef>
              <a:buClr>
                <a:schemeClr val="dk1"/>
              </a:buClr>
              <a:buSzPts val="2800"/>
              <a:buFont typeface="Arial"/>
              <a:buChar char="•"/>
            </a:pPr>
            <a:r>
              <a:rPr lang="tr-TR" sz="2800" b="0" i="0" u="none" strike="noStrike" cap="none" dirty="0" err="1">
                <a:solidFill>
                  <a:schemeClr val="dk1"/>
                </a:solidFill>
                <a:latin typeface="Calibri"/>
                <a:ea typeface="Calibri"/>
                <a:cs typeface="Calibri"/>
                <a:sym typeface="Calibri"/>
              </a:rPr>
              <a:t>Papillomatosis</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depends</a:t>
            </a:r>
            <a:r>
              <a:rPr lang="tr-TR" sz="2800" b="0" i="0" u="none" strike="noStrike" cap="none" dirty="0">
                <a:solidFill>
                  <a:schemeClr val="dk1"/>
                </a:solidFill>
                <a:latin typeface="Calibri"/>
                <a:ea typeface="Calibri"/>
                <a:cs typeface="Calibri"/>
                <a:sym typeface="Calibri"/>
              </a:rPr>
              <a:t> on </a:t>
            </a:r>
            <a:r>
              <a:rPr lang="tr-TR" sz="2800" b="0" i="0" u="none" strike="noStrike" cap="none" dirty="0" err="1">
                <a:solidFill>
                  <a:schemeClr val="dk1"/>
                </a:solidFill>
                <a:latin typeface="Calibri"/>
                <a:ea typeface="Calibri"/>
                <a:cs typeface="Calibri"/>
                <a:sym typeface="Calibri"/>
              </a:rPr>
              <a:t>age</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environmental</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and</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genetic</a:t>
            </a:r>
            <a:r>
              <a:rPr lang="tr-TR" sz="2800" b="0" i="0" u="none" strike="noStrike" cap="none" dirty="0">
                <a:solidFill>
                  <a:schemeClr val="dk1"/>
                </a:solidFill>
                <a:latin typeface="Calibri"/>
                <a:ea typeface="Calibri"/>
                <a:cs typeface="Calibri"/>
                <a:sym typeface="Calibri"/>
              </a:rPr>
              <a:t> </a:t>
            </a:r>
            <a:r>
              <a:rPr lang="tr-TR" sz="2800" b="0" i="0" u="none" strike="noStrike" cap="none" dirty="0" err="1">
                <a:solidFill>
                  <a:schemeClr val="dk1"/>
                </a:solidFill>
                <a:latin typeface="Calibri"/>
                <a:ea typeface="Calibri"/>
                <a:cs typeface="Calibri"/>
                <a:sym typeface="Calibri"/>
              </a:rPr>
              <a:t>factors</a:t>
            </a:r>
            <a:r>
              <a:rPr lang="tr-TR" sz="2800" b="0" i="0" u="none" strike="noStrike" cap="none" dirty="0">
                <a:solidFill>
                  <a:schemeClr val="dk1"/>
                </a:solidFill>
                <a:latin typeface="Calibri"/>
                <a:ea typeface="Calibri"/>
                <a:cs typeface="Calibri"/>
                <a:sym typeface="Calibri"/>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p:cNvPicPr preferRelativeResize="0"/>
          <p:nvPr/>
        </p:nvPicPr>
        <p:blipFill rotWithShape="1">
          <a:blip r:embed="rId3">
            <a:alphaModFix/>
          </a:blip>
          <a:srcRect/>
          <a:stretch/>
        </p:blipFill>
        <p:spPr>
          <a:xfrm>
            <a:off x="1496289" y="132697"/>
            <a:ext cx="9177783" cy="635123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Shape 126"/>
          <p:cNvPicPr preferRelativeResize="0"/>
          <p:nvPr/>
        </p:nvPicPr>
        <p:blipFill rotWithShape="1">
          <a:blip r:embed="rId3">
            <a:alphaModFix/>
          </a:blip>
          <a:srcRect/>
          <a:stretch/>
        </p:blipFill>
        <p:spPr>
          <a:xfrm>
            <a:off x="381000" y="590550"/>
            <a:ext cx="11430000" cy="5676900"/>
          </a:xfrm>
          <a:prstGeom prst="rect">
            <a:avLst/>
          </a:prstGeom>
          <a:noFill/>
          <a:ln>
            <a:noFill/>
          </a:ln>
        </p:spPr>
      </p:pic>
      <p:sp>
        <p:nvSpPr>
          <p:cNvPr id="127" name="Shape 127"/>
          <p:cNvSpPr/>
          <p:nvPr/>
        </p:nvSpPr>
        <p:spPr>
          <a:xfrm>
            <a:off x="831273" y="6611779"/>
            <a:ext cx="11360727" cy="246221"/>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tr-TR" sz="1000" b="0" i="0">
                <a:solidFill>
                  <a:srgbClr val="222222"/>
                </a:solidFill>
                <a:latin typeface="Arial"/>
                <a:ea typeface="Arial"/>
                <a:cs typeface="Arial"/>
                <a:sym typeface="Arial"/>
              </a:rPr>
              <a:t>Venuti, A., Paolini, F., Nasir, L., Corteggio, A., Roperto, S., Campo, M. S., &amp; Borzacchiello, G. (2011). Papillomavirus E5: the smallest oncoprotein with many functions. </a:t>
            </a:r>
            <a:r>
              <a:rPr lang="tr-TR" sz="1000" b="0" i="1">
                <a:solidFill>
                  <a:srgbClr val="222222"/>
                </a:solidFill>
                <a:latin typeface="Arial"/>
                <a:ea typeface="Arial"/>
                <a:cs typeface="Arial"/>
                <a:sym typeface="Arial"/>
              </a:rPr>
              <a:t>Molecular cancer</a:t>
            </a:r>
            <a:r>
              <a:rPr lang="tr-TR" sz="1000" b="0" i="0">
                <a:solidFill>
                  <a:srgbClr val="222222"/>
                </a:solidFill>
                <a:latin typeface="Arial"/>
                <a:ea typeface="Arial"/>
                <a:cs typeface="Arial"/>
                <a:sym typeface="Arial"/>
              </a:rPr>
              <a:t>, </a:t>
            </a:r>
            <a:r>
              <a:rPr lang="tr-TR" sz="1000" b="0" i="1">
                <a:solidFill>
                  <a:srgbClr val="222222"/>
                </a:solidFill>
                <a:latin typeface="Arial"/>
                <a:ea typeface="Arial"/>
                <a:cs typeface="Arial"/>
                <a:sym typeface="Arial"/>
              </a:rPr>
              <a:t>10</a:t>
            </a:r>
            <a:r>
              <a:rPr lang="tr-TR" sz="1000" b="0" i="0">
                <a:solidFill>
                  <a:srgbClr val="222222"/>
                </a:solidFill>
                <a:latin typeface="Arial"/>
                <a:ea typeface="Arial"/>
                <a:cs typeface="Arial"/>
                <a:sym typeface="Arial"/>
              </a:rPr>
              <a:t>(1), 140.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279400" algn="l" rtl="0">
              <a:lnSpc>
                <a:spcPct val="90000"/>
              </a:lnSpc>
              <a:spcBef>
                <a:spcPts val="0"/>
              </a:spcBef>
              <a:buClr>
                <a:srgbClr val="0070C0"/>
              </a:buClr>
              <a:buSzPts val="4400"/>
              <a:buFont typeface="Calibri"/>
              <a:buNone/>
            </a:pPr>
            <a:r>
              <a:rPr lang="tr-TR" sz="4400" b="0" i="0" u="none" strike="noStrike" cap="none">
                <a:solidFill>
                  <a:srgbClr val="0070C0"/>
                </a:solidFill>
                <a:latin typeface="Calibri"/>
                <a:ea typeface="Calibri"/>
                <a:cs typeface="Calibri"/>
                <a:sym typeface="Calibri"/>
              </a:rPr>
              <a:t>Clinical Signs</a:t>
            </a:r>
          </a:p>
        </p:txBody>
      </p:sp>
      <p:sp>
        <p:nvSpPr>
          <p:cNvPr id="133" name="Shape 133"/>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228600" marR="0" lvl="0" indent="-228600" algn="l" rtl="0">
              <a:lnSpc>
                <a:spcPct val="80000"/>
              </a:lnSpc>
              <a:spcBef>
                <a:spcPts val="0"/>
              </a:spcBef>
              <a:spcAft>
                <a:spcPts val="0"/>
              </a:spcAft>
              <a:buClr>
                <a:srgbClr val="FF0000"/>
              </a:buClr>
              <a:buSzPts val="2800"/>
              <a:buFont typeface="Arial"/>
              <a:buChar char="•"/>
            </a:pPr>
            <a:r>
              <a:rPr lang="tr-TR" sz="2800" b="0" i="0" u="none" strike="noStrike" cap="none">
                <a:solidFill>
                  <a:srgbClr val="FF0000"/>
                </a:solidFill>
                <a:latin typeface="Calibri"/>
                <a:ea typeface="Calibri"/>
                <a:cs typeface="Calibri"/>
                <a:sym typeface="Calibri"/>
              </a:rPr>
              <a:t>Warts appear about two months after exposure and may last up to a year. </a:t>
            </a:r>
          </a:p>
          <a:p>
            <a:pPr marL="228600" marR="0" lvl="0" indent="-228600" algn="l" rtl="0">
              <a:lnSpc>
                <a:spcPct val="80000"/>
              </a:lnSpc>
              <a:spcBef>
                <a:spcPts val="1000"/>
              </a:spcBef>
              <a:spcAft>
                <a:spcPts val="0"/>
              </a:spcAft>
              <a:buClr>
                <a:srgbClr val="7030A0"/>
              </a:buClr>
              <a:buSzPts val="2800"/>
              <a:buFont typeface="Arial"/>
              <a:buChar char="•"/>
            </a:pPr>
            <a:r>
              <a:rPr lang="tr-TR" sz="2800" b="0" i="0" u="none" strike="noStrike" cap="none">
                <a:solidFill>
                  <a:srgbClr val="7030A0"/>
                </a:solidFill>
                <a:latin typeface="Calibri"/>
                <a:ea typeface="Calibri"/>
                <a:cs typeface="Calibri"/>
                <a:sym typeface="Calibri"/>
              </a:rPr>
              <a:t>Papillomatosis (generalised papillomas</a:t>
            </a:r>
            <a:r>
              <a:rPr lang="tr-TR" sz="2800" b="0" i="0" u="none" strike="noStrike" cap="none">
                <a:solidFill>
                  <a:schemeClr val="dk1"/>
                </a:solidFill>
                <a:latin typeface="Calibri"/>
                <a:ea typeface="Calibri"/>
                <a:cs typeface="Calibri"/>
                <a:sym typeface="Calibri"/>
              </a:rPr>
              <a:t>) are often seen in calves on the head, neck, and shoulders, and occasionally on the back and abdomen. </a:t>
            </a:r>
          </a:p>
          <a:p>
            <a:pPr marL="228600" marR="0" lvl="0" indent="-228600" algn="l" rtl="0">
              <a:lnSpc>
                <a:spcPct val="80000"/>
              </a:lnSpc>
              <a:spcBef>
                <a:spcPts val="1000"/>
              </a:spcBef>
              <a:spcAft>
                <a:spcPts val="0"/>
              </a:spcAft>
              <a:buClr>
                <a:schemeClr val="dk1"/>
              </a:buClr>
              <a:buSzPts val="2800"/>
              <a:buFont typeface="Arial"/>
              <a:buChar char="•"/>
            </a:pPr>
            <a:r>
              <a:rPr lang="tr-TR" sz="2800" b="0" i="0" u="none" strike="noStrike" cap="none">
                <a:solidFill>
                  <a:schemeClr val="dk1"/>
                </a:solidFill>
                <a:latin typeface="Calibri"/>
                <a:ea typeface="Calibri"/>
                <a:cs typeface="Calibri"/>
                <a:sym typeface="Calibri"/>
              </a:rPr>
              <a:t>The extent and duration of the lesions depend on the type of virus, area affected, and degree of susceptibility. </a:t>
            </a:r>
          </a:p>
          <a:p>
            <a:pPr marL="228600" marR="0" lvl="0" indent="-228600" algn="l" rtl="0">
              <a:lnSpc>
                <a:spcPct val="80000"/>
              </a:lnSpc>
              <a:spcBef>
                <a:spcPts val="1000"/>
              </a:spcBef>
              <a:spcAft>
                <a:spcPts val="0"/>
              </a:spcAft>
              <a:buClr>
                <a:srgbClr val="CC00CC"/>
              </a:buClr>
              <a:buSzPts val="2800"/>
              <a:buFont typeface="Arial"/>
              <a:buChar char="•"/>
            </a:pPr>
            <a:r>
              <a:rPr lang="tr-TR" sz="2800" b="0" i="0" u="none" strike="noStrike" cap="none">
                <a:solidFill>
                  <a:srgbClr val="CC00CC"/>
                </a:solidFill>
                <a:latin typeface="Calibri"/>
                <a:ea typeface="Calibri"/>
                <a:cs typeface="Calibri"/>
                <a:sym typeface="Calibri"/>
              </a:rPr>
              <a:t>Papillomitosis becomes a herd problem when a large group of young, susceptible animals become infected.</a:t>
            </a:r>
          </a:p>
          <a:p>
            <a:pPr marL="228600" marR="0" lvl="0" indent="-228600" algn="l" rtl="0">
              <a:lnSpc>
                <a:spcPct val="80000"/>
              </a:lnSpc>
              <a:spcBef>
                <a:spcPts val="1000"/>
              </a:spcBef>
              <a:buClr>
                <a:schemeClr val="dk1"/>
              </a:buClr>
              <a:buSzPts val="2800"/>
              <a:buFont typeface="Arial"/>
              <a:buChar char="•"/>
            </a:pPr>
            <a:r>
              <a:rPr lang="tr-TR" sz="2800" b="0" i="0" u="none" strike="noStrike" cap="none">
                <a:solidFill>
                  <a:schemeClr val="dk1"/>
                </a:solidFill>
                <a:latin typeface="Calibri"/>
                <a:ea typeface="Calibri"/>
                <a:cs typeface="Calibri"/>
                <a:sym typeface="Calibri"/>
              </a:rPr>
              <a:t>Urinary tumours have also been reported.</a:t>
            </a:r>
          </a:p>
        </p:txBody>
      </p:sp>
    </p:spTree>
  </p:cSld>
  <p:clrMapOvr>
    <a:masterClrMapping/>
  </p:clrMapOvr>
</p:sld>
</file>

<file path=ppt/theme/theme1.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TotalTime>
  <Words>3480</Words>
  <Application>Microsoft Macintosh PowerPoint</Application>
  <PresentationFormat>Geniş ekran</PresentationFormat>
  <Paragraphs>247</Paragraphs>
  <Slides>48</Slides>
  <Notes>48</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48</vt:i4>
      </vt:variant>
    </vt:vector>
  </HeadingPairs>
  <TitlesOfParts>
    <vt:vector size="53" baseType="lpstr">
      <vt:lpstr>Arial</vt:lpstr>
      <vt:lpstr>Calibri</vt:lpstr>
      <vt:lpstr>Comic Sans MS</vt:lpstr>
      <vt:lpstr>Wingdings</vt:lpstr>
      <vt:lpstr>Office Teması</vt:lpstr>
      <vt:lpstr>Bovine Warts (Bovine Papillomavirus)</vt:lpstr>
      <vt:lpstr>PowerPoint Sunusu</vt:lpstr>
      <vt:lpstr>Etiology</vt:lpstr>
      <vt:lpstr>PowerPoint Sunusu</vt:lpstr>
      <vt:lpstr>Transmission</vt:lpstr>
      <vt:lpstr>Pathogenesis</vt:lpstr>
      <vt:lpstr>PowerPoint Sunusu</vt:lpstr>
      <vt:lpstr>PowerPoint Sunusu</vt:lpstr>
      <vt:lpstr>Clinical Signs</vt:lpstr>
      <vt:lpstr>PowerPoint Sunusu</vt:lpstr>
      <vt:lpstr>PowerPoint Sunusu</vt:lpstr>
      <vt:lpstr>PowerPoint Sunusu</vt:lpstr>
      <vt:lpstr>Diagnosis</vt:lpstr>
      <vt:lpstr>Prevention and Control</vt:lpstr>
      <vt:lpstr>EQUINE PAPILLOMAVIRUSES</vt:lpstr>
      <vt:lpstr>CANINE PAPILLOMAVIRUSES</vt:lpstr>
      <vt:lpstr>PAPILLOMATOSIS IN SHEEP AND GOATS </vt:lpstr>
      <vt:lpstr>References</vt:lpstr>
      <vt:lpstr>Infectious Canine Hepatitis (Hepatitis Contagiosa Canis)</vt:lpstr>
      <vt:lpstr>Etiology</vt:lpstr>
      <vt:lpstr>Transmission</vt:lpstr>
      <vt:lpstr>Pathogenesis</vt:lpstr>
      <vt:lpstr>PowerPoint Sunusu</vt:lpstr>
      <vt:lpstr>Clinical Signs</vt:lpstr>
      <vt:lpstr>PowerPoint Sunusu</vt:lpstr>
      <vt:lpstr>PowerPoint Sunusu</vt:lpstr>
      <vt:lpstr>Diagnosis</vt:lpstr>
      <vt:lpstr>Prevention</vt:lpstr>
      <vt:lpstr>References</vt:lpstr>
      <vt:lpstr>Infectious Canine Laryngotracheitis</vt:lpstr>
      <vt:lpstr>PowerPoint Sunusu</vt:lpstr>
      <vt:lpstr>Etiology</vt:lpstr>
      <vt:lpstr>PowerPoint Sunusu</vt:lpstr>
      <vt:lpstr>Pathophysiology</vt:lpstr>
      <vt:lpstr>Clinical Signs</vt:lpstr>
      <vt:lpstr>Prevention and Control</vt:lpstr>
      <vt:lpstr>PowerPoint Sunusu</vt:lpstr>
      <vt:lpstr>PowerPoint Sunusu</vt:lpstr>
      <vt:lpstr>References</vt:lpstr>
      <vt:lpstr>BOVINE ADENOVIRUS</vt:lpstr>
      <vt:lpstr>Etiology</vt:lpstr>
      <vt:lpstr>Pathogenesis</vt:lpstr>
      <vt:lpstr>Clinical Signs</vt:lpstr>
      <vt:lpstr>PowerPoint Sunusu</vt:lpstr>
      <vt:lpstr>Diagnosis</vt:lpstr>
      <vt:lpstr>Prevention and Control </vt:lpstr>
      <vt:lpstr>PowerPoint Sunusu</vt:lpstr>
      <vt:lpstr>References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Bovine Warts (Bovine Papillomavirus)</dc:title>
  <dc:creator>hp</dc:creator>
  <cp:lastModifiedBy>Microsoft Office Kullanıcısı</cp:lastModifiedBy>
  <cp:revision>14</cp:revision>
  <dcterms:modified xsi:type="dcterms:W3CDTF">2019-01-01T21:02:38Z</dcterms:modified>
</cp:coreProperties>
</file>