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0" r:id="rId3"/>
    <p:sldId id="264" r:id="rId4"/>
    <p:sldId id="265" r:id="rId5"/>
    <p:sldId id="266" r:id="rId6"/>
    <p:sldId id="267" r:id="rId7"/>
    <p:sldId id="268" r:id="rId8"/>
    <p:sldId id="269" r:id="rId9"/>
    <p:sldId id="270"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2" d="100"/>
          <a:sy n="112" d="100"/>
        </p:scale>
        <p:origin x="-13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tr-TR"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tr-TR"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Click to edit Master text styles</a:t>
            </a:r>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tr-TR"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tr-TR"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21.09.19</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Click to edit Master text styles</a:t>
            </a:r>
          </a:p>
          <a:p>
            <a:pPr lvl="1" eaLnBrk="1" latinLnBrk="0" hangingPunct="1"/>
            <a:r>
              <a:rPr kumimoji="0" lang="tr-TR" smtClean="0"/>
              <a:t>Second level</a:t>
            </a:r>
          </a:p>
          <a:p>
            <a:pPr lvl="2" eaLnBrk="1" latinLnBrk="0" hangingPunct="1"/>
            <a:r>
              <a:rPr kumimoji="0" lang="tr-TR" smtClean="0"/>
              <a:t>Third level</a:t>
            </a:r>
          </a:p>
          <a:p>
            <a:pPr lvl="3" eaLnBrk="1" latinLnBrk="0" hangingPunct="1"/>
            <a:r>
              <a:rPr kumimoji="0" lang="tr-TR" smtClean="0"/>
              <a:t>Fourth level</a:t>
            </a:r>
          </a:p>
          <a:p>
            <a:pPr lvl="4" eaLnBrk="1" latinLnBrk="0" hangingPunct="1"/>
            <a:r>
              <a:rPr kumimoji="0" lang="tr-TR"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21.09.19</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solidFill>
                  <a:srgbClr val="660066"/>
                </a:solidFill>
              </a:rPr>
              <a:t>TÜRK DIŞ POLİTİKASI I (</a:t>
            </a:r>
            <a:r>
              <a:rPr lang="en-US" sz="4000" dirty="0" err="1" smtClean="0">
                <a:solidFill>
                  <a:srgbClr val="660066"/>
                </a:solidFill>
              </a:rPr>
              <a:t>Güz</a:t>
            </a:r>
            <a:r>
              <a:rPr lang="en-US" sz="4000" smtClean="0">
                <a:solidFill>
                  <a:srgbClr val="660066"/>
                </a:solidFill>
              </a:rPr>
              <a:t> </a:t>
            </a:r>
            <a:r>
              <a:rPr lang="en-US" sz="4000" smtClean="0">
                <a:solidFill>
                  <a:srgbClr val="660066"/>
                </a:solidFill>
              </a:rPr>
              <a:t>2019-2020)</a:t>
            </a:r>
            <a:endParaRPr lang="en-US" sz="4000" dirty="0">
              <a:solidFill>
                <a:srgbClr val="660066"/>
              </a:solidFill>
            </a:endParaRPr>
          </a:p>
        </p:txBody>
      </p:sp>
      <p:sp>
        <p:nvSpPr>
          <p:cNvPr id="3" name="Subtitle 2"/>
          <p:cNvSpPr>
            <a:spLocks noGrp="1"/>
          </p:cNvSpPr>
          <p:nvPr>
            <p:ph type="subTitle" idx="1"/>
          </p:nvPr>
        </p:nvSpPr>
        <p:spPr/>
        <p:txBody>
          <a:bodyPr/>
          <a:lstStyle/>
          <a:p>
            <a:pPr algn="ctr"/>
            <a:endParaRPr lang="en-US" sz="2800" dirty="0" smtClean="0">
              <a:solidFill>
                <a:srgbClr val="660066"/>
              </a:solidFill>
            </a:endParaRPr>
          </a:p>
          <a:p>
            <a:pPr algn="ctr"/>
            <a:endParaRPr lang="en-US" sz="2800" dirty="0" smtClean="0">
              <a:solidFill>
                <a:srgbClr val="660066"/>
              </a:solidFill>
            </a:endParaRPr>
          </a:p>
          <a:p>
            <a:pPr algn="ctr"/>
            <a:r>
              <a:rPr lang="en-US" sz="2800" dirty="0">
                <a:solidFill>
                  <a:srgbClr val="660066"/>
                </a:solidFill>
              </a:rPr>
              <a:t>8</a:t>
            </a:r>
            <a:r>
              <a:rPr lang="en-US" sz="2800" dirty="0" smtClean="0">
                <a:solidFill>
                  <a:srgbClr val="660066"/>
                </a:solidFill>
              </a:rPr>
              <a:t>. </a:t>
            </a:r>
            <a:r>
              <a:rPr lang="en-US" sz="2800" dirty="0" err="1">
                <a:solidFill>
                  <a:srgbClr val="660066"/>
                </a:solidFill>
              </a:rPr>
              <a:t>Hafta</a:t>
            </a:r>
            <a:r>
              <a:rPr lang="en-US" sz="2800" dirty="0">
                <a:solidFill>
                  <a:srgbClr val="660066"/>
                </a:solidFill>
              </a:rPr>
              <a:t>: </a:t>
            </a:r>
            <a:r>
              <a:rPr lang="en-US" sz="2800" dirty="0" err="1">
                <a:solidFill>
                  <a:srgbClr val="660066"/>
                </a:solidFill>
              </a:rPr>
              <a:t>Göreli</a:t>
            </a:r>
            <a:r>
              <a:rPr lang="en-US" sz="2800" dirty="0">
                <a:solidFill>
                  <a:srgbClr val="660066"/>
                </a:solidFill>
              </a:rPr>
              <a:t> </a:t>
            </a:r>
            <a:r>
              <a:rPr lang="en-US" sz="2800" dirty="0" err="1">
                <a:solidFill>
                  <a:srgbClr val="660066"/>
                </a:solidFill>
              </a:rPr>
              <a:t>Özerklik</a:t>
            </a:r>
            <a:r>
              <a:rPr lang="en-US" sz="2800" dirty="0">
                <a:solidFill>
                  <a:srgbClr val="660066"/>
                </a:solidFill>
              </a:rPr>
              <a:t> I (1923-1939</a:t>
            </a:r>
            <a:r>
              <a:rPr lang="en-US" sz="2800">
                <a:solidFill>
                  <a:srgbClr val="660066"/>
                </a:solidFill>
              </a:rPr>
              <a:t>) </a:t>
            </a:r>
            <a:r>
              <a:rPr lang="en-US" sz="2800" smtClean="0">
                <a:solidFill>
                  <a:srgbClr val="660066"/>
                </a:solidFill>
              </a:rPr>
              <a:t>III</a:t>
            </a:r>
            <a:endParaRPr lang="en-US" sz="2800" dirty="0">
              <a:solidFill>
                <a:srgbClr val="660066"/>
              </a:solidFill>
            </a:endParaRPr>
          </a:p>
          <a:p>
            <a:endParaRPr lang="en-US" dirty="0"/>
          </a:p>
        </p:txBody>
      </p:sp>
    </p:spTree>
    <p:extLst>
      <p:ext uri="{BB962C8B-B14F-4D97-AF65-F5344CB8AC3E}">
        <p14:creationId xmlns:p14="http://schemas.microsoft.com/office/powerpoint/2010/main" val="402751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solidFill>
                  <a:srgbClr val="660066"/>
                </a:solidFill>
              </a:rPr>
              <a:t>Sadabad</a:t>
            </a:r>
            <a:r>
              <a:rPr lang="en-US" sz="2800" dirty="0" smtClean="0">
                <a:solidFill>
                  <a:srgbClr val="660066"/>
                </a:solidFill>
              </a:rPr>
              <a:t> </a:t>
            </a:r>
            <a:r>
              <a:rPr lang="en-US" sz="2800" dirty="0" err="1" smtClean="0">
                <a:solidFill>
                  <a:srgbClr val="660066"/>
                </a:solidFill>
              </a:rPr>
              <a:t>Paktı</a:t>
            </a:r>
            <a:endParaRPr lang="en-US" sz="2800" dirty="0">
              <a:solidFill>
                <a:srgbClr val="660066"/>
              </a:solidFill>
            </a:endParaRPr>
          </a:p>
        </p:txBody>
      </p:sp>
      <p:sp>
        <p:nvSpPr>
          <p:cNvPr id="3" name="Content Placeholder 2"/>
          <p:cNvSpPr>
            <a:spLocks noGrp="1"/>
          </p:cNvSpPr>
          <p:nvPr>
            <p:ph idx="1"/>
          </p:nvPr>
        </p:nvSpPr>
        <p:spPr/>
        <p:txBody>
          <a:bodyPr/>
          <a:lstStyle/>
          <a:p>
            <a:pPr>
              <a:buFont typeface="Wingdings" charset="2"/>
              <a:buChar char="u"/>
            </a:pPr>
            <a:endParaRPr lang="en-US" dirty="0" smtClean="0"/>
          </a:p>
          <a:p>
            <a:pPr>
              <a:buFont typeface="Wingdings" charset="2"/>
              <a:buChar char="u"/>
            </a:pPr>
            <a:r>
              <a:rPr lang="en-US" dirty="0" err="1" smtClean="0"/>
              <a:t>Sadabad</a:t>
            </a:r>
            <a:r>
              <a:rPr lang="en-US" dirty="0" smtClean="0"/>
              <a:t> </a:t>
            </a:r>
            <a:r>
              <a:rPr lang="en-US" dirty="0" err="1" smtClean="0"/>
              <a:t>Paktı’nın</a:t>
            </a:r>
            <a:r>
              <a:rPr lang="en-US" dirty="0" smtClean="0"/>
              <a:t> </a:t>
            </a:r>
            <a:r>
              <a:rPr lang="en-US" dirty="0" err="1" smtClean="0"/>
              <a:t>imzalanması</a:t>
            </a:r>
            <a:r>
              <a:rPr lang="en-US" dirty="0" smtClean="0"/>
              <a:t> (8 </a:t>
            </a:r>
            <a:r>
              <a:rPr lang="en-US" dirty="0" err="1" smtClean="0"/>
              <a:t>Temmuz</a:t>
            </a:r>
            <a:r>
              <a:rPr lang="en-US" dirty="0" smtClean="0"/>
              <a:t> 1937) </a:t>
            </a:r>
            <a:r>
              <a:rPr lang="en-US" dirty="0" err="1" smtClean="0"/>
              <a:t>ve</a:t>
            </a:r>
            <a:r>
              <a:rPr lang="en-US" dirty="0" smtClean="0"/>
              <a:t> </a:t>
            </a:r>
            <a:r>
              <a:rPr lang="en-US" dirty="0" err="1" smtClean="0"/>
              <a:t>sonu</a:t>
            </a:r>
            <a:endParaRPr lang="en-US" dirty="0" smtClean="0"/>
          </a:p>
          <a:p>
            <a:pPr marL="82296" indent="0">
              <a:buNone/>
            </a:pPr>
            <a:r>
              <a:rPr lang="en-US" dirty="0" err="1" smtClean="0"/>
              <a:t>Taraflar</a:t>
            </a:r>
            <a:r>
              <a:rPr lang="en-US" dirty="0" smtClean="0"/>
              <a:t>: </a:t>
            </a:r>
            <a:r>
              <a:rPr lang="en-US" dirty="0" err="1" smtClean="0"/>
              <a:t>Türkiye</a:t>
            </a:r>
            <a:r>
              <a:rPr lang="en-US" dirty="0" smtClean="0"/>
              <a:t>, </a:t>
            </a:r>
            <a:r>
              <a:rPr lang="en-US" dirty="0" err="1" smtClean="0"/>
              <a:t>Afganistan</a:t>
            </a:r>
            <a:r>
              <a:rPr lang="en-US" dirty="0" smtClean="0"/>
              <a:t>, İran, </a:t>
            </a:r>
            <a:r>
              <a:rPr lang="en-US" dirty="0" err="1" smtClean="0"/>
              <a:t>Irak</a:t>
            </a:r>
            <a:endParaRPr lang="en-US" dirty="0" smtClean="0"/>
          </a:p>
          <a:p>
            <a:pPr marL="82296" indent="0">
              <a:buNone/>
            </a:pPr>
            <a:r>
              <a:rPr lang="en-US" dirty="0" err="1" smtClean="0"/>
              <a:t>Pakt’ın</a:t>
            </a:r>
            <a:r>
              <a:rPr lang="en-US" dirty="0" smtClean="0"/>
              <a:t> </a:t>
            </a:r>
            <a:r>
              <a:rPr lang="en-US" dirty="0" err="1" smtClean="0"/>
              <a:t>önemli</a:t>
            </a:r>
            <a:r>
              <a:rPr lang="en-US" dirty="0" smtClean="0"/>
              <a:t> </a:t>
            </a:r>
            <a:r>
              <a:rPr lang="en-US" dirty="0" err="1" smtClean="0"/>
              <a:t>maddeleri</a:t>
            </a:r>
            <a:r>
              <a:rPr lang="en-US" dirty="0" smtClean="0"/>
              <a:t> </a:t>
            </a:r>
            <a:r>
              <a:rPr lang="en-US" dirty="0" err="1" smtClean="0"/>
              <a:t>ve</a:t>
            </a:r>
            <a:r>
              <a:rPr lang="en-US" dirty="0" smtClean="0"/>
              <a:t> </a:t>
            </a:r>
            <a:r>
              <a:rPr lang="en-US" dirty="0" err="1" smtClean="0"/>
              <a:t>içeriği</a:t>
            </a:r>
            <a:endParaRPr lang="en-US" dirty="0" smtClean="0"/>
          </a:p>
          <a:p>
            <a:pPr marL="82296" indent="0">
              <a:buNone/>
            </a:pPr>
            <a:r>
              <a:rPr lang="en-US" dirty="0" smtClean="0"/>
              <a:t>II. </a:t>
            </a:r>
            <a:r>
              <a:rPr lang="en-US" dirty="0" err="1" smtClean="0"/>
              <a:t>Dünya</a:t>
            </a:r>
            <a:r>
              <a:rPr lang="en-US" dirty="0" smtClean="0"/>
              <a:t> </a:t>
            </a:r>
            <a:r>
              <a:rPr lang="en-US" dirty="0" err="1" smtClean="0"/>
              <a:t>Savaşı</a:t>
            </a:r>
            <a:r>
              <a:rPr lang="en-US" dirty="0" smtClean="0"/>
              <a:t> </a:t>
            </a:r>
            <a:r>
              <a:rPr lang="en-US" dirty="0" err="1" smtClean="0"/>
              <a:t>sırasında</a:t>
            </a:r>
            <a:r>
              <a:rPr lang="en-US" dirty="0" smtClean="0"/>
              <a:t> </a:t>
            </a:r>
            <a:r>
              <a:rPr lang="en-US" dirty="0" err="1" smtClean="0"/>
              <a:t>Pakt’ın</a:t>
            </a:r>
            <a:r>
              <a:rPr lang="en-US" dirty="0" smtClean="0"/>
              <a:t> </a:t>
            </a:r>
            <a:r>
              <a:rPr lang="en-US" dirty="0" err="1" smtClean="0"/>
              <a:t>fiilen</a:t>
            </a:r>
            <a:r>
              <a:rPr lang="en-US" dirty="0" smtClean="0"/>
              <a:t> </a:t>
            </a:r>
            <a:r>
              <a:rPr lang="en-US" dirty="0" err="1" smtClean="0"/>
              <a:t>ortadan</a:t>
            </a:r>
            <a:r>
              <a:rPr lang="en-US" dirty="0" smtClean="0"/>
              <a:t> </a:t>
            </a:r>
            <a:r>
              <a:rPr lang="en-US" dirty="0" err="1" smtClean="0"/>
              <a:t>kalkması</a:t>
            </a:r>
            <a:endParaRPr lang="en-US" dirty="0"/>
          </a:p>
        </p:txBody>
      </p:sp>
    </p:spTree>
    <p:extLst>
      <p:ext uri="{BB962C8B-B14F-4D97-AF65-F5344CB8AC3E}">
        <p14:creationId xmlns:p14="http://schemas.microsoft.com/office/powerpoint/2010/main" val="98548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solidFill>
                  <a:srgbClr val="660066"/>
                </a:solidFill>
              </a:rPr>
              <a:t>Ortadoğu’yla</a:t>
            </a:r>
            <a:r>
              <a:rPr lang="en-US" sz="2800" dirty="0" smtClean="0">
                <a:solidFill>
                  <a:srgbClr val="660066"/>
                </a:solidFill>
              </a:rPr>
              <a:t> </a:t>
            </a:r>
            <a:r>
              <a:rPr lang="en-US" sz="2800" dirty="0" err="1" smtClean="0">
                <a:solidFill>
                  <a:srgbClr val="660066"/>
                </a:solidFill>
              </a:rPr>
              <a:t>İlişkiler</a:t>
            </a:r>
            <a:r>
              <a:rPr lang="en-US" sz="2800" dirty="0" smtClean="0">
                <a:solidFill>
                  <a:srgbClr val="660066"/>
                </a:solidFill>
              </a:rPr>
              <a:t> (1923-1939)</a:t>
            </a:r>
            <a:br>
              <a:rPr lang="en-US" sz="2800" dirty="0" smtClean="0">
                <a:solidFill>
                  <a:srgbClr val="660066"/>
                </a:solidFill>
              </a:rPr>
            </a:br>
            <a:r>
              <a:rPr lang="en-US" sz="2800" dirty="0" err="1" smtClean="0">
                <a:solidFill>
                  <a:srgbClr val="660066"/>
                </a:solidFill>
              </a:rPr>
              <a:t>Türkiye</a:t>
            </a:r>
            <a:r>
              <a:rPr lang="en-US" sz="2800" dirty="0" smtClean="0">
                <a:solidFill>
                  <a:srgbClr val="660066"/>
                </a:solidFill>
              </a:rPr>
              <a:t>-İran </a:t>
            </a:r>
            <a:r>
              <a:rPr lang="en-US" sz="2800" dirty="0" err="1" smtClean="0">
                <a:solidFill>
                  <a:srgbClr val="660066"/>
                </a:solidFill>
              </a:rPr>
              <a:t>İlişkileri</a:t>
            </a:r>
            <a:endParaRPr lang="en-US" sz="2800" dirty="0">
              <a:solidFill>
                <a:srgbClr val="660066"/>
              </a:solidFill>
            </a:endParaRPr>
          </a:p>
        </p:txBody>
      </p:sp>
      <p:sp>
        <p:nvSpPr>
          <p:cNvPr id="3" name="Content Placeholder 2"/>
          <p:cNvSpPr>
            <a:spLocks noGrp="1"/>
          </p:cNvSpPr>
          <p:nvPr>
            <p:ph idx="1"/>
          </p:nvPr>
        </p:nvSpPr>
        <p:spPr/>
        <p:txBody>
          <a:bodyPr>
            <a:normAutofit fontScale="92500" lnSpcReduction="10000"/>
          </a:bodyPr>
          <a:lstStyle/>
          <a:p>
            <a:pPr>
              <a:buFont typeface="Wingdings" charset="2"/>
              <a:buChar char="u"/>
            </a:pPr>
            <a:endParaRPr lang="en-US" dirty="0" smtClean="0"/>
          </a:p>
          <a:p>
            <a:pPr>
              <a:buFont typeface="Wingdings" charset="2"/>
              <a:buChar char="u"/>
            </a:pPr>
            <a:r>
              <a:rPr lang="en-US" dirty="0" err="1" smtClean="0"/>
              <a:t>İran’la</a:t>
            </a:r>
            <a:r>
              <a:rPr lang="en-US" dirty="0" smtClean="0"/>
              <a:t> </a:t>
            </a:r>
            <a:r>
              <a:rPr lang="en-US" dirty="0" err="1" smtClean="0"/>
              <a:t>İlişkiler</a:t>
            </a:r>
            <a:r>
              <a:rPr lang="en-US" dirty="0" smtClean="0"/>
              <a:t> </a:t>
            </a:r>
          </a:p>
          <a:p>
            <a:pPr marL="82296" indent="0">
              <a:buNone/>
            </a:pPr>
            <a:r>
              <a:rPr lang="en-US" dirty="0" smtClean="0"/>
              <a:t>-</a:t>
            </a:r>
            <a:r>
              <a:rPr lang="en-US" dirty="0" err="1" smtClean="0"/>
              <a:t>İran’ın</a:t>
            </a:r>
            <a:r>
              <a:rPr lang="en-US" dirty="0" smtClean="0"/>
              <a:t> </a:t>
            </a:r>
            <a:r>
              <a:rPr lang="en-US" dirty="0" err="1" smtClean="0"/>
              <a:t>Kemalist</a:t>
            </a:r>
            <a:r>
              <a:rPr lang="en-US" dirty="0" smtClean="0"/>
              <a:t> </a:t>
            </a:r>
            <a:r>
              <a:rPr lang="en-US" dirty="0" err="1" smtClean="0"/>
              <a:t>rejimi</a:t>
            </a:r>
            <a:r>
              <a:rPr lang="en-US" dirty="0" smtClean="0"/>
              <a:t> model </a:t>
            </a:r>
            <a:r>
              <a:rPr lang="en-US" dirty="0" err="1" smtClean="0"/>
              <a:t>alması</a:t>
            </a:r>
            <a:endParaRPr lang="en-US" dirty="0" smtClean="0"/>
          </a:p>
          <a:p>
            <a:pPr marL="82296" indent="0">
              <a:buNone/>
            </a:pPr>
            <a:r>
              <a:rPr lang="en-US" dirty="0" smtClean="0"/>
              <a:t>-</a:t>
            </a:r>
            <a:r>
              <a:rPr lang="en-US" dirty="0" err="1" smtClean="0"/>
              <a:t>Sınır</a:t>
            </a:r>
            <a:r>
              <a:rPr lang="en-US" dirty="0" smtClean="0"/>
              <a:t> </a:t>
            </a:r>
            <a:r>
              <a:rPr lang="en-US" dirty="0" err="1" smtClean="0"/>
              <a:t>sorunu</a:t>
            </a:r>
            <a:endParaRPr lang="en-US" dirty="0" smtClean="0"/>
          </a:p>
          <a:p>
            <a:pPr marL="82296" indent="0">
              <a:buNone/>
            </a:pPr>
            <a:r>
              <a:rPr lang="en-US" dirty="0" err="1" smtClean="0"/>
              <a:t>Sınır</a:t>
            </a:r>
            <a:r>
              <a:rPr lang="en-US" dirty="0" smtClean="0"/>
              <a:t> </a:t>
            </a:r>
            <a:r>
              <a:rPr lang="en-US" dirty="0" err="1" smtClean="0"/>
              <a:t>sorunun</a:t>
            </a:r>
            <a:r>
              <a:rPr lang="en-US" dirty="0" smtClean="0"/>
              <a:t> </a:t>
            </a:r>
            <a:r>
              <a:rPr lang="en-US" dirty="0" err="1" smtClean="0"/>
              <a:t>ortaya</a:t>
            </a:r>
            <a:r>
              <a:rPr lang="en-US" dirty="0" smtClean="0"/>
              <a:t> </a:t>
            </a:r>
            <a:r>
              <a:rPr lang="en-US" dirty="0" err="1" smtClean="0"/>
              <a:t>çıkmasındaki</a:t>
            </a:r>
            <a:r>
              <a:rPr lang="en-US" dirty="0" smtClean="0"/>
              <a:t> </a:t>
            </a:r>
            <a:r>
              <a:rPr lang="en-US" dirty="0" err="1" smtClean="0"/>
              <a:t>nedenler</a:t>
            </a:r>
            <a:r>
              <a:rPr lang="en-US" dirty="0" smtClean="0"/>
              <a:t>:</a:t>
            </a:r>
          </a:p>
          <a:p>
            <a:pPr marL="653796" indent="-571500">
              <a:buAutoNum type="romanLcPeriod"/>
            </a:pPr>
            <a:r>
              <a:rPr lang="en-US" dirty="0" err="1" smtClean="0"/>
              <a:t>Milliyetçi</a:t>
            </a:r>
            <a:r>
              <a:rPr lang="en-US" dirty="0" smtClean="0"/>
              <a:t> </a:t>
            </a:r>
            <a:r>
              <a:rPr lang="en-US" dirty="0" err="1" smtClean="0"/>
              <a:t>ideolojinin</a:t>
            </a:r>
            <a:r>
              <a:rPr lang="en-US" dirty="0" smtClean="0"/>
              <a:t> </a:t>
            </a:r>
            <a:r>
              <a:rPr lang="en-US" dirty="0" err="1" smtClean="0"/>
              <a:t>bakış</a:t>
            </a:r>
            <a:r>
              <a:rPr lang="en-US" dirty="0" smtClean="0"/>
              <a:t> </a:t>
            </a:r>
            <a:r>
              <a:rPr lang="en-US" dirty="0" err="1" smtClean="0"/>
              <a:t>açısı</a:t>
            </a:r>
            <a:endParaRPr lang="en-US" dirty="0" smtClean="0"/>
          </a:p>
          <a:p>
            <a:pPr marL="653796" indent="-571500">
              <a:buAutoNum type="romanLcPeriod"/>
            </a:pPr>
            <a:r>
              <a:rPr lang="en-US" dirty="0" err="1" smtClean="0"/>
              <a:t>Sınırın</a:t>
            </a:r>
            <a:r>
              <a:rPr lang="en-US" dirty="0" smtClean="0"/>
              <a:t> </a:t>
            </a:r>
            <a:r>
              <a:rPr lang="en-US" dirty="0" err="1" smtClean="0"/>
              <a:t>arazi</a:t>
            </a:r>
            <a:r>
              <a:rPr lang="en-US" dirty="0" smtClean="0"/>
              <a:t> </a:t>
            </a:r>
            <a:r>
              <a:rPr lang="en-US" dirty="0" err="1" smtClean="0"/>
              <a:t>üzerinde</a:t>
            </a:r>
            <a:r>
              <a:rPr lang="en-US" dirty="0" smtClean="0"/>
              <a:t> </a:t>
            </a:r>
            <a:r>
              <a:rPr lang="en-US" dirty="0" err="1" smtClean="0"/>
              <a:t>işaretlenmemiş</a:t>
            </a:r>
            <a:r>
              <a:rPr lang="en-US" dirty="0" smtClean="0"/>
              <a:t> </a:t>
            </a:r>
            <a:r>
              <a:rPr lang="en-US" dirty="0" err="1" smtClean="0"/>
              <a:t>olması</a:t>
            </a:r>
            <a:endParaRPr lang="en-US" dirty="0" smtClean="0"/>
          </a:p>
          <a:p>
            <a:pPr marL="653796" indent="-571500">
              <a:buAutoNum type="romanLcPeriod"/>
            </a:pPr>
            <a:r>
              <a:rPr lang="en-US" dirty="0" err="1" smtClean="0"/>
              <a:t>Kürt</a:t>
            </a:r>
            <a:r>
              <a:rPr lang="en-US" dirty="0" smtClean="0"/>
              <a:t> </a:t>
            </a:r>
            <a:r>
              <a:rPr lang="en-US" dirty="0" err="1" smtClean="0"/>
              <a:t>aşiretlerinin</a:t>
            </a:r>
            <a:r>
              <a:rPr lang="en-US" dirty="0" smtClean="0"/>
              <a:t> </a:t>
            </a:r>
            <a:r>
              <a:rPr lang="en-US" dirty="0" err="1" smtClean="0"/>
              <a:t>özerkliklerini</a:t>
            </a:r>
            <a:r>
              <a:rPr lang="en-US" dirty="0" smtClean="0"/>
              <a:t> </a:t>
            </a:r>
            <a:r>
              <a:rPr lang="en-US" dirty="0" err="1" smtClean="0"/>
              <a:t>koruma</a:t>
            </a:r>
            <a:r>
              <a:rPr lang="en-US" dirty="0" smtClean="0"/>
              <a:t> </a:t>
            </a:r>
            <a:r>
              <a:rPr lang="en-US" dirty="0" err="1" smtClean="0"/>
              <a:t>istekleri</a:t>
            </a:r>
            <a:r>
              <a:rPr lang="en-US" dirty="0" smtClean="0"/>
              <a:t>: </a:t>
            </a:r>
            <a:r>
              <a:rPr lang="en-US" dirty="0" err="1" smtClean="0"/>
              <a:t>Simko</a:t>
            </a:r>
            <a:r>
              <a:rPr lang="en-US" dirty="0" smtClean="0"/>
              <a:t> </a:t>
            </a:r>
            <a:r>
              <a:rPr lang="en-US" dirty="0" err="1" smtClean="0"/>
              <a:t>ve</a:t>
            </a:r>
            <a:r>
              <a:rPr lang="en-US" dirty="0" smtClean="0"/>
              <a:t> </a:t>
            </a:r>
            <a:r>
              <a:rPr lang="en-US" dirty="0" err="1" smtClean="0"/>
              <a:t>Şeyh</a:t>
            </a:r>
            <a:r>
              <a:rPr lang="en-US" dirty="0" smtClean="0"/>
              <a:t> </a:t>
            </a:r>
            <a:r>
              <a:rPr lang="en-US" dirty="0" err="1" smtClean="0"/>
              <a:t>Sait</a:t>
            </a:r>
            <a:r>
              <a:rPr lang="en-US" dirty="0" smtClean="0"/>
              <a:t> </a:t>
            </a:r>
            <a:r>
              <a:rPr lang="en-US" dirty="0" err="1" smtClean="0"/>
              <a:t>isyanları</a:t>
            </a:r>
            <a:endParaRPr lang="en-US" dirty="0"/>
          </a:p>
        </p:txBody>
      </p:sp>
    </p:spTree>
    <p:extLst>
      <p:ext uri="{BB962C8B-B14F-4D97-AF65-F5344CB8AC3E}">
        <p14:creationId xmlns:p14="http://schemas.microsoft.com/office/powerpoint/2010/main" val="64395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solidFill>
                  <a:srgbClr val="660066"/>
                </a:solidFill>
              </a:rPr>
              <a:t>Türkiye</a:t>
            </a:r>
            <a:r>
              <a:rPr lang="en-US" sz="2800" dirty="0" smtClean="0">
                <a:solidFill>
                  <a:srgbClr val="660066"/>
                </a:solidFill>
              </a:rPr>
              <a:t>-İran </a:t>
            </a:r>
            <a:r>
              <a:rPr lang="en-US" sz="2800" dirty="0" err="1" smtClean="0">
                <a:solidFill>
                  <a:srgbClr val="660066"/>
                </a:solidFill>
              </a:rPr>
              <a:t>İlişkileri</a:t>
            </a:r>
            <a:endParaRPr lang="en-US" sz="2800" dirty="0">
              <a:solidFill>
                <a:srgbClr val="660066"/>
              </a:solidFill>
            </a:endParaRPr>
          </a:p>
        </p:txBody>
      </p:sp>
      <p:sp>
        <p:nvSpPr>
          <p:cNvPr id="3" name="Content Placeholder 2"/>
          <p:cNvSpPr>
            <a:spLocks noGrp="1"/>
          </p:cNvSpPr>
          <p:nvPr>
            <p:ph idx="1"/>
          </p:nvPr>
        </p:nvSpPr>
        <p:spPr/>
        <p:txBody>
          <a:bodyPr/>
          <a:lstStyle/>
          <a:p>
            <a:pPr>
              <a:buFont typeface="Wingdings" charset="2"/>
              <a:buChar char="u"/>
            </a:pPr>
            <a:r>
              <a:rPr lang="en-US" dirty="0" err="1" smtClean="0"/>
              <a:t>Türkiye</a:t>
            </a:r>
            <a:r>
              <a:rPr lang="en-US" dirty="0" smtClean="0"/>
              <a:t> </a:t>
            </a:r>
            <a:r>
              <a:rPr lang="en-US" dirty="0" err="1" smtClean="0"/>
              <a:t>ile</a:t>
            </a:r>
            <a:r>
              <a:rPr lang="en-US" dirty="0" smtClean="0"/>
              <a:t> İran </a:t>
            </a:r>
            <a:r>
              <a:rPr lang="en-US" dirty="0" err="1" smtClean="0"/>
              <a:t>arasında</a:t>
            </a:r>
            <a:r>
              <a:rPr lang="en-US" dirty="0" smtClean="0"/>
              <a:t> </a:t>
            </a:r>
            <a:r>
              <a:rPr lang="en-US" dirty="0" err="1" smtClean="0"/>
              <a:t>sınır</a:t>
            </a:r>
            <a:r>
              <a:rPr lang="en-US" dirty="0" smtClean="0"/>
              <a:t> </a:t>
            </a:r>
            <a:r>
              <a:rPr lang="en-US" dirty="0" err="1" smtClean="0"/>
              <a:t>sorununun</a:t>
            </a:r>
            <a:r>
              <a:rPr lang="en-US" dirty="0" smtClean="0"/>
              <a:t> </a:t>
            </a:r>
            <a:r>
              <a:rPr lang="en-US" dirty="0" err="1" smtClean="0"/>
              <a:t>çözümüne</a:t>
            </a:r>
            <a:r>
              <a:rPr lang="en-US" dirty="0" smtClean="0"/>
              <a:t> </a:t>
            </a:r>
            <a:r>
              <a:rPr lang="en-US" dirty="0" err="1" smtClean="0"/>
              <a:t>ilişkin</a:t>
            </a:r>
            <a:r>
              <a:rPr lang="en-US" dirty="0" smtClean="0"/>
              <a:t> </a:t>
            </a:r>
            <a:r>
              <a:rPr lang="en-US" dirty="0" err="1" smtClean="0"/>
              <a:t>atılan</a:t>
            </a:r>
            <a:r>
              <a:rPr lang="en-US" dirty="0" smtClean="0"/>
              <a:t> </a:t>
            </a:r>
            <a:r>
              <a:rPr lang="en-US" dirty="0" err="1" smtClean="0"/>
              <a:t>adımlar</a:t>
            </a:r>
            <a:r>
              <a:rPr lang="en-US" dirty="0" smtClean="0"/>
              <a:t>:</a:t>
            </a:r>
          </a:p>
          <a:p>
            <a:pPr marL="82296" indent="0">
              <a:buNone/>
            </a:pPr>
            <a:r>
              <a:rPr lang="en-US" dirty="0" smtClean="0"/>
              <a:t>-</a:t>
            </a:r>
            <a:r>
              <a:rPr lang="en-US" u="sng" dirty="0" err="1"/>
              <a:t>Türkiye</a:t>
            </a:r>
            <a:r>
              <a:rPr lang="en-US" u="sng" dirty="0"/>
              <a:t>-İran </a:t>
            </a:r>
            <a:r>
              <a:rPr lang="en-US" u="sng" dirty="0" err="1"/>
              <a:t>Dostluk</a:t>
            </a:r>
            <a:r>
              <a:rPr lang="en-US" u="sng" dirty="0"/>
              <a:t> </a:t>
            </a:r>
            <a:r>
              <a:rPr lang="en-US" u="sng" dirty="0" err="1"/>
              <a:t>ve</a:t>
            </a:r>
            <a:r>
              <a:rPr lang="en-US" u="sng" dirty="0"/>
              <a:t> </a:t>
            </a:r>
            <a:r>
              <a:rPr lang="en-US" u="sng" dirty="0" err="1"/>
              <a:t>Güvenlik</a:t>
            </a:r>
            <a:r>
              <a:rPr lang="en-US" u="sng" dirty="0"/>
              <a:t> </a:t>
            </a:r>
            <a:r>
              <a:rPr lang="en-US" u="sng" dirty="0" err="1" smtClean="0"/>
              <a:t>Antlaşması</a:t>
            </a:r>
            <a:r>
              <a:rPr lang="en-US" dirty="0" smtClean="0"/>
              <a:t>, 22 Nisan 1926</a:t>
            </a:r>
          </a:p>
          <a:p>
            <a:pPr marL="82296" indent="0">
              <a:buNone/>
            </a:pPr>
            <a:r>
              <a:rPr lang="en-US" dirty="0" err="1" smtClean="0"/>
              <a:t>Temel</a:t>
            </a:r>
            <a:r>
              <a:rPr lang="en-US" dirty="0" smtClean="0"/>
              <a:t> </a:t>
            </a:r>
            <a:r>
              <a:rPr lang="en-US" dirty="0" err="1" smtClean="0"/>
              <a:t>amaç</a:t>
            </a:r>
            <a:r>
              <a:rPr lang="en-US" dirty="0" smtClean="0"/>
              <a:t>: </a:t>
            </a:r>
            <a:r>
              <a:rPr lang="en-US" dirty="0" err="1" smtClean="0"/>
              <a:t>Aşiretlerin</a:t>
            </a:r>
            <a:r>
              <a:rPr lang="en-US" dirty="0" smtClean="0"/>
              <a:t> </a:t>
            </a:r>
            <a:r>
              <a:rPr lang="en-US" dirty="0" err="1" smtClean="0"/>
              <a:t>yarattığı</a:t>
            </a:r>
            <a:r>
              <a:rPr lang="en-US" dirty="0" smtClean="0"/>
              <a:t> </a:t>
            </a:r>
            <a:r>
              <a:rPr lang="en-US" dirty="0" err="1" smtClean="0"/>
              <a:t>sınır</a:t>
            </a:r>
            <a:r>
              <a:rPr lang="en-US" dirty="0" smtClean="0"/>
              <a:t> </a:t>
            </a:r>
            <a:r>
              <a:rPr lang="en-US" dirty="0" err="1" smtClean="0"/>
              <a:t>sorununu</a:t>
            </a:r>
            <a:r>
              <a:rPr lang="en-US" dirty="0" smtClean="0"/>
              <a:t> </a:t>
            </a:r>
            <a:r>
              <a:rPr lang="en-US" dirty="0" err="1" smtClean="0"/>
              <a:t>çzömek</a:t>
            </a:r>
            <a:r>
              <a:rPr lang="en-US" dirty="0" smtClean="0"/>
              <a:t> </a:t>
            </a:r>
            <a:r>
              <a:rPr lang="en-US" dirty="0" err="1" smtClean="0"/>
              <a:t>olsa</a:t>
            </a:r>
            <a:r>
              <a:rPr lang="en-US" dirty="0" smtClean="0"/>
              <a:t> da </a:t>
            </a:r>
            <a:r>
              <a:rPr lang="en-US" dirty="0" err="1" smtClean="0"/>
              <a:t>iki</a:t>
            </a:r>
            <a:r>
              <a:rPr lang="en-US" dirty="0" smtClean="0"/>
              <a:t> </a:t>
            </a:r>
            <a:r>
              <a:rPr lang="en-US" dirty="0" err="1" smtClean="0"/>
              <a:t>ülke</a:t>
            </a:r>
            <a:r>
              <a:rPr lang="en-US" dirty="0" smtClean="0"/>
              <a:t> </a:t>
            </a:r>
            <a:r>
              <a:rPr lang="en-US" dirty="0" err="1" smtClean="0"/>
              <a:t>arasında</a:t>
            </a:r>
            <a:r>
              <a:rPr lang="en-US" dirty="0" smtClean="0"/>
              <a:t> </a:t>
            </a:r>
            <a:r>
              <a:rPr lang="en-US" dirty="0" err="1" smtClean="0"/>
              <a:t>imzalanan</a:t>
            </a:r>
            <a:r>
              <a:rPr lang="en-US" dirty="0" smtClean="0"/>
              <a:t> ilk </a:t>
            </a:r>
            <a:r>
              <a:rPr lang="en-US" dirty="0" err="1" smtClean="0"/>
              <a:t>belge</a:t>
            </a:r>
            <a:r>
              <a:rPr lang="en-US" dirty="0" smtClean="0"/>
              <a:t> </a:t>
            </a:r>
            <a:r>
              <a:rPr lang="en-US" dirty="0" err="1" smtClean="0"/>
              <a:t>olması</a:t>
            </a:r>
            <a:r>
              <a:rPr lang="en-US" dirty="0" smtClean="0"/>
              <a:t> </a:t>
            </a:r>
            <a:r>
              <a:rPr lang="en-US" dirty="0" err="1" smtClean="0"/>
              <a:t>nedeniyle</a:t>
            </a:r>
            <a:r>
              <a:rPr lang="en-US" dirty="0" smtClean="0"/>
              <a:t> </a:t>
            </a:r>
            <a:r>
              <a:rPr lang="en-US" dirty="0" err="1" smtClean="0"/>
              <a:t>önemlidir</a:t>
            </a:r>
            <a:r>
              <a:rPr lang="en-US" dirty="0" smtClean="0"/>
              <a:t>. </a:t>
            </a:r>
            <a:endParaRPr lang="en-US" dirty="0"/>
          </a:p>
        </p:txBody>
      </p:sp>
    </p:spTree>
    <p:extLst>
      <p:ext uri="{BB962C8B-B14F-4D97-AF65-F5344CB8AC3E}">
        <p14:creationId xmlns:p14="http://schemas.microsoft.com/office/powerpoint/2010/main" val="157346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
            </a:r>
            <a:br>
              <a:rPr lang="en-US" sz="3100" dirty="0" smtClean="0"/>
            </a:br>
            <a:r>
              <a:rPr lang="en-US" sz="3100" dirty="0" err="1" smtClean="0"/>
              <a:t>Türkiye</a:t>
            </a:r>
            <a:r>
              <a:rPr lang="en-US" sz="3100" dirty="0"/>
              <a:t>-İran </a:t>
            </a:r>
            <a:r>
              <a:rPr lang="en-US" sz="3100" dirty="0" err="1"/>
              <a:t>Dostluk</a:t>
            </a:r>
            <a:r>
              <a:rPr lang="en-US" sz="3100" dirty="0"/>
              <a:t> </a:t>
            </a:r>
            <a:r>
              <a:rPr lang="en-US" sz="3100" dirty="0" err="1"/>
              <a:t>ve</a:t>
            </a:r>
            <a:r>
              <a:rPr lang="en-US" sz="3100" dirty="0"/>
              <a:t> </a:t>
            </a:r>
            <a:r>
              <a:rPr lang="en-US" sz="3100" dirty="0" err="1"/>
              <a:t>Güvenlik</a:t>
            </a:r>
            <a:r>
              <a:rPr lang="en-US" sz="3100" dirty="0"/>
              <a:t> </a:t>
            </a:r>
            <a:r>
              <a:rPr lang="en-US" sz="3100" dirty="0" err="1"/>
              <a:t>Antlaşması</a:t>
            </a:r>
            <a:r>
              <a:rPr lang="en-US" sz="3100" dirty="0"/>
              <a:t>, </a:t>
            </a:r>
            <a:r>
              <a:rPr lang="en-US" sz="3100" dirty="0" smtClean="0"/>
              <a:t/>
            </a:r>
            <a:br>
              <a:rPr lang="en-US" sz="3100" dirty="0" smtClean="0"/>
            </a:br>
            <a:r>
              <a:rPr lang="en-US" sz="3100" dirty="0" smtClean="0"/>
              <a:t>22 </a:t>
            </a:r>
            <a:r>
              <a:rPr lang="en-US" sz="3100" dirty="0"/>
              <a:t>Nisan 1926</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marL="82296" indent="0">
              <a:buNone/>
            </a:pPr>
            <a:endParaRPr lang="en-US" dirty="0" smtClean="0"/>
          </a:p>
          <a:p>
            <a:pPr marL="82296" indent="0">
              <a:buNone/>
            </a:pPr>
            <a:r>
              <a:rPr lang="en-US" dirty="0" smtClean="0"/>
              <a:t>-</a:t>
            </a:r>
            <a:r>
              <a:rPr lang="en-US" dirty="0" err="1" smtClean="0"/>
              <a:t>Antlaşma’nın</a:t>
            </a:r>
            <a:r>
              <a:rPr lang="en-US" dirty="0" smtClean="0"/>
              <a:t> 2. </a:t>
            </a:r>
            <a:r>
              <a:rPr lang="en-US" dirty="0" err="1" smtClean="0"/>
              <a:t>maddesi</a:t>
            </a:r>
            <a:r>
              <a:rPr lang="en-US" dirty="0" smtClean="0"/>
              <a:t>:  “</a:t>
            </a:r>
            <a:r>
              <a:rPr lang="en-US" dirty="0" err="1" smtClean="0"/>
              <a:t>Bağıtlı</a:t>
            </a:r>
            <a:r>
              <a:rPr lang="en-US" dirty="0" smtClean="0"/>
              <a:t> </a:t>
            </a:r>
            <a:r>
              <a:rPr lang="en-US" dirty="0" err="1" smtClean="0"/>
              <a:t>taraflardan</a:t>
            </a:r>
            <a:r>
              <a:rPr lang="en-US" dirty="0" smtClean="0"/>
              <a:t> </a:t>
            </a:r>
            <a:r>
              <a:rPr lang="en-US" dirty="0" err="1" smtClean="0"/>
              <a:t>birine</a:t>
            </a:r>
            <a:r>
              <a:rPr lang="en-US" dirty="0" smtClean="0"/>
              <a:t> </a:t>
            </a:r>
            <a:r>
              <a:rPr lang="en-US" dirty="0" err="1" smtClean="0"/>
              <a:t>karşı</a:t>
            </a:r>
            <a:r>
              <a:rPr lang="en-US" dirty="0" smtClean="0"/>
              <a:t> (</a:t>
            </a:r>
            <a:r>
              <a:rPr lang="is-IS" dirty="0" smtClean="0"/>
              <a:t>…) bir askeri eyleme girişilirse, diğer bağıtlı taraf tarafsız kalmayı yüklenir.”</a:t>
            </a:r>
          </a:p>
          <a:p>
            <a:pPr marL="82296" indent="0">
              <a:buNone/>
            </a:pPr>
            <a:r>
              <a:rPr lang="is-IS" dirty="0" smtClean="0"/>
              <a:t>-</a:t>
            </a:r>
            <a:r>
              <a:rPr lang="en-US" dirty="0" err="1"/>
              <a:t>Antlaşma’nın</a:t>
            </a:r>
            <a:r>
              <a:rPr lang="en-US" dirty="0"/>
              <a:t> </a:t>
            </a:r>
            <a:r>
              <a:rPr lang="en-US" dirty="0" smtClean="0"/>
              <a:t>3. </a:t>
            </a:r>
            <a:r>
              <a:rPr lang="en-US" dirty="0" err="1" smtClean="0"/>
              <a:t>maddesi</a:t>
            </a:r>
            <a:r>
              <a:rPr lang="en-US" dirty="0" smtClean="0"/>
              <a:t>:  “</a:t>
            </a:r>
            <a:r>
              <a:rPr lang="en-US" dirty="0" err="1" smtClean="0"/>
              <a:t>Bağıtlı</a:t>
            </a:r>
            <a:r>
              <a:rPr lang="en-US" dirty="0" smtClean="0"/>
              <a:t> </a:t>
            </a:r>
            <a:r>
              <a:rPr lang="en-US" dirty="0" err="1" smtClean="0"/>
              <a:t>taraflardan</a:t>
            </a:r>
            <a:r>
              <a:rPr lang="en-US" dirty="0" smtClean="0"/>
              <a:t> her </a:t>
            </a:r>
            <a:r>
              <a:rPr lang="en-US" dirty="0" err="1" smtClean="0"/>
              <a:t>biri</a:t>
            </a:r>
            <a:r>
              <a:rPr lang="en-US" dirty="0" smtClean="0"/>
              <a:t> </a:t>
            </a:r>
            <a:r>
              <a:rPr lang="en-US" dirty="0" err="1" smtClean="0"/>
              <a:t>diğerine</a:t>
            </a:r>
            <a:r>
              <a:rPr lang="en-US" dirty="0" smtClean="0"/>
              <a:t> </a:t>
            </a:r>
            <a:r>
              <a:rPr lang="en-US" dirty="0" err="1" smtClean="0"/>
              <a:t>karşı</a:t>
            </a:r>
            <a:r>
              <a:rPr lang="en-US" dirty="0" smtClean="0"/>
              <a:t> </a:t>
            </a:r>
            <a:r>
              <a:rPr lang="en-US" dirty="0" err="1" smtClean="0"/>
              <a:t>hiçbir</a:t>
            </a:r>
            <a:r>
              <a:rPr lang="en-US" dirty="0" smtClean="0"/>
              <a:t> </a:t>
            </a:r>
            <a:r>
              <a:rPr lang="en-US" dirty="0" err="1" smtClean="0"/>
              <a:t>saldırıda</a:t>
            </a:r>
            <a:r>
              <a:rPr lang="en-US" dirty="0" smtClean="0"/>
              <a:t> </a:t>
            </a:r>
            <a:r>
              <a:rPr lang="en-US" dirty="0" err="1" smtClean="0"/>
              <a:t>bulunmamayı</a:t>
            </a:r>
            <a:r>
              <a:rPr lang="en-US" dirty="0" smtClean="0"/>
              <a:t> (</a:t>
            </a:r>
            <a:r>
              <a:rPr lang="is-IS" dirty="0" smtClean="0"/>
              <a:t>…) diğer bağıtlı tarafa (...) yömetilen siyasal, ekonomik veya parasal hiçbir ittifak ve antlaşmaya katılmamayı yükümlenir.” </a:t>
            </a:r>
            <a:r>
              <a:rPr lang="en-US" dirty="0" smtClean="0"/>
              <a:t> </a:t>
            </a:r>
            <a:endParaRPr lang="en-US" dirty="0"/>
          </a:p>
        </p:txBody>
      </p:sp>
    </p:spTree>
    <p:extLst>
      <p:ext uri="{BB962C8B-B14F-4D97-AF65-F5344CB8AC3E}">
        <p14:creationId xmlns:p14="http://schemas.microsoft.com/office/powerpoint/2010/main" val="3814472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a:t>Türkiye</a:t>
            </a:r>
            <a:r>
              <a:rPr lang="en-US" sz="2800" dirty="0"/>
              <a:t>-İran </a:t>
            </a:r>
            <a:r>
              <a:rPr lang="en-US" sz="2800" dirty="0" err="1"/>
              <a:t>Dostluk</a:t>
            </a:r>
            <a:r>
              <a:rPr lang="en-US" sz="2800" dirty="0"/>
              <a:t> </a:t>
            </a:r>
            <a:r>
              <a:rPr lang="en-US" sz="2800" dirty="0" err="1"/>
              <a:t>ve</a:t>
            </a:r>
            <a:r>
              <a:rPr lang="en-US" sz="2800" dirty="0"/>
              <a:t> </a:t>
            </a:r>
            <a:r>
              <a:rPr lang="en-US" sz="2800" dirty="0" err="1"/>
              <a:t>Güvenlik</a:t>
            </a:r>
            <a:r>
              <a:rPr lang="en-US" sz="2800" dirty="0"/>
              <a:t> </a:t>
            </a:r>
            <a:r>
              <a:rPr lang="en-US" sz="2800" dirty="0" err="1"/>
              <a:t>Antlaşması</a:t>
            </a:r>
            <a:r>
              <a:rPr lang="en-US" sz="2800" dirty="0"/>
              <a:t>, </a:t>
            </a:r>
            <a:br>
              <a:rPr lang="en-US" sz="2800" dirty="0"/>
            </a:br>
            <a:r>
              <a:rPr lang="en-US" sz="2800" dirty="0"/>
              <a:t>22 Nisan 1926</a:t>
            </a:r>
          </a:p>
        </p:txBody>
      </p:sp>
      <p:sp>
        <p:nvSpPr>
          <p:cNvPr id="3" name="Content Placeholder 2"/>
          <p:cNvSpPr>
            <a:spLocks noGrp="1"/>
          </p:cNvSpPr>
          <p:nvPr>
            <p:ph idx="1"/>
          </p:nvPr>
        </p:nvSpPr>
        <p:spPr/>
        <p:txBody>
          <a:bodyPr/>
          <a:lstStyle/>
          <a:p>
            <a:pPr marL="82296" indent="0">
              <a:buNone/>
            </a:pPr>
            <a:endParaRPr lang="en-US" dirty="0" smtClean="0"/>
          </a:p>
          <a:p>
            <a:pPr marL="82296" indent="0">
              <a:buNone/>
            </a:pPr>
            <a:r>
              <a:rPr lang="en-US" dirty="0" smtClean="0"/>
              <a:t>-</a:t>
            </a:r>
            <a:r>
              <a:rPr lang="en-US" dirty="0" err="1" smtClean="0"/>
              <a:t>Antlaşma’nın</a:t>
            </a:r>
            <a:r>
              <a:rPr lang="en-US" dirty="0" smtClean="0"/>
              <a:t> 6. </a:t>
            </a:r>
            <a:r>
              <a:rPr lang="en-US" dirty="0" err="1" smtClean="0"/>
              <a:t>maddesi</a:t>
            </a:r>
            <a:r>
              <a:rPr lang="en-US" dirty="0" smtClean="0"/>
              <a:t>: “</a:t>
            </a:r>
            <a:r>
              <a:rPr lang="en-US" dirty="0" err="1" smtClean="0"/>
              <a:t>Bağıtlı</a:t>
            </a:r>
            <a:r>
              <a:rPr lang="en-US" dirty="0" smtClean="0"/>
              <a:t> </a:t>
            </a:r>
            <a:r>
              <a:rPr lang="en-US" dirty="0" err="1" smtClean="0"/>
              <a:t>taraflar</a:t>
            </a:r>
            <a:r>
              <a:rPr lang="en-US" dirty="0" smtClean="0"/>
              <a:t> (</a:t>
            </a:r>
            <a:r>
              <a:rPr lang="is-IS" dirty="0" smtClean="0"/>
              <a:t>…) sınıra yakın kesimlerde bulunan aşiretlerin iki ülkenin güvenliğini bozucu biçimde yaratageldikleri suç niteliğindeki eylem ve hazırlıklara son vermek için gerekli tüm önlemleri alacaklardır.” Bu maddeyle sınır sorunu yaratan aşiretlere karşı ortak bir poltika oluşturulmaya çalışılmaktaydı.</a:t>
            </a:r>
            <a:endParaRPr lang="en-US" dirty="0"/>
          </a:p>
        </p:txBody>
      </p:sp>
    </p:spTree>
    <p:extLst>
      <p:ext uri="{BB962C8B-B14F-4D97-AF65-F5344CB8AC3E}">
        <p14:creationId xmlns:p14="http://schemas.microsoft.com/office/powerpoint/2010/main" val="106743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solidFill>
                  <a:srgbClr val="660066"/>
                </a:solidFill>
              </a:rPr>
              <a:t>Türkiye</a:t>
            </a:r>
            <a:r>
              <a:rPr lang="en-US" sz="2800" dirty="0" smtClean="0">
                <a:solidFill>
                  <a:srgbClr val="660066"/>
                </a:solidFill>
              </a:rPr>
              <a:t>-İran </a:t>
            </a:r>
            <a:r>
              <a:rPr lang="en-US" sz="2800" dirty="0" err="1">
                <a:solidFill>
                  <a:srgbClr val="660066"/>
                </a:solidFill>
              </a:rPr>
              <a:t>İ</a:t>
            </a:r>
            <a:r>
              <a:rPr lang="en-US" sz="2800" dirty="0" err="1" smtClean="0">
                <a:solidFill>
                  <a:srgbClr val="660066"/>
                </a:solidFill>
              </a:rPr>
              <a:t>lişkileri</a:t>
            </a:r>
            <a:r>
              <a:rPr lang="en-US" sz="2800" dirty="0" smtClean="0">
                <a:solidFill>
                  <a:srgbClr val="660066"/>
                </a:solidFill>
              </a:rPr>
              <a:t> (1923-1939)</a:t>
            </a:r>
            <a:endParaRPr lang="en-US" sz="2800" dirty="0">
              <a:solidFill>
                <a:srgbClr val="660066"/>
              </a:solidFill>
            </a:endParaRPr>
          </a:p>
        </p:txBody>
      </p:sp>
      <p:sp>
        <p:nvSpPr>
          <p:cNvPr id="3" name="Content Placeholder 2"/>
          <p:cNvSpPr>
            <a:spLocks noGrp="1"/>
          </p:cNvSpPr>
          <p:nvPr>
            <p:ph idx="1"/>
          </p:nvPr>
        </p:nvSpPr>
        <p:spPr/>
        <p:txBody>
          <a:bodyPr/>
          <a:lstStyle/>
          <a:p>
            <a:pPr marL="82296" indent="0">
              <a:buNone/>
            </a:pPr>
            <a:endParaRPr lang="en-US" dirty="0" smtClean="0"/>
          </a:p>
          <a:p>
            <a:pPr marL="82296" indent="0">
              <a:buNone/>
            </a:pPr>
            <a:r>
              <a:rPr lang="en-US" dirty="0" smtClean="0"/>
              <a:t>-1926 </a:t>
            </a:r>
            <a:r>
              <a:rPr lang="en-US" dirty="0" err="1" smtClean="0"/>
              <a:t>Antlaşması’na</a:t>
            </a:r>
            <a:r>
              <a:rPr lang="en-US" dirty="0" smtClean="0"/>
              <a:t> </a:t>
            </a:r>
            <a:r>
              <a:rPr lang="en-US" dirty="0" err="1" smtClean="0"/>
              <a:t>rağmen</a:t>
            </a:r>
            <a:r>
              <a:rPr lang="en-US" dirty="0" smtClean="0"/>
              <a:t> </a:t>
            </a:r>
            <a:r>
              <a:rPr lang="en-US" dirty="0" err="1" smtClean="0"/>
              <a:t>iki</a:t>
            </a:r>
            <a:r>
              <a:rPr lang="en-US" dirty="0" smtClean="0"/>
              <a:t> </a:t>
            </a:r>
            <a:r>
              <a:rPr lang="en-US" dirty="0" err="1" smtClean="0"/>
              <a:t>ülke</a:t>
            </a:r>
            <a:r>
              <a:rPr lang="en-US" dirty="0" smtClean="0"/>
              <a:t> </a:t>
            </a:r>
            <a:r>
              <a:rPr lang="en-US" dirty="0" err="1" smtClean="0"/>
              <a:t>arasındaki</a:t>
            </a:r>
            <a:r>
              <a:rPr lang="en-US" dirty="0" smtClean="0"/>
              <a:t> </a:t>
            </a:r>
            <a:r>
              <a:rPr lang="en-US" dirty="0" err="1" smtClean="0"/>
              <a:t>sınır</a:t>
            </a:r>
            <a:r>
              <a:rPr lang="en-US" dirty="0" smtClean="0"/>
              <a:t> </a:t>
            </a:r>
            <a:r>
              <a:rPr lang="en-US" dirty="0" err="1" smtClean="0"/>
              <a:t>sorunlarının</a:t>
            </a:r>
            <a:r>
              <a:rPr lang="en-US" dirty="0" smtClean="0"/>
              <a:t> </a:t>
            </a:r>
            <a:r>
              <a:rPr lang="en-US" dirty="0" err="1" smtClean="0"/>
              <a:t>devam</a:t>
            </a:r>
            <a:r>
              <a:rPr lang="en-US" dirty="0" smtClean="0"/>
              <a:t> </a:t>
            </a:r>
            <a:r>
              <a:rPr lang="en-US" dirty="0" err="1" smtClean="0"/>
              <a:t>etmesi</a:t>
            </a:r>
            <a:endParaRPr lang="en-US" dirty="0" smtClean="0"/>
          </a:p>
          <a:p>
            <a:pPr marL="82296" indent="0">
              <a:buNone/>
            </a:pPr>
            <a:endParaRPr lang="en-US" dirty="0"/>
          </a:p>
          <a:p>
            <a:pPr marL="82296" indent="0">
              <a:buNone/>
            </a:pPr>
            <a:r>
              <a:rPr lang="en-US" dirty="0" smtClean="0"/>
              <a:t>-1928 </a:t>
            </a:r>
            <a:r>
              <a:rPr lang="en-US" dirty="0" err="1" smtClean="0"/>
              <a:t>yılında</a:t>
            </a:r>
            <a:r>
              <a:rPr lang="en-US" dirty="0" smtClean="0"/>
              <a:t>, 1926 </a:t>
            </a:r>
            <a:r>
              <a:rPr lang="en-US" dirty="0" err="1" smtClean="0"/>
              <a:t>Antlaşması’na</a:t>
            </a:r>
            <a:r>
              <a:rPr lang="en-US" dirty="0" smtClean="0"/>
              <a:t> </a:t>
            </a:r>
            <a:r>
              <a:rPr lang="en-US" dirty="0" err="1" smtClean="0"/>
              <a:t>ek</a:t>
            </a:r>
            <a:r>
              <a:rPr lang="en-US" dirty="0" smtClean="0"/>
              <a:t> </a:t>
            </a:r>
            <a:r>
              <a:rPr lang="en-US" dirty="0" err="1" smtClean="0"/>
              <a:t>protokolün</a:t>
            </a:r>
            <a:r>
              <a:rPr lang="en-US" dirty="0" smtClean="0"/>
              <a:t> </a:t>
            </a:r>
            <a:r>
              <a:rPr lang="en-US" dirty="0" err="1" smtClean="0"/>
              <a:t>Tahran’da</a:t>
            </a:r>
            <a:r>
              <a:rPr lang="en-US" dirty="0" smtClean="0"/>
              <a:t> </a:t>
            </a:r>
            <a:r>
              <a:rPr lang="en-US" dirty="0" err="1" smtClean="0"/>
              <a:t>imzalanması</a:t>
            </a:r>
            <a:endParaRPr lang="en-US" dirty="0" smtClean="0"/>
          </a:p>
          <a:p>
            <a:pPr marL="82296" indent="0">
              <a:buNone/>
            </a:pPr>
            <a:endParaRPr lang="en-US" dirty="0"/>
          </a:p>
          <a:p>
            <a:pPr marL="82296" indent="0">
              <a:buNone/>
            </a:pPr>
            <a:r>
              <a:rPr lang="en-US" dirty="0" smtClean="0"/>
              <a:t>-</a:t>
            </a:r>
            <a:r>
              <a:rPr lang="en-US" dirty="0" err="1" smtClean="0"/>
              <a:t>Ağrı</a:t>
            </a:r>
            <a:r>
              <a:rPr lang="en-US" dirty="0" smtClean="0"/>
              <a:t> </a:t>
            </a:r>
            <a:r>
              <a:rPr lang="en-US" dirty="0" err="1" smtClean="0"/>
              <a:t>Dağı</a:t>
            </a:r>
            <a:r>
              <a:rPr lang="en-US" dirty="0" smtClean="0"/>
              <a:t> </a:t>
            </a:r>
            <a:r>
              <a:rPr lang="en-US" dirty="0" err="1" smtClean="0"/>
              <a:t>isyanları</a:t>
            </a:r>
            <a:r>
              <a:rPr lang="en-US" dirty="0" smtClean="0"/>
              <a:t> </a:t>
            </a:r>
            <a:r>
              <a:rPr lang="en-US" dirty="0" err="1" smtClean="0"/>
              <a:t>ve</a:t>
            </a:r>
            <a:r>
              <a:rPr lang="en-US" dirty="0" smtClean="0"/>
              <a:t> </a:t>
            </a:r>
            <a:r>
              <a:rPr lang="en-US" dirty="0" err="1" smtClean="0"/>
              <a:t>sınır</a:t>
            </a:r>
            <a:r>
              <a:rPr lang="en-US" dirty="0" smtClean="0"/>
              <a:t> </a:t>
            </a:r>
            <a:r>
              <a:rPr lang="en-US" dirty="0" err="1" smtClean="0"/>
              <a:t>sorununa</a:t>
            </a:r>
            <a:r>
              <a:rPr lang="en-US" dirty="0" smtClean="0"/>
              <a:t> </a:t>
            </a:r>
            <a:r>
              <a:rPr lang="en-US" dirty="0" err="1" smtClean="0"/>
              <a:t>etkisi</a:t>
            </a:r>
            <a:endParaRPr lang="en-US" dirty="0"/>
          </a:p>
        </p:txBody>
      </p:sp>
    </p:spTree>
    <p:extLst>
      <p:ext uri="{BB962C8B-B14F-4D97-AF65-F5344CB8AC3E}">
        <p14:creationId xmlns:p14="http://schemas.microsoft.com/office/powerpoint/2010/main" val="390687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a:solidFill>
                  <a:srgbClr val="660066"/>
                </a:solidFill>
              </a:rPr>
              <a:t>Türkiye</a:t>
            </a:r>
            <a:r>
              <a:rPr lang="en-US" sz="2800" dirty="0">
                <a:solidFill>
                  <a:srgbClr val="660066"/>
                </a:solidFill>
              </a:rPr>
              <a:t>-İran </a:t>
            </a:r>
            <a:r>
              <a:rPr lang="en-US" sz="2800" dirty="0" err="1">
                <a:solidFill>
                  <a:srgbClr val="660066"/>
                </a:solidFill>
              </a:rPr>
              <a:t>İlişkileri</a:t>
            </a:r>
            <a:r>
              <a:rPr lang="en-US" sz="2800" dirty="0">
                <a:solidFill>
                  <a:srgbClr val="660066"/>
                </a:solidFill>
              </a:rPr>
              <a:t> (1923-1939)</a:t>
            </a:r>
            <a:endParaRPr lang="en-US" sz="2800" dirty="0"/>
          </a:p>
        </p:txBody>
      </p:sp>
      <p:sp>
        <p:nvSpPr>
          <p:cNvPr id="3" name="Content Placeholder 2"/>
          <p:cNvSpPr>
            <a:spLocks noGrp="1"/>
          </p:cNvSpPr>
          <p:nvPr>
            <p:ph idx="1"/>
          </p:nvPr>
        </p:nvSpPr>
        <p:spPr/>
        <p:txBody>
          <a:bodyPr/>
          <a:lstStyle/>
          <a:p>
            <a:pPr marL="82296" indent="0">
              <a:buNone/>
            </a:pPr>
            <a:endParaRPr lang="en-US" dirty="0" smtClean="0"/>
          </a:p>
          <a:p>
            <a:pPr marL="82296" indent="0">
              <a:buNone/>
            </a:pPr>
            <a:r>
              <a:rPr lang="en-US" dirty="0" smtClean="0"/>
              <a:t>-1930’larda </a:t>
            </a:r>
            <a:r>
              <a:rPr lang="en-US" dirty="0" err="1" smtClean="0"/>
              <a:t>sınır</a:t>
            </a:r>
            <a:r>
              <a:rPr lang="en-US" dirty="0" smtClean="0"/>
              <a:t> </a:t>
            </a:r>
            <a:r>
              <a:rPr lang="en-US" dirty="0" err="1" smtClean="0"/>
              <a:t>sorununun</a:t>
            </a:r>
            <a:r>
              <a:rPr lang="en-US" dirty="0" smtClean="0"/>
              <a:t> </a:t>
            </a:r>
            <a:r>
              <a:rPr lang="en-US" dirty="0" err="1" smtClean="0"/>
              <a:t>çözümüne</a:t>
            </a:r>
            <a:r>
              <a:rPr lang="en-US" dirty="0" smtClean="0"/>
              <a:t> </a:t>
            </a:r>
            <a:r>
              <a:rPr lang="en-US" dirty="0" err="1" smtClean="0"/>
              <a:t>giden</a:t>
            </a:r>
            <a:r>
              <a:rPr lang="en-US" dirty="0" smtClean="0"/>
              <a:t> </a:t>
            </a:r>
            <a:r>
              <a:rPr lang="en-US" dirty="0" err="1" smtClean="0"/>
              <a:t>yol</a:t>
            </a:r>
            <a:endParaRPr lang="en-US" dirty="0" smtClean="0"/>
          </a:p>
          <a:p>
            <a:pPr marL="82296" indent="0">
              <a:buNone/>
            </a:pPr>
            <a:r>
              <a:rPr lang="en-US" dirty="0" smtClean="0"/>
              <a:t>23 </a:t>
            </a:r>
            <a:r>
              <a:rPr lang="en-US" dirty="0" err="1"/>
              <a:t>O</a:t>
            </a:r>
            <a:r>
              <a:rPr lang="en-US" dirty="0" err="1" smtClean="0"/>
              <a:t>cak</a:t>
            </a:r>
            <a:r>
              <a:rPr lang="en-US" dirty="0" smtClean="0"/>
              <a:t> 1932 </a:t>
            </a:r>
            <a:r>
              <a:rPr lang="en-US" dirty="0" err="1" smtClean="0"/>
              <a:t>Antlaşmaları</a:t>
            </a:r>
            <a:endParaRPr lang="en-US" dirty="0" smtClean="0"/>
          </a:p>
          <a:p>
            <a:pPr marL="82296" indent="0">
              <a:buNone/>
            </a:pPr>
            <a:r>
              <a:rPr lang="en-US" dirty="0" smtClean="0"/>
              <a:t>1934’te </a:t>
            </a:r>
            <a:r>
              <a:rPr lang="en-US" dirty="0" err="1" smtClean="0"/>
              <a:t>sınır</a:t>
            </a:r>
            <a:r>
              <a:rPr lang="en-US" dirty="0" smtClean="0"/>
              <a:t> </a:t>
            </a:r>
            <a:r>
              <a:rPr lang="en-US" dirty="0" err="1" smtClean="0"/>
              <a:t>tespit</a:t>
            </a:r>
            <a:r>
              <a:rPr lang="en-US" dirty="0" smtClean="0"/>
              <a:t> </a:t>
            </a:r>
            <a:r>
              <a:rPr lang="en-US" dirty="0" err="1" smtClean="0"/>
              <a:t>çalışmaları</a:t>
            </a:r>
            <a:endParaRPr lang="en-US" dirty="0" smtClean="0"/>
          </a:p>
          <a:p>
            <a:pPr marL="82296" indent="0">
              <a:buNone/>
            </a:pPr>
            <a:r>
              <a:rPr lang="en-US" dirty="0" smtClean="0"/>
              <a:t>27 </a:t>
            </a:r>
            <a:r>
              <a:rPr lang="en-US" dirty="0" err="1" smtClean="0"/>
              <a:t>Mayıs</a:t>
            </a:r>
            <a:r>
              <a:rPr lang="en-US" dirty="0" smtClean="0"/>
              <a:t> 1937 </a:t>
            </a:r>
            <a:r>
              <a:rPr lang="en-US" dirty="0" err="1" smtClean="0"/>
              <a:t>Antlaşması’yla</a:t>
            </a:r>
            <a:r>
              <a:rPr lang="en-US" dirty="0" smtClean="0"/>
              <a:t> </a:t>
            </a:r>
            <a:r>
              <a:rPr lang="en-US" dirty="0" err="1" smtClean="0"/>
              <a:t>sınır</a:t>
            </a:r>
            <a:r>
              <a:rPr lang="en-US" dirty="0" smtClean="0"/>
              <a:t> </a:t>
            </a:r>
            <a:r>
              <a:rPr lang="en-US" dirty="0" err="1" smtClean="0"/>
              <a:t>sorunun</a:t>
            </a:r>
            <a:r>
              <a:rPr lang="en-US" dirty="0" smtClean="0"/>
              <a:t> </a:t>
            </a:r>
            <a:r>
              <a:rPr lang="en-US" dirty="0" err="1" smtClean="0"/>
              <a:t>çözülmesi</a:t>
            </a:r>
            <a:endParaRPr lang="en-US" dirty="0"/>
          </a:p>
        </p:txBody>
      </p:sp>
    </p:spTree>
    <p:extLst>
      <p:ext uri="{BB962C8B-B14F-4D97-AF65-F5344CB8AC3E}">
        <p14:creationId xmlns:p14="http://schemas.microsoft.com/office/powerpoint/2010/main" val="4215510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a:solidFill>
                  <a:srgbClr val="660066"/>
                </a:solidFill>
              </a:rPr>
              <a:t>Ortadoğu’yla</a:t>
            </a:r>
            <a:r>
              <a:rPr lang="en-US" sz="2800" dirty="0">
                <a:solidFill>
                  <a:srgbClr val="660066"/>
                </a:solidFill>
              </a:rPr>
              <a:t> </a:t>
            </a:r>
            <a:r>
              <a:rPr lang="en-US" sz="2800" dirty="0" err="1">
                <a:solidFill>
                  <a:srgbClr val="660066"/>
                </a:solidFill>
              </a:rPr>
              <a:t>İlişkiler</a:t>
            </a:r>
            <a:r>
              <a:rPr lang="en-US" sz="2800" dirty="0">
                <a:solidFill>
                  <a:srgbClr val="660066"/>
                </a:solidFill>
              </a:rPr>
              <a:t> (1923-1939)</a:t>
            </a:r>
            <a:br>
              <a:rPr lang="en-US" sz="2800" dirty="0">
                <a:solidFill>
                  <a:srgbClr val="660066"/>
                </a:solidFill>
              </a:rPr>
            </a:br>
            <a:r>
              <a:rPr lang="en-US" sz="2800" dirty="0" err="1">
                <a:solidFill>
                  <a:srgbClr val="660066"/>
                </a:solidFill>
              </a:rPr>
              <a:t>Türkiye</a:t>
            </a:r>
            <a:r>
              <a:rPr lang="en-US" sz="2800" dirty="0" err="1" smtClean="0">
                <a:solidFill>
                  <a:srgbClr val="660066"/>
                </a:solidFill>
              </a:rPr>
              <a:t>-Afganistan</a:t>
            </a:r>
            <a:r>
              <a:rPr lang="en-US" sz="2800" dirty="0" smtClean="0">
                <a:solidFill>
                  <a:srgbClr val="660066"/>
                </a:solidFill>
              </a:rPr>
              <a:t> </a:t>
            </a:r>
            <a:r>
              <a:rPr lang="en-US" sz="2800" dirty="0" err="1">
                <a:solidFill>
                  <a:srgbClr val="660066"/>
                </a:solidFill>
              </a:rPr>
              <a:t>İlişkileri</a:t>
            </a:r>
            <a:endParaRPr lang="en-US" sz="2800" dirty="0"/>
          </a:p>
        </p:txBody>
      </p:sp>
      <p:sp>
        <p:nvSpPr>
          <p:cNvPr id="3" name="Content Placeholder 2"/>
          <p:cNvSpPr>
            <a:spLocks noGrp="1"/>
          </p:cNvSpPr>
          <p:nvPr>
            <p:ph idx="1"/>
          </p:nvPr>
        </p:nvSpPr>
        <p:spPr/>
        <p:txBody>
          <a:bodyPr/>
          <a:lstStyle/>
          <a:p>
            <a:pPr marL="82296" indent="0">
              <a:buNone/>
            </a:pPr>
            <a:endParaRPr lang="en-US" dirty="0" smtClean="0"/>
          </a:p>
          <a:p>
            <a:pPr>
              <a:buFont typeface="Wingdings" charset="2"/>
              <a:buChar char="u"/>
            </a:pPr>
            <a:endParaRPr lang="en-US" dirty="0" smtClean="0"/>
          </a:p>
          <a:p>
            <a:pPr>
              <a:buFont typeface="Wingdings" charset="2"/>
              <a:buChar char="u"/>
            </a:pPr>
            <a:r>
              <a:rPr lang="en-US" dirty="0" err="1" smtClean="0"/>
              <a:t>İlişkilerin</a:t>
            </a:r>
            <a:r>
              <a:rPr lang="en-US" dirty="0" smtClean="0"/>
              <a:t> </a:t>
            </a:r>
            <a:r>
              <a:rPr lang="en-US" dirty="0" err="1" smtClean="0"/>
              <a:t>Genel</a:t>
            </a:r>
            <a:r>
              <a:rPr lang="en-US" dirty="0" smtClean="0"/>
              <a:t> </a:t>
            </a:r>
            <a:r>
              <a:rPr lang="en-US" dirty="0" err="1" smtClean="0"/>
              <a:t>Seyri</a:t>
            </a:r>
            <a:endParaRPr lang="en-US" dirty="0" smtClean="0"/>
          </a:p>
          <a:p>
            <a:pPr>
              <a:buFont typeface="Wingdings" charset="2"/>
              <a:buChar char="u"/>
            </a:pPr>
            <a:r>
              <a:rPr lang="en-US" dirty="0" err="1" smtClean="0"/>
              <a:t>Türkiye-Afganistan</a:t>
            </a:r>
            <a:r>
              <a:rPr lang="en-US" dirty="0" smtClean="0"/>
              <a:t> </a:t>
            </a:r>
            <a:r>
              <a:rPr lang="en-US" dirty="0" err="1" smtClean="0"/>
              <a:t>Dostluk</a:t>
            </a:r>
            <a:r>
              <a:rPr lang="en-US" dirty="0" smtClean="0"/>
              <a:t> </a:t>
            </a:r>
            <a:r>
              <a:rPr lang="en-US" dirty="0" err="1" smtClean="0"/>
              <a:t>ve</a:t>
            </a:r>
            <a:r>
              <a:rPr lang="en-US" dirty="0" smtClean="0"/>
              <a:t> </a:t>
            </a:r>
            <a:r>
              <a:rPr lang="en-US" dirty="0" err="1" smtClean="0"/>
              <a:t>İşbirliği</a:t>
            </a:r>
            <a:r>
              <a:rPr lang="en-US" dirty="0" smtClean="0"/>
              <a:t> </a:t>
            </a:r>
            <a:r>
              <a:rPr lang="en-US" dirty="0" err="1" smtClean="0"/>
              <a:t>Antlaşması</a:t>
            </a:r>
            <a:r>
              <a:rPr lang="en-US" dirty="0" smtClean="0"/>
              <a:t>, 25 </a:t>
            </a:r>
            <a:r>
              <a:rPr lang="en-US" dirty="0" err="1" smtClean="0"/>
              <a:t>Mayıs</a:t>
            </a:r>
            <a:r>
              <a:rPr lang="en-US" dirty="0" smtClean="0"/>
              <a:t> 1928</a:t>
            </a:r>
          </a:p>
          <a:p>
            <a:pPr>
              <a:buFont typeface="Wingdings" charset="2"/>
              <a:buChar char="u"/>
            </a:pPr>
            <a:r>
              <a:rPr lang="en-US" dirty="0" err="1" smtClean="0"/>
              <a:t>Sadabad</a:t>
            </a:r>
            <a:r>
              <a:rPr lang="en-US" dirty="0" smtClean="0"/>
              <a:t> </a:t>
            </a:r>
            <a:r>
              <a:rPr lang="en-US" dirty="0" err="1" smtClean="0"/>
              <a:t>Paktı’na</a:t>
            </a:r>
            <a:r>
              <a:rPr lang="en-US" dirty="0" smtClean="0"/>
              <a:t> </a:t>
            </a:r>
            <a:r>
              <a:rPr lang="en-US" dirty="0" err="1" smtClean="0"/>
              <a:t>giden</a:t>
            </a:r>
            <a:r>
              <a:rPr lang="en-US" dirty="0" smtClean="0"/>
              <a:t> </a:t>
            </a:r>
            <a:r>
              <a:rPr lang="en-US" dirty="0" err="1" smtClean="0"/>
              <a:t>süreç</a:t>
            </a:r>
            <a:endParaRPr lang="en-US" dirty="0"/>
          </a:p>
        </p:txBody>
      </p:sp>
    </p:spTree>
    <p:extLst>
      <p:ext uri="{BB962C8B-B14F-4D97-AF65-F5344CB8AC3E}">
        <p14:creationId xmlns:p14="http://schemas.microsoft.com/office/powerpoint/2010/main" val="6155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err="1" smtClean="0"/>
              <a:t>Sadabad</a:t>
            </a:r>
            <a:r>
              <a:rPr lang="en-US" sz="2800" dirty="0" smtClean="0"/>
              <a:t> </a:t>
            </a:r>
            <a:r>
              <a:rPr lang="en-US" sz="2800" dirty="0" err="1" smtClean="0"/>
              <a:t>Paktı</a:t>
            </a:r>
            <a:endParaRPr lang="en-US" sz="2800" dirty="0"/>
          </a:p>
        </p:txBody>
      </p:sp>
      <p:sp>
        <p:nvSpPr>
          <p:cNvPr id="3" name="Content Placeholder 2"/>
          <p:cNvSpPr>
            <a:spLocks noGrp="1"/>
          </p:cNvSpPr>
          <p:nvPr>
            <p:ph idx="1"/>
          </p:nvPr>
        </p:nvSpPr>
        <p:spPr/>
        <p:txBody>
          <a:bodyPr/>
          <a:lstStyle/>
          <a:p>
            <a:pPr marL="82296" indent="0">
              <a:buNone/>
            </a:pPr>
            <a:endParaRPr lang="en-US" dirty="0" smtClean="0"/>
          </a:p>
          <a:p>
            <a:pPr>
              <a:buFont typeface="Wingdings" charset="2"/>
              <a:buChar char="u"/>
            </a:pPr>
            <a:endParaRPr lang="en-US" dirty="0" smtClean="0"/>
          </a:p>
          <a:p>
            <a:pPr>
              <a:buFont typeface="Wingdings" charset="2"/>
              <a:buChar char="u"/>
            </a:pPr>
            <a:r>
              <a:rPr lang="en-US" dirty="0" err="1" smtClean="0"/>
              <a:t>Sadabad</a:t>
            </a:r>
            <a:r>
              <a:rPr lang="en-US" dirty="0" smtClean="0"/>
              <a:t> </a:t>
            </a:r>
            <a:r>
              <a:rPr lang="en-US" dirty="0" err="1" smtClean="0"/>
              <a:t>Paktı’nı</a:t>
            </a:r>
            <a:r>
              <a:rPr lang="en-US" dirty="0" smtClean="0"/>
              <a:t> </a:t>
            </a:r>
            <a:r>
              <a:rPr lang="en-US" dirty="0" err="1" smtClean="0"/>
              <a:t>doğuran</a:t>
            </a:r>
            <a:r>
              <a:rPr lang="en-US" dirty="0" smtClean="0"/>
              <a:t> </a:t>
            </a:r>
            <a:r>
              <a:rPr lang="en-US" dirty="0" err="1" smtClean="0"/>
              <a:t>nedenler</a:t>
            </a:r>
            <a:endParaRPr lang="en-US" dirty="0" smtClean="0"/>
          </a:p>
          <a:p>
            <a:pPr marL="653796" indent="-571500">
              <a:buAutoNum type="romanLcPeriod"/>
            </a:pPr>
            <a:r>
              <a:rPr lang="en-US" dirty="0" err="1" smtClean="0"/>
              <a:t>Sınır</a:t>
            </a:r>
            <a:r>
              <a:rPr lang="en-US" dirty="0" smtClean="0"/>
              <a:t> </a:t>
            </a:r>
            <a:r>
              <a:rPr lang="en-US" dirty="0" err="1" smtClean="0"/>
              <a:t>sorunlarının</a:t>
            </a:r>
            <a:r>
              <a:rPr lang="en-US" dirty="0" smtClean="0"/>
              <a:t> </a:t>
            </a:r>
            <a:r>
              <a:rPr lang="en-US" dirty="0" err="1" smtClean="0"/>
              <a:t>kalıcı</a:t>
            </a:r>
            <a:r>
              <a:rPr lang="en-US" dirty="0" smtClean="0"/>
              <a:t> </a:t>
            </a:r>
            <a:r>
              <a:rPr lang="en-US" dirty="0" err="1" smtClean="0"/>
              <a:t>bir</a:t>
            </a:r>
            <a:r>
              <a:rPr lang="en-US" dirty="0" smtClean="0"/>
              <a:t> </a:t>
            </a:r>
            <a:r>
              <a:rPr lang="en-US" dirty="0" err="1" smtClean="0"/>
              <a:t>biçimde</a:t>
            </a:r>
            <a:r>
              <a:rPr lang="en-US" dirty="0" smtClean="0"/>
              <a:t> </a:t>
            </a:r>
            <a:r>
              <a:rPr lang="en-US" dirty="0" err="1" smtClean="0"/>
              <a:t>çözülme</a:t>
            </a:r>
            <a:r>
              <a:rPr lang="en-US" dirty="0" smtClean="0"/>
              <a:t> </a:t>
            </a:r>
            <a:r>
              <a:rPr lang="en-US" dirty="0" err="1" smtClean="0"/>
              <a:t>isteği</a:t>
            </a:r>
            <a:endParaRPr lang="en-US" dirty="0" smtClean="0"/>
          </a:p>
          <a:p>
            <a:pPr marL="653796" indent="-571500">
              <a:buAutoNum type="romanLcPeriod"/>
            </a:pPr>
            <a:r>
              <a:rPr lang="en-US" dirty="0" err="1" smtClean="0"/>
              <a:t>Ülkelerin</a:t>
            </a:r>
            <a:r>
              <a:rPr lang="en-US" dirty="0" smtClean="0"/>
              <a:t> </a:t>
            </a:r>
            <a:r>
              <a:rPr lang="en-US" dirty="0" err="1" smtClean="0"/>
              <a:t>bağımsızlıklarını</a:t>
            </a:r>
            <a:r>
              <a:rPr lang="en-US" dirty="0" smtClean="0"/>
              <a:t> </a:t>
            </a:r>
            <a:r>
              <a:rPr lang="en-US" dirty="0" err="1" smtClean="0"/>
              <a:t>ve</a:t>
            </a:r>
            <a:r>
              <a:rPr lang="en-US" dirty="0" smtClean="0"/>
              <a:t> </a:t>
            </a:r>
            <a:r>
              <a:rPr lang="en-US" dirty="0" err="1" smtClean="0"/>
              <a:t>egemenliklerini</a:t>
            </a:r>
            <a:r>
              <a:rPr lang="en-US" dirty="0" smtClean="0"/>
              <a:t> </a:t>
            </a:r>
            <a:r>
              <a:rPr lang="en-US" dirty="0" err="1" smtClean="0"/>
              <a:t>vurgulama</a:t>
            </a:r>
            <a:r>
              <a:rPr lang="en-US" dirty="0" smtClean="0"/>
              <a:t> </a:t>
            </a:r>
            <a:r>
              <a:rPr lang="en-US" dirty="0" err="1" smtClean="0"/>
              <a:t>istekleri</a:t>
            </a:r>
            <a:endParaRPr lang="en-US" dirty="0" smtClean="0"/>
          </a:p>
          <a:p>
            <a:pPr marL="653796" indent="-571500">
              <a:buAutoNum type="romanLcPeriod"/>
            </a:pPr>
            <a:endParaRPr lang="en-US" dirty="0"/>
          </a:p>
          <a:p>
            <a:pPr marL="82296" indent="0">
              <a:buNone/>
            </a:pPr>
            <a:endParaRPr lang="en-US" dirty="0"/>
          </a:p>
        </p:txBody>
      </p:sp>
    </p:spTree>
    <p:extLst>
      <p:ext uri="{BB962C8B-B14F-4D97-AF65-F5344CB8AC3E}">
        <p14:creationId xmlns:p14="http://schemas.microsoft.com/office/powerpoint/2010/main" val="42018188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315</TotalTime>
  <Words>392</Words>
  <Application>Microsoft Macintosh PowerPoint</Application>
  <PresentationFormat>On-screen Show (4:3)</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TÜRK DIŞ POLİTİKASI I (Güz 2019-2020)</vt:lpstr>
      <vt:lpstr>Ortadoğu’yla İlişkiler (1923-1939) Türkiye-İran İlişkileri</vt:lpstr>
      <vt:lpstr>Türkiye-İran İlişkileri</vt:lpstr>
      <vt:lpstr> Türkiye-İran Dostluk ve Güvenlik Antlaşması,  22 Nisan 1926 </vt:lpstr>
      <vt:lpstr>Türkiye-İran Dostluk ve Güvenlik Antlaşması,  22 Nisan 1926</vt:lpstr>
      <vt:lpstr>Türkiye-İran İlişkileri (1923-1939)</vt:lpstr>
      <vt:lpstr>Türkiye-İran İlişkileri (1923-1939)</vt:lpstr>
      <vt:lpstr>Ortadoğu’yla İlişkiler (1923-1939) Türkiye-Afganistan İlişkileri</vt:lpstr>
      <vt:lpstr>Sadabad Paktı</vt:lpstr>
      <vt:lpstr>Sadabad Paktı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Ozge</cp:lastModifiedBy>
  <cp:revision>35</cp:revision>
  <dcterms:created xsi:type="dcterms:W3CDTF">2019-01-06T15:26:19Z</dcterms:created>
  <dcterms:modified xsi:type="dcterms:W3CDTF">2019-09-21T09:40:41Z</dcterms:modified>
</cp:coreProperties>
</file>