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EEB0FFC-6645-4847-95AE-1B5630BE7E0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1064325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EB0FFC-6645-4847-95AE-1B5630BE7E0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3306244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EB0FFC-6645-4847-95AE-1B5630BE7E0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2643070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EB0FFC-6645-4847-95AE-1B5630BE7E0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104305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EEB0FFC-6645-4847-95AE-1B5630BE7E0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3650645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EEB0FFC-6645-4847-95AE-1B5630BE7E0D}"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2447548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EEB0FFC-6645-4847-95AE-1B5630BE7E0D}"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4211205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EEB0FFC-6645-4847-95AE-1B5630BE7E0D}"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245391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EEB0FFC-6645-4847-95AE-1B5630BE7E0D}"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2177282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EEB0FFC-6645-4847-95AE-1B5630BE7E0D}"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4249240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EEB0FFC-6645-4847-95AE-1B5630BE7E0D}"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91D920-8020-4158-8BDC-46BD1E7235B0}" type="slidenum">
              <a:rPr lang="tr-TR" smtClean="0"/>
              <a:t>‹#›</a:t>
            </a:fld>
            <a:endParaRPr lang="tr-TR"/>
          </a:p>
        </p:txBody>
      </p:sp>
    </p:spTree>
    <p:extLst>
      <p:ext uri="{BB962C8B-B14F-4D97-AF65-F5344CB8AC3E}">
        <p14:creationId xmlns:p14="http://schemas.microsoft.com/office/powerpoint/2010/main" val="839278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EB0FFC-6645-4847-95AE-1B5630BE7E0D}"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91D920-8020-4158-8BDC-46BD1E7235B0}" type="slidenum">
              <a:rPr lang="tr-TR" smtClean="0"/>
              <a:t>‹#›</a:t>
            </a:fld>
            <a:endParaRPr lang="tr-TR"/>
          </a:p>
        </p:txBody>
      </p:sp>
    </p:spTree>
    <p:extLst>
      <p:ext uri="{BB962C8B-B14F-4D97-AF65-F5344CB8AC3E}">
        <p14:creationId xmlns:p14="http://schemas.microsoft.com/office/powerpoint/2010/main" val="2382201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33995" y="742352"/>
            <a:ext cx="9144000" cy="1145824"/>
          </a:xfrm>
        </p:spPr>
        <p:txBody>
          <a:bodyPr>
            <a:normAutofit fontScale="90000"/>
          </a:bodyPr>
          <a:lstStyle/>
          <a:p>
            <a:r>
              <a:rPr lang="tr-TR" dirty="0" smtClean="0"/>
              <a:t>Yönetim</a:t>
            </a:r>
            <a:br>
              <a:rPr lang="tr-TR" dirty="0" smtClean="0"/>
            </a:br>
            <a:endParaRPr lang="tr-TR" dirty="0"/>
          </a:p>
        </p:txBody>
      </p:sp>
      <p:sp>
        <p:nvSpPr>
          <p:cNvPr id="3" name="Alt Başlık 2"/>
          <p:cNvSpPr>
            <a:spLocks noGrp="1"/>
          </p:cNvSpPr>
          <p:nvPr>
            <p:ph type="subTitle" idx="1"/>
          </p:nvPr>
        </p:nvSpPr>
        <p:spPr>
          <a:xfrm>
            <a:off x="680852" y="1472539"/>
            <a:ext cx="10648208" cy="4120738"/>
          </a:xfrm>
        </p:spPr>
        <p:txBody>
          <a:bodyPr>
            <a:normAutofit/>
          </a:bodyPr>
          <a:lstStyle/>
          <a:p>
            <a:pPr algn="just">
              <a:lnSpc>
                <a:spcPct val="150000"/>
              </a:lnSpc>
            </a:pPr>
            <a:r>
              <a:rPr lang="tr-TR" dirty="0" smtClean="0"/>
              <a:t>Yönetim anlayışı, İslam kültüründen hükmetmek, hükümet sözcükleri ile ifade edilmiştir. </a:t>
            </a:r>
          </a:p>
          <a:p>
            <a:pPr algn="just">
              <a:lnSpc>
                <a:spcPct val="150000"/>
              </a:lnSpc>
            </a:pPr>
            <a:r>
              <a:rPr lang="tr-TR" dirty="0" smtClean="0"/>
              <a:t>Sözlükte </a:t>
            </a:r>
            <a:r>
              <a:rPr lang="tr-TR" dirty="0" err="1" smtClean="0"/>
              <a:t>hükm</a:t>
            </a:r>
            <a:r>
              <a:rPr lang="tr-TR" dirty="0" smtClean="0"/>
              <a:t> veya hükûmet “hüküm ve karar vermek, adaletle hükmetmek” anlamına gelir; isim olarak da kullanılan hükümet kelimesi zamanla sözlükteki hukukî anlamının yanı sıra siyasî-idarî bir anlam daha kazanmış, özellikle Selçuklu ve Osmanlı devletlerinde hem merkezin hem de eyaletlerin yönetimini ve yönetim örgütünü ifade </a:t>
            </a:r>
            <a:r>
              <a:rPr lang="tr-TR" dirty="0" smtClean="0"/>
              <a:t>etmiştir.</a:t>
            </a:r>
            <a:endParaRPr lang="tr-TR" dirty="0"/>
          </a:p>
        </p:txBody>
      </p:sp>
    </p:spTree>
    <p:extLst>
      <p:ext uri="{BB962C8B-B14F-4D97-AF65-F5344CB8AC3E}">
        <p14:creationId xmlns:p14="http://schemas.microsoft.com/office/powerpoint/2010/main" val="627216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a:t>XIX. yüzyılın başlarından itibaren </a:t>
            </a:r>
            <a:r>
              <a:rPr lang="tr-TR" dirty="0" smtClean="0"/>
              <a:t>hükümet kelimesi, yaygın </a:t>
            </a:r>
            <a:r>
              <a:rPr lang="tr-TR" dirty="0"/>
              <a:t>anlamının yanı sıra “yönetim organı” anlamında da kullanılmaya başlanmış, böylece Türk ve Arap siyaset uygulamasında devlet ve hükümet ayırımı yerleşmiştir</a:t>
            </a:r>
            <a:endParaRPr lang="tr-TR" dirty="0"/>
          </a:p>
        </p:txBody>
      </p:sp>
    </p:spTree>
    <p:extLst>
      <p:ext uri="{BB962C8B-B14F-4D97-AF65-F5344CB8AC3E}">
        <p14:creationId xmlns:p14="http://schemas.microsoft.com/office/powerpoint/2010/main" val="486297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 Kültürü’nde Yönetim Anlayışının Gelişimi</a:t>
            </a:r>
            <a:endParaRPr lang="tr-TR" dirty="0"/>
          </a:p>
        </p:txBody>
      </p:sp>
      <p:sp>
        <p:nvSpPr>
          <p:cNvPr id="3" name="İçerik Yer Tutucusu 2"/>
          <p:cNvSpPr>
            <a:spLocks noGrp="1"/>
          </p:cNvSpPr>
          <p:nvPr>
            <p:ph idx="1"/>
          </p:nvPr>
        </p:nvSpPr>
        <p:spPr/>
        <p:txBody>
          <a:bodyPr>
            <a:normAutofit fontScale="62500" lnSpcReduction="20000"/>
          </a:bodyPr>
          <a:lstStyle/>
          <a:p>
            <a:pPr algn="just">
              <a:lnSpc>
                <a:spcPct val="160000"/>
              </a:lnSpc>
            </a:pPr>
            <a:r>
              <a:rPr lang="tr-TR" dirty="0"/>
              <a:t>Başlangıçta halifenin şahsında toplanan yönetim gücünün zaman içinde vezir ve divanlardan oluşan organlara devredildiği söylenebilir. Aslında Hz. </a:t>
            </a:r>
            <a:r>
              <a:rPr lang="tr-TR" dirty="0" err="1"/>
              <a:t>Ebû</a:t>
            </a:r>
            <a:r>
              <a:rPr lang="tr-TR" dirty="0"/>
              <a:t> Bekir’den itibaren halifelerin kendilerine resmî bir görev ve ayrı bir unvan vermemekle birlikte bazı yardımcılardan faydalandıkları ve böylece bir hükümet yapısının yavaş yavaş şekillenmeye başladığı bilinmektedir. Meselâ Hz. Ömer Hz. </a:t>
            </a:r>
            <a:r>
              <a:rPr lang="tr-TR" dirty="0" err="1"/>
              <a:t>Ebû</a:t>
            </a:r>
            <a:r>
              <a:rPr lang="tr-TR" dirty="0"/>
              <a:t> Bekir’in, Abdullah b. Abbas da Hz. Ali’nin her konuda yardımcısı ve danışmanı idi. </a:t>
            </a:r>
            <a:r>
              <a:rPr lang="tr-TR" dirty="0" err="1"/>
              <a:t>Emevî</a:t>
            </a:r>
            <a:r>
              <a:rPr lang="tr-TR" dirty="0"/>
              <a:t> halifelerinin de “kâtip” denilen yardımcılar istihdam ettikleri ve bunların fonksiyonlarının isimlerinin çağrıştırdığı sekreterlikten çok öte olduğu bilinmektedir. Daha sonra bu yardımcıların </a:t>
            </a:r>
            <a:r>
              <a:rPr lang="tr-TR" dirty="0" err="1"/>
              <a:t>Abbâsîler’den</a:t>
            </a:r>
            <a:r>
              <a:rPr lang="tr-TR" dirty="0"/>
              <a:t> itibaren “vezir” unvanıyla anıldığı ve bunların yanı sıra “divan” ismiyle hükümeti ve merkez bürokratlarını meydana getiren bir yapının yavaş yavaş ortaya çıktığı </a:t>
            </a:r>
            <a:r>
              <a:rPr lang="tr-TR" dirty="0" err="1"/>
              <a:t>görülmektedi</a:t>
            </a:r>
            <a:endParaRPr lang="tr-TR" dirty="0"/>
          </a:p>
          <a:p>
            <a:pPr algn="just">
              <a:lnSpc>
                <a:spcPct val="160000"/>
              </a:lnSpc>
            </a:pPr>
            <a:endParaRPr lang="tr-TR" dirty="0"/>
          </a:p>
        </p:txBody>
      </p:sp>
    </p:spTree>
    <p:extLst>
      <p:ext uri="{BB962C8B-B14F-4D97-AF65-F5344CB8AC3E}">
        <p14:creationId xmlns:p14="http://schemas.microsoft.com/office/powerpoint/2010/main" val="842792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Türk-İslam Kültürü’nde Yönetim</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a:t>Türk-İslâm devletlerinde merkezî divan daha önemli bir konum ve işlev kazanmış olup gerek Büyük Selçuklu gerekse Anadolu Selçuklu devletlerinde genel yönetimden sorumlu olan divan </a:t>
            </a:r>
            <a:r>
              <a:rPr lang="tr-TR" dirty="0" err="1"/>
              <a:t>Dîvân</a:t>
            </a:r>
            <a:r>
              <a:rPr lang="tr-TR" dirty="0"/>
              <a:t>-ı </a:t>
            </a:r>
            <a:r>
              <a:rPr lang="tr-TR" dirty="0" err="1"/>
              <a:t>A‘lâ</a:t>
            </a:r>
            <a:r>
              <a:rPr lang="tr-TR" dirty="0"/>
              <a:t> (büyük divan) ismini taşımaktadır. Söz konusu divan devletin genel yönetimini yürütecek şekilde </a:t>
            </a:r>
            <a:r>
              <a:rPr lang="tr-TR" dirty="0" err="1"/>
              <a:t>teşkilâtlanmıştır</a:t>
            </a:r>
            <a:r>
              <a:rPr lang="tr-TR" dirty="0"/>
              <a:t>. Anadolu </a:t>
            </a:r>
            <a:r>
              <a:rPr lang="tr-TR" dirty="0" err="1"/>
              <a:t>Selçukluları’nda</a:t>
            </a:r>
            <a:r>
              <a:rPr lang="tr-TR" dirty="0"/>
              <a:t> </a:t>
            </a:r>
            <a:r>
              <a:rPr lang="tr-TR" dirty="0" err="1"/>
              <a:t>Dîvân</a:t>
            </a:r>
            <a:r>
              <a:rPr lang="tr-TR" dirty="0"/>
              <a:t>-ı </a:t>
            </a:r>
            <a:r>
              <a:rPr lang="tr-TR" dirty="0" err="1"/>
              <a:t>A‘lâ</a:t>
            </a:r>
            <a:r>
              <a:rPr lang="tr-TR" dirty="0"/>
              <a:t> (</a:t>
            </a:r>
            <a:r>
              <a:rPr lang="tr-TR" dirty="0" err="1"/>
              <a:t>Dîvân</a:t>
            </a:r>
            <a:r>
              <a:rPr lang="tr-TR" dirty="0"/>
              <a:t>-ı Saltanat) </a:t>
            </a:r>
            <a:r>
              <a:rPr lang="tr-TR" dirty="0" err="1"/>
              <a:t>nâib</a:t>
            </a:r>
            <a:r>
              <a:rPr lang="tr-TR" dirty="0"/>
              <a:t>-i saltanat, </a:t>
            </a:r>
            <a:r>
              <a:rPr lang="tr-TR" dirty="0" err="1"/>
              <a:t>atabeg</a:t>
            </a:r>
            <a:r>
              <a:rPr lang="tr-TR" dirty="0"/>
              <a:t>, </a:t>
            </a:r>
            <a:r>
              <a:rPr lang="tr-TR" dirty="0" err="1"/>
              <a:t>müstevfî</a:t>
            </a:r>
            <a:r>
              <a:rPr lang="tr-TR" dirty="0"/>
              <a:t>, </a:t>
            </a:r>
            <a:r>
              <a:rPr lang="tr-TR" dirty="0" err="1"/>
              <a:t>pervâne</a:t>
            </a:r>
            <a:r>
              <a:rPr lang="tr-TR" dirty="0"/>
              <a:t>, </a:t>
            </a:r>
            <a:r>
              <a:rPr lang="tr-TR" dirty="0" err="1"/>
              <a:t>tuğrâî</a:t>
            </a:r>
            <a:r>
              <a:rPr lang="tr-TR" dirty="0"/>
              <a:t> ve </a:t>
            </a:r>
            <a:r>
              <a:rPr lang="tr-TR" dirty="0" err="1"/>
              <a:t>müşrif</a:t>
            </a:r>
            <a:r>
              <a:rPr lang="tr-TR" dirty="0"/>
              <a:t> gibi üyelerden oluşmaktadır</a:t>
            </a:r>
          </a:p>
        </p:txBody>
      </p:sp>
    </p:spTree>
    <p:extLst>
      <p:ext uri="{BB962C8B-B14F-4D97-AF65-F5344CB8AC3E}">
        <p14:creationId xmlns:p14="http://schemas.microsoft.com/office/powerpoint/2010/main" val="4242166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Osmanlılarda Yönetim</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dirty="0"/>
              <a:t>Merkezî bir yönetim organı olarak divan en gelişmiş şekline </a:t>
            </a:r>
            <a:r>
              <a:rPr lang="tr-TR" dirty="0" err="1"/>
              <a:t>Osmanlılar’da</a:t>
            </a:r>
            <a:r>
              <a:rPr lang="tr-TR" dirty="0"/>
              <a:t> kavuşmuştur. Fâtih Sultan </a:t>
            </a:r>
            <a:r>
              <a:rPr lang="tr-TR" dirty="0" err="1"/>
              <a:t>Mehmed</a:t>
            </a:r>
            <a:r>
              <a:rPr lang="tr-TR" dirty="0"/>
              <a:t> dönemine kadar bizzat padişahın, bu dönemden itibaren sadrazamın başkanlığında toplanan </a:t>
            </a:r>
            <a:r>
              <a:rPr lang="tr-TR" dirty="0" err="1"/>
              <a:t>Dîvân</a:t>
            </a:r>
            <a:r>
              <a:rPr lang="tr-TR" dirty="0"/>
              <a:t>-ı Hümâyun özellikle XVII. yüzyıla kadar devletin bütün önemli kararlarında ve bunların yürütülmesinde birinci derecede rol oynamıştır. Daha sonra yönetimde ağırlık Bâbıâli’ye intikal etmiş, böylece yönetim organı olarak bugünkü anlamda bir hükümet şeklini ortaya çıkaracak süreç </a:t>
            </a:r>
            <a:r>
              <a:rPr lang="tr-TR" dirty="0" smtClean="0"/>
              <a:t>başlamıştır. </a:t>
            </a:r>
            <a:endParaRPr lang="tr-TR" dirty="0"/>
          </a:p>
        </p:txBody>
      </p:sp>
    </p:spTree>
    <p:extLst>
      <p:ext uri="{BB962C8B-B14F-4D97-AF65-F5344CB8AC3E}">
        <p14:creationId xmlns:p14="http://schemas.microsoft.com/office/powerpoint/2010/main" val="41888480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364</Words>
  <Application>Microsoft Office PowerPoint</Application>
  <PresentationFormat>Geniş ekran</PresentationFormat>
  <Paragraphs>10</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Yönetim </vt:lpstr>
      <vt:lpstr>PowerPoint Sunusu</vt:lpstr>
      <vt:lpstr>İslam Kültürü’nde Yönetim Anlayışının Gelişimi</vt:lpstr>
      <vt:lpstr>Türk-İslam Kültürü’nde Yönetim</vt:lpstr>
      <vt:lpstr>Osmanlılarda Yönetim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dc:title>
  <dc:creator>ferda</dc:creator>
  <cp:lastModifiedBy>ferda</cp:lastModifiedBy>
  <cp:revision>5</cp:revision>
  <dcterms:created xsi:type="dcterms:W3CDTF">2019-05-24T13:41:53Z</dcterms:created>
  <dcterms:modified xsi:type="dcterms:W3CDTF">2019-05-27T13:15:05Z</dcterms:modified>
</cp:coreProperties>
</file>