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00" r:id="rId3"/>
    <p:sldId id="283" r:id="rId4"/>
    <p:sldId id="285" r:id="rId5"/>
    <p:sldId id="286" r:id="rId6"/>
    <p:sldId id="287" r:id="rId7"/>
    <p:sldId id="288" r:id="rId8"/>
    <p:sldId id="295" r:id="rId9"/>
    <p:sldId id="296" r:id="rId10"/>
    <p:sldId id="297" r:id="rId11"/>
    <p:sldId id="284" r:id="rId12"/>
    <p:sldId id="298" r:id="rId13"/>
    <p:sldId id="299" r:id="rId14"/>
    <p:sldId id="301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/>
              <a:t>Sayı Sistemleri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107 Sayısal elektronik</a:t>
            </a:r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B</a:t>
            </a:r>
            <a:r>
              <a:rPr lang="tr-TR" cap="none" dirty="0"/>
              <a:t>urcu</a:t>
            </a:r>
            <a:r>
              <a:rPr lang="tr-TR" dirty="0"/>
              <a:t> y</a:t>
            </a:r>
            <a:r>
              <a:rPr lang="tr-TR" cap="none" dirty="0"/>
              <a:t>akışır</a:t>
            </a:r>
            <a:r>
              <a:rPr lang="tr-TR" dirty="0"/>
              <a:t> g</a:t>
            </a:r>
            <a:r>
              <a:rPr lang="tr-TR" cap="none" dirty="0"/>
              <a:t>irgin</a:t>
            </a:r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Onaltılık Sayı Sisteminde Çarpma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182762" y="2153190"/>
            <a:ext cx="98874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Onaltılık sayıların çarpımı, onluk sayılarınki ile aynı biçimdedir. Basamaklar birer birer çarpılır elde edilen ara toplamlar bir sola kaydırılarak yazılır. Bu ara toplamların toplamı çarpımı verir.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(AB)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(11)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(B5B)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6124762" y="3424995"/>
            <a:ext cx="19065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    (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(11)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AB</a:t>
            </a:r>
          </a:p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AB</a:t>
            </a:r>
          </a:p>
          <a:p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(B5B)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  <a:p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6124763" y="4120308"/>
            <a:ext cx="862880" cy="0"/>
          </a:xfrm>
          <a:prstGeom prst="line">
            <a:avLst/>
          </a:prstGeom>
          <a:ln w="285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>
            <a:off x="6170186" y="4681522"/>
            <a:ext cx="993481" cy="3869"/>
          </a:xfrm>
          <a:prstGeom prst="line">
            <a:avLst/>
          </a:prstGeom>
          <a:ln w="285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6059157" y="3749823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6020478" y="4356850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7704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 6"/>
          <p:cNvGrpSpPr/>
          <p:nvPr/>
        </p:nvGrpSpPr>
        <p:grpSpPr>
          <a:xfrm>
            <a:off x="2486722" y="602167"/>
            <a:ext cx="9202175" cy="5003124"/>
            <a:chOff x="2565259" y="1182250"/>
            <a:chExt cx="8914317" cy="4456092"/>
          </a:xfrm>
        </p:grpSpPr>
        <p:pic>
          <p:nvPicPr>
            <p:cNvPr id="4" name="Resim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65259" y="1182250"/>
              <a:ext cx="6632669" cy="4456092"/>
            </a:xfrm>
            <a:prstGeom prst="rect">
              <a:avLst/>
            </a:prstGeom>
          </p:spPr>
        </p:pic>
        <p:sp>
          <p:nvSpPr>
            <p:cNvPr id="5" name="Dikdörtgen 4"/>
            <p:cNvSpPr/>
            <p:nvPr/>
          </p:nvSpPr>
          <p:spPr>
            <a:xfrm>
              <a:off x="9197928" y="1854853"/>
              <a:ext cx="2281648" cy="4737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8" name="Dikdörtgen 7"/>
          <p:cNvSpPr/>
          <p:nvPr/>
        </p:nvSpPr>
        <p:spPr>
          <a:xfrm>
            <a:off x="8288483" y="1476260"/>
            <a:ext cx="3400414" cy="7271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31397" y="1573875"/>
            <a:ext cx="2355326" cy="531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33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Çalışma Soruları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1. (10010)</a:t>
            </a:r>
            <a:r>
              <a:rPr lang="tr-TR" baseline="-25000" dirty="0"/>
              <a:t>2</a:t>
            </a:r>
            <a:r>
              <a:rPr lang="tr-TR" dirty="0"/>
              <a:t> = (....)</a:t>
            </a:r>
            <a:r>
              <a:rPr lang="tr-TR" baseline="-25000" dirty="0"/>
              <a:t>10 </a:t>
            </a:r>
            <a:endParaRPr lang="tr-TR" dirty="0"/>
          </a:p>
          <a:p>
            <a:r>
              <a:rPr lang="tr-TR" dirty="0"/>
              <a:t>2. (1101111)</a:t>
            </a:r>
            <a:r>
              <a:rPr lang="tr-TR" baseline="-25000" dirty="0"/>
              <a:t>2 </a:t>
            </a:r>
            <a:r>
              <a:rPr lang="tr-TR" dirty="0"/>
              <a:t>= (....)</a:t>
            </a:r>
            <a:r>
              <a:rPr lang="tr-TR" baseline="-25000" dirty="0"/>
              <a:t>10</a:t>
            </a:r>
            <a:endParaRPr lang="tr-TR" dirty="0"/>
          </a:p>
          <a:p>
            <a:r>
              <a:rPr lang="tr-TR" dirty="0"/>
              <a:t>3. (10101101)</a:t>
            </a:r>
            <a:r>
              <a:rPr lang="tr-TR" baseline="-25000" dirty="0"/>
              <a:t>2</a:t>
            </a:r>
            <a:r>
              <a:rPr lang="tr-TR" dirty="0"/>
              <a:t> = (....)</a:t>
            </a:r>
            <a:r>
              <a:rPr lang="tr-TR" baseline="-25000" dirty="0"/>
              <a:t>10</a:t>
            </a:r>
            <a:endParaRPr lang="tr-TR" dirty="0"/>
          </a:p>
          <a:p>
            <a:r>
              <a:rPr lang="tr-TR" dirty="0"/>
              <a:t>4. (11011111)</a:t>
            </a:r>
            <a:r>
              <a:rPr lang="tr-TR" baseline="-25000" dirty="0"/>
              <a:t>2</a:t>
            </a:r>
            <a:r>
              <a:rPr lang="tr-TR" dirty="0"/>
              <a:t> = (....)</a:t>
            </a:r>
            <a:r>
              <a:rPr lang="tr-TR" baseline="-25000" dirty="0"/>
              <a:t>10</a:t>
            </a:r>
            <a:endParaRPr lang="tr-TR" dirty="0"/>
          </a:p>
          <a:p>
            <a:r>
              <a:rPr lang="tr-TR" dirty="0"/>
              <a:t>5. (1111010)</a:t>
            </a:r>
            <a:r>
              <a:rPr lang="tr-TR" baseline="-25000" dirty="0"/>
              <a:t>2</a:t>
            </a:r>
            <a:r>
              <a:rPr lang="tr-TR" dirty="0"/>
              <a:t> = (... )</a:t>
            </a:r>
            <a:r>
              <a:rPr lang="tr-TR" baseline="-25000" dirty="0"/>
              <a:t>8</a:t>
            </a:r>
            <a:endParaRPr lang="tr-TR" dirty="0"/>
          </a:p>
          <a:p>
            <a:r>
              <a:rPr lang="tr-TR" dirty="0"/>
              <a:t>6. (11101111)</a:t>
            </a:r>
            <a:r>
              <a:rPr lang="tr-TR" baseline="-25000" dirty="0"/>
              <a:t>2</a:t>
            </a:r>
            <a:r>
              <a:rPr lang="tr-TR" dirty="0"/>
              <a:t> = (...)</a:t>
            </a:r>
            <a:r>
              <a:rPr lang="tr-TR" baseline="-25000" dirty="0"/>
              <a:t>8</a:t>
            </a:r>
            <a:endParaRPr lang="tr-TR" dirty="0"/>
          </a:p>
          <a:p>
            <a:r>
              <a:rPr lang="tr-TR" dirty="0"/>
              <a:t>7. (101010101)</a:t>
            </a:r>
            <a:r>
              <a:rPr lang="tr-TR" baseline="-25000" dirty="0"/>
              <a:t>2</a:t>
            </a:r>
            <a:r>
              <a:rPr lang="tr-TR" dirty="0"/>
              <a:t> = (....)</a:t>
            </a:r>
            <a:r>
              <a:rPr lang="tr-TR" baseline="-25000" dirty="0"/>
              <a:t>8</a:t>
            </a:r>
            <a:endParaRPr lang="tr-TR" dirty="0"/>
          </a:p>
          <a:p>
            <a:r>
              <a:rPr lang="tr-TR" dirty="0"/>
              <a:t>8. (111111111)</a:t>
            </a:r>
            <a:r>
              <a:rPr lang="tr-TR" baseline="-25000" dirty="0"/>
              <a:t>2</a:t>
            </a:r>
            <a:r>
              <a:rPr lang="tr-TR" dirty="0"/>
              <a:t> = (….)</a:t>
            </a:r>
            <a:r>
              <a:rPr lang="tr-TR" baseline="-25000" dirty="0"/>
              <a:t>8</a:t>
            </a:r>
          </a:p>
          <a:p>
            <a:r>
              <a:rPr lang="tr-TR" dirty="0"/>
              <a:t>9. (10101010)</a:t>
            </a:r>
            <a:r>
              <a:rPr lang="tr-TR" baseline="-25000" dirty="0"/>
              <a:t>2</a:t>
            </a:r>
            <a:r>
              <a:rPr lang="tr-TR" dirty="0"/>
              <a:t> = (..)</a:t>
            </a:r>
            <a:r>
              <a:rPr lang="tr-TR" baseline="-25000" dirty="0"/>
              <a:t>16</a:t>
            </a:r>
            <a:endParaRPr lang="tr-TR" dirty="0"/>
          </a:p>
          <a:p>
            <a:r>
              <a:rPr lang="tr-TR" dirty="0"/>
              <a:t>10. (110110110)</a:t>
            </a:r>
            <a:r>
              <a:rPr lang="tr-TR" baseline="-25000" dirty="0"/>
              <a:t>2</a:t>
            </a:r>
            <a:r>
              <a:rPr lang="tr-TR" dirty="0"/>
              <a:t> = (..)</a:t>
            </a:r>
            <a:r>
              <a:rPr lang="tr-TR" baseline="-25000" dirty="0"/>
              <a:t>16</a:t>
            </a:r>
            <a:endParaRPr lang="tr-TR" dirty="0"/>
          </a:p>
          <a:p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5636230" y="1845734"/>
            <a:ext cx="2681506" cy="402336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11. (10101111)</a:t>
            </a:r>
            <a:r>
              <a:rPr lang="tr-TR" baseline="-25000" dirty="0"/>
              <a:t>2</a:t>
            </a:r>
            <a:r>
              <a:rPr lang="tr-TR" dirty="0"/>
              <a:t> = (....)</a:t>
            </a:r>
            <a:r>
              <a:rPr lang="tr-TR" baseline="-25000" dirty="0"/>
              <a:t>16</a:t>
            </a:r>
            <a:endParaRPr lang="tr-TR" dirty="0"/>
          </a:p>
          <a:p>
            <a:r>
              <a:rPr lang="tr-TR" dirty="0"/>
              <a:t>12. (11111010)</a:t>
            </a:r>
            <a:r>
              <a:rPr lang="tr-TR" baseline="-25000" dirty="0"/>
              <a:t>2</a:t>
            </a:r>
            <a:r>
              <a:rPr lang="tr-TR" dirty="0"/>
              <a:t> = (....)</a:t>
            </a:r>
            <a:r>
              <a:rPr lang="tr-TR" baseline="-25000" dirty="0"/>
              <a:t>16</a:t>
            </a:r>
            <a:endParaRPr lang="tr-TR" dirty="0"/>
          </a:p>
          <a:p>
            <a:r>
              <a:rPr lang="tr-TR" dirty="0"/>
              <a:t>13. (18)</a:t>
            </a:r>
            <a:r>
              <a:rPr lang="tr-TR" baseline="-25000" dirty="0"/>
              <a:t>10</a:t>
            </a:r>
            <a:r>
              <a:rPr lang="tr-TR" dirty="0"/>
              <a:t> = (....)</a:t>
            </a:r>
            <a:r>
              <a:rPr lang="tr-TR" baseline="-25000" dirty="0"/>
              <a:t>8</a:t>
            </a:r>
            <a:endParaRPr lang="tr-TR" dirty="0"/>
          </a:p>
          <a:p>
            <a:r>
              <a:rPr lang="tr-TR" dirty="0"/>
              <a:t>14. (180)</a:t>
            </a:r>
            <a:r>
              <a:rPr lang="tr-TR" baseline="-25000" dirty="0"/>
              <a:t>10</a:t>
            </a:r>
            <a:r>
              <a:rPr lang="tr-TR" dirty="0"/>
              <a:t> = (....)</a:t>
            </a:r>
            <a:r>
              <a:rPr lang="tr-TR" baseline="-25000" dirty="0"/>
              <a:t>8</a:t>
            </a:r>
            <a:endParaRPr lang="tr-TR" dirty="0"/>
          </a:p>
          <a:p>
            <a:r>
              <a:rPr lang="tr-TR" dirty="0"/>
              <a:t>15. (59)</a:t>
            </a:r>
            <a:r>
              <a:rPr lang="tr-TR" baseline="-25000" dirty="0"/>
              <a:t>10</a:t>
            </a:r>
            <a:r>
              <a:rPr lang="tr-TR" dirty="0"/>
              <a:t> = (...)</a:t>
            </a:r>
            <a:r>
              <a:rPr lang="tr-TR" baseline="-25000" dirty="0"/>
              <a:t>8</a:t>
            </a:r>
            <a:endParaRPr lang="tr-TR" dirty="0"/>
          </a:p>
          <a:p>
            <a:r>
              <a:rPr lang="tr-TR" dirty="0"/>
              <a:t>16. (85) </a:t>
            </a:r>
            <a:r>
              <a:rPr lang="tr-TR" baseline="-25000" dirty="0"/>
              <a:t>10</a:t>
            </a:r>
            <a:r>
              <a:rPr lang="tr-TR" dirty="0"/>
              <a:t> = (...)</a:t>
            </a:r>
            <a:r>
              <a:rPr lang="tr-TR" baseline="-25000" dirty="0"/>
              <a:t>8</a:t>
            </a:r>
          </a:p>
          <a:p>
            <a:r>
              <a:rPr lang="tr-TR" dirty="0"/>
              <a:t>17. (44)</a:t>
            </a:r>
            <a:r>
              <a:rPr lang="tr-TR" baseline="-25000" dirty="0"/>
              <a:t>10</a:t>
            </a:r>
            <a:r>
              <a:rPr lang="tr-TR" dirty="0"/>
              <a:t> = (…)</a:t>
            </a:r>
            <a:r>
              <a:rPr lang="tr-TR" baseline="-25000" dirty="0"/>
              <a:t>16</a:t>
            </a:r>
            <a:endParaRPr lang="tr-TR" dirty="0"/>
          </a:p>
          <a:p>
            <a:r>
              <a:rPr lang="tr-TR" dirty="0"/>
              <a:t>18. (97)</a:t>
            </a:r>
            <a:r>
              <a:rPr lang="tr-TR" baseline="-25000" dirty="0"/>
              <a:t>10</a:t>
            </a:r>
            <a:r>
              <a:rPr lang="tr-TR" dirty="0"/>
              <a:t> = (...)</a:t>
            </a:r>
            <a:r>
              <a:rPr lang="tr-TR" baseline="-25000" dirty="0"/>
              <a:t>16</a:t>
            </a:r>
            <a:endParaRPr lang="tr-TR" dirty="0"/>
          </a:p>
          <a:p>
            <a:r>
              <a:rPr lang="tr-TR" dirty="0"/>
              <a:t>19. (179)</a:t>
            </a:r>
            <a:r>
              <a:rPr lang="tr-TR" baseline="-25000" dirty="0"/>
              <a:t>10</a:t>
            </a:r>
            <a:r>
              <a:rPr lang="tr-TR" dirty="0"/>
              <a:t> = (...)</a:t>
            </a:r>
            <a:r>
              <a:rPr lang="tr-TR" baseline="-25000" dirty="0"/>
              <a:t>16</a:t>
            </a:r>
            <a:endParaRPr lang="tr-TR" dirty="0"/>
          </a:p>
          <a:p>
            <a:r>
              <a:rPr lang="tr-TR" dirty="0"/>
              <a:t>20. (235) </a:t>
            </a:r>
            <a:r>
              <a:rPr lang="tr-TR" baseline="-25000" dirty="0"/>
              <a:t>10</a:t>
            </a:r>
            <a:r>
              <a:rPr lang="tr-TR" dirty="0"/>
              <a:t> = (…)</a:t>
            </a:r>
            <a:r>
              <a:rPr lang="tr-TR" baseline="-25000" dirty="0"/>
              <a:t>16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686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Çalışma Soruları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1196432" y="1900818"/>
            <a:ext cx="5887414" cy="40233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21. (11011)</a:t>
            </a:r>
            <a:r>
              <a:rPr lang="tr-TR" baseline="-25000" dirty="0"/>
              <a:t>2</a:t>
            </a:r>
            <a:r>
              <a:rPr lang="tr-TR" dirty="0"/>
              <a:t> + (10110)</a:t>
            </a:r>
            <a:r>
              <a:rPr lang="tr-TR" baseline="-25000" dirty="0"/>
              <a:t>2</a:t>
            </a:r>
            <a:r>
              <a:rPr lang="tr-TR" dirty="0"/>
              <a:t> = (………..)</a:t>
            </a:r>
            <a:r>
              <a:rPr lang="tr-TR" baseline="-25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22. (110110)</a:t>
            </a:r>
            <a:r>
              <a:rPr lang="tr-TR" baseline="-25000" dirty="0"/>
              <a:t>2</a:t>
            </a:r>
            <a:r>
              <a:rPr lang="tr-TR" dirty="0"/>
              <a:t> + (11110)</a:t>
            </a:r>
            <a:r>
              <a:rPr lang="tr-TR" baseline="-25000" dirty="0"/>
              <a:t>2</a:t>
            </a:r>
            <a:r>
              <a:rPr lang="tr-TR" dirty="0"/>
              <a:t> = (………..)</a:t>
            </a:r>
            <a:r>
              <a:rPr lang="tr-TR" baseline="-25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23. (1110110)</a:t>
            </a:r>
            <a:r>
              <a:rPr lang="tr-TR" baseline="-25000" dirty="0"/>
              <a:t>2</a:t>
            </a:r>
            <a:r>
              <a:rPr lang="tr-TR" dirty="0"/>
              <a:t> - (11110)</a:t>
            </a:r>
            <a:r>
              <a:rPr lang="tr-TR" baseline="-25000" dirty="0"/>
              <a:t>2</a:t>
            </a:r>
            <a:r>
              <a:rPr lang="tr-TR" dirty="0"/>
              <a:t> = (………..)</a:t>
            </a:r>
            <a:r>
              <a:rPr lang="tr-TR" baseline="-25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24. (7654)</a:t>
            </a:r>
            <a:r>
              <a:rPr lang="tr-TR" baseline="-25000" dirty="0"/>
              <a:t>8</a:t>
            </a:r>
            <a:r>
              <a:rPr lang="tr-TR" dirty="0"/>
              <a:t>  + (123)</a:t>
            </a:r>
            <a:r>
              <a:rPr lang="tr-TR" baseline="-25000" dirty="0"/>
              <a:t>8</a:t>
            </a:r>
            <a:r>
              <a:rPr lang="tr-TR" dirty="0"/>
              <a:t> = (………..)</a:t>
            </a:r>
            <a:r>
              <a:rPr lang="tr-TR" baseline="-25000" dirty="0"/>
              <a:t>2</a:t>
            </a:r>
          </a:p>
          <a:p>
            <a:pPr marL="0" indent="0">
              <a:buNone/>
            </a:pPr>
            <a:r>
              <a:rPr lang="tr-TR" dirty="0"/>
              <a:t>25. (7654321)</a:t>
            </a:r>
            <a:r>
              <a:rPr lang="tr-TR" baseline="-25000" dirty="0"/>
              <a:t>8</a:t>
            </a:r>
            <a:r>
              <a:rPr lang="tr-TR" dirty="0"/>
              <a:t> + (123456)</a:t>
            </a:r>
            <a:r>
              <a:rPr lang="tr-TR" baseline="-25000" dirty="0"/>
              <a:t>8</a:t>
            </a:r>
            <a:r>
              <a:rPr lang="tr-TR" dirty="0"/>
              <a:t> = (………..)</a:t>
            </a:r>
            <a:r>
              <a:rPr lang="tr-TR" baseline="-25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26. (765)</a:t>
            </a:r>
            <a:r>
              <a:rPr lang="tr-TR" baseline="-25000" dirty="0"/>
              <a:t>8</a:t>
            </a:r>
            <a:r>
              <a:rPr lang="tr-TR" dirty="0"/>
              <a:t>  - (117)</a:t>
            </a:r>
            <a:r>
              <a:rPr lang="tr-TR" baseline="-25000" dirty="0"/>
              <a:t>8</a:t>
            </a:r>
            <a:r>
              <a:rPr lang="tr-TR" dirty="0"/>
              <a:t> = (………..)</a:t>
            </a:r>
            <a:r>
              <a:rPr lang="tr-TR" baseline="-25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27. (AB)</a:t>
            </a:r>
            <a:r>
              <a:rPr lang="tr-TR" baseline="-25000" dirty="0"/>
              <a:t>16</a:t>
            </a:r>
            <a:r>
              <a:rPr lang="tr-TR" dirty="0"/>
              <a:t>  + (EF)</a:t>
            </a:r>
            <a:r>
              <a:rPr lang="tr-TR" baseline="-25000" dirty="0"/>
              <a:t>16</a:t>
            </a:r>
            <a:r>
              <a:rPr lang="tr-TR" dirty="0"/>
              <a:t> = (………..)</a:t>
            </a:r>
            <a:r>
              <a:rPr lang="tr-TR" baseline="-25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28. (FED)</a:t>
            </a:r>
            <a:r>
              <a:rPr lang="tr-TR" baseline="-25000" dirty="0"/>
              <a:t>16</a:t>
            </a:r>
            <a:r>
              <a:rPr lang="tr-TR" dirty="0"/>
              <a:t>  + (ABC)</a:t>
            </a:r>
            <a:r>
              <a:rPr lang="tr-TR" baseline="-25000" dirty="0"/>
              <a:t>16</a:t>
            </a:r>
            <a:r>
              <a:rPr lang="tr-TR" dirty="0"/>
              <a:t> = (………..)</a:t>
            </a:r>
            <a:r>
              <a:rPr lang="tr-TR" baseline="-25000" dirty="0"/>
              <a:t>2</a:t>
            </a:r>
          </a:p>
          <a:p>
            <a:pPr marL="0" indent="0">
              <a:buNone/>
            </a:pPr>
            <a:r>
              <a:rPr lang="tr-TR" dirty="0"/>
              <a:t>29. (ABC)</a:t>
            </a:r>
            <a:r>
              <a:rPr lang="tr-TR" baseline="-25000" dirty="0"/>
              <a:t>16</a:t>
            </a:r>
            <a:r>
              <a:rPr lang="tr-TR" dirty="0"/>
              <a:t>  - (12F)</a:t>
            </a:r>
            <a:r>
              <a:rPr lang="tr-TR" baseline="-25000" dirty="0"/>
              <a:t>16</a:t>
            </a:r>
            <a:r>
              <a:rPr lang="tr-TR" dirty="0"/>
              <a:t> = (………..)</a:t>
            </a:r>
            <a:r>
              <a:rPr lang="tr-TR" baseline="-25000" dirty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30. (110110)</a:t>
            </a:r>
            <a:r>
              <a:rPr lang="tr-TR" baseline="-25000" dirty="0"/>
              <a:t>2</a:t>
            </a:r>
            <a:r>
              <a:rPr lang="tr-TR" dirty="0"/>
              <a:t> + (765)</a:t>
            </a:r>
            <a:r>
              <a:rPr lang="tr-TR" baseline="-25000" dirty="0"/>
              <a:t>8</a:t>
            </a:r>
            <a:r>
              <a:rPr lang="tr-TR" dirty="0"/>
              <a:t> + (ABC)</a:t>
            </a:r>
            <a:r>
              <a:rPr lang="tr-TR" baseline="-25000" dirty="0"/>
              <a:t>16</a:t>
            </a:r>
            <a:r>
              <a:rPr lang="tr-TR" dirty="0"/>
              <a:t> = (………..)</a:t>
            </a:r>
            <a:r>
              <a:rPr lang="tr-TR" baseline="-25000" dirty="0"/>
              <a:t>10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040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1. </a:t>
            </a:r>
            <a:r>
              <a:rPr lang="tr-TR" dirty="0" err="1"/>
              <a:t>Yrd.Doç.Dr</a:t>
            </a:r>
            <a:r>
              <a:rPr lang="tr-TR" dirty="0"/>
              <a:t>. Mustafa Engin, </a:t>
            </a:r>
            <a:r>
              <a:rPr lang="tr-TR" dirty="0" err="1"/>
              <a:t>Yrd.Doç.Dr</a:t>
            </a:r>
            <a:r>
              <a:rPr lang="tr-TR" dirty="0"/>
              <a:t>. </a:t>
            </a:r>
            <a:r>
              <a:rPr lang="tr-TR" dirty="0" err="1"/>
              <a:t>Dilşad</a:t>
            </a:r>
            <a:r>
              <a:rPr lang="tr-TR" dirty="0"/>
              <a:t> Engin, Ege Üniversitesi, Ege Meslek </a:t>
            </a:r>
          </a:p>
          <a:p>
            <a:pPr marL="0" indent="0">
              <a:buNone/>
            </a:pPr>
            <a:r>
              <a:rPr lang="tr-TR" dirty="0"/>
              <a:t>Yüksekokulu, Sayısal Elektronik Ders Notu, İzmir 2015</a:t>
            </a:r>
          </a:p>
          <a:p>
            <a:pPr marL="0" indent="0">
              <a:buNone/>
            </a:pPr>
            <a:r>
              <a:rPr lang="tr-TR" b="1" dirty="0"/>
              <a:t>2. </a:t>
            </a:r>
            <a:r>
              <a:rPr lang="en-US" dirty="0"/>
              <a:t>Hüseyin </a:t>
            </a:r>
            <a:r>
              <a:rPr lang="en-US" dirty="0" err="1"/>
              <a:t>Ekiz</a:t>
            </a:r>
            <a:r>
              <a:rPr lang="tr-TR" dirty="0"/>
              <a:t>, </a:t>
            </a:r>
            <a:r>
              <a:rPr lang="en-US" dirty="0" err="1"/>
              <a:t>Mantık</a:t>
            </a:r>
            <a:r>
              <a:rPr lang="en-US" dirty="0"/>
              <a:t> </a:t>
            </a:r>
            <a:r>
              <a:rPr lang="en-US" dirty="0" err="1"/>
              <a:t>Devreleri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3. </a:t>
            </a:r>
            <a:r>
              <a:rPr lang="tr-TR" dirty="0"/>
              <a:t>M. </a:t>
            </a:r>
            <a:r>
              <a:rPr lang="tr-TR"/>
              <a:t>Kaya YAZGAN, Sayısal Elektronik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İçeriği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097280" y="2205700"/>
            <a:ext cx="7719174" cy="442569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tr-TR" b="1" dirty="0">
                <a:solidFill>
                  <a:srgbClr val="FF0000"/>
                </a:solidFill>
              </a:rPr>
              <a:t>- ONALTILIK SAYI SİSTEMİ</a:t>
            </a:r>
          </a:p>
          <a:p>
            <a:pPr marL="0" indent="0">
              <a:buNone/>
            </a:pPr>
            <a:r>
              <a:rPr lang="tr-TR" dirty="0"/>
              <a:t>	- Onaltılık – Onluk Dönüştürme</a:t>
            </a:r>
          </a:p>
          <a:p>
            <a:pPr marL="0" indent="0">
              <a:buNone/>
            </a:pPr>
            <a:r>
              <a:rPr lang="tr-TR" dirty="0"/>
              <a:t>	- Onluk – Onaltılık Dönüştürme</a:t>
            </a:r>
          </a:p>
          <a:p>
            <a:pPr marL="0" indent="0">
              <a:buNone/>
            </a:pPr>
            <a:r>
              <a:rPr lang="tr-TR" dirty="0"/>
              <a:t>	- İkilik – Onaltılık Dönüştürme</a:t>
            </a:r>
          </a:p>
          <a:p>
            <a:pPr marL="0" indent="0">
              <a:buNone/>
            </a:pPr>
            <a:r>
              <a:rPr lang="tr-TR" dirty="0"/>
              <a:t>	- Onaltılık – İkilik Dönüştürme</a:t>
            </a:r>
          </a:p>
          <a:p>
            <a:pPr marL="0" indent="0">
              <a:buNone/>
            </a:pPr>
            <a:r>
              <a:rPr lang="tr-TR" dirty="0"/>
              <a:t>	- Onaltılık Sayı Sisteminde Toplama</a:t>
            </a:r>
          </a:p>
          <a:p>
            <a:pPr marL="0" indent="0">
              <a:buNone/>
            </a:pPr>
            <a:r>
              <a:rPr lang="tr-TR" dirty="0"/>
              <a:t>	- Onaltılık Sayı Sisteminde Çıkarma</a:t>
            </a:r>
          </a:p>
          <a:p>
            <a:pPr marL="0" indent="0">
              <a:buNone/>
            </a:pPr>
            <a:r>
              <a:rPr lang="tr-TR" dirty="0"/>
              <a:t>	- Onaltılık Sayı Sisteminde Çarpma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3303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sz="2500" dirty="0"/>
              <a:t>Onaltılık sayı sisteminin tabanı </a:t>
            </a:r>
            <a:r>
              <a:rPr lang="tr-TR" sz="2500" dirty="0" err="1"/>
              <a:t>onaltı</a:t>
            </a:r>
            <a:r>
              <a:rPr lang="tr-TR" sz="2500" dirty="0"/>
              <a:t> olup, 0,1,2,3,4,5,6,7,8,9, A</a:t>
            </a:r>
            <a:r>
              <a:rPr lang="tr-TR" sz="2500" b="1" dirty="0">
                <a:solidFill>
                  <a:srgbClr val="FF0000"/>
                </a:solidFill>
              </a:rPr>
              <a:t>(10)</a:t>
            </a:r>
            <a:r>
              <a:rPr lang="tr-TR" sz="2500" dirty="0"/>
              <a:t>, B</a:t>
            </a:r>
            <a:r>
              <a:rPr lang="tr-TR" sz="2600" b="1" dirty="0">
                <a:solidFill>
                  <a:srgbClr val="FF0000"/>
                </a:solidFill>
              </a:rPr>
              <a:t>(11)</a:t>
            </a:r>
            <a:r>
              <a:rPr lang="tr-TR" sz="2500" dirty="0"/>
              <a:t>, C</a:t>
            </a:r>
            <a:r>
              <a:rPr lang="tr-TR" sz="2500" b="1" dirty="0">
                <a:solidFill>
                  <a:srgbClr val="FF0000"/>
                </a:solidFill>
              </a:rPr>
              <a:t>(12)</a:t>
            </a:r>
            <a:r>
              <a:rPr lang="tr-TR" sz="2500" dirty="0"/>
              <a:t>, D</a:t>
            </a:r>
            <a:r>
              <a:rPr lang="tr-TR" sz="2500" b="1" dirty="0">
                <a:solidFill>
                  <a:srgbClr val="FF0000"/>
                </a:solidFill>
              </a:rPr>
              <a:t>(13)</a:t>
            </a:r>
            <a:r>
              <a:rPr lang="tr-TR" sz="2500" dirty="0"/>
              <a:t>, E</a:t>
            </a:r>
            <a:r>
              <a:rPr lang="tr-TR" sz="2500" b="1" dirty="0">
                <a:solidFill>
                  <a:srgbClr val="FF0000"/>
                </a:solidFill>
              </a:rPr>
              <a:t>(14)</a:t>
            </a:r>
            <a:r>
              <a:rPr lang="tr-TR" sz="2500" dirty="0"/>
              <a:t>, F</a:t>
            </a:r>
            <a:r>
              <a:rPr lang="tr-TR" sz="2500" b="1" dirty="0">
                <a:solidFill>
                  <a:srgbClr val="FF0000"/>
                </a:solidFill>
              </a:rPr>
              <a:t>(15)</a:t>
            </a:r>
            <a:r>
              <a:rPr lang="tr-TR" sz="2500" dirty="0"/>
              <a:t> bu sayı sisteminde kullanılır. </a:t>
            </a:r>
          </a:p>
          <a:p>
            <a:pPr marL="0" indent="0">
              <a:buNone/>
            </a:pPr>
            <a:r>
              <a:rPr lang="tr-TR" sz="2500" dirty="0"/>
              <a:t>Onaltılık sayı sistemindeki sayıları onluk sisteme çevirmek istediğimizde her sayı bulunduğu basamağın ağırlığı ile çarpılır. Bu çarpım sonuçları toplanarak sonuç elde edilir.</a:t>
            </a:r>
          </a:p>
          <a:p>
            <a:r>
              <a:rPr lang="tr-TR" dirty="0"/>
              <a:t>(10A)</a:t>
            </a:r>
            <a:r>
              <a:rPr lang="tr-TR" baseline="-25000" dirty="0"/>
              <a:t>16</a:t>
            </a:r>
            <a:r>
              <a:rPr lang="tr-TR" dirty="0"/>
              <a:t> = (x)</a:t>
            </a:r>
            <a:r>
              <a:rPr lang="tr-TR" baseline="-25000" dirty="0"/>
              <a:t>10</a:t>
            </a:r>
          </a:p>
          <a:p>
            <a:endParaRPr lang="tr-TR" b="1" dirty="0"/>
          </a:p>
          <a:p>
            <a:r>
              <a:rPr lang="tr-TR" b="1" dirty="0"/>
              <a:t>Ağırlığı </a:t>
            </a:r>
            <a:r>
              <a:rPr lang="tr-TR" dirty="0"/>
              <a:t>		: 16</a:t>
            </a:r>
            <a:r>
              <a:rPr lang="tr-TR" baseline="30000" dirty="0"/>
              <a:t>2 </a:t>
            </a:r>
            <a:r>
              <a:rPr lang="tr-TR" dirty="0"/>
              <a:t>16</a:t>
            </a:r>
            <a:r>
              <a:rPr lang="tr-TR" baseline="30000" dirty="0"/>
              <a:t>1 </a:t>
            </a:r>
            <a:r>
              <a:rPr lang="tr-TR" dirty="0"/>
              <a:t>16</a:t>
            </a:r>
            <a:r>
              <a:rPr lang="tr-TR" baseline="30000" dirty="0"/>
              <a:t>0</a:t>
            </a:r>
          </a:p>
          <a:p>
            <a:r>
              <a:rPr lang="tr-TR" b="1" dirty="0"/>
              <a:t>Onaltılık Sayı</a:t>
            </a:r>
            <a:r>
              <a:rPr lang="tr-TR" dirty="0"/>
              <a:t>	: 1      0    A</a:t>
            </a:r>
          </a:p>
          <a:p>
            <a:endParaRPr lang="tr-TR" dirty="0"/>
          </a:p>
          <a:p>
            <a:r>
              <a:rPr lang="tr-TR" dirty="0"/>
              <a:t>=  1x 256 + 0x16 + Ax1</a:t>
            </a:r>
          </a:p>
          <a:p>
            <a:r>
              <a:rPr lang="tr-TR" dirty="0"/>
              <a:t>= 256+0+10</a:t>
            </a:r>
          </a:p>
          <a:p>
            <a:r>
              <a:rPr lang="tr-TR" dirty="0"/>
              <a:t>= 266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Onaltılık (</a:t>
            </a:r>
            <a:r>
              <a:rPr lang="tr-TR" dirty="0" err="1"/>
              <a:t>Hexadecimal</a:t>
            </a:r>
            <a:r>
              <a:rPr lang="tr-TR" dirty="0"/>
              <a:t>) Sayı Sistemi</a:t>
            </a:r>
          </a:p>
        </p:txBody>
      </p:sp>
    </p:spTree>
    <p:extLst>
      <p:ext uri="{BB962C8B-B14F-4D97-AF65-F5344CB8AC3E}">
        <p14:creationId xmlns:p14="http://schemas.microsoft.com/office/powerpoint/2010/main" val="280246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Onaltılık      Onluk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1097280" y="2363527"/>
            <a:ext cx="10058400" cy="2252541"/>
          </a:xfrm>
        </p:spPr>
        <p:txBody>
          <a:bodyPr/>
          <a:lstStyle/>
          <a:p>
            <a:r>
              <a:rPr lang="tr-TR" dirty="0"/>
              <a:t>(11BC)</a:t>
            </a:r>
            <a:r>
              <a:rPr lang="tr-TR" baseline="-25000" dirty="0"/>
              <a:t>16</a:t>
            </a:r>
            <a:r>
              <a:rPr lang="tr-TR" dirty="0"/>
              <a:t> =(x)</a:t>
            </a:r>
            <a:r>
              <a:rPr lang="tr-TR" baseline="-25000" dirty="0"/>
              <a:t>10</a:t>
            </a:r>
          </a:p>
          <a:p>
            <a:r>
              <a:rPr lang="tr-TR" dirty="0"/>
              <a:t>(11BC)</a:t>
            </a:r>
            <a:r>
              <a:rPr lang="tr-TR" baseline="-25000" dirty="0"/>
              <a:t>16</a:t>
            </a:r>
            <a:r>
              <a:rPr lang="tr-TR" dirty="0"/>
              <a:t> =1x16</a:t>
            </a:r>
            <a:r>
              <a:rPr lang="tr-TR" baseline="30000" dirty="0"/>
              <a:t>3</a:t>
            </a:r>
            <a:r>
              <a:rPr lang="tr-TR" dirty="0"/>
              <a:t>+1x16</a:t>
            </a:r>
            <a:r>
              <a:rPr lang="tr-TR" baseline="30000" dirty="0"/>
              <a:t>2 </a:t>
            </a:r>
            <a:r>
              <a:rPr lang="tr-TR" dirty="0"/>
              <a:t>+11x16</a:t>
            </a:r>
            <a:r>
              <a:rPr lang="tr-TR" baseline="30000" dirty="0"/>
              <a:t>1</a:t>
            </a:r>
            <a:r>
              <a:rPr lang="tr-TR" dirty="0"/>
              <a:t>+12x16</a:t>
            </a:r>
            <a:r>
              <a:rPr lang="tr-TR" baseline="30000" dirty="0"/>
              <a:t>0</a:t>
            </a:r>
          </a:p>
          <a:p>
            <a:r>
              <a:rPr lang="tr-TR" dirty="0"/>
              <a:t>(11BC)</a:t>
            </a:r>
            <a:r>
              <a:rPr lang="tr-TR" baseline="-25000" dirty="0"/>
              <a:t>16</a:t>
            </a:r>
            <a:r>
              <a:rPr lang="tr-TR" dirty="0"/>
              <a:t> =1x4096 +1x256 +11x16 +12x1</a:t>
            </a:r>
          </a:p>
          <a:p>
            <a:r>
              <a:rPr lang="tr-TR" dirty="0"/>
              <a:t>(11BC)</a:t>
            </a:r>
            <a:r>
              <a:rPr lang="tr-TR" baseline="-25000" dirty="0"/>
              <a:t>16</a:t>
            </a:r>
            <a:r>
              <a:rPr lang="tr-TR" dirty="0"/>
              <a:t> = 4096 + 256 + 176 + 12</a:t>
            </a:r>
          </a:p>
          <a:p>
            <a:r>
              <a:rPr lang="tr-TR" dirty="0"/>
              <a:t>(11BC)</a:t>
            </a:r>
            <a:r>
              <a:rPr lang="tr-TR" baseline="-25000" dirty="0"/>
              <a:t>16</a:t>
            </a:r>
            <a:r>
              <a:rPr lang="tr-TR" dirty="0"/>
              <a:t> = 4540</a:t>
            </a:r>
          </a:p>
        </p:txBody>
      </p:sp>
      <p:cxnSp>
        <p:nvCxnSpPr>
          <p:cNvPr id="6" name="Düz Ok Bağlayıcısı 5"/>
          <p:cNvCxnSpPr/>
          <p:nvPr/>
        </p:nvCxnSpPr>
        <p:spPr>
          <a:xfrm>
            <a:off x="2832253" y="1465246"/>
            <a:ext cx="49575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31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Onluk 	Onaltılık</a:t>
            </a:r>
          </a:p>
        </p:txBody>
      </p:sp>
      <p:cxnSp>
        <p:nvCxnSpPr>
          <p:cNvPr id="6" name="Düz Ok Bağlayıcısı 5"/>
          <p:cNvCxnSpPr/>
          <p:nvPr/>
        </p:nvCxnSpPr>
        <p:spPr>
          <a:xfrm>
            <a:off x="2446663" y="1454229"/>
            <a:ext cx="49575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1118548" y="1987303"/>
            <a:ext cx="10058400" cy="2406777"/>
          </a:xfrm>
        </p:spPr>
        <p:txBody>
          <a:bodyPr/>
          <a:lstStyle/>
          <a:p>
            <a:r>
              <a:rPr lang="tr-TR" sz="2400" dirty="0"/>
              <a:t>(1023)</a:t>
            </a:r>
            <a:r>
              <a:rPr lang="tr-TR" sz="2400" baseline="-25000" dirty="0"/>
              <a:t>10</a:t>
            </a:r>
            <a:r>
              <a:rPr lang="tr-TR" sz="2400" dirty="0"/>
              <a:t> =(x)</a:t>
            </a:r>
            <a:r>
              <a:rPr lang="tr-TR" sz="2400" baseline="-25000" dirty="0"/>
              <a:t>16</a:t>
            </a:r>
          </a:p>
          <a:p>
            <a:endParaRPr lang="tr-TR" dirty="0"/>
          </a:p>
        </p:txBody>
      </p:sp>
      <p:grpSp>
        <p:nvGrpSpPr>
          <p:cNvPr id="9" name="Grup 8"/>
          <p:cNvGrpSpPr/>
          <p:nvPr/>
        </p:nvGrpSpPr>
        <p:grpSpPr>
          <a:xfrm>
            <a:off x="1460831" y="2809299"/>
            <a:ext cx="1800156" cy="898288"/>
            <a:chOff x="991517" y="2666082"/>
            <a:chExt cx="1057621" cy="528810"/>
          </a:xfrm>
        </p:grpSpPr>
        <p:cxnSp>
          <p:nvCxnSpPr>
            <p:cNvPr id="10" name="Düz Bağlayıcı 9"/>
            <p:cNvCxnSpPr/>
            <p:nvPr/>
          </p:nvCxnSpPr>
          <p:spPr>
            <a:xfrm flipH="1">
              <a:off x="1509311" y="2666082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Düz Bağlayıcı 10"/>
            <p:cNvCxnSpPr/>
            <p:nvPr/>
          </p:nvCxnSpPr>
          <p:spPr>
            <a:xfrm rot="5400000" flipH="1">
              <a:off x="1779224" y="2660573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>
            <a:xfrm rot="5400000" flipH="1">
              <a:off x="1250413" y="2922355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up 12"/>
          <p:cNvGrpSpPr/>
          <p:nvPr/>
        </p:nvGrpSpPr>
        <p:grpSpPr>
          <a:xfrm>
            <a:off x="4513605" y="2809299"/>
            <a:ext cx="1800156" cy="898288"/>
            <a:chOff x="991517" y="2666082"/>
            <a:chExt cx="1057621" cy="528810"/>
          </a:xfrm>
        </p:grpSpPr>
        <p:cxnSp>
          <p:nvCxnSpPr>
            <p:cNvPr id="14" name="Düz Bağlayıcı 13"/>
            <p:cNvCxnSpPr/>
            <p:nvPr/>
          </p:nvCxnSpPr>
          <p:spPr>
            <a:xfrm flipH="1">
              <a:off x="1509311" y="2666082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Bağlayıcı 14"/>
            <p:cNvCxnSpPr/>
            <p:nvPr/>
          </p:nvCxnSpPr>
          <p:spPr>
            <a:xfrm rot="5400000" flipH="1">
              <a:off x="1779224" y="2660573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>
            <a:xfrm rot="5400000" flipH="1">
              <a:off x="1250413" y="2922355"/>
              <a:ext cx="11017" cy="5288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Metin kutusu 20"/>
          <p:cNvSpPr txBox="1"/>
          <p:nvPr/>
        </p:nvSpPr>
        <p:spPr>
          <a:xfrm>
            <a:off x="1530989" y="279548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1023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2617130" y="2790582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3" name="Metin kutusu 22"/>
          <p:cNvSpPr txBox="1"/>
          <p:nvPr/>
        </p:nvSpPr>
        <p:spPr>
          <a:xfrm>
            <a:off x="5706602" y="2810586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5" name="Metin kutusu 24"/>
          <p:cNvSpPr txBox="1"/>
          <p:nvPr/>
        </p:nvSpPr>
        <p:spPr>
          <a:xfrm>
            <a:off x="2536529" y="3253247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1866123" y="374253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4756161" y="2825803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</p:txBody>
      </p:sp>
      <p:sp>
        <p:nvSpPr>
          <p:cNvPr id="28" name="Metin kutusu 27"/>
          <p:cNvSpPr txBox="1"/>
          <p:nvPr/>
        </p:nvSpPr>
        <p:spPr>
          <a:xfrm>
            <a:off x="5014298" y="374253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29" name="Metin kutusu 28"/>
          <p:cNvSpPr txBox="1"/>
          <p:nvPr/>
        </p:nvSpPr>
        <p:spPr>
          <a:xfrm>
            <a:off x="5640833" y="3303021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33" name="Dirsek Bağlayıcısı 32"/>
          <p:cNvCxnSpPr/>
          <p:nvPr/>
        </p:nvCxnSpPr>
        <p:spPr>
          <a:xfrm rot="5400000">
            <a:off x="5421114" y="3898055"/>
            <a:ext cx="326394" cy="4259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Düz Ok Bağlayıcısı 34"/>
          <p:cNvCxnSpPr/>
          <p:nvPr/>
        </p:nvCxnSpPr>
        <p:spPr>
          <a:xfrm flipH="1">
            <a:off x="2694543" y="4091384"/>
            <a:ext cx="6074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6" name="Metin kutusu 35"/>
          <p:cNvSpPr txBox="1"/>
          <p:nvPr/>
        </p:nvSpPr>
        <p:spPr>
          <a:xfrm>
            <a:off x="7096875" y="3314339"/>
            <a:ext cx="2540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Tersten giderek yazılır.</a:t>
            </a:r>
          </a:p>
        </p:txBody>
      </p:sp>
      <p:sp>
        <p:nvSpPr>
          <p:cNvPr id="37" name="Dikdörtgen 36"/>
          <p:cNvSpPr/>
          <p:nvPr/>
        </p:nvSpPr>
        <p:spPr>
          <a:xfrm>
            <a:off x="4567060" y="4702008"/>
            <a:ext cx="13356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(3FF)</a:t>
            </a:r>
            <a:r>
              <a:rPr lang="tr-TR" sz="28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875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İkilik 	Onaltılık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2347511" y="1454229"/>
            <a:ext cx="49575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2747607" cy="776119"/>
          </a:xfrm>
        </p:spPr>
        <p:txBody>
          <a:bodyPr/>
          <a:lstStyle/>
          <a:p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1011</a:t>
            </a:r>
            <a:r>
              <a:rPr lang="tr-TR" dirty="0">
                <a:solidFill>
                  <a:schemeClr val="bg2">
                    <a:lumMod val="75000"/>
                  </a:schemeClr>
                </a:solidFill>
              </a:rPr>
              <a:t>0011</a:t>
            </a:r>
            <a:r>
              <a:rPr lang="tr-TR" dirty="0">
                <a:solidFill>
                  <a:srgbClr val="7030A0"/>
                </a:solidFill>
              </a:rPr>
              <a:t>1010</a:t>
            </a:r>
            <a:r>
              <a:rPr lang="tr-TR" dirty="0"/>
              <a:t>)</a:t>
            </a:r>
            <a:r>
              <a:rPr lang="tr-TR" baseline="-25000" dirty="0"/>
              <a:t>2</a:t>
            </a:r>
            <a:r>
              <a:rPr lang="tr-TR" dirty="0"/>
              <a:t> = (x)</a:t>
            </a:r>
            <a:r>
              <a:rPr lang="tr-TR" baseline="-25000" dirty="0"/>
              <a:t>16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288974" y="2904985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4360844" y="2904985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7758262" y="2904984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10"/>
          <p:cNvSpPr txBox="1"/>
          <p:nvPr/>
        </p:nvSpPr>
        <p:spPr>
          <a:xfrm>
            <a:off x="1918266" y="3138550"/>
            <a:ext cx="858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1011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5073594" y="3129078"/>
            <a:ext cx="6881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0011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8389949" y="3118349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1010</a:t>
            </a:r>
          </a:p>
        </p:txBody>
      </p:sp>
      <p:cxnSp>
        <p:nvCxnSpPr>
          <p:cNvPr id="14" name="Düz Ok Bağlayıcısı 13"/>
          <p:cNvCxnSpPr>
            <a:stCxn id="8" idx="2"/>
          </p:cNvCxnSpPr>
          <p:nvPr/>
        </p:nvCxnSpPr>
        <p:spPr>
          <a:xfrm flipH="1">
            <a:off x="2269474" y="3753284"/>
            <a:ext cx="1" cy="1303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 flipH="1">
            <a:off x="5341344" y="3753281"/>
            <a:ext cx="1" cy="1303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 flipH="1">
            <a:off x="8738763" y="3731824"/>
            <a:ext cx="1" cy="1303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etin kutusu 16"/>
          <p:cNvSpPr txBox="1"/>
          <p:nvPr/>
        </p:nvSpPr>
        <p:spPr>
          <a:xfrm>
            <a:off x="2132852" y="5485991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8" name="Metin kutusu 17"/>
          <p:cNvSpPr txBox="1"/>
          <p:nvPr/>
        </p:nvSpPr>
        <p:spPr>
          <a:xfrm>
            <a:off x="5184891" y="5452371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9" name="Metin kutusu 18"/>
          <p:cNvSpPr txBox="1"/>
          <p:nvPr/>
        </p:nvSpPr>
        <p:spPr>
          <a:xfrm>
            <a:off x="8582310" y="547245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0" name="Metin kutusu 19"/>
          <p:cNvSpPr txBox="1"/>
          <p:nvPr/>
        </p:nvSpPr>
        <p:spPr>
          <a:xfrm>
            <a:off x="5761731" y="1845734"/>
            <a:ext cx="1463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x= (B3A)</a:t>
            </a:r>
            <a:r>
              <a:rPr lang="tr-TR" sz="2400" b="1" baseline="-25000" dirty="0">
                <a:solidFill>
                  <a:srgbClr val="FF0000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36277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Onaltılık 		İkilik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3118691" y="1465246"/>
            <a:ext cx="49575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İçerik Yer Tutucusu 2"/>
          <p:cNvSpPr txBox="1">
            <a:spLocks/>
          </p:cNvSpPr>
          <p:nvPr/>
        </p:nvSpPr>
        <p:spPr>
          <a:xfrm>
            <a:off x="1185415" y="2117849"/>
            <a:ext cx="2384050" cy="77611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(B3AF)</a:t>
            </a:r>
            <a:r>
              <a:rPr lang="tr-TR" baseline="-25000" dirty="0"/>
              <a:t>16</a:t>
            </a:r>
            <a:r>
              <a:rPr lang="tr-TR" dirty="0"/>
              <a:t> = (x)</a:t>
            </a:r>
            <a:r>
              <a:rPr lang="tr-TR" baseline="-25000" dirty="0"/>
              <a:t>2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783856" y="3195299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7878897" y="3195299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1593774" y="3209785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3688815" y="3209785"/>
            <a:ext cx="1961002" cy="8482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1767473" y="3449053"/>
            <a:ext cx="1702840" cy="41033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(B)</a:t>
            </a:r>
            <a:r>
              <a:rPr lang="tr-TR" baseline="-25000" dirty="0"/>
              <a:t>16</a:t>
            </a:r>
            <a:r>
              <a:rPr lang="tr-TR" dirty="0"/>
              <a:t> = (</a:t>
            </a:r>
            <a:r>
              <a:rPr lang="tr-TR" dirty="0">
                <a:solidFill>
                  <a:srgbClr val="00B050"/>
                </a:solidFill>
              </a:rPr>
              <a:t>1101</a:t>
            </a:r>
            <a:r>
              <a:rPr lang="tr-TR" dirty="0"/>
              <a:t>)</a:t>
            </a:r>
            <a:r>
              <a:rPr lang="tr-TR" baseline="-25000" dirty="0"/>
              <a:t>2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3834287" y="3449053"/>
            <a:ext cx="1670057" cy="41033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(3)</a:t>
            </a:r>
            <a:r>
              <a:rPr lang="tr-TR" baseline="-25000" dirty="0"/>
              <a:t>16</a:t>
            </a:r>
            <a:r>
              <a:rPr lang="tr-TR" dirty="0"/>
              <a:t> = (</a:t>
            </a:r>
            <a:r>
              <a:rPr lang="tr-TR" dirty="0">
                <a:solidFill>
                  <a:srgbClr val="00B0F0"/>
                </a:solidFill>
              </a:rPr>
              <a:t>0011</a:t>
            </a:r>
            <a:r>
              <a:rPr lang="tr-TR" dirty="0"/>
              <a:t>)</a:t>
            </a:r>
            <a:r>
              <a:rPr lang="tr-TR" baseline="-25000" dirty="0"/>
              <a:t>2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5959658" y="3408475"/>
            <a:ext cx="1675031" cy="45091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(A)</a:t>
            </a:r>
            <a:r>
              <a:rPr lang="tr-TR" baseline="-25000" dirty="0"/>
              <a:t>16</a:t>
            </a:r>
            <a:r>
              <a:rPr lang="tr-TR" dirty="0"/>
              <a:t> = (</a:t>
            </a:r>
            <a:r>
              <a:rPr lang="tr-TR" dirty="0">
                <a:solidFill>
                  <a:srgbClr val="FFC000"/>
                </a:solidFill>
              </a:rPr>
              <a:t>1010</a:t>
            </a:r>
            <a:r>
              <a:rPr lang="tr-TR" dirty="0"/>
              <a:t>)</a:t>
            </a:r>
            <a:r>
              <a:rPr lang="tr-TR" baseline="-25000" dirty="0"/>
              <a:t>2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8159092" y="3408475"/>
            <a:ext cx="1680807" cy="42684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(F)</a:t>
            </a:r>
            <a:r>
              <a:rPr lang="tr-TR" baseline="-25000" dirty="0"/>
              <a:t>16</a:t>
            </a:r>
            <a:r>
              <a:rPr lang="tr-TR" dirty="0"/>
              <a:t> = (</a:t>
            </a:r>
            <a:r>
              <a:rPr lang="tr-TR" dirty="0">
                <a:solidFill>
                  <a:srgbClr val="7030A0"/>
                </a:solidFill>
              </a:rPr>
              <a:t>1111</a:t>
            </a:r>
            <a:r>
              <a:rPr lang="tr-TR" dirty="0"/>
              <a:t>)</a:t>
            </a:r>
            <a:r>
              <a:rPr lang="tr-TR" baseline="-25000" dirty="0"/>
              <a:t>2</a:t>
            </a: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076976" y="4725418"/>
            <a:ext cx="3801921" cy="77611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(B3AF)</a:t>
            </a:r>
            <a:r>
              <a:rPr lang="tr-TR" baseline="-25000" dirty="0"/>
              <a:t>16</a:t>
            </a:r>
            <a:r>
              <a:rPr lang="tr-TR" dirty="0"/>
              <a:t> = </a:t>
            </a:r>
            <a:r>
              <a:rPr lang="tr-TR" b="1" dirty="0">
                <a:solidFill>
                  <a:srgbClr val="FF0000"/>
                </a:solidFill>
              </a:rPr>
              <a:t>(1101001110101111)</a:t>
            </a:r>
            <a:r>
              <a:rPr lang="tr-TR" b="1" baseline="-250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8356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Onaltılık Sayı Sistemlerinde Toplama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1331351" y="2092094"/>
            <a:ext cx="5491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(FED)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(ABC)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(AA9)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  <a:p>
            <a:pPr algn="just"/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     E     D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  B     C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 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9</a:t>
            </a:r>
          </a:p>
        </p:txBody>
      </p:sp>
      <p:cxnSp>
        <p:nvCxnSpPr>
          <p:cNvPr id="18" name="Düz Bağlayıcı 17"/>
          <p:cNvCxnSpPr/>
          <p:nvPr/>
        </p:nvCxnSpPr>
        <p:spPr>
          <a:xfrm flipV="1">
            <a:off x="880021" y="3675297"/>
            <a:ext cx="2687828" cy="2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Metin kutusu 18"/>
          <p:cNvSpPr txBox="1"/>
          <p:nvPr/>
        </p:nvSpPr>
        <p:spPr>
          <a:xfrm>
            <a:off x="880021" y="3275187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+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7766892" y="2092094"/>
            <a:ext cx="5491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(765)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(FFF)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(1110)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  <a:p>
            <a:pPr algn="just"/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7    6    5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F   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7    6    4</a:t>
            </a:r>
          </a:p>
        </p:txBody>
      </p:sp>
      <p:cxnSp>
        <p:nvCxnSpPr>
          <p:cNvPr id="14" name="Düz Bağlayıcı 13"/>
          <p:cNvCxnSpPr/>
          <p:nvPr/>
        </p:nvCxnSpPr>
        <p:spPr>
          <a:xfrm flipV="1">
            <a:off x="7411845" y="3672403"/>
            <a:ext cx="1918773" cy="2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etin kutusu 15"/>
          <p:cNvSpPr txBox="1"/>
          <p:nvPr/>
        </p:nvSpPr>
        <p:spPr>
          <a:xfrm>
            <a:off x="7411845" y="3286223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+</a:t>
            </a:r>
          </a:p>
        </p:txBody>
      </p:sp>
      <p:sp>
        <p:nvSpPr>
          <p:cNvPr id="24" name="Metin kutusu 23"/>
          <p:cNvSpPr txBox="1"/>
          <p:nvPr/>
        </p:nvSpPr>
        <p:spPr>
          <a:xfrm>
            <a:off x="3380899" y="4286110"/>
            <a:ext cx="54911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(1234)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(7777)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(11233)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1     2     3    4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7     7     7    7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3    3</a:t>
            </a:r>
          </a:p>
        </p:txBody>
      </p:sp>
      <p:cxnSp>
        <p:nvCxnSpPr>
          <p:cNvPr id="25" name="Düz Bağlayıcı 24"/>
          <p:cNvCxnSpPr/>
          <p:nvPr/>
        </p:nvCxnSpPr>
        <p:spPr>
          <a:xfrm flipV="1">
            <a:off x="3797655" y="5535312"/>
            <a:ext cx="2687828" cy="2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Metin kutusu 25"/>
          <p:cNvSpPr txBox="1"/>
          <p:nvPr/>
        </p:nvSpPr>
        <p:spPr>
          <a:xfrm>
            <a:off x="3797655" y="5135202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+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3963784" y="5517216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67615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Onaltılık Sayı Sisteminde Çıkarma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1899744" y="2092094"/>
            <a:ext cx="34751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(CBA)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(ABC)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(1FE)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  <a:p>
            <a:pPr algn="just"/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   B    A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  B    C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cxnSp>
        <p:nvCxnSpPr>
          <p:cNvPr id="14" name="Düz Bağlayıcı 13"/>
          <p:cNvCxnSpPr/>
          <p:nvPr/>
        </p:nvCxnSpPr>
        <p:spPr>
          <a:xfrm flipV="1">
            <a:off x="1686077" y="3672403"/>
            <a:ext cx="1694822" cy="57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/>
          <p:cNvSpPr txBox="1"/>
          <p:nvPr/>
        </p:nvSpPr>
        <p:spPr>
          <a:xfrm>
            <a:off x="1734551" y="3312043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-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7577039" y="2092094"/>
            <a:ext cx="32194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(F65)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(176)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(DEF)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  <a:p>
            <a:pPr algn="just"/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F    6    5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1    7    6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    E    F</a:t>
            </a:r>
          </a:p>
        </p:txBody>
      </p:sp>
      <p:cxnSp>
        <p:nvCxnSpPr>
          <p:cNvPr id="18" name="Düz Bağlayıcı 17"/>
          <p:cNvCxnSpPr/>
          <p:nvPr/>
        </p:nvCxnSpPr>
        <p:spPr>
          <a:xfrm flipV="1">
            <a:off x="7411845" y="3672403"/>
            <a:ext cx="1918773" cy="2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etin kutusu 23"/>
          <p:cNvSpPr txBox="1"/>
          <p:nvPr/>
        </p:nvSpPr>
        <p:spPr>
          <a:xfrm>
            <a:off x="7411845" y="3286223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-</a:t>
            </a:r>
          </a:p>
        </p:txBody>
      </p:sp>
      <p:sp>
        <p:nvSpPr>
          <p:cNvPr id="26" name="Metin kutusu 25"/>
          <p:cNvSpPr txBox="1"/>
          <p:nvPr/>
        </p:nvSpPr>
        <p:spPr>
          <a:xfrm>
            <a:off x="4128042" y="4319594"/>
            <a:ext cx="54911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(F1)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(E2)</a:t>
            </a:r>
            <a:r>
              <a:rPr lang="tr-TR" sz="2000" baseline="-25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(0F)</a:t>
            </a:r>
            <a:r>
              <a:rPr 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F1</a:t>
            </a:r>
          </a:p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E2</a:t>
            </a:r>
          </a:p>
          <a:p>
            <a:pPr algn="just"/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0F</a:t>
            </a:r>
          </a:p>
        </p:txBody>
      </p:sp>
      <p:cxnSp>
        <p:nvCxnSpPr>
          <p:cNvPr id="27" name="Düz Bağlayıcı 26"/>
          <p:cNvCxnSpPr/>
          <p:nvPr/>
        </p:nvCxnSpPr>
        <p:spPr>
          <a:xfrm flipV="1">
            <a:off x="4881271" y="5557614"/>
            <a:ext cx="705490" cy="58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Metin kutusu 27"/>
          <p:cNvSpPr txBox="1"/>
          <p:nvPr/>
        </p:nvSpPr>
        <p:spPr>
          <a:xfrm>
            <a:off x="4863134" y="5157504"/>
            <a:ext cx="330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87757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2488</TotalTime>
  <Words>509</Words>
  <Application>Microsoft Office PowerPoint</Application>
  <PresentationFormat>Geniş ekran</PresentationFormat>
  <Paragraphs>151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Calibri</vt:lpstr>
      <vt:lpstr>Times New Roman</vt:lpstr>
      <vt:lpstr>temaacik</vt:lpstr>
      <vt:lpstr>Sayı Sistemleri</vt:lpstr>
      <vt:lpstr>Ders İçeriği</vt:lpstr>
      <vt:lpstr>Onaltılık (Hexadecimal) Sayı Sistemi</vt:lpstr>
      <vt:lpstr>Onaltılık      Onluk</vt:lpstr>
      <vt:lpstr>Onluk  Onaltılık</vt:lpstr>
      <vt:lpstr>İkilik  Onaltılık</vt:lpstr>
      <vt:lpstr>Onaltılık   İkilik</vt:lpstr>
      <vt:lpstr>Onaltılık Sayı Sistemlerinde Toplama</vt:lpstr>
      <vt:lpstr>Onaltılık Sayı Sisteminde Çıkarma</vt:lpstr>
      <vt:lpstr>Onaltılık Sayı Sisteminde Çarpma</vt:lpstr>
      <vt:lpstr>PowerPoint Sunusu</vt:lpstr>
      <vt:lpstr>Çalışma Soruları</vt:lpstr>
      <vt:lpstr>Çalışma Soruları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Burcu.Yakisir.Girgin</cp:lastModifiedBy>
  <cp:revision>121</cp:revision>
  <dcterms:created xsi:type="dcterms:W3CDTF">2017-11-13T19:25:20Z</dcterms:created>
  <dcterms:modified xsi:type="dcterms:W3CDTF">2018-01-30T20:47:13Z</dcterms:modified>
</cp:coreProperties>
</file>