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ve İŞLETMECİLİK DERS NOTLARI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smtClean="0"/>
              <a:t>12.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dirty="0"/>
              <a:t>TARIMSAL İŞLETMELERİN YILLIK FAALİYET SONUÇLARI DEVAM (TARIMSAL GELİR, ÇİFTLİK RANTI VE TOPRAK RANTI, MÜTEŞEBBİS KARI VE ZARARI, TARIMSAL FAALİYET GELİRİ, TARIM DIŞI GELİR, TOPLAM AİLE GELİRİ, RANTABİLİTE)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tr-TR" b="1" dirty="0"/>
              <a:t>Rantabilite  (R)</a:t>
            </a:r>
            <a:endParaRPr lang="tr-TR" dirty="0"/>
          </a:p>
          <a:p>
            <a:pPr fontAlgn="t"/>
            <a:r>
              <a:rPr lang="tr-TR" dirty="0"/>
              <a:t>Bir işletmede belirli bir dönemde elde edilen kârın, aynı dönemde işletmede kullanılan sermayeye oranıdır.  Rantabilite sermayenin parasal olarak verimliliğini ifade eder. Rantabilite şu şekilde formüle edilebilir:  R= Kar /Sermaye x 100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1468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62913" y="447503"/>
            <a:ext cx="10515600" cy="1325563"/>
          </a:xfrm>
        </p:spPr>
        <p:txBody>
          <a:bodyPr>
            <a:noAutofit/>
          </a:bodyPr>
          <a:lstStyle/>
          <a:p>
            <a:pPr algn="just"/>
            <a:r>
              <a:rPr lang="tr-TR" sz="3200" dirty="0"/>
              <a:t>TARIMSAL İŞLETMELERİN YILLIK FAALİYET SONUÇLARI DEVAM (TARIMSAL GELİR, ÇİFTLİK RANTI VE TOPRAK RANTI, MÜTEŞEBBİS KARI VE ZARARI, TARIMSAL FAALİYET GELİRİ, TARIM DIŞI GELİR, TOPLAM AİLE GELİRİ, RANTABİLİTE)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1108" y="2262231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Tarım işletmelerinde Tarımsal Gelir; işletmeci ve ailesinin geçimini sürdürebilmesi açısından önemli bir başarı ölçüsüdür.  Tarımsal Gelir; Saf Hâsıladan, borç faizleri ve </a:t>
            </a:r>
            <a:r>
              <a:rPr lang="tr-TR" dirty="0" err="1"/>
              <a:t>ortakcılık</a:t>
            </a:r>
            <a:r>
              <a:rPr lang="tr-TR" dirty="0"/>
              <a:t> ve/veya kiracılık ödemelerinin çıkarılarak, aile işgücü ücret karşılığının ilave edilmesiyle bulunan kıymete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8950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463979"/>
            <a:ext cx="10515600" cy="1325563"/>
          </a:xfrm>
        </p:spPr>
        <p:txBody>
          <a:bodyPr>
            <a:noAutofit/>
          </a:bodyPr>
          <a:lstStyle/>
          <a:p>
            <a:r>
              <a:rPr lang="tr-TR" sz="2800" dirty="0"/>
              <a:t>TARIMSAL İŞLETMELERİN YILLIK FAALİYET SONUÇLARI DEVAM (TARIMSAL GELİR, ÇİFTLİK RANTI VE TOPRAK RANTI, MÜTEŞEBBİS KARI VE ZARARI, TARIMSAL FAALİYET GELİRİ, TARIM DIŞI GELİR, TOPLAM AİLE GELİRİ, RANTABİLİTE)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28133"/>
            <a:ext cx="10515600" cy="4351338"/>
          </a:xfrm>
        </p:spPr>
        <p:txBody>
          <a:bodyPr/>
          <a:lstStyle/>
          <a:p>
            <a:pPr fontAlgn="t"/>
            <a:r>
              <a:rPr lang="tr-TR" dirty="0"/>
              <a:t>Tarımsal gelir, işletmede ücret almadan çalışan  aile işgücünün ücret karşılığı, öz sermaye rantı ve işletmeci rantının karşılığı olarak kabul edilmektedir. Tarımsal gelir şu şekilde formüle edilebilir:</a:t>
            </a:r>
          </a:p>
          <a:p>
            <a:pPr fontAlgn="t"/>
            <a:r>
              <a:rPr lang="tr-TR" dirty="0"/>
              <a:t>TG= SH-(Borç </a:t>
            </a:r>
            <a:r>
              <a:rPr lang="tr-TR" dirty="0" err="1"/>
              <a:t>faizleri+Kira</a:t>
            </a:r>
            <a:r>
              <a:rPr lang="tr-TR" dirty="0"/>
              <a:t> ve/veya </a:t>
            </a:r>
            <a:r>
              <a:rPr lang="tr-TR" dirty="0" err="1"/>
              <a:t>ortakcılık</a:t>
            </a:r>
            <a:r>
              <a:rPr lang="tr-TR" dirty="0"/>
              <a:t> ödemeleri)+ AİÜK</a:t>
            </a:r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62914" y="505168"/>
            <a:ext cx="10515600" cy="1325563"/>
          </a:xfrm>
        </p:spPr>
        <p:txBody>
          <a:bodyPr>
            <a:noAutofit/>
          </a:bodyPr>
          <a:lstStyle/>
          <a:p>
            <a:r>
              <a:rPr lang="tr-TR" sz="2800" dirty="0"/>
              <a:t>TARIMSAL İŞLETMELERİN YILLIK FAALİYET SONUÇLARI DEVAM (TARIMSAL GELİR, ÇİFTLİK RANTI VE TOPRAK RANTI, MÜTEŞEBBİS KARI VE ZARARI, TARIMSAL FAALİYET GELİRİ, TARIM DIŞI GELİR, TOPLAM AİLE GELİRİ, RANTABİLİTE)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2871" y="2212804"/>
            <a:ext cx="10515600" cy="4351338"/>
          </a:xfrm>
        </p:spPr>
        <p:txBody>
          <a:bodyPr/>
          <a:lstStyle/>
          <a:p>
            <a:pPr fontAlgn="t"/>
            <a:r>
              <a:rPr lang="tr-TR" dirty="0"/>
              <a:t>Çiftlik rantı; toprak, </a:t>
            </a:r>
            <a:r>
              <a:rPr lang="tr-TR" dirty="0" err="1"/>
              <a:t>meliorasyon</a:t>
            </a:r>
            <a:r>
              <a:rPr lang="tr-TR" dirty="0"/>
              <a:t>, bina ve bitki sermayelerine karşılık elde edilen gelirdir. Saf Hasıladan, toprak, </a:t>
            </a:r>
            <a:r>
              <a:rPr lang="tr-TR" dirty="0" err="1"/>
              <a:t>meliyorasyon</a:t>
            </a:r>
            <a:r>
              <a:rPr lang="tr-TR" dirty="0"/>
              <a:t>, bina ve bitki dışında kalan sermaye kalemlerine için faiz karşılığı çıkarılarak bulunur.</a:t>
            </a:r>
          </a:p>
          <a:p>
            <a:pPr fontAlgn="t"/>
            <a:r>
              <a:rPr lang="tr-TR" dirty="0"/>
              <a:t>Toprak rantı; toprak sermayesinden elde edilen getiridir. Çiftlik rantından, </a:t>
            </a:r>
            <a:r>
              <a:rPr lang="tr-TR" dirty="0" err="1"/>
              <a:t>meliyorasyon</a:t>
            </a:r>
            <a:r>
              <a:rPr lang="tr-TR" dirty="0"/>
              <a:t>, bina ve bitki sermayelerinin faiz karşılığını çıkarmak veya saf hasıladan, toprak hariç, diğer bütün aktif sermayenin faiz karşılığını çıkarmak suretiyle hesaplanabilmektedir.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İŞLETMELERİN YILLIK FAALİYET SONUÇLARI DEVAM (TARIMSAL GELİR, ÇİFTLİK RANTI VE TOPRAK RANTI, MÜTEŞEBBİS KARI VE ZARARI, TARIMSAL FAALİYET GELİRİ, TARIM DIŞI GELİR, TOPLAM AİLE GELİRİ, RANTABİLİTE)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4060" y="2402274"/>
            <a:ext cx="10515600" cy="4351338"/>
          </a:xfrm>
        </p:spPr>
        <p:txBody>
          <a:bodyPr/>
          <a:lstStyle/>
          <a:p>
            <a:pPr algn="just" fontAlgn="t"/>
            <a:r>
              <a:rPr lang="tr-TR" dirty="0"/>
              <a:t>Öz sermaye rantı; işletmede kullanılan öz sermayenin getirisidir. Öz sermaye rantı, Saf Hâsıladan, borç faizleri (</a:t>
            </a:r>
            <a:r>
              <a:rPr lang="tr-TR" dirty="0" err="1"/>
              <a:t>Bf</a:t>
            </a:r>
            <a:r>
              <a:rPr lang="tr-TR" dirty="0"/>
              <a:t>) ile kira ve ortakçılık paylarının (KOP) çıkarılması ile hesaplanabilmektedir. Ayrıca, tarımsal gelirden aile işgücü ücret karşılığı çıkarılarak da bulunabilir.  ÖSR= SH-(</a:t>
            </a:r>
            <a:r>
              <a:rPr lang="tr-TR" dirty="0" err="1"/>
              <a:t>Bf+KOP</a:t>
            </a:r>
            <a:r>
              <a:rPr lang="tr-TR" dirty="0"/>
              <a:t>) ya da ÖSR=TG- AİÜK</a:t>
            </a:r>
          </a:p>
        </p:txBody>
      </p:sp>
    </p:spTree>
    <p:extLst>
      <p:ext uri="{BB962C8B-B14F-4D97-AF65-F5344CB8AC3E}">
        <p14:creationId xmlns:p14="http://schemas.microsoft.com/office/powerpoint/2010/main" val="402271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İŞLETMELERİN YILLIK FAALİYET SONUÇLARI DEVAM (TARIMSAL GELİR, ÇİFTLİK RANTI VE TOPRAK RANTI, MÜTEŞEBBİS KARI VE ZARARI, TARIMSAL FAALİYET GELİRİ, TARIM DIŞI GELİR, TOPLAM AİLE GELİRİ, RANTABİLİTE)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4546" y="2295182"/>
            <a:ext cx="10515600" cy="4351338"/>
          </a:xfrm>
        </p:spPr>
        <p:txBody>
          <a:bodyPr/>
          <a:lstStyle/>
          <a:p>
            <a:pPr fontAlgn="t"/>
            <a:r>
              <a:rPr lang="tr-TR" b="1" dirty="0"/>
              <a:t>İşletmecinin Karı veya Zararı (İKZ)</a:t>
            </a:r>
            <a:endParaRPr lang="tr-TR" dirty="0"/>
          </a:p>
          <a:p>
            <a:pPr algn="just" fontAlgn="t"/>
            <a:r>
              <a:rPr lang="tr-TR" dirty="0"/>
              <a:t>  İşletmecinin karı veya zararı,  tarımsal gelirden,  öz sermaye faiz karşılığı ve aile işgücü ücret karşılığının çıkarılması ile bulunur. İKZ= TG- (ÖSF+AİÜK)</a:t>
            </a:r>
          </a:p>
        </p:txBody>
      </p:sp>
    </p:spTree>
    <p:extLst>
      <p:ext uri="{BB962C8B-B14F-4D97-AF65-F5344CB8AC3E}">
        <p14:creationId xmlns:p14="http://schemas.microsoft.com/office/powerpoint/2010/main" val="3453993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İŞLETMELERİN YILLIK FAALİYET SONUÇLARI DEVAM (TARIMSAL GELİR, ÇİFTLİK RANTI VE TOPRAK RANTI, MÜTEŞEBBİS KARI VE ZARARI, TARIMSAL FAALİYET GELİRİ, TARIM DIŞI GELİR, TOPLAM AİLE GELİRİ, RANTABİLİTE)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8729" y="2352847"/>
            <a:ext cx="10515600" cy="4351338"/>
          </a:xfrm>
        </p:spPr>
        <p:txBody>
          <a:bodyPr/>
          <a:lstStyle/>
          <a:p>
            <a:pPr fontAlgn="t"/>
            <a:r>
              <a:rPr lang="tr-TR" b="1" dirty="0"/>
              <a:t>Tarımsal Faaliyet Geliri (TFG)</a:t>
            </a:r>
            <a:endParaRPr lang="tr-TR" dirty="0"/>
          </a:p>
          <a:p>
            <a:pPr algn="just" fontAlgn="t"/>
            <a:r>
              <a:rPr lang="tr-TR" dirty="0"/>
              <a:t>Tarımsal faaliyet geliri, gayrisafi üretim değeri ile işletme dışı tarımsal gelir ve konut kira karşılığı toplamından oluşmaktadır. TFG= GSÜD+İDTG+KKK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521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İŞLETMELERİN YILLIK FAALİYET SONUÇLARI DEVAM (TARIMSAL GELİR, ÇİFTLİK RANTI VE TOPRAK RANTI, MÜTEŞEBBİS KARI VE ZARARI, TARIMSAL FAALİYET GELİRİ, TARIM DIŞI GELİR, TOPLAM AİLE GELİRİ, RANTABİLİTE)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1108" y="2188090"/>
            <a:ext cx="10515600" cy="4351338"/>
          </a:xfrm>
        </p:spPr>
        <p:txBody>
          <a:bodyPr/>
          <a:lstStyle/>
          <a:p>
            <a:pPr fontAlgn="t"/>
            <a:r>
              <a:rPr lang="tr-TR" b="1" dirty="0"/>
              <a:t>Tarım Dışı Gelir (TDG)</a:t>
            </a:r>
            <a:endParaRPr lang="tr-TR" dirty="0"/>
          </a:p>
          <a:p>
            <a:pPr algn="just" fontAlgn="t"/>
            <a:r>
              <a:rPr lang="tr-TR" dirty="0"/>
              <a:t>Tarım dışı gelir; tarım işletmecisinin sahip olduğu arazilerin kira ve </a:t>
            </a:r>
            <a:r>
              <a:rPr lang="tr-TR" dirty="0" err="1"/>
              <a:t>ortakcılık</a:t>
            </a:r>
            <a:r>
              <a:rPr lang="tr-TR" dirty="0"/>
              <a:t> karşılığı ile işletme ailesi fertlerinin tarımsal faaliyet dışı işlerden elde ettikleri gelirdir.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0449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İŞLETMELERİN YILLIK FAALİYET SONUÇLARI DEVAM (TARIMSAL GELİR, ÇİFTLİK RANTI VE TOPRAK RANTI, MÜTEŞEBBİS KARI VE ZARARI, TARIMSAL FAALİYET GELİRİ, TARIM DIŞI GELİR, TOPLAM AİLE GELİRİ, RANTABİLİTE)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9260" y="2196328"/>
            <a:ext cx="10515600" cy="4351338"/>
          </a:xfrm>
        </p:spPr>
        <p:txBody>
          <a:bodyPr/>
          <a:lstStyle/>
          <a:p>
            <a:pPr fontAlgn="t"/>
            <a:r>
              <a:rPr lang="tr-TR" b="1" dirty="0"/>
              <a:t>Toplam Aile Geliri (TAG)</a:t>
            </a:r>
            <a:endParaRPr lang="tr-TR" dirty="0"/>
          </a:p>
          <a:p>
            <a:pPr algn="just" fontAlgn="t"/>
            <a:r>
              <a:rPr lang="tr-TR" dirty="0"/>
              <a:t>Tarımsal gelir ile tarım dışı gelirin toplanması sonucu toplam aile geliri hesaplanmaktadır. TAG= TG + TDG </a:t>
            </a:r>
          </a:p>
        </p:txBody>
      </p:sp>
    </p:spTree>
    <p:extLst>
      <p:ext uri="{BB962C8B-B14F-4D97-AF65-F5344CB8AC3E}">
        <p14:creationId xmlns:p14="http://schemas.microsoft.com/office/powerpoint/2010/main" val="3198381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680</Words>
  <Application>Microsoft Office PowerPoint</Application>
  <PresentationFormat>Geniş ekran</PresentationFormat>
  <Paragraphs>28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TARIM EKONOMİSİ ve İŞLETMECİLİK DERS NOTLARI</vt:lpstr>
      <vt:lpstr>TARIMSAL İŞLETMELERİN YILLIK FAALİYET SONUÇLARI DEVAM (TARIMSAL GELİR, ÇİFTLİK RANTI VE TOPRAK RANTI, MÜTEŞEBBİS KARI VE ZARARI, TARIMSAL FAALİYET GELİRİ, TARIM DIŞI GELİR, TOPLAM AİLE GELİRİ, RANTABİLİTE)</vt:lpstr>
      <vt:lpstr>TARIMSAL İŞLETMELERİN YILLIK FAALİYET SONUÇLARI DEVAM (TARIMSAL GELİR, ÇİFTLİK RANTI VE TOPRAK RANTI, MÜTEŞEBBİS KARI VE ZARARI, TARIMSAL FAALİYET GELİRİ, TARIM DIŞI GELİR, TOPLAM AİLE GELİRİ, RANTABİLİTE)</vt:lpstr>
      <vt:lpstr>TARIMSAL İŞLETMELERİN YILLIK FAALİYET SONUÇLARI DEVAM (TARIMSAL GELİR, ÇİFTLİK RANTI VE TOPRAK RANTI, MÜTEŞEBBİS KARI VE ZARARI, TARIMSAL FAALİYET GELİRİ, TARIM DIŞI GELİR, TOPLAM AİLE GELİRİ, RANTABİLİTE)</vt:lpstr>
      <vt:lpstr>TARIMSAL İŞLETMELERİN YILLIK FAALİYET SONUÇLARI DEVAM (TARIMSAL GELİR, ÇİFTLİK RANTI VE TOPRAK RANTI, MÜTEŞEBBİS KARI VE ZARARI, TARIMSAL FAALİYET GELİRİ, TARIM DIŞI GELİR, TOPLAM AİLE GELİRİ, RANTABİLİTE)</vt:lpstr>
      <vt:lpstr>TARIMSAL İŞLETMELERİN YILLIK FAALİYET SONUÇLARI DEVAM (TARIMSAL GELİR, ÇİFTLİK RANTI VE TOPRAK RANTI, MÜTEŞEBBİS KARI VE ZARARI, TARIMSAL FAALİYET GELİRİ, TARIM DIŞI GELİR, TOPLAM AİLE GELİRİ, RANTABİLİTE)</vt:lpstr>
      <vt:lpstr>TARIMSAL İŞLETMELERİN YILLIK FAALİYET SONUÇLARI DEVAM (TARIMSAL GELİR, ÇİFTLİK RANTI VE TOPRAK RANTI, MÜTEŞEBBİS KARI VE ZARARI, TARIMSAL FAALİYET GELİRİ, TARIM DIŞI GELİR, TOPLAM AİLE GELİRİ, RANTABİLİTE)</vt:lpstr>
      <vt:lpstr>TARIMSAL İŞLETMELERİN YILLIK FAALİYET SONUÇLARI DEVAM (TARIMSAL GELİR, ÇİFTLİK RANTI VE TOPRAK RANTI, MÜTEŞEBBİS KARI VE ZARARI, TARIMSAL FAALİYET GELİRİ, TARIM DIŞI GELİR, TOPLAM AİLE GELİRİ, RANTABİLİTE)</vt:lpstr>
      <vt:lpstr>TARIMSAL İŞLETMELERİN YILLIK FAALİYET SONUÇLARI DEVAM (TARIMSAL GELİR, ÇİFTLİK RANTI VE TOPRAK RANTI, MÜTEŞEBBİS KARI VE ZARARI, TARIMSAL FAALİYET GELİRİ, TARIM DIŞI GELİR, TOPLAM AİLE GELİRİ, RANTABİLİTE)</vt:lpstr>
      <vt:lpstr>TARIMSAL İŞLETMELERİN YILLIK FAALİYET SONUÇLARI DEVAM (TARIMSAL GELİR, ÇİFTLİK RANTI VE TOPRAK RANTI, MÜTEŞEBBİS KARI VE ZARARI, TARIMSAL FAALİYET GELİRİ, TARIM DIŞI GELİR, TOPLAM AİLE GELİRİ, RANTABİLİTE)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14</cp:revision>
  <dcterms:created xsi:type="dcterms:W3CDTF">2018-01-08T13:58:44Z</dcterms:created>
  <dcterms:modified xsi:type="dcterms:W3CDTF">2018-01-09T11:43:49Z</dcterms:modified>
</cp:coreProperties>
</file>