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drawing6.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diagrams/drawing4.xml" ContentType="application/vnd.ms-office.drawingml.diagramDrawing+xml"/>
  <Override PartName="/ppt/diagrams/drawing5.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9"/>
  </p:notesMasterIdLst>
  <p:sldIdLst>
    <p:sldId id="256" r:id="rId2"/>
    <p:sldId id="288" r:id="rId3"/>
    <p:sldId id="258" r:id="rId4"/>
    <p:sldId id="259" r:id="rId5"/>
    <p:sldId id="260" r:id="rId6"/>
    <p:sldId id="261" r:id="rId7"/>
    <p:sldId id="262" r:id="rId8"/>
    <p:sldId id="263" r:id="rId9"/>
    <p:sldId id="289" r:id="rId10"/>
    <p:sldId id="264" r:id="rId11"/>
    <p:sldId id="265" r:id="rId12"/>
    <p:sldId id="266" r:id="rId13"/>
    <p:sldId id="267" r:id="rId14"/>
    <p:sldId id="268" r:id="rId15"/>
    <p:sldId id="269" r:id="rId16"/>
    <p:sldId id="270" r:id="rId17"/>
    <p:sldId id="271" r:id="rId18"/>
    <p:sldId id="272" r:id="rId19"/>
    <p:sldId id="286" r:id="rId20"/>
    <p:sldId id="287" r:id="rId21"/>
    <p:sldId id="279" r:id="rId22"/>
    <p:sldId id="280" r:id="rId23"/>
    <p:sldId id="281" r:id="rId24"/>
    <p:sldId id="282" r:id="rId25"/>
    <p:sldId id="283" r:id="rId26"/>
    <p:sldId id="284" r:id="rId27"/>
    <p:sldId id="285"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99CCFF"/>
    <a:srgbClr val="9999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2B4AC9-0A04-45EE-BE6E-B031EB3026CB}" type="doc">
      <dgm:prSet loTypeId="urn:microsoft.com/office/officeart/2005/8/layout/arrow5" loCatId="process" qsTypeId="urn:microsoft.com/office/officeart/2005/8/quickstyle/simple1" qsCatId="simple" csTypeId="urn:microsoft.com/office/officeart/2005/8/colors/accent1_2" csCatId="accent1" phldr="1"/>
      <dgm:spPr/>
      <dgm:t>
        <a:bodyPr/>
        <a:lstStyle/>
        <a:p>
          <a:endParaRPr lang="tr-TR"/>
        </a:p>
      </dgm:t>
    </dgm:pt>
    <dgm:pt modelId="{F2B3A28D-8A03-4B4A-916D-51B30FB833A9}">
      <dgm:prSet/>
      <dgm:spPr/>
      <dgm:t>
        <a:bodyPr/>
        <a:lstStyle/>
        <a:p>
          <a:r>
            <a:rPr lang="tr-TR" b="1" dirty="0" smtClean="0">
              <a:solidFill>
                <a:srgbClr val="FFFF00"/>
              </a:solidFill>
            </a:rPr>
            <a:t>Örgütleme (organizasyon), </a:t>
          </a:r>
          <a:r>
            <a:rPr lang="tr-TR" dirty="0" smtClean="0">
              <a:solidFill>
                <a:schemeClr val="bg1"/>
              </a:solidFill>
            </a:rPr>
            <a:t>kavram ve olayların anlamlı bütünler haline getirilmesidir. </a:t>
          </a:r>
          <a:endParaRPr lang="tr-TR" dirty="0">
            <a:solidFill>
              <a:schemeClr val="bg1"/>
            </a:solidFill>
          </a:endParaRPr>
        </a:p>
      </dgm:t>
    </dgm:pt>
    <dgm:pt modelId="{584CD109-6408-4E8E-B698-77C03051329E}" type="parTrans" cxnId="{068D059D-1376-4F7F-9008-01DF185E3CAB}">
      <dgm:prSet/>
      <dgm:spPr/>
      <dgm:t>
        <a:bodyPr/>
        <a:lstStyle/>
        <a:p>
          <a:endParaRPr lang="tr-TR"/>
        </a:p>
      </dgm:t>
    </dgm:pt>
    <dgm:pt modelId="{A5E8F3A8-418C-4AE6-BE07-E9B0327088BF}" type="sibTrans" cxnId="{068D059D-1376-4F7F-9008-01DF185E3CAB}">
      <dgm:prSet/>
      <dgm:spPr/>
      <dgm:t>
        <a:bodyPr/>
        <a:lstStyle/>
        <a:p>
          <a:endParaRPr lang="tr-TR"/>
        </a:p>
      </dgm:t>
    </dgm:pt>
    <dgm:pt modelId="{239E889D-4A69-400B-B8AA-3B9CB31A4249}">
      <dgm:prSet/>
      <dgm:spPr/>
      <dgm:t>
        <a:bodyPr/>
        <a:lstStyle/>
        <a:p>
          <a:r>
            <a:rPr lang="tr-TR" b="1" dirty="0" smtClean="0">
              <a:solidFill>
                <a:srgbClr val="FFFF00"/>
              </a:solidFill>
            </a:rPr>
            <a:t>Uyum sağlama (adaptasyon)</a:t>
          </a:r>
          <a:r>
            <a:rPr lang="tr-TR" dirty="0" smtClean="0">
              <a:solidFill>
                <a:srgbClr val="FFFF00"/>
              </a:solidFill>
            </a:rPr>
            <a:t> </a:t>
          </a:r>
          <a:r>
            <a:rPr lang="tr-TR" dirty="0" smtClean="0">
              <a:solidFill>
                <a:schemeClr val="bg1"/>
              </a:solidFill>
            </a:rPr>
            <a:t>ise bireyin çevresine uyma şekli olarak tanımlanabilir. </a:t>
          </a:r>
          <a:endParaRPr lang="tr-TR" dirty="0">
            <a:solidFill>
              <a:schemeClr val="bg1"/>
            </a:solidFill>
          </a:endParaRPr>
        </a:p>
      </dgm:t>
    </dgm:pt>
    <dgm:pt modelId="{D9B6D8FF-3360-4C1E-99FC-A342F99533E9}" type="parTrans" cxnId="{8F200D4A-54BE-46AC-B33C-9F49D3E0F8C2}">
      <dgm:prSet/>
      <dgm:spPr/>
      <dgm:t>
        <a:bodyPr/>
        <a:lstStyle/>
        <a:p>
          <a:endParaRPr lang="tr-TR"/>
        </a:p>
      </dgm:t>
    </dgm:pt>
    <dgm:pt modelId="{B2A58FEE-8F91-4C97-A8B7-259F9EBC0A69}" type="sibTrans" cxnId="{8F200D4A-54BE-46AC-B33C-9F49D3E0F8C2}">
      <dgm:prSet/>
      <dgm:spPr/>
      <dgm:t>
        <a:bodyPr/>
        <a:lstStyle/>
        <a:p>
          <a:endParaRPr lang="tr-TR"/>
        </a:p>
      </dgm:t>
    </dgm:pt>
    <dgm:pt modelId="{5B0BCF4C-BAC6-4407-BC2A-3CF0A8B92463}" type="pres">
      <dgm:prSet presAssocID="{812B4AC9-0A04-45EE-BE6E-B031EB3026CB}" presName="diagram" presStyleCnt="0">
        <dgm:presLayoutVars>
          <dgm:dir/>
          <dgm:resizeHandles val="exact"/>
        </dgm:presLayoutVars>
      </dgm:prSet>
      <dgm:spPr/>
      <dgm:t>
        <a:bodyPr/>
        <a:lstStyle/>
        <a:p>
          <a:endParaRPr lang="tr-TR"/>
        </a:p>
      </dgm:t>
    </dgm:pt>
    <dgm:pt modelId="{AE5ABC53-EAA1-4922-8788-E26A3B675AE4}" type="pres">
      <dgm:prSet presAssocID="{F2B3A28D-8A03-4B4A-916D-51B30FB833A9}" presName="arrow" presStyleLbl="node1" presStyleIdx="0" presStyleCnt="2" custRadScaleRad="147316" custRadScaleInc="18562">
        <dgm:presLayoutVars>
          <dgm:bulletEnabled val="1"/>
        </dgm:presLayoutVars>
      </dgm:prSet>
      <dgm:spPr/>
      <dgm:t>
        <a:bodyPr/>
        <a:lstStyle/>
        <a:p>
          <a:endParaRPr lang="tr-TR"/>
        </a:p>
      </dgm:t>
    </dgm:pt>
    <dgm:pt modelId="{995BE34D-ADFF-459D-AD26-502EC730FDBC}" type="pres">
      <dgm:prSet presAssocID="{239E889D-4A69-400B-B8AA-3B9CB31A4249}" presName="arrow" presStyleLbl="node1" presStyleIdx="1" presStyleCnt="2">
        <dgm:presLayoutVars>
          <dgm:bulletEnabled val="1"/>
        </dgm:presLayoutVars>
      </dgm:prSet>
      <dgm:spPr/>
      <dgm:t>
        <a:bodyPr/>
        <a:lstStyle/>
        <a:p>
          <a:endParaRPr lang="tr-TR"/>
        </a:p>
      </dgm:t>
    </dgm:pt>
  </dgm:ptLst>
  <dgm:cxnLst>
    <dgm:cxn modelId="{CE08B3DB-F5F0-42CB-99F1-8677F52A93A3}" type="presOf" srcId="{239E889D-4A69-400B-B8AA-3B9CB31A4249}" destId="{995BE34D-ADFF-459D-AD26-502EC730FDBC}" srcOrd="0" destOrd="0" presId="urn:microsoft.com/office/officeart/2005/8/layout/arrow5"/>
    <dgm:cxn modelId="{068D059D-1376-4F7F-9008-01DF185E3CAB}" srcId="{812B4AC9-0A04-45EE-BE6E-B031EB3026CB}" destId="{F2B3A28D-8A03-4B4A-916D-51B30FB833A9}" srcOrd="0" destOrd="0" parTransId="{584CD109-6408-4E8E-B698-77C03051329E}" sibTransId="{A5E8F3A8-418C-4AE6-BE07-E9B0327088BF}"/>
    <dgm:cxn modelId="{8F200D4A-54BE-46AC-B33C-9F49D3E0F8C2}" srcId="{812B4AC9-0A04-45EE-BE6E-B031EB3026CB}" destId="{239E889D-4A69-400B-B8AA-3B9CB31A4249}" srcOrd="1" destOrd="0" parTransId="{D9B6D8FF-3360-4C1E-99FC-A342F99533E9}" sibTransId="{B2A58FEE-8F91-4C97-A8B7-259F9EBC0A69}"/>
    <dgm:cxn modelId="{746EA22C-F112-432E-AA38-A69895681708}" type="presOf" srcId="{812B4AC9-0A04-45EE-BE6E-B031EB3026CB}" destId="{5B0BCF4C-BAC6-4407-BC2A-3CF0A8B92463}" srcOrd="0" destOrd="0" presId="urn:microsoft.com/office/officeart/2005/8/layout/arrow5"/>
    <dgm:cxn modelId="{1AE6F81A-526E-46A8-B231-2365C493DE86}" type="presOf" srcId="{F2B3A28D-8A03-4B4A-916D-51B30FB833A9}" destId="{AE5ABC53-EAA1-4922-8788-E26A3B675AE4}" srcOrd="0" destOrd="0" presId="urn:microsoft.com/office/officeart/2005/8/layout/arrow5"/>
    <dgm:cxn modelId="{470C36E0-CE69-4469-A90A-0F0B805CF551}" type="presParOf" srcId="{5B0BCF4C-BAC6-4407-BC2A-3CF0A8B92463}" destId="{AE5ABC53-EAA1-4922-8788-E26A3B675AE4}" srcOrd="0" destOrd="0" presId="urn:microsoft.com/office/officeart/2005/8/layout/arrow5"/>
    <dgm:cxn modelId="{7F14E8F0-CF06-4B4D-848F-C8A424650B5E}" type="presParOf" srcId="{5B0BCF4C-BAC6-4407-BC2A-3CF0A8B92463}" destId="{995BE34D-ADFF-459D-AD26-502EC730FDBC}" srcOrd="1" destOrd="0" presId="urn:microsoft.com/office/officeart/2005/8/layout/arrow5"/>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A119954-68FB-449D-BF86-F4C6B2622C2E}" type="doc">
      <dgm:prSet loTypeId="urn:microsoft.com/office/officeart/2005/8/layout/arrow1" loCatId="process" qsTypeId="urn:microsoft.com/office/officeart/2005/8/quickstyle/simple1" qsCatId="simple" csTypeId="urn:microsoft.com/office/officeart/2005/8/colors/accent1_2" csCatId="accent1" phldr="1"/>
      <dgm:spPr/>
      <dgm:t>
        <a:bodyPr/>
        <a:lstStyle/>
        <a:p>
          <a:endParaRPr lang="tr-TR"/>
        </a:p>
      </dgm:t>
    </dgm:pt>
    <dgm:pt modelId="{6A5F7C4D-F806-4B21-82CE-0B38B2005116}">
      <dgm:prSet phldrT="[Metin]"/>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tr-TR" dirty="0" err="1" smtClean="0">
              <a:solidFill>
                <a:srgbClr val="00FF00"/>
              </a:solidFill>
            </a:rPr>
            <a:t>Akamodasyon</a:t>
          </a:r>
          <a:r>
            <a:rPr lang="tr-TR" dirty="0" smtClean="0">
              <a:solidFill>
                <a:srgbClr val="00FF00"/>
              </a:solidFill>
            </a:rPr>
            <a:t> (kendini uydurma)</a:t>
          </a:r>
          <a:r>
            <a:rPr lang="tr-TR" dirty="0" smtClean="0"/>
            <a:t> </a:t>
          </a:r>
        </a:p>
        <a:p>
          <a:pPr defTabSz="1200150">
            <a:lnSpc>
              <a:spcPct val="90000"/>
            </a:lnSpc>
            <a:spcBef>
              <a:spcPct val="0"/>
            </a:spcBef>
            <a:spcAft>
              <a:spcPct val="35000"/>
            </a:spcAft>
          </a:pPr>
          <a:endParaRPr lang="tr-TR" dirty="0"/>
        </a:p>
      </dgm:t>
    </dgm:pt>
    <dgm:pt modelId="{F0514E9C-19ED-47AA-A979-323F3292B59E}" type="parTrans" cxnId="{1374FCE4-5C82-441A-94A8-3B67387A8CFD}">
      <dgm:prSet/>
      <dgm:spPr/>
      <dgm:t>
        <a:bodyPr/>
        <a:lstStyle/>
        <a:p>
          <a:endParaRPr lang="tr-TR"/>
        </a:p>
      </dgm:t>
    </dgm:pt>
    <dgm:pt modelId="{93495095-7568-46FB-9F61-E5305E458254}" type="sibTrans" cxnId="{1374FCE4-5C82-441A-94A8-3B67387A8CFD}">
      <dgm:prSet/>
      <dgm:spPr/>
      <dgm:t>
        <a:bodyPr/>
        <a:lstStyle/>
        <a:p>
          <a:endParaRPr lang="tr-TR"/>
        </a:p>
      </dgm:t>
    </dgm:pt>
    <dgm:pt modelId="{E902B4D5-220C-4E30-8CDB-71825D565E58}">
      <dgm:prSet/>
      <dgm:spPr/>
      <dgm:t>
        <a:bodyPr/>
        <a:lstStyle/>
        <a:p>
          <a:r>
            <a:rPr lang="tr-TR" dirty="0" smtClean="0">
              <a:solidFill>
                <a:srgbClr val="00FF00"/>
              </a:solidFill>
            </a:rPr>
            <a:t>Asimilasyon (özümleme)</a:t>
          </a:r>
          <a:endParaRPr lang="tr-TR" dirty="0"/>
        </a:p>
      </dgm:t>
    </dgm:pt>
    <dgm:pt modelId="{4F674FA2-BD9D-48FE-BC53-7139BCEE24EF}" type="parTrans" cxnId="{0E07E503-BE3A-4443-A9A4-20DDC3FABB61}">
      <dgm:prSet/>
      <dgm:spPr/>
      <dgm:t>
        <a:bodyPr/>
        <a:lstStyle/>
        <a:p>
          <a:endParaRPr lang="tr-TR"/>
        </a:p>
      </dgm:t>
    </dgm:pt>
    <dgm:pt modelId="{037D6E6D-5E6D-4491-9B8A-49C106D69BFE}" type="sibTrans" cxnId="{0E07E503-BE3A-4443-A9A4-20DDC3FABB61}">
      <dgm:prSet/>
      <dgm:spPr/>
      <dgm:t>
        <a:bodyPr/>
        <a:lstStyle/>
        <a:p>
          <a:endParaRPr lang="tr-TR"/>
        </a:p>
      </dgm:t>
    </dgm:pt>
    <dgm:pt modelId="{CA86CE8B-488F-4BC7-ABFD-956300E119AC}" type="pres">
      <dgm:prSet presAssocID="{AA119954-68FB-449D-BF86-F4C6B2622C2E}" presName="cycle" presStyleCnt="0">
        <dgm:presLayoutVars>
          <dgm:dir/>
          <dgm:resizeHandles val="exact"/>
        </dgm:presLayoutVars>
      </dgm:prSet>
      <dgm:spPr/>
      <dgm:t>
        <a:bodyPr/>
        <a:lstStyle/>
        <a:p>
          <a:endParaRPr lang="tr-TR"/>
        </a:p>
      </dgm:t>
    </dgm:pt>
    <dgm:pt modelId="{C9E72191-1917-4E17-8AC2-34F00D54C919}" type="pres">
      <dgm:prSet presAssocID="{E902B4D5-220C-4E30-8CDB-71825D565E58}" presName="arrow" presStyleLbl="node1" presStyleIdx="0" presStyleCnt="2">
        <dgm:presLayoutVars>
          <dgm:bulletEnabled val="1"/>
        </dgm:presLayoutVars>
      </dgm:prSet>
      <dgm:spPr/>
      <dgm:t>
        <a:bodyPr/>
        <a:lstStyle/>
        <a:p>
          <a:endParaRPr lang="tr-TR"/>
        </a:p>
      </dgm:t>
    </dgm:pt>
    <dgm:pt modelId="{51C6EB97-AAE9-48BA-867C-8F92D80DB183}" type="pres">
      <dgm:prSet presAssocID="{6A5F7C4D-F806-4B21-82CE-0B38B2005116}" presName="arrow" presStyleLbl="node1" presStyleIdx="1" presStyleCnt="2">
        <dgm:presLayoutVars>
          <dgm:bulletEnabled val="1"/>
        </dgm:presLayoutVars>
      </dgm:prSet>
      <dgm:spPr/>
      <dgm:t>
        <a:bodyPr/>
        <a:lstStyle/>
        <a:p>
          <a:endParaRPr lang="tr-TR"/>
        </a:p>
      </dgm:t>
    </dgm:pt>
  </dgm:ptLst>
  <dgm:cxnLst>
    <dgm:cxn modelId="{9BEC4E6B-1C69-4424-AA7E-E8E4322568FA}" type="presOf" srcId="{AA119954-68FB-449D-BF86-F4C6B2622C2E}" destId="{CA86CE8B-488F-4BC7-ABFD-956300E119AC}" srcOrd="0" destOrd="0" presId="urn:microsoft.com/office/officeart/2005/8/layout/arrow1"/>
    <dgm:cxn modelId="{0E07E503-BE3A-4443-A9A4-20DDC3FABB61}" srcId="{AA119954-68FB-449D-BF86-F4C6B2622C2E}" destId="{E902B4D5-220C-4E30-8CDB-71825D565E58}" srcOrd="0" destOrd="0" parTransId="{4F674FA2-BD9D-48FE-BC53-7139BCEE24EF}" sibTransId="{037D6E6D-5E6D-4491-9B8A-49C106D69BFE}"/>
    <dgm:cxn modelId="{3098D46D-BB67-471A-929A-F91FBCB17CB4}" type="presOf" srcId="{6A5F7C4D-F806-4B21-82CE-0B38B2005116}" destId="{51C6EB97-AAE9-48BA-867C-8F92D80DB183}" srcOrd="0" destOrd="0" presId="urn:microsoft.com/office/officeart/2005/8/layout/arrow1"/>
    <dgm:cxn modelId="{1374FCE4-5C82-441A-94A8-3B67387A8CFD}" srcId="{AA119954-68FB-449D-BF86-F4C6B2622C2E}" destId="{6A5F7C4D-F806-4B21-82CE-0B38B2005116}" srcOrd="1" destOrd="0" parTransId="{F0514E9C-19ED-47AA-A979-323F3292B59E}" sibTransId="{93495095-7568-46FB-9F61-E5305E458254}"/>
    <dgm:cxn modelId="{9ECE3FF4-8622-478E-B16F-C590081E83C0}" type="presOf" srcId="{E902B4D5-220C-4E30-8CDB-71825D565E58}" destId="{C9E72191-1917-4E17-8AC2-34F00D54C919}" srcOrd="0" destOrd="0" presId="urn:microsoft.com/office/officeart/2005/8/layout/arrow1"/>
    <dgm:cxn modelId="{8B4FB485-9158-40B9-949C-8DEF4118BFF9}" type="presParOf" srcId="{CA86CE8B-488F-4BC7-ABFD-956300E119AC}" destId="{C9E72191-1917-4E17-8AC2-34F00D54C919}" srcOrd="0" destOrd="0" presId="urn:microsoft.com/office/officeart/2005/8/layout/arrow1"/>
    <dgm:cxn modelId="{92243A0D-C4D5-4DA8-BA44-CE78D76D7085}" type="presParOf" srcId="{CA86CE8B-488F-4BC7-ABFD-956300E119AC}" destId="{51C6EB97-AAE9-48BA-867C-8F92D80DB183}" srcOrd="1" destOrd="0" presId="urn:microsoft.com/office/officeart/2005/8/layout/arrow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6F3A702-AF3A-4980-A4D2-8EFC2DAD078A}" type="doc">
      <dgm:prSet loTypeId="urn:microsoft.com/office/officeart/2009/layout/CircleArrowProcess" loCatId="cycle" qsTypeId="urn:microsoft.com/office/officeart/2005/8/quickstyle/simple1" qsCatId="simple" csTypeId="urn:microsoft.com/office/officeart/2005/8/colors/accent1_2" csCatId="accent1" phldr="1"/>
      <dgm:spPr/>
      <dgm:t>
        <a:bodyPr/>
        <a:lstStyle/>
        <a:p>
          <a:endParaRPr lang="tr-TR"/>
        </a:p>
      </dgm:t>
    </dgm:pt>
    <dgm:pt modelId="{7E153294-8197-45B4-AEB4-FA573D0E752B}">
      <dgm:prSet phldrT="[Metin]" custT="1"/>
      <dgm:spPr/>
      <dgm:t>
        <a:bodyPr/>
        <a:lstStyle/>
        <a:p>
          <a:r>
            <a:rPr lang="tr-TR" sz="1600" b="1" dirty="0" smtClean="0"/>
            <a:t>Duyu-motor dönem</a:t>
          </a:r>
          <a:endParaRPr lang="tr-TR" sz="1600" b="1" dirty="0"/>
        </a:p>
      </dgm:t>
    </dgm:pt>
    <dgm:pt modelId="{837C9516-E88B-4926-BAD7-58FF6C820D0E}" type="parTrans" cxnId="{FCE6C218-F368-47E5-8DA9-7C4FB7AC7DC3}">
      <dgm:prSet/>
      <dgm:spPr/>
      <dgm:t>
        <a:bodyPr/>
        <a:lstStyle/>
        <a:p>
          <a:endParaRPr lang="tr-TR"/>
        </a:p>
      </dgm:t>
    </dgm:pt>
    <dgm:pt modelId="{7ED6566E-1F22-49D2-8360-36DE8E72BB43}" type="sibTrans" cxnId="{FCE6C218-F368-47E5-8DA9-7C4FB7AC7DC3}">
      <dgm:prSet/>
      <dgm:spPr/>
      <dgm:t>
        <a:bodyPr/>
        <a:lstStyle/>
        <a:p>
          <a:endParaRPr lang="tr-TR"/>
        </a:p>
      </dgm:t>
    </dgm:pt>
    <dgm:pt modelId="{D175D939-A946-47BD-A5C7-8A95833A23AE}">
      <dgm:prSet phldrT="[Metin]" custT="1"/>
      <dgm:spPr/>
      <dgm:t>
        <a:bodyPr/>
        <a:lstStyle/>
        <a:p>
          <a:r>
            <a:rPr lang="tr-TR" sz="1600" b="1" dirty="0" smtClean="0"/>
            <a:t>İşlem öncesi dönem</a:t>
          </a:r>
          <a:endParaRPr lang="tr-TR" sz="1600" b="1" dirty="0"/>
        </a:p>
      </dgm:t>
    </dgm:pt>
    <dgm:pt modelId="{E960DB35-62B7-479E-B1C0-2D4B5FCEFF35}" type="parTrans" cxnId="{E2069B19-952F-450F-825E-39336A3A40EB}">
      <dgm:prSet/>
      <dgm:spPr/>
      <dgm:t>
        <a:bodyPr/>
        <a:lstStyle/>
        <a:p>
          <a:endParaRPr lang="tr-TR"/>
        </a:p>
      </dgm:t>
    </dgm:pt>
    <dgm:pt modelId="{0AD15896-5A0A-4955-B8F9-36A2283EEE33}" type="sibTrans" cxnId="{E2069B19-952F-450F-825E-39336A3A40EB}">
      <dgm:prSet/>
      <dgm:spPr/>
      <dgm:t>
        <a:bodyPr/>
        <a:lstStyle/>
        <a:p>
          <a:endParaRPr lang="tr-TR"/>
        </a:p>
      </dgm:t>
    </dgm:pt>
    <dgm:pt modelId="{14C1B2A4-D4B2-4F2F-9151-4D569BEBAF55}">
      <dgm:prSet phldrT="[Metin]" custT="1"/>
      <dgm:spPr/>
      <dgm:t>
        <a:bodyPr/>
        <a:lstStyle/>
        <a:p>
          <a:r>
            <a:rPr lang="tr-TR" sz="1600" b="1" dirty="0" smtClean="0"/>
            <a:t>Somut İşlemler dönemi</a:t>
          </a:r>
          <a:endParaRPr lang="tr-TR" sz="1600" b="1" dirty="0"/>
        </a:p>
      </dgm:t>
    </dgm:pt>
    <dgm:pt modelId="{B12A62DE-D61E-45AF-9A16-CBDA3935C420}" type="parTrans" cxnId="{4D3052FF-D417-435A-9253-F58A70FC4F4D}">
      <dgm:prSet/>
      <dgm:spPr/>
      <dgm:t>
        <a:bodyPr/>
        <a:lstStyle/>
        <a:p>
          <a:endParaRPr lang="tr-TR"/>
        </a:p>
      </dgm:t>
    </dgm:pt>
    <dgm:pt modelId="{1F132EB6-B8D2-489B-B72E-1FFB0926BE92}" type="sibTrans" cxnId="{4D3052FF-D417-435A-9253-F58A70FC4F4D}">
      <dgm:prSet/>
      <dgm:spPr/>
      <dgm:t>
        <a:bodyPr/>
        <a:lstStyle/>
        <a:p>
          <a:endParaRPr lang="tr-TR"/>
        </a:p>
      </dgm:t>
    </dgm:pt>
    <dgm:pt modelId="{462F3A51-0D9F-4F73-99CA-621A33792DD7}">
      <dgm:prSet custT="1"/>
      <dgm:spPr/>
      <dgm:t>
        <a:bodyPr/>
        <a:lstStyle/>
        <a:p>
          <a:r>
            <a:rPr lang="tr-TR" sz="1600" b="1" dirty="0" smtClean="0"/>
            <a:t>Soyut İşlemler dönemi</a:t>
          </a:r>
          <a:endParaRPr lang="tr-TR" sz="1600" b="1" dirty="0"/>
        </a:p>
      </dgm:t>
    </dgm:pt>
    <dgm:pt modelId="{2A57DCC2-D845-49F4-878F-C410DB3D9EC4}" type="parTrans" cxnId="{A954946A-965B-4204-A1F4-C888C947E5E6}">
      <dgm:prSet/>
      <dgm:spPr/>
      <dgm:t>
        <a:bodyPr/>
        <a:lstStyle/>
        <a:p>
          <a:endParaRPr lang="tr-TR"/>
        </a:p>
      </dgm:t>
    </dgm:pt>
    <dgm:pt modelId="{5E5CE017-2603-4561-AA78-93E522CEC8D2}" type="sibTrans" cxnId="{A954946A-965B-4204-A1F4-C888C947E5E6}">
      <dgm:prSet/>
      <dgm:spPr/>
      <dgm:t>
        <a:bodyPr/>
        <a:lstStyle/>
        <a:p>
          <a:endParaRPr lang="tr-TR"/>
        </a:p>
      </dgm:t>
    </dgm:pt>
    <dgm:pt modelId="{7691A43F-AED2-4E49-8C77-3347811A7E33}" type="pres">
      <dgm:prSet presAssocID="{76F3A702-AF3A-4980-A4D2-8EFC2DAD078A}" presName="Name0" presStyleCnt="0">
        <dgm:presLayoutVars>
          <dgm:chMax val="7"/>
          <dgm:chPref val="7"/>
          <dgm:dir/>
          <dgm:animLvl val="lvl"/>
        </dgm:presLayoutVars>
      </dgm:prSet>
      <dgm:spPr/>
      <dgm:t>
        <a:bodyPr/>
        <a:lstStyle/>
        <a:p>
          <a:endParaRPr lang="tr-TR"/>
        </a:p>
      </dgm:t>
    </dgm:pt>
    <dgm:pt modelId="{8A3655A5-5617-454F-BB0F-BBDE29FC3160}" type="pres">
      <dgm:prSet presAssocID="{7E153294-8197-45B4-AEB4-FA573D0E752B}" presName="Accent1" presStyleCnt="0"/>
      <dgm:spPr/>
    </dgm:pt>
    <dgm:pt modelId="{BD0CB8A5-88C0-485B-94EA-DB3EFBBC07EF}" type="pres">
      <dgm:prSet presAssocID="{7E153294-8197-45B4-AEB4-FA573D0E752B}" presName="Accent" presStyleLbl="node1" presStyleIdx="0" presStyleCnt="4"/>
      <dgm:spPr/>
    </dgm:pt>
    <dgm:pt modelId="{DABF40EA-2BB8-4AFB-BC56-8F13685815E9}" type="pres">
      <dgm:prSet presAssocID="{7E153294-8197-45B4-AEB4-FA573D0E752B}" presName="Parent1" presStyleLbl="revTx" presStyleIdx="0" presStyleCnt="4">
        <dgm:presLayoutVars>
          <dgm:chMax val="1"/>
          <dgm:chPref val="1"/>
          <dgm:bulletEnabled val="1"/>
        </dgm:presLayoutVars>
      </dgm:prSet>
      <dgm:spPr/>
      <dgm:t>
        <a:bodyPr/>
        <a:lstStyle/>
        <a:p>
          <a:endParaRPr lang="tr-TR"/>
        </a:p>
      </dgm:t>
    </dgm:pt>
    <dgm:pt modelId="{DEF1A458-3481-4B35-8C3C-A15E1E1A7F56}" type="pres">
      <dgm:prSet presAssocID="{D175D939-A946-47BD-A5C7-8A95833A23AE}" presName="Accent2" presStyleCnt="0"/>
      <dgm:spPr/>
    </dgm:pt>
    <dgm:pt modelId="{D574A5A6-105A-476A-8907-ED940262AE0E}" type="pres">
      <dgm:prSet presAssocID="{D175D939-A946-47BD-A5C7-8A95833A23AE}" presName="Accent" presStyleLbl="node1" presStyleIdx="1" presStyleCnt="4"/>
      <dgm:spPr/>
    </dgm:pt>
    <dgm:pt modelId="{6ADE4F22-7DC0-4811-ABCB-9EABD8F2F62E}" type="pres">
      <dgm:prSet presAssocID="{D175D939-A946-47BD-A5C7-8A95833A23AE}" presName="Parent2" presStyleLbl="revTx" presStyleIdx="1" presStyleCnt="4">
        <dgm:presLayoutVars>
          <dgm:chMax val="1"/>
          <dgm:chPref val="1"/>
          <dgm:bulletEnabled val="1"/>
        </dgm:presLayoutVars>
      </dgm:prSet>
      <dgm:spPr/>
      <dgm:t>
        <a:bodyPr/>
        <a:lstStyle/>
        <a:p>
          <a:endParaRPr lang="tr-TR"/>
        </a:p>
      </dgm:t>
    </dgm:pt>
    <dgm:pt modelId="{26A260E7-0ED7-4193-8B98-089B61580638}" type="pres">
      <dgm:prSet presAssocID="{14C1B2A4-D4B2-4F2F-9151-4D569BEBAF55}" presName="Accent3" presStyleCnt="0"/>
      <dgm:spPr/>
    </dgm:pt>
    <dgm:pt modelId="{022600B2-3E56-4E7B-8388-4370A511AE93}" type="pres">
      <dgm:prSet presAssocID="{14C1B2A4-D4B2-4F2F-9151-4D569BEBAF55}" presName="Accent" presStyleLbl="node1" presStyleIdx="2" presStyleCnt="4"/>
      <dgm:spPr/>
    </dgm:pt>
    <dgm:pt modelId="{DED465DC-CDF9-40A8-ACE1-78CBC935AA2D}" type="pres">
      <dgm:prSet presAssocID="{14C1B2A4-D4B2-4F2F-9151-4D569BEBAF55}" presName="Parent3" presStyleLbl="revTx" presStyleIdx="2" presStyleCnt="4">
        <dgm:presLayoutVars>
          <dgm:chMax val="1"/>
          <dgm:chPref val="1"/>
          <dgm:bulletEnabled val="1"/>
        </dgm:presLayoutVars>
      </dgm:prSet>
      <dgm:spPr/>
      <dgm:t>
        <a:bodyPr/>
        <a:lstStyle/>
        <a:p>
          <a:endParaRPr lang="tr-TR"/>
        </a:p>
      </dgm:t>
    </dgm:pt>
    <dgm:pt modelId="{5F006034-FFC0-4AE1-BB70-13677B3780A0}" type="pres">
      <dgm:prSet presAssocID="{462F3A51-0D9F-4F73-99CA-621A33792DD7}" presName="Accent4" presStyleCnt="0"/>
      <dgm:spPr/>
    </dgm:pt>
    <dgm:pt modelId="{F7AA2662-F5FF-4123-A635-452FC802587E}" type="pres">
      <dgm:prSet presAssocID="{462F3A51-0D9F-4F73-99CA-621A33792DD7}" presName="Accent" presStyleLbl="node1" presStyleIdx="3" presStyleCnt="4"/>
      <dgm:spPr/>
    </dgm:pt>
    <dgm:pt modelId="{B529039A-5A8C-45D1-9A41-5566F4CEFF62}" type="pres">
      <dgm:prSet presAssocID="{462F3A51-0D9F-4F73-99CA-621A33792DD7}" presName="Parent4" presStyleLbl="revTx" presStyleIdx="3" presStyleCnt="4" custScaleX="85529">
        <dgm:presLayoutVars>
          <dgm:chMax val="1"/>
          <dgm:chPref val="1"/>
          <dgm:bulletEnabled val="1"/>
        </dgm:presLayoutVars>
      </dgm:prSet>
      <dgm:spPr/>
      <dgm:t>
        <a:bodyPr/>
        <a:lstStyle/>
        <a:p>
          <a:endParaRPr lang="tr-TR"/>
        </a:p>
      </dgm:t>
    </dgm:pt>
  </dgm:ptLst>
  <dgm:cxnLst>
    <dgm:cxn modelId="{E5A2A23D-952D-499B-B432-974F8B8B58F1}" type="presOf" srcId="{462F3A51-0D9F-4F73-99CA-621A33792DD7}" destId="{B529039A-5A8C-45D1-9A41-5566F4CEFF62}" srcOrd="0" destOrd="0" presId="urn:microsoft.com/office/officeart/2009/layout/CircleArrowProcess"/>
    <dgm:cxn modelId="{FCE6C218-F368-47E5-8DA9-7C4FB7AC7DC3}" srcId="{76F3A702-AF3A-4980-A4D2-8EFC2DAD078A}" destId="{7E153294-8197-45B4-AEB4-FA573D0E752B}" srcOrd="0" destOrd="0" parTransId="{837C9516-E88B-4926-BAD7-58FF6C820D0E}" sibTransId="{7ED6566E-1F22-49D2-8360-36DE8E72BB43}"/>
    <dgm:cxn modelId="{A954946A-965B-4204-A1F4-C888C947E5E6}" srcId="{76F3A702-AF3A-4980-A4D2-8EFC2DAD078A}" destId="{462F3A51-0D9F-4F73-99CA-621A33792DD7}" srcOrd="3" destOrd="0" parTransId="{2A57DCC2-D845-49F4-878F-C410DB3D9EC4}" sibTransId="{5E5CE017-2603-4561-AA78-93E522CEC8D2}"/>
    <dgm:cxn modelId="{BABBC714-C018-4486-A20B-AE163504ECDC}" type="presOf" srcId="{14C1B2A4-D4B2-4F2F-9151-4D569BEBAF55}" destId="{DED465DC-CDF9-40A8-ACE1-78CBC935AA2D}" srcOrd="0" destOrd="0" presId="urn:microsoft.com/office/officeart/2009/layout/CircleArrowProcess"/>
    <dgm:cxn modelId="{6E8938EF-31D9-490B-B1C2-CE2BD9D507F5}" type="presOf" srcId="{76F3A702-AF3A-4980-A4D2-8EFC2DAD078A}" destId="{7691A43F-AED2-4E49-8C77-3347811A7E33}" srcOrd="0" destOrd="0" presId="urn:microsoft.com/office/officeart/2009/layout/CircleArrowProcess"/>
    <dgm:cxn modelId="{2FEA9EAC-B798-46BE-85F0-C0581E32E1FF}" type="presOf" srcId="{D175D939-A946-47BD-A5C7-8A95833A23AE}" destId="{6ADE4F22-7DC0-4811-ABCB-9EABD8F2F62E}" srcOrd="0" destOrd="0" presId="urn:microsoft.com/office/officeart/2009/layout/CircleArrowProcess"/>
    <dgm:cxn modelId="{4D3052FF-D417-435A-9253-F58A70FC4F4D}" srcId="{76F3A702-AF3A-4980-A4D2-8EFC2DAD078A}" destId="{14C1B2A4-D4B2-4F2F-9151-4D569BEBAF55}" srcOrd="2" destOrd="0" parTransId="{B12A62DE-D61E-45AF-9A16-CBDA3935C420}" sibTransId="{1F132EB6-B8D2-489B-B72E-1FFB0926BE92}"/>
    <dgm:cxn modelId="{B3E2D217-EAA7-47AD-A34E-5140783D3AD8}" type="presOf" srcId="{7E153294-8197-45B4-AEB4-FA573D0E752B}" destId="{DABF40EA-2BB8-4AFB-BC56-8F13685815E9}" srcOrd="0" destOrd="0" presId="urn:microsoft.com/office/officeart/2009/layout/CircleArrowProcess"/>
    <dgm:cxn modelId="{E2069B19-952F-450F-825E-39336A3A40EB}" srcId="{76F3A702-AF3A-4980-A4D2-8EFC2DAD078A}" destId="{D175D939-A946-47BD-A5C7-8A95833A23AE}" srcOrd="1" destOrd="0" parTransId="{E960DB35-62B7-479E-B1C0-2D4B5FCEFF35}" sibTransId="{0AD15896-5A0A-4955-B8F9-36A2283EEE33}"/>
    <dgm:cxn modelId="{B5170BA9-4910-424B-ADD3-FF51D911C97D}" type="presParOf" srcId="{7691A43F-AED2-4E49-8C77-3347811A7E33}" destId="{8A3655A5-5617-454F-BB0F-BBDE29FC3160}" srcOrd="0" destOrd="0" presId="urn:microsoft.com/office/officeart/2009/layout/CircleArrowProcess"/>
    <dgm:cxn modelId="{2721DF69-44FF-4C7D-B254-3809B8AEADE9}" type="presParOf" srcId="{8A3655A5-5617-454F-BB0F-BBDE29FC3160}" destId="{BD0CB8A5-88C0-485B-94EA-DB3EFBBC07EF}" srcOrd="0" destOrd="0" presId="urn:microsoft.com/office/officeart/2009/layout/CircleArrowProcess"/>
    <dgm:cxn modelId="{9146057B-47B8-4B27-8541-A449F0E147AB}" type="presParOf" srcId="{7691A43F-AED2-4E49-8C77-3347811A7E33}" destId="{DABF40EA-2BB8-4AFB-BC56-8F13685815E9}" srcOrd="1" destOrd="0" presId="urn:microsoft.com/office/officeart/2009/layout/CircleArrowProcess"/>
    <dgm:cxn modelId="{FE9FBAE9-752E-4A6B-8D4B-777AABD4E21B}" type="presParOf" srcId="{7691A43F-AED2-4E49-8C77-3347811A7E33}" destId="{DEF1A458-3481-4B35-8C3C-A15E1E1A7F56}" srcOrd="2" destOrd="0" presId="urn:microsoft.com/office/officeart/2009/layout/CircleArrowProcess"/>
    <dgm:cxn modelId="{DA2EC18F-2E85-4C23-8DA0-262C3B00F550}" type="presParOf" srcId="{DEF1A458-3481-4B35-8C3C-A15E1E1A7F56}" destId="{D574A5A6-105A-476A-8907-ED940262AE0E}" srcOrd="0" destOrd="0" presId="urn:microsoft.com/office/officeart/2009/layout/CircleArrowProcess"/>
    <dgm:cxn modelId="{C0C327D1-597A-4BE4-9056-DB4E5AE057CA}" type="presParOf" srcId="{7691A43F-AED2-4E49-8C77-3347811A7E33}" destId="{6ADE4F22-7DC0-4811-ABCB-9EABD8F2F62E}" srcOrd="3" destOrd="0" presId="urn:microsoft.com/office/officeart/2009/layout/CircleArrowProcess"/>
    <dgm:cxn modelId="{AB83EB3E-ACBD-4806-B44B-D5DF00044DA7}" type="presParOf" srcId="{7691A43F-AED2-4E49-8C77-3347811A7E33}" destId="{26A260E7-0ED7-4193-8B98-089B61580638}" srcOrd="4" destOrd="0" presId="urn:microsoft.com/office/officeart/2009/layout/CircleArrowProcess"/>
    <dgm:cxn modelId="{7ECF4875-8E32-471E-A481-63420D54F075}" type="presParOf" srcId="{26A260E7-0ED7-4193-8B98-089B61580638}" destId="{022600B2-3E56-4E7B-8388-4370A511AE93}" srcOrd="0" destOrd="0" presId="urn:microsoft.com/office/officeart/2009/layout/CircleArrowProcess"/>
    <dgm:cxn modelId="{5BA57CCE-0E6A-4D44-8DF1-4EC38698362F}" type="presParOf" srcId="{7691A43F-AED2-4E49-8C77-3347811A7E33}" destId="{DED465DC-CDF9-40A8-ACE1-78CBC935AA2D}" srcOrd="5" destOrd="0" presId="urn:microsoft.com/office/officeart/2009/layout/CircleArrowProcess"/>
    <dgm:cxn modelId="{08335190-D9B4-48C3-ACB5-3110FEB00778}" type="presParOf" srcId="{7691A43F-AED2-4E49-8C77-3347811A7E33}" destId="{5F006034-FFC0-4AE1-BB70-13677B3780A0}" srcOrd="6" destOrd="0" presId="urn:microsoft.com/office/officeart/2009/layout/CircleArrowProcess"/>
    <dgm:cxn modelId="{926710B2-CC85-47C4-BAD5-33CD4CD4707F}" type="presParOf" srcId="{5F006034-FFC0-4AE1-BB70-13677B3780A0}" destId="{F7AA2662-F5FF-4123-A635-452FC802587E}" srcOrd="0" destOrd="0" presId="urn:microsoft.com/office/officeart/2009/layout/CircleArrowProcess"/>
    <dgm:cxn modelId="{7C6913AC-33A1-43B4-A638-983B5722FC26}" type="presParOf" srcId="{7691A43F-AED2-4E49-8C77-3347811A7E33}" destId="{B529039A-5A8C-45D1-9A41-5566F4CEFF62}" srcOrd="7" destOrd="0" presId="urn:microsoft.com/office/officeart/2009/layout/CircleArrowProcess"/>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E6420FD-26B3-41F1-A99C-00BB40B1DFEB}"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tr-TR"/>
        </a:p>
      </dgm:t>
    </dgm:pt>
    <dgm:pt modelId="{9FE50F68-835A-47B5-B1B8-A9843378EDA0}">
      <dgm:prSet phldrT="[Metin]"/>
      <dgm:spPr/>
      <dgm:t>
        <a:bodyPr/>
        <a:lstStyle/>
        <a:p>
          <a:r>
            <a:rPr lang="tr-TR" b="1" dirty="0" smtClean="0">
              <a:solidFill>
                <a:srgbClr val="FFFF00"/>
              </a:solidFill>
            </a:rPr>
            <a:t>Duyu-Motor Dönem</a:t>
          </a:r>
        </a:p>
        <a:p>
          <a:r>
            <a:rPr lang="tr-TR" b="1" dirty="0" smtClean="0">
              <a:solidFill>
                <a:srgbClr val="FFFF00"/>
              </a:solidFill>
            </a:rPr>
            <a:t> (0-2 yaş)</a:t>
          </a:r>
          <a:endParaRPr lang="tr-TR" b="1" dirty="0">
            <a:solidFill>
              <a:srgbClr val="FFFF00"/>
            </a:solidFill>
          </a:endParaRPr>
        </a:p>
      </dgm:t>
    </dgm:pt>
    <dgm:pt modelId="{C6D94746-427B-431D-837D-9F6C6A999BE3}" type="parTrans" cxnId="{FFD8F354-3E87-45F0-A865-CB0CC3C65271}">
      <dgm:prSet/>
      <dgm:spPr/>
      <dgm:t>
        <a:bodyPr/>
        <a:lstStyle/>
        <a:p>
          <a:endParaRPr lang="tr-TR"/>
        </a:p>
      </dgm:t>
    </dgm:pt>
    <dgm:pt modelId="{76718676-F5D1-4C0A-9635-54CA405390DF}" type="sibTrans" cxnId="{FFD8F354-3E87-45F0-A865-CB0CC3C65271}">
      <dgm:prSet/>
      <dgm:spPr/>
      <dgm:t>
        <a:bodyPr/>
        <a:lstStyle/>
        <a:p>
          <a:endParaRPr lang="tr-TR"/>
        </a:p>
      </dgm:t>
    </dgm:pt>
    <dgm:pt modelId="{D30BAA6B-5AE6-4EB4-BC04-8F39726C0079}">
      <dgm:prSet custT="1"/>
      <dgm:spPr/>
      <dgm:t>
        <a:bodyPr/>
        <a:lstStyle/>
        <a:p>
          <a:r>
            <a:rPr lang="tr-TR" sz="1800" b="1" dirty="0" smtClean="0">
              <a:solidFill>
                <a:schemeClr val="accent2">
                  <a:lumMod val="40000"/>
                  <a:lumOff val="60000"/>
                </a:schemeClr>
              </a:solidFill>
            </a:rPr>
            <a:t>Duyularını ve algılarını koordine etmek için fiziksel hareketlerini ve faaliyetlerini geliştirirler. </a:t>
          </a:r>
        </a:p>
      </dgm:t>
    </dgm:pt>
    <dgm:pt modelId="{94C048E5-1C3B-4022-AB87-15B4D8A0B918}" type="parTrans" cxnId="{143DB6F9-A682-4158-A1F4-8A857574209E}">
      <dgm:prSet/>
      <dgm:spPr/>
      <dgm:t>
        <a:bodyPr/>
        <a:lstStyle/>
        <a:p>
          <a:endParaRPr lang="tr-TR"/>
        </a:p>
      </dgm:t>
    </dgm:pt>
    <dgm:pt modelId="{82714DB6-2C25-4678-B01F-E416704DE9AC}" type="sibTrans" cxnId="{143DB6F9-A682-4158-A1F4-8A857574209E}">
      <dgm:prSet/>
      <dgm:spPr/>
      <dgm:t>
        <a:bodyPr/>
        <a:lstStyle/>
        <a:p>
          <a:endParaRPr lang="tr-TR"/>
        </a:p>
      </dgm:t>
    </dgm:pt>
    <dgm:pt modelId="{99DAACCA-4101-4080-8419-A61EF07C59C6}">
      <dgm:prSet custT="1"/>
      <dgm:spPr/>
      <dgm:t>
        <a:bodyPr/>
        <a:lstStyle/>
        <a:p>
          <a:r>
            <a:rPr lang="tr-TR" sz="1600" b="1" dirty="0" smtClean="0"/>
            <a:t>Refleksler aşaması </a:t>
          </a:r>
        </a:p>
        <a:p>
          <a:r>
            <a:rPr lang="tr-TR" sz="1600" b="1" dirty="0" smtClean="0"/>
            <a:t>(0–1 ay)</a:t>
          </a:r>
        </a:p>
      </dgm:t>
    </dgm:pt>
    <dgm:pt modelId="{E9D3F79E-DB18-4947-B45C-DCC3A89C94BB}" type="parTrans" cxnId="{947B63AA-4524-462C-81EA-0C6B4CBFB7F9}">
      <dgm:prSet/>
      <dgm:spPr/>
      <dgm:t>
        <a:bodyPr/>
        <a:lstStyle/>
        <a:p>
          <a:endParaRPr lang="tr-TR"/>
        </a:p>
      </dgm:t>
    </dgm:pt>
    <dgm:pt modelId="{59D29583-D590-48C7-AE79-893E38606A0A}" type="sibTrans" cxnId="{947B63AA-4524-462C-81EA-0C6B4CBFB7F9}">
      <dgm:prSet/>
      <dgm:spPr/>
      <dgm:t>
        <a:bodyPr/>
        <a:lstStyle/>
        <a:p>
          <a:endParaRPr lang="tr-TR"/>
        </a:p>
      </dgm:t>
    </dgm:pt>
    <dgm:pt modelId="{32957A53-2F6D-48E2-8D51-2DC5D41F9BDE}">
      <dgm:prSet custT="1"/>
      <dgm:spPr/>
      <dgm:t>
        <a:bodyPr/>
        <a:lstStyle/>
        <a:p>
          <a:r>
            <a:rPr lang="tr-TR" sz="1800" b="1" dirty="0" smtClean="0"/>
            <a:t>I. döngüsel tepkiler </a:t>
          </a:r>
        </a:p>
        <a:p>
          <a:r>
            <a:rPr lang="tr-TR" sz="1800" b="1" dirty="0" smtClean="0"/>
            <a:t>(1–4 aylar)</a:t>
          </a:r>
          <a:r>
            <a:rPr lang="tr-TR" sz="1300" dirty="0" smtClean="0"/>
            <a:t> </a:t>
          </a:r>
          <a:endParaRPr lang="tr-TR" sz="1300" dirty="0"/>
        </a:p>
      </dgm:t>
    </dgm:pt>
    <dgm:pt modelId="{772C61A4-E901-4EF1-B5BF-8376FAC57773}" type="parTrans" cxnId="{0CD855AD-0FD6-4A59-AEE5-B42075C9B96E}">
      <dgm:prSet/>
      <dgm:spPr/>
      <dgm:t>
        <a:bodyPr/>
        <a:lstStyle/>
        <a:p>
          <a:endParaRPr lang="tr-TR"/>
        </a:p>
      </dgm:t>
    </dgm:pt>
    <dgm:pt modelId="{BF6A158C-5466-4418-A821-3313ABF2BA98}" type="sibTrans" cxnId="{0CD855AD-0FD6-4A59-AEE5-B42075C9B96E}">
      <dgm:prSet/>
      <dgm:spPr/>
      <dgm:t>
        <a:bodyPr/>
        <a:lstStyle/>
        <a:p>
          <a:endParaRPr lang="tr-TR"/>
        </a:p>
      </dgm:t>
    </dgm:pt>
    <dgm:pt modelId="{AEAB6CAD-1343-4425-B0AA-64AFBF3EB797}">
      <dgm:prSet custT="1"/>
      <dgm:spPr/>
      <dgm:t>
        <a:bodyPr/>
        <a:lstStyle/>
        <a:p>
          <a:r>
            <a:rPr lang="tr-TR" sz="1800" b="1" dirty="0" smtClean="0"/>
            <a:t>II. döngüsel tepkiler </a:t>
          </a:r>
        </a:p>
        <a:p>
          <a:r>
            <a:rPr lang="tr-TR" sz="1800" b="1" dirty="0" smtClean="0"/>
            <a:t>(4–8 aylar)</a:t>
          </a:r>
          <a:r>
            <a:rPr lang="tr-TR" sz="1800" dirty="0" smtClean="0"/>
            <a:t> </a:t>
          </a:r>
        </a:p>
      </dgm:t>
    </dgm:pt>
    <dgm:pt modelId="{BF122E3B-2798-486A-B976-E0E9E779FF70}" type="parTrans" cxnId="{A43672C6-AB5A-46AC-A459-1C41F49A686D}">
      <dgm:prSet/>
      <dgm:spPr/>
      <dgm:t>
        <a:bodyPr/>
        <a:lstStyle/>
        <a:p>
          <a:endParaRPr lang="tr-TR"/>
        </a:p>
      </dgm:t>
    </dgm:pt>
    <dgm:pt modelId="{63DE16E5-66FE-40B6-8BA7-BA9372432D89}" type="sibTrans" cxnId="{A43672C6-AB5A-46AC-A459-1C41F49A686D}">
      <dgm:prSet/>
      <dgm:spPr/>
      <dgm:t>
        <a:bodyPr/>
        <a:lstStyle/>
        <a:p>
          <a:endParaRPr lang="tr-TR"/>
        </a:p>
      </dgm:t>
    </dgm:pt>
    <dgm:pt modelId="{A87960C0-6997-4E0F-9010-D73AFA2E1783}">
      <dgm:prSet custT="1"/>
      <dgm:spPr/>
      <dgm:t>
        <a:bodyPr/>
        <a:lstStyle/>
        <a:p>
          <a:r>
            <a:rPr lang="tr-TR" sz="1600" b="1" dirty="0" smtClean="0"/>
            <a:t>II. döngüsel tepkilerin koordinasyonu ve amaca yönelik davranışlar</a:t>
          </a:r>
        </a:p>
        <a:p>
          <a:r>
            <a:rPr lang="tr-TR" sz="1600" b="1" dirty="0" smtClean="0"/>
            <a:t>(8–12 aylar)</a:t>
          </a:r>
          <a:r>
            <a:rPr lang="tr-TR" sz="1600" dirty="0" smtClean="0"/>
            <a:t> </a:t>
          </a:r>
          <a:endParaRPr lang="tr-TR" sz="1600" b="1" dirty="0" smtClean="0"/>
        </a:p>
      </dgm:t>
    </dgm:pt>
    <dgm:pt modelId="{7BA95DED-1D11-4A2E-8EDF-9506B9D198A4}" type="parTrans" cxnId="{80DAA053-B61A-4DF2-92F6-6E849651E21B}">
      <dgm:prSet/>
      <dgm:spPr/>
      <dgm:t>
        <a:bodyPr/>
        <a:lstStyle/>
        <a:p>
          <a:endParaRPr lang="tr-TR"/>
        </a:p>
      </dgm:t>
    </dgm:pt>
    <dgm:pt modelId="{1380D974-C9CE-4BDC-BE8E-1369C91F9A67}" type="sibTrans" cxnId="{80DAA053-B61A-4DF2-92F6-6E849651E21B}">
      <dgm:prSet/>
      <dgm:spPr/>
      <dgm:t>
        <a:bodyPr/>
        <a:lstStyle/>
        <a:p>
          <a:endParaRPr lang="tr-TR"/>
        </a:p>
      </dgm:t>
    </dgm:pt>
    <dgm:pt modelId="{DDA0F72D-78B3-40E5-96A8-9864A4B8FBB2}">
      <dgm:prSet custT="1"/>
      <dgm:spPr/>
      <dgm:t>
        <a:bodyPr/>
        <a:lstStyle/>
        <a:p>
          <a:r>
            <a:rPr lang="tr-TR" sz="1600" b="1" dirty="0" smtClean="0"/>
            <a:t>III. döngüsel tepkiler, yenilik, merak aşaması </a:t>
          </a:r>
        </a:p>
        <a:p>
          <a:r>
            <a:rPr lang="tr-TR" sz="1600" b="1" dirty="0" smtClean="0"/>
            <a:t>(12–18 aylar)</a:t>
          </a:r>
          <a:r>
            <a:rPr lang="tr-TR" sz="1600" dirty="0" smtClean="0"/>
            <a:t> </a:t>
          </a:r>
        </a:p>
      </dgm:t>
    </dgm:pt>
    <dgm:pt modelId="{5B2C64B5-36F9-4A11-A7E6-A6A60BE5C127}" type="parTrans" cxnId="{C4DC64F1-0146-4950-8C4A-409955881F44}">
      <dgm:prSet/>
      <dgm:spPr/>
      <dgm:t>
        <a:bodyPr/>
        <a:lstStyle/>
        <a:p>
          <a:endParaRPr lang="tr-TR"/>
        </a:p>
      </dgm:t>
    </dgm:pt>
    <dgm:pt modelId="{30744986-30CB-4A2F-A65E-DA521A5DD1F6}" type="sibTrans" cxnId="{C4DC64F1-0146-4950-8C4A-409955881F44}">
      <dgm:prSet/>
      <dgm:spPr/>
      <dgm:t>
        <a:bodyPr/>
        <a:lstStyle/>
        <a:p>
          <a:endParaRPr lang="tr-TR"/>
        </a:p>
      </dgm:t>
    </dgm:pt>
    <dgm:pt modelId="{DB9C2DFE-3345-4A4E-9BC4-C50B375F9D49}">
      <dgm:prSet custT="1"/>
      <dgm:spPr/>
      <dgm:t>
        <a:bodyPr/>
        <a:lstStyle/>
        <a:p>
          <a:r>
            <a:rPr lang="tr-TR" sz="1600" b="1" dirty="0" smtClean="0"/>
            <a:t>Zihinsel kombinasyonlar ve problem çözme aşaması (18–24 aylar)</a:t>
          </a:r>
          <a:r>
            <a:rPr lang="tr-TR" sz="1600" dirty="0" smtClean="0"/>
            <a:t> </a:t>
          </a:r>
        </a:p>
      </dgm:t>
    </dgm:pt>
    <dgm:pt modelId="{8002B9EE-89CC-4477-A3A1-B3471E597687}" type="parTrans" cxnId="{4129F8D9-89A3-426D-A053-130F00D4DD7E}">
      <dgm:prSet/>
      <dgm:spPr/>
      <dgm:t>
        <a:bodyPr/>
        <a:lstStyle/>
        <a:p>
          <a:endParaRPr lang="tr-TR"/>
        </a:p>
      </dgm:t>
    </dgm:pt>
    <dgm:pt modelId="{6699D85A-D0E4-4EBD-A7FB-EBB70B2914EA}" type="sibTrans" cxnId="{4129F8D9-89A3-426D-A053-130F00D4DD7E}">
      <dgm:prSet/>
      <dgm:spPr/>
      <dgm:t>
        <a:bodyPr/>
        <a:lstStyle/>
        <a:p>
          <a:endParaRPr lang="tr-TR"/>
        </a:p>
      </dgm:t>
    </dgm:pt>
    <dgm:pt modelId="{F09BAB17-47FD-4F8E-B122-66F5F05C8CC4}" type="pres">
      <dgm:prSet presAssocID="{FE6420FD-26B3-41F1-A99C-00BB40B1DFEB}" presName="cycle" presStyleCnt="0">
        <dgm:presLayoutVars>
          <dgm:chMax val="1"/>
          <dgm:dir/>
          <dgm:animLvl val="ctr"/>
          <dgm:resizeHandles val="exact"/>
        </dgm:presLayoutVars>
      </dgm:prSet>
      <dgm:spPr/>
      <dgm:t>
        <a:bodyPr/>
        <a:lstStyle/>
        <a:p>
          <a:endParaRPr lang="tr-TR"/>
        </a:p>
      </dgm:t>
    </dgm:pt>
    <dgm:pt modelId="{E1914E6F-1AE7-48C9-898C-DC4D0FE617D3}" type="pres">
      <dgm:prSet presAssocID="{9FE50F68-835A-47B5-B1B8-A9843378EDA0}" presName="centerShape" presStyleLbl="node0" presStyleIdx="0" presStyleCnt="1" custScaleX="114212"/>
      <dgm:spPr/>
      <dgm:t>
        <a:bodyPr/>
        <a:lstStyle/>
        <a:p>
          <a:endParaRPr lang="tr-TR"/>
        </a:p>
      </dgm:t>
    </dgm:pt>
    <dgm:pt modelId="{CBF36251-B2DD-4167-8791-A17DCF2590C9}" type="pres">
      <dgm:prSet presAssocID="{94C048E5-1C3B-4022-AB87-15B4D8A0B918}" presName="Name9" presStyleLbl="parChTrans1D2" presStyleIdx="0" presStyleCnt="7"/>
      <dgm:spPr/>
      <dgm:t>
        <a:bodyPr/>
        <a:lstStyle/>
        <a:p>
          <a:endParaRPr lang="tr-TR"/>
        </a:p>
      </dgm:t>
    </dgm:pt>
    <dgm:pt modelId="{74000DDA-182B-4F35-97AD-8A03156CC9A0}" type="pres">
      <dgm:prSet presAssocID="{94C048E5-1C3B-4022-AB87-15B4D8A0B918}" presName="connTx" presStyleLbl="parChTrans1D2" presStyleIdx="0" presStyleCnt="7"/>
      <dgm:spPr/>
      <dgm:t>
        <a:bodyPr/>
        <a:lstStyle/>
        <a:p>
          <a:endParaRPr lang="tr-TR"/>
        </a:p>
      </dgm:t>
    </dgm:pt>
    <dgm:pt modelId="{E93109C5-09B4-4987-B046-7E616222DE88}" type="pres">
      <dgm:prSet presAssocID="{D30BAA6B-5AE6-4EB4-BC04-8F39726C0079}" presName="node" presStyleLbl="node1" presStyleIdx="0" presStyleCnt="7" custScaleX="163023" custScaleY="100010" custRadScaleRad="124177" custRadScaleInc="-2659">
        <dgm:presLayoutVars>
          <dgm:bulletEnabled val="1"/>
        </dgm:presLayoutVars>
      </dgm:prSet>
      <dgm:spPr/>
      <dgm:t>
        <a:bodyPr/>
        <a:lstStyle/>
        <a:p>
          <a:endParaRPr lang="tr-TR"/>
        </a:p>
      </dgm:t>
    </dgm:pt>
    <dgm:pt modelId="{8B5A4242-E743-4062-ADDD-39430B7935F1}" type="pres">
      <dgm:prSet presAssocID="{E9D3F79E-DB18-4947-B45C-DCC3A89C94BB}" presName="Name9" presStyleLbl="parChTrans1D2" presStyleIdx="1" presStyleCnt="7"/>
      <dgm:spPr/>
      <dgm:t>
        <a:bodyPr/>
        <a:lstStyle/>
        <a:p>
          <a:endParaRPr lang="tr-TR"/>
        </a:p>
      </dgm:t>
    </dgm:pt>
    <dgm:pt modelId="{CB8601D0-B8A0-4939-A4AF-609C2696F7EF}" type="pres">
      <dgm:prSet presAssocID="{E9D3F79E-DB18-4947-B45C-DCC3A89C94BB}" presName="connTx" presStyleLbl="parChTrans1D2" presStyleIdx="1" presStyleCnt="7"/>
      <dgm:spPr/>
      <dgm:t>
        <a:bodyPr/>
        <a:lstStyle/>
        <a:p>
          <a:endParaRPr lang="tr-TR"/>
        </a:p>
      </dgm:t>
    </dgm:pt>
    <dgm:pt modelId="{2E8035B3-BFE0-4277-B3D9-4A96F69DF928}" type="pres">
      <dgm:prSet presAssocID="{99DAACCA-4101-4080-8419-A61EF07C59C6}" presName="node" presStyleLbl="node1" presStyleIdx="1" presStyleCnt="7">
        <dgm:presLayoutVars>
          <dgm:bulletEnabled val="1"/>
        </dgm:presLayoutVars>
      </dgm:prSet>
      <dgm:spPr/>
      <dgm:t>
        <a:bodyPr/>
        <a:lstStyle/>
        <a:p>
          <a:endParaRPr lang="tr-TR"/>
        </a:p>
      </dgm:t>
    </dgm:pt>
    <dgm:pt modelId="{781229CE-CFD5-4149-AA62-5F9E4D4B457D}" type="pres">
      <dgm:prSet presAssocID="{772C61A4-E901-4EF1-B5BF-8376FAC57773}" presName="Name9" presStyleLbl="parChTrans1D2" presStyleIdx="2" presStyleCnt="7"/>
      <dgm:spPr/>
      <dgm:t>
        <a:bodyPr/>
        <a:lstStyle/>
        <a:p>
          <a:endParaRPr lang="tr-TR"/>
        </a:p>
      </dgm:t>
    </dgm:pt>
    <dgm:pt modelId="{F38FDAB4-F554-4E46-B939-708406A2A2C3}" type="pres">
      <dgm:prSet presAssocID="{772C61A4-E901-4EF1-B5BF-8376FAC57773}" presName="connTx" presStyleLbl="parChTrans1D2" presStyleIdx="2" presStyleCnt="7"/>
      <dgm:spPr/>
      <dgm:t>
        <a:bodyPr/>
        <a:lstStyle/>
        <a:p>
          <a:endParaRPr lang="tr-TR"/>
        </a:p>
      </dgm:t>
    </dgm:pt>
    <dgm:pt modelId="{B9751371-D48A-4B9C-B938-855163D8F65C}" type="pres">
      <dgm:prSet presAssocID="{32957A53-2F6D-48E2-8D51-2DC5D41F9BDE}" presName="node" presStyleLbl="node1" presStyleIdx="2" presStyleCnt="7">
        <dgm:presLayoutVars>
          <dgm:bulletEnabled val="1"/>
        </dgm:presLayoutVars>
      </dgm:prSet>
      <dgm:spPr/>
      <dgm:t>
        <a:bodyPr/>
        <a:lstStyle/>
        <a:p>
          <a:endParaRPr lang="tr-TR"/>
        </a:p>
      </dgm:t>
    </dgm:pt>
    <dgm:pt modelId="{D8D59B7E-001A-4BEC-A5B8-C1AC40EEE15B}" type="pres">
      <dgm:prSet presAssocID="{BF122E3B-2798-486A-B976-E0E9E779FF70}" presName="Name9" presStyleLbl="parChTrans1D2" presStyleIdx="3" presStyleCnt="7"/>
      <dgm:spPr/>
      <dgm:t>
        <a:bodyPr/>
        <a:lstStyle/>
        <a:p>
          <a:endParaRPr lang="tr-TR"/>
        </a:p>
      </dgm:t>
    </dgm:pt>
    <dgm:pt modelId="{A8291541-4FFF-49E5-9302-64C56290497D}" type="pres">
      <dgm:prSet presAssocID="{BF122E3B-2798-486A-B976-E0E9E779FF70}" presName="connTx" presStyleLbl="parChTrans1D2" presStyleIdx="3" presStyleCnt="7"/>
      <dgm:spPr/>
      <dgm:t>
        <a:bodyPr/>
        <a:lstStyle/>
        <a:p>
          <a:endParaRPr lang="tr-TR"/>
        </a:p>
      </dgm:t>
    </dgm:pt>
    <dgm:pt modelId="{5D94527D-E37D-4F0A-AC25-C1E57437B1EF}" type="pres">
      <dgm:prSet presAssocID="{AEAB6CAD-1343-4425-B0AA-64AFBF3EB797}" presName="node" presStyleLbl="node1" presStyleIdx="3" presStyleCnt="7">
        <dgm:presLayoutVars>
          <dgm:bulletEnabled val="1"/>
        </dgm:presLayoutVars>
      </dgm:prSet>
      <dgm:spPr/>
      <dgm:t>
        <a:bodyPr/>
        <a:lstStyle/>
        <a:p>
          <a:endParaRPr lang="tr-TR"/>
        </a:p>
      </dgm:t>
    </dgm:pt>
    <dgm:pt modelId="{F259E74A-1725-4BAA-BB89-46A47FF6AA41}" type="pres">
      <dgm:prSet presAssocID="{7BA95DED-1D11-4A2E-8EDF-9506B9D198A4}" presName="Name9" presStyleLbl="parChTrans1D2" presStyleIdx="4" presStyleCnt="7"/>
      <dgm:spPr/>
      <dgm:t>
        <a:bodyPr/>
        <a:lstStyle/>
        <a:p>
          <a:endParaRPr lang="tr-TR"/>
        </a:p>
      </dgm:t>
    </dgm:pt>
    <dgm:pt modelId="{E8E7396D-CA0C-4CAA-8FEA-E4C553C5EADE}" type="pres">
      <dgm:prSet presAssocID="{7BA95DED-1D11-4A2E-8EDF-9506B9D198A4}" presName="connTx" presStyleLbl="parChTrans1D2" presStyleIdx="4" presStyleCnt="7"/>
      <dgm:spPr/>
      <dgm:t>
        <a:bodyPr/>
        <a:lstStyle/>
        <a:p>
          <a:endParaRPr lang="tr-TR"/>
        </a:p>
      </dgm:t>
    </dgm:pt>
    <dgm:pt modelId="{A4520AF9-ED76-4456-A8B4-EBB1A658CF89}" type="pres">
      <dgm:prSet presAssocID="{A87960C0-6997-4E0F-9010-D73AFA2E1783}" presName="node" presStyleLbl="node1" presStyleIdx="4" presStyleCnt="7" custScaleX="114499">
        <dgm:presLayoutVars>
          <dgm:bulletEnabled val="1"/>
        </dgm:presLayoutVars>
      </dgm:prSet>
      <dgm:spPr/>
      <dgm:t>
        <a:bodyPr/>
        <a:lstStyle/>
        <a:p>
          <a:endParaRPr lang="tr-TR"/>
        </a:p>
      </dgm:t>
    </dgm:pt>
    <dgm:pt modelId="{8388893B-DD5F-4F8C-8BCC-5375C97E1248}" type="pres">
      <dgm:prSet presAssocID="{5B2C64B5-36F9-4A11-A7E6-A6A60BE5C127}" presName="Name9" presStyleLbl="parChTrans1D2" presStyleIdx="5" presStyleCnt="7"/>
      <dgm:spPr/>
      <dgm:t>
        <a:bodyPr/>
        <a:lstStyle/>
        <a:p>
          <a:endParaRPr lang="tr-TR"/>
        </a:p>
      </dgm:t>
    </dgm:pt>
    <dgm:pt modelId="{B88758CB-F00F-4A7D-8EF6-3519D301EA3C}" type="pres">
      <dgm:prSet presAssocID="{5B2C64B5-36F9-4A11-A7E6-A6A60BE5C127}" presName="connTx" presStyleLbl="parChTrans1D2" presStyleIdx="5" presStyleCnt="7"/>
      <dgm:spPr/>
      <dgm:t>
        <a:bodyPr/>
        <a:lstStyle/>
        <a:p>
          <a:endParaRPr lang="tr-TR"/>
        </a:p>
      </dgm:t>
    </dgm:pt>
    <dgm:pt modelId="{5E7AB3A3-1C86-415A-8936-3248D93E29AB}" type="pres">
      <dgm:prSet presAssocID="{DDA0F72D-78B3-40E5-96A8-9864A4B8FBB2}" presName="node" presStyleLbl="node1" presStyleIdx="5" presStyleCnt="7">
        <dgm:presLayoutVars>
          <dgm:bulletEnabled val="1"/>
        </dgm:presLayoutVars>
      </dgm:prSet>
      <dgm:spPr/>
      <dgm:t>
        <a:bodyPr/>
        <a:lstStyle/>
        <a:p>
          <a:endParaRPr lang="tr-TR"/>
        </a:p>
      </dgm:t>
    </dgm:pt>
    <dgm:pt modelId="{D3FCB8F9-B2D1-4379-B891-CC5A7B1FCA7E}" type="pres">
      <dgm:prSet presAssocID="{8002B9EE-89CC-4477-A3A1-B3471E597687}" presName="Name9" presStyleLbl="parChTrans1D2" presStyleIdx="6" presStyleCnt="7"/>
      <dgm:spPr/>
      <dgm:t>
        <a:bodyPr/>
        <a:lstStyle/>
        <a:p>
          <a:endParaRPr lang="tr-TR"/>
        </a:p>
      </dgm:t>
    </dgm:pt>
    <dgm:pt modelId="{A8430A4E-D57C-4DF4-9431-B15196667625}" type="pres">
      <dgm:prSet presAssocID="{8002B9EE-89CC-4477-A3A1-B3471E597687}" presName="connTx" presStyleLbl="parChTrans1D2" presStyleIdx="6" presStyleCnt="7"/>
      <dgm:spPr/>
      <dgm:t>
        <a:bodyPr/>
        <a:lstStyle/>
        <a:p>
          <a:endParaRPr lang="tr-TR"/>
        </a:p>
      </dgm:t>
    </dgm:pt>
    <dgm:pt modelId="{1842378E-2079-4D73-89A3-60749368C4EE}" type="pres">
      <dgm:prSet presAssocID="{DB9C2DFE-3345-4A4E-9BC4-C50B375F9D49}" presName="node" presStyleLbl="node1" presStyleIdx="6" presStyleCnt="7" custScaleX="124267">
        <dgm:presLayoutVars>
          <dgm:bulletEnabled val="1"/>
        </dgm:presLayoutVars>
      </dgm:prSet>
      <dgm:spPr/>
      <dgm:t>
        <a:bodyPr/>
        <a:lstStyle/>
        <a:p>
          <a:endParaRPr lang="tr-TR"/>
        </a:p>
      </dgm:t>
    </dgm:pt>
  </dgm:ptLst>
  <dgm:cxnLst>
    <dgm:cxn modelId="{947B63AA-4524-462C-81EA-0C6B4CBFB7F9}" srcId="{9FE50F68-835A-47B5-B1B8-A9843378EDA0}" destId="{99DAACCA-4101-4080-8419-A61EF07C59C6}" srcOrd="1" destOrd="0" parTransId="{E9D3F79E-DB18-4947-B45C-DCC3A89C94BB}" sibTransId="{59D29583-D590-48C7-AE79-893E38606A0A}"/>
    <dgm:cxn modelId="{4B933A8E-6FD5-4C52-A541-901683E95E3D}" type="presOf" srcId="{5B2C64B5-36F9-4A11-A7E6-A6A60BE5C127}" destId="{B88758CB-F00F-4A7D-8EF6-3519D301EA3C}" srcOrd="1" destOrd="0" presId="urn:microsoft.com/office/officeart/2005/8/layout/radial1"/>
    <dgm:cxn modelId="{54E92792-8130-47B5-A036-BFC3DEBC57B2}" type="presOf" srcId="{5B2C64B5-36F9-4A11-A7E6-A6A60BE5C127}" destId="{8388893B-DD5F-4F8C-8BCC-5375C97E1248}" srcOrd="0" destOrd="0" presId="urn:microsoft.com/office/officeart/2005/8/layout/radial1"/>
    <dgm:cxn modelId="{D4799B22-490B-4E53-9A71-5F27FA184847}" type="presOf" srcId="{8002B9EE-89CC-4477-A3A1-B3471E597687}" destId="{A8430A4E-D57C-4DF4-9431-B15196667625}" srcOrd="1" destOrd="0" presId="urn:microsoft.com/office/officeart/2005/8/layout/radial1"/>
    <dgm:cxn modelId="{74AD8F3E-5ED5-4D58-86D1-D5FE42809379}" type="presOf" srcId="{8002B9EE-89CC-4477-A3A1-B3471E597687}" destId="{D3FCB8F9-B2D1-4379-B891-CC5A7B1FCA7E}" srcOrd="0" destOrd="0" presId="urn:microsoft.com/office/officeart/2005/8/layout/radial1"/>
    <dgm:cxn modelId="{4129F8D9-89A3-426D-A053-130F00D4DD7E}" srcId="{9FE50F68-835A-47B5-B1B8-A9843378EDA0}" destId="{DB9C2DFE-3345-4A4E-9BC4-C50B375F9D49}" srcOrd="6" destOrd="0" parTransId="{8002B9EE-89CC-4477-A3A1-B3471E597687}" sibTransId="{6699D85A-D0E4-4EBD-A7FB-EBB70B2914EA}"/>
    <dgm:cxn modelId="{0CD855AD-0FD6-4A59-AEE5-B42075C9B96E}" srcId="{9FE50F68-835A-47B5-B1B8-A9843378EDA0}" destId="{32957A53-2F6D-48E2-8D51-2DC5D41F9BDE}" srcOrd="2" destOrd="0" parTransId="{772C61A4-E901-4EF1-B5BF-8376FAC57773}" sibTransId="{BF6A158C-5466-4418-A821-3313ABF2BA98}"/>
    <dgm:cxn modelId="{5D61A25E-918B-40A8-B01B-FE9688A6DEAC}" type="presOf" srcId="{DB9C2DFE-3345-4A4E-9BC4-C50B375F9D49}" destId="{1842378E-2079-4D73-89A3-60749368C4EE}" srcOrd="0" destOrd="0" presId="urn:microsoft.com/office/officeart/2005/8/layout/radial1"/>
    <dgm:cxn modelId="{43A52E4E-92F4-49AA-8795-1FFD4B82CFF8}" type="presOf" srcId="{DDA0F72D-78B3-40E5-96A8-9864A4B8FBB2}" destId="{5E7AB3A3-1C86-415A-8936-3248D93E29AB}" srcOrd="0" destOrd="0" presId="urn:microsoft.com/office/officeart/2005/8/layout/radial1"/>
    <dgm:cxn modelId="{05FB5395-67FE-4932-9851-2CA2E10F256C}" type="presOf" srcId="{E9D3F79E-DB18-4947-B45C-DCC3A89C94BB}" destId="{8B5A4242-E743-4062-ADDD-39430B7935F1}" srcOrd="0" destOrd="0" presId="urn:microsoft.com/office/officeart/2005/8/layout/radial1"/>
    <dgm:cxn modelId="{143DB6F9-A682-4158-A1F4-8A857574209E}" srcId="{9FE50F68-835A-47B5-B1B8-A9843378EDA0}" destId="{D30BAA6B-5AE6-4EB4-BC04-8F39726C0079}" srcOrd="0" destOrd="0" parTransId="{94C048E5-1C3B-4022-AB87-15B4D8A0B918}" sibTransId="{82714DB6-2C25-4678-B01F-E416704DE9AC}"/>
    <dgm:cxn modelId="{A43672C6-AB5A-46AC-A459-1C41F49A686D}" srcId="{9FE50F68-835A-47B5-B1B8-A9843378EDA0}" destId="{AEAB6CAD-1343-4425-B0AA-64AFBF3EB797}" srcOrd="3" destOrd="0" parTransId="{BF122E3B-2798-486A-B976-E0E9E779FF70}" sibTransId="{63DE16E5-66FE-40B6-8BA7-BA9372432D89}"/>
    <dgm:cxn modelId="{FF0E2704-DDFD-46F6-86C4-B8FC97C3EB63}" type="presOf" srcId="{7BA95DED-1D11-4A2E-8EDF-9506B9D198A4}" destId="{F259E74A-1725-4BAA-BB89-46A47FF6AA41}" srcOrd="0" destOrd="0" presId="urn:microsoft.com/office/officeart/2005/8/layout/radial1"/>
    <dgm:cxn modelId="{FFD8F354-3E87-45F0-A865-CB0CC3C65271}" srcId="{FE6420FD-26B3-41F1-A99C-00BB40B1DFEB}" destId="{9FE50F68-835A-47B5-B1B8-A9843378EDA0}" srcOrd="0" destOrd="0" parTransId="{C6D94746-427B-431D-837D-9F6C6A999BE3}" sibTransId="{76718676-F5D1-4C0A-9635-54CA405390DF}"/>
    <dgm:cxn modelId="{FBC61968-43A7-4B65-B178-8A19872B4F3B}" type="presOf" srcId="{9FE50F68-835A-47B5-B1B8-A9843378EDA0}" destId="{E1914E6F-1AE7-48C9-898C-DC4D0FE617D3}" srcOrd="0" destOrd="0" presId="urn:microsoft.com/office/officeart/2005/8/layout/radial1"/>
    <dgm:cxn modelId="{28304BE9-3300-4590-AEF3-D237B8D02E58}" type="presOf" srcId="{94C048E5-1C3B-4022-AB87-15B4D8A0B918}" destId="{74000DDA-182B-4F35-97AD-8A03156CC9A0}" srcOrd="1" destOrd="0" presId="urn:microsoft.com/office/officeart/2005/8/layout/radial1"/>
    <dgm:cxn modelId="{80DAA053-B61A-4DF2-92F6-6E849651E21B}" srcId="{9FE50F68-835A-47B5-B1B8-A9843378EDA0}" destId="{A87960C0-6997-4E0F-9010-D73AFA2E1783}" srcOrd="4" destOrd="0" parTransId="{7BA95DED-1D11-4A2E-8EDF-9506B9D198A4}" sibTransId="{1380D974-C9CE-4BDC-BE8E-1369C91F9A67}"/>
    <dgm:cxn modelId="{4633BE36-52AD-475D-AE35-8EEA8F702F03}" type="presOf" srcId="{772C61A4-E901-4EF1-B5BF-8376FAC57773}" destId="{781229CE-CFD5-4149-AA62-5F9E4D4B457D}" srcOrd="0" destOrd="0" presId="urn:microsoft.com/office/officeart/2005/8/layout/radial1"/>
    <dgm:cxn modelId="{1723CA0C-8750-4619-BA70-69573AF56822}" type="presOf" srcId="{772C61A4-E901-4EF1-B5BF-8376FAC57773}" destId="{F38FDAB4-F554-4E46-B939-708406A2A2C3}" srcOrd="1" destOrd="0" presId="urn:microsoft.com/office/officeart/2005/8/layout/radial1"/>
    <dgm:cxn modelId="{CFD4C7F2-40C5-4EBC-94CC-FEA6AB2A0643}" type="presOf" srcId="{BF122E3B-2798-486A-B976-E0E9E779FF70}" destId="{D8D59B7E-001A-4BEC-A5B8-C1AC40EEE15B}" srcOrd="0" destOrd="0" presId="urn:microsoft.com/office/officeart/2005/8/layout/radial1"/>
    <dgm:cxn modelId="{C3695375-2968-4307-B2F1-2C54D3123431}" type="presOf" srcId="{99DAACCA-4101-4080-8419-A61EF07C59C6}" destId="{2E8035B3-BFE0-4277-B3D9-4A96F69DF928}" srcOrd="0" destOrd="0" presId="urn:microsoft.com/office/officeart/2005/8/layout/radial1"/>
    <dgm:cxn modelId="{2EA253EB-657C-4BB6-8827-3CAFFFC80019}" type="presOf" srcId="{AEAB6CAD-1343-4425-B0AA-64AFBF3EB797}" destId="{5D94527D-E37D-4F0A-AC25-C1E57437B1EF}" srcOrd="0" destOrd="0" presId="urn:microsoft.com/office/officeart/2005/8/layout/radial1"/>
    <dgm:cxn modelId="{0EF65E2F-4D08-4A98-A34A-DB597AD44664}" type="presOf" srcId="{FE6420FD-26B3-41F1-A99C-00BB40B1DFEB}" destId="{F09BAB17-47FD-4F8E-B122-66F5F05C8CC4}" srcOrd="0" destOrd="0" presId="urn:microsoft.com/office/officeart/2005/8/layout/radial1"/>
    <dgm:cxn modelId="{C4DC64F1-0146-4950-8C4A-409955881F44}" srcId="{9FE50F68-835A-47B5-B1B8-A9843378EDA0}" destId="{DDA0F72D-78B3-40E5-96A8-9864A4B8FBB2}" srcOrd="5" destOrd="0" parTransId="{5B2C64B5-36F9-4A11-A7E6-A6A60BE5C127}" sibTransId="{30744986-30CB-4A2F-A65E-DA521A5DD1F6}"/>
    <dgm:cxn modelId="{8E37C0D5-A7BD-4C8C-8BFD-2FEF49B0A490}" type="presOf" srcId="{32957A53-2F6D-48E2-8D51-2DC5D41F9BDE}" destId="{B9751371-D48A-4B9C-B938-855163D8F65C}" srcOrd="0" destOrd="0" presId="urn:microsoft.com/office/officeart/2005/8/layout/radial1"/>
    <dgm:cxn modelId="{4C10C558-2EDB-4342-8D6E-CF768CFEE72C}" type="presOf" srcId="{BF122E3B-2798-486A-B976-E0E9E779FF70}" destId="{A8291541-4FFF-49E5-9302-64C56290497D}" srcOrd="1" destOrd="0" presId="urn:microsoft.com/office/officeart/2005/8/layout/radial1"/>
    <dgm:cxn modelId="{E2BDAB90-1279-4436-8534-DFF79C89ECD7}" type="presOf" srcId="{7BA95DED-1D11-4A2E-8EDF-9506B9D198A4}" destId="{E8E7396D-CA0C-4CAA-8FEA-E4C553C5EADE}" srcOrd="1" destOrd="0" presId="urn:microsoft.com/office/officeart/2005/8/layout/radial1"/>
    <dgm:cxn modelId="{91977E52-EAB8-47E3-8BB4-58D44DB14A7A}" type="presOf" srcId="{A87960C0-6997-4E0F-9010-D73AFA2E1783}" destId="{A4520AF9-ED76-4456-A8B4-EBB1A658CF89}" srcOrd="0" destOrd="0" presId="urn:microsoft.com/office/officeart/2005/8/layout/radial1"/>
    <dgm:cxn modelId="{B3C2F4DB-5EBA-4434-A973-9462598E867A}" type="presOf" srcId="{D30BAA6B-5AE6-4EB4-BC04-8F39726C0079}" destId="{E93109C5-09B4-4987-B046-7E616222DE88}" srcOrd="0" destOrd="0" presId="urn:microsoft.com/office/officeart/2005/8/layout/radial1"/>
    <dgm:cxn modelId="{59CC0377-9603-4EFB-A552-30D9FBA1BB96}" type="presOf" srcId="{E9D3F79E-DB18-4947-B45C-DCC3A89C94BB}" destId="{CB8601D0-B8A0-4939-A4AF-609C2696F7EF}" srcOrd="1" destOrd="0" presId="urn:microsoft.com/office/officeart/2005/8/layout/radial1"/>
    <dgm:cxn modelId="{99A697D1-9E04-4E5F-BAC3-24B1AE9EEE2B}" type="presOf" srcId="{94C048E5-1C3B-4022-AB87-15B4D8A0B918}" destId="{CBF36251-B2DD-4167-8791-A17DCF2590C9}" srcOrd="0" destOrd="0" presId="urn:microsoft.com/office/officeart/2005/8/layout/radial1"/>
    <dgm:cxn modelId="{B38D86D7-F2EB-4DC6-ABC0-87CD942D29B6}" type="presParOf" srcId="{F09BAB17-47FD-4F8E-B122-66F5F05C8CC4}" destId="{E1914E6F-1AE7-48C9-898C-DC4D0FE617D3}" srcOrd="0" destOrd="0" presId="urn:microsoft.com/office/officeart/2005/8/layout/radial1"/>
    <dgm:cxn modelId="{B0C18A52-826D-40E9-8B98-DA26F862279D}" type="presParOf" srcId="{F09BAB17-47FD-4F8E-B122-66F5F05C8CC4}" destId="{CBF36251-B2DD-4167-8791-A17DCF2590C9}" srcOrd="1" destOrd="0" presId="urn:microsoft.com/office/officeart/2005/8/layout/radial1"/>
    <dgm:cxn modelId="{7029CB45-8BAD-48F6-B0A8-171B45D34EC5}" type="presParOf" srcId="{CBF36251-B2DD-4167-8791-A17DCF2590C9}" destId="{74000DDA-182B-4F35-97AD-8A03156CC9A0}" srcOrd="0" destOrd="0" presId="urn:microsoft.com/office/officeart/2005/8/layout/radial1"/>
    <dgm:cxn modelId="{01894AAE-FA77-41D5-B8C5-E9B0C4C5A0D8}" type="presParOf" srcId="{F09BAB17-47FD-4F8E-B122-66F5F05C8CC4}" destId="{E93109C5-09B4-4987-B046-7E616222DE88}" srcOrd="2" destOrd="0" presId="urn:microsoft.com/office/officeart/2005/8/layout/radial1"/>
    <dgm:cxn modelId="{D5EBD2C1-ADE2-439E-B0F0-C2DE6A74E8E2}" type="presParOf" srcId="{F09BAB17-47FD-4F8E-B122-66F5F05C8CC4}" destId="{8B5A4242-E743-4062-ADDD-39430B7935F1}" srcOrd="3" destOrd="0" presId="urn:microsoft.com/office/officeart/2005/8/layout/radial1"/>
    <dgm:cxn modelId="{5DE46B57-A125-4669-A3CC-2028F9B577D0}" type="presParOf" srcId="{8B5A4242-E743-4062-ADDD-39430B7935F1}" destId="{CB8601D0-B8A0-4939-A4AF-609C2696F7EF}" srcOrd="0" destOrd="0" presId="urn:microsoft.com/office/officeart/2005/8/layout/radial1"/>
    <dgm:cxn modelId="{CB541CA0-3D88-48E3-BE73-84B0BCD2FAE1}" type="presParOf" srcId="{F09BAB17-47FD-4F8E-B122-66F5F05C8CC4}" destId="{2E8035B3-BFE0-4277-B3D9-4A96F69DF928}" srcOrd="4" destOrd="0" presId="urn:microsoft.com/office/officeart/2005/8/layout/radial1"/>
    <dgm:cxn modelId="{68F0B9F1-BFDA-4210-90BA-D0B7A4A45510}" type="presParOf" srcId="{F09BAB17-47FD-4F8E-B122-66F5F05C8CC4}" destId="{781229CE-CFD5-4149-AA62-5F9E4D4B457D}" srcOrd="5" destOrd="0" presId="urn:microsoft.com/office/officeart/2005/8/layout/radial1"/>
    <dgm:cxn modelId="{589AE398-4268-4CE4-925E-BD9B8FAFB691}" type="presParOf" srcId="{781229CE-CFD5-4149-AA62-5F9E4D4B457D}" destId="{F38FDAB4-F554-4E46-B939-708406A2A2C3}" srcOrd="0" destOrd="0" presId="urn:microsoft.com/office/officeart/2005/8/layout/radial1"/>
    <dgm:cxn modelId="{1F600068-BBA0-42C5-AA1A-4B54C08A98EF}" type="presParOf" srcId="{F09BAB17-47FD-4F8E-B122-66F5F05C8CC4}" destId="{B9751371-D48A-4B9C-B938-855163D8F65C}" srcOrd="6" destOrd="0" presId="urn:microsoft.com/office/officeart/2005/8/layout/radial1"/>
    <dgm:cxn modelId="{8B838E26-CB0C-4E5B-B2F9-7F4300808ED3}" type="presParOf" srcId="{F09BAB17-47FD-4F8E-B122-66F5F05C8CC4}" destId="{D8D59B7E-001A-4BEC-A5B8-C1AC40EEE15B}" srcOrd="7" destOrd="0" presId="urn:microsoft.com/office/officeart/2005/8/layout/radial1"/>
    <dgm:cxn modelId="{6A6DF30D-2D48-401C-BB29-F52FD1850DE6}" type="presParOf" srcId="{D8D59B7E-001A-4BEC-A5B8-C1AC40EEE15B}" destId="{A8291541-4FFF-49E5-9302-64C56290497D}" srcOrd="0" destOrd="0" presId="urn:microsoft.com/office/officeart/2005/8/layout/radial1"/>
    <dgm:cxn modelId="{FD953C0E-34CC-42C7-8A21-A2BF1127EE0D}" type="presParOf" srcId="{F09BAB17-47FD-4F8E-B122-66F5F05C8CC4}" destId="{5D94527D-E37D-4F0A-AC25-C1E57437B1EF}" srcOrd="8" destOrd="0" presId="urn:microsoft.com/office/officeart/2005/8/layout/radial1"/>
    <dgm:cxn modelId="{174E3506-DA7B-4C69-878E-9874484CF01F}" type="presParOf" srcId="{F09BAB17-47FD-4F8E-B122-66F5F05C8CC4}" destId="{F259E74A-1725-4BAA-BB89-46A47FF6AA41}" srcOrd="9" destOrd="0" presId="urn:microsoft.com/office/officeart/2005/8/layout/radial1"/>
    <dgm:cxn modelId="{E880B69D-9767-4CD9-A650-B28D39DDE31C}" type="presParOf" srcId="{F259E74A-1725-4BAA-BB89-46A47FF6AA41}" destId="{E8E7396D-CA0C-4CAA-8FEA-E4C553C5EADE}" srcOrd="0" destOrd="0" presId="urn:microsoft.com/office/officeart/2005/8/layout/radial1"/>
    <dgm:cxn modelId="{66AF3BC3-742C-4342-AD4D-C0804C5E43D5}" type="presParOf" srcId="{F09BAB17-47FD-4F8E-B122-66F5F05C8CC4}" destId="{A4520AF9-ED76-4456-A8B4-EBB1A658CF89}" srcOrd="10" destOrd="0" presId="urn:microsoft.com/office/officeart/2005/8/layout/radial1"/>
    <dgm:cxn modelId="{735C83EA-7BF2-4533-B5D1-BC024BD4B5C1}" type="presParOf" srcId="{F09BAB17-47FD-4F8E-B122-66F5F05C8CC4}" destId="{8388893B-DD5F-4F8C-8BCC-5375C97E1248}" srcOrd="11" destOrd="0" presId="urn:microsoft.com/office/officeart/2005/8/layout/radial1"/>
    <dgm:cxn modelId="{6D9AE82A-A187-4B70-9431-179748F47FCE}" type="presParOf" srcId="{8388893B-DD5F-4F8C-8BCC-5375C97E1248}" destId="{B88758CB-F00F-4A7D-8EF6-3519D301EA3C}" srcOrd="0" destOrd="0" presId="urn:microsoft.com/office/officeart/2005/8/layout/radial1"/>
    <dgm:cxn modelId="{CCB85345-5AF6-4B76-A443-217BAC4D95D1}" type="presParOf" srcId="{F09BAB17-47FD-4F8E-B122-66F5F05C8CC4}" destId="{5E7AB3A3-1C86-415A-8936-3248D93E29AB}" srcOrd="12" destOrd="0" presId="urn:microsoft.com/office/officeart/2005/8/layout/radial1"/>
    <dgm:cxn modelId="{4860479C-1B02-45FD-B048-8486F4BA1E21}" type="presParOf" srcId="{F09BAB17-47FD-4F8E-B122-66F5F05C8CC4}" destId="{D3FCB8F9-B2D1-4379-B891-CC5A7B1FCA7E}" srcOrd="13" destOrd="0" presId="urn:microsoft.com/office/officeart/2005/8/layout/radial1"/>
    <dgm:cxn modelId="{5FB610B2-AB00-41AE-A73A-0F8378600974}" type="presParOf" srcId="{D3FCB8F9-B2D1-4379-B891-CC5A7B1FCA7E}" destId="{A8430A4E-D57C-4DF4-9431-B15196667625}" srcOrd="0" destOrd="0" presId="urn:microsoft.com/office/officeart/2005/8/layout/radial1"/>
    <dgm:cxn modelId="{1020CDDA-8D52-481C-AACC-E62F06BA9B4D}" type="presParOf" srcId="{F09BAB17-47FD-4F8E-B122-66F5F05C8CC4}" destId="{1842378E-2079-4D73-89A3-60749368C4EE}" srcOrd="14" destOrd="0" presId="urn:microsoft.com/office/officeart/2005/8/layout/radial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2FC558A-357F-49E3-A2B4-0BBCFA4E9341}"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tr-TR"/>
        </a:p>
      </dgm:t>
    </dgm:pt>
    <dgm:pt modelId="{6DBC157A-9984-496C-8C5B-3EF92FF5E77D}">
      <dgm:prSet phldrT="[Metin]"/>
      <dgm:spPr>
        <a:solidFill>
          <a:srgbClr val="99CCFF"/>
        </a:solidFill>
      </dgm:spPr>
      <dgm:t>
        <a:bodyPr/>
        <a:lstStyle/>
        <a:p>
          <a:r>
            <a:rPr lang="tr-TR" b="1" dirty="0" smtClean="0"/>
            <a:t>Operasyonlar Öncesi Sembolik Fonksiyon </a:t>
          </a:r>
        </a:p>
        <a:p>
          <a:r>
            <a:rPr lang="tr-TR" b="1" dirty="0" smtClean="0"/>
            <a:t>(2-4 yaş)</a:t>
          </a:r>
          <a:endParaRPr lang="tr-TR" b="1" dirty="0"/>
        </a:p>
      </dgm:t>
    </dgm:pt>
    <dgm:pt modelId="{24504B62-02EB-422D-AD17-0FA2AAD4A225}" type="parTrans" cxnId="{FBD30CAE-5B5A-4FF2-BB3E-0DE9A07FEFE3}">
      <dgm:prSet/>
      <dgm:spPr/>
      <dgm:t>
        <a:bodyPr/>
        <a:lstStyle/>
        <a:p>
          <a:endParaRPr lang="tr-TR"/>
        </a:p>
      </dgm:t>
    </dgm:pt>
    <dgm:pt modelId="{9CA1175E-7CC7-4FC9-B476-2B940FCB5E9B}" type="sibTrans" cxnId="{FBD30CAE-5B5A-4FF2-BB3E-0DE9A07FEFE3}">
      <dgm:prSet/>
      <dgm:spPr/>
      <dgm:t>
        <a:bodyPr/>
        <a:lstStyle/>
        <a:p>
          <a:endParaRPr lang="tr-TR"/>
        </a:p>
      </dgm:t>
    </dgm:pt>
    <dgm:pt modelId="{82440D74-62CC-4F4F-9AA1-1E8C4940C90D}">
      <dgm:prSet phldrT="[Metin]"/>
      <dgm:spPr>
        <a:solidFill>
          <a:schemeClr val="accent2">
            <a:lumMod val="20000"/>
            <a:lumOff val="80000"/>
            <a:alpha val="90000"/>
          </a:schemeClr>
        </a:solidFill>
      </dgm:spPr>
      <dgm:t>
        <a:bodyPr/>
        <a:lstStyle/>
        <a:p>
          <a:r>
            <a:rPr lang="tr-TR" dirty="0" smtClean="0"/>
            <a:t>Semboller yardımıyla çocuk, yakın çevresiyle ve olaylarla ilgilenir. İfade etme yeteneği gelişmektedir. Sembolik oyunlar oynar. </a:t>
          </a:r>
          <a:endParaRPr lang="tr-TR" dirty="0"/>
        </a:p>
      </dgm:t>
    </dgm:pt>
    <dgm:pt modelId="{78F95820-59BD-4D05-9799-FA74D5457F94}" type="parTrans" cxnId="{BB36A989-61D2-4B4E-9D0F-6BD3FC4A6065}">
      <dgm:prSet/>
      <dgm:spPr/>
      <dgm:t>
        <a:bodyPr/>
        <a:lstStyle/>
        <a:p>
          <a:endParaRPr lang="tr-TR"/>
        </a:p>
      </dgm:t>
    </dgm:pt>
    <dgm:pt modelId="{B8EC9B08-05C9-43E7-823C-EE5B63E4C7A8}" type="sibTrans" cxnId="{BB36A989-61D2-4B4E-9D0F-6BD3FC4A6065}">
      <dgm:prSet/>
      <dgm:spPr/>
      <dgm:t>
        <a:bodyPr/>
        <a:lstStyle/>
        <a:p>
          <a:endParaRPr lang="tr-TR"/>
        </a:p>
      </dgm:t>
    </dgm:pt>
    <dgm:pt modelId="{C547B6FD-745E-43E0-995E-D8B4A7AB9ADD}">
      <dgm:prSet phldrT="[Metin]"/>
      <dgm:spPr>
        <a:solidFill>
          <a:schemeClr val="accent2">
            <a:lumMod val="20000"/>
            <a:lumOff val="80000"/>
            <a:alpha val="90000"/>
          </a:schemeClr>
        </a:solidFill>
      </dgm:spPr>
      <dgm:t>
        <a:bodyPr/>
        <a:lstStyle/>
        <a:p>
          <a:r>
            <a:rPr lang="tr-TR" dirty="0" smtClean="0">
              <a:solidFill>
                <a:schemeClr val="tx1"/>
              </a:solidFill>
            </a:rPr>
            <a:t>E</a:t>
          </a:r>
          <a:r>
            <a:rPr lang="tr-TR" u="sng" dirty="0" smtClean="0">
              <a:solidFill>
                <a:schemeClr val="tx1"/>
              </a:solidFill>
            </a:rPr>
            <a:t>gosantrik düşünce </a:t>
          </a:r>
          <a:r>
            <a:rPr lang="tr-TR" dirty="0" smtClean="0">
              <a:solidFill>
                <a:schemeClr val="tx1"/>
              </a:solidFill>
            </a:rPr>
            <a:t>hâkimdir. </a:t>
          </a:r>
          <a:endParaRPr lang="tr-TR" dirty="0">
            <a:solidFill>
              <a:schemeClr val="tx1"/>
            </a:solidFill>
          </a:endParaRPr>
        </a:p>
      </dgm:t>
    </dgm:pt>
    <dgm:pt modelId="{FA19F26B-30FC-437C-B5EF-5E66C37F259B}" type="parTrans" cxnId="{170C329C-CFEA-4006-93EA-398FF27B0308}">
      <dgm:prSet/>
      <dgm:spPr/>
      <dgm:t>
        <a:bodyPr/>
        <a:lstStyle/>
        <a:p>
          <a:endParaRPr lang="tr-TR"/>
        </a:p>
      </dgm:t>
    </dgm:pt>
    <dgm:pt modelId="{01ACAACB-28DB-4FAB-8D52-C26390C6ED93}" type="sibTrans" cxnId="{170C329C-CFEA-4006-93EA-398FF27B0308}">
      <dgm:prSet/>
      <dgm:spPr/>
      <dgm:t>
        <a:bodyPr/>
        <a:lstStyle/>
        <a:p>
          <a:endParaRPr lang="tr-TR"/>
        </a:p>
      </dgm:t>
    </dgm:pt>
    <dgm:pt modelId="{A4600118-297B-4D57-96DE-9F0ADDF83F49}">
      <dgm:prSet phldrT="[Metin]"/>
      <dgm:spPr>
        <a:solidFill>
          <a:srgbClr val="99CCFF"/>
        </a:solidFill>
      </dgm:spPr>
      <dgm:t>
        <a:bodyPr/>
        <a:lstStyle/>
        <a:p>
          <a:r>
            <a:rPr lang="tr-TR" b="1" dirty="0" smtClean="0"/>
            <a:t>Sezici Düşünce </a:t>
          </a:r>
        </a:p>
        <a:p>
          <a:r>
            <a:rPr lang="tr-TR" b="1" dirty="0" smtClean="0"/>
            <a:t>(4-7 yaş)</a:t>
          </a:r>
          <a:endParaRPr lang="tr-TR" b="1" dirty="0"/>
        </a:p>
      </dgm:t>
    </dgm:pt>
    <dgm:pt modelId="{2D8C4964-9F25-4F48-8FBF-CD6391C6D1E0}" type="parTrans" cxnId="{45A928B9-543D-4AF5-A03F-697161D6A6D5}">
      <dgm:prSet/>
      <dgm:spPr/>
      <dgm:t>
        <a:bodyPr/>
        <a:lstStyle/>
        <a:p>
          <a:endParaRPr lang="tr-TR"/>
        </a:p>
      </dgm:t>
    </dgm:pt>
    <dgm:pt modelId="{3E7BA1B3-A80D-4B7A-8FA7-B05FADD01FA5}" type="sibTrans" cxnId="{45A928B9-543D-4AF5-A03F-697161D6A6D5}">
      <dgm:prSet/>
      <dgm:spPr/>
      <dgm:t>
        <a:bodyPr/>
        <a:lstStyle/>
        <a:p>
          <a:endParaRPr lang="tr-TR"/>
        </a:p>
      </dgm:t>
    </dgm:pt>
    <dgm:pt modelId="{ECB2B109-9658-4976-88E6-25350A993093}">
      <dgm:prSet phldrT="[Metin]"/>
      <dgm:spPr>
        <a:solidFill>
          <a:schemeClr val="accent2">
            <a:lumMod val="20000"/>
            <a:lumOff val="80000"/>
            <a:alpha val="90000"/>
          </a:schemeClr>
        </a:solidFill>
      </dgm:spPr>
      <dgm:t>
        <a:bodyPr/>
        <a:lstStyle/>
        <a:p>
          <a:r>
            <a:rPr lang="tr-TR" dirty="0" smtClean="0"/>
            <a:t>Sezgili düşünce, mantıksal ilişkilerin yavaş yavaş birbirine bağlanması ve kavram oluşturma yeteneğinin artması bu aşamayı karakterize eder. Bununla beraber düşünce hala ilkeldir </a:t>
          </a:r>
          <a:endParaRPr lang="tr-TR" dirty="0"/>
        </a:p>
      </dgm:t>
    </dgm:pt>
    <dgm:pt modelId="{CAA4E935-A258-429D-B512-AF9FB3767594}" type="parTrans" cxnId="{EB06E691-391E-4FD5-AA37-9B78D9DFDB6E}">
      <dgm:prSet/>
      <dgm:spPr/>
      <dgm:t>
        <a:bodyPr/>
        <a:lstStyle/>
        <a:p>
          <a:endParaRPr lang="tr-TR"/>
        </a:p>
      </dgm:t>
    </dgm:pt>
    <dgm:pt modelId="{0F969A2C-128E-408B-B5C7-2AFDA95CADAF}" type="sibTrans" cxnId="{EB06E691-391E-4FD5-AA37-9B78D9DFDB6E}">
      <dgm:prSet/>
      <dgm:spPr/>
      <dgm:t>
        <a:bodyPr/>
        <a:lstStyle/>
        <a:p>
          <a:endParaRPr lang="tr-TR"/>
        </a:p>
      </dgm:t>
    </dgm:pt>
    <dgm:pt modelId="{6D995106-3448-4821-994B-4D1410356FC4}">
      <dgm:prSet phldrT="[Metin]"/>
      <dgm:spPr>
        <a:solidFill>
          <a:schemeClr val="accent2">
            <a:lumMod val="20000"/>
            <a:lumOff val="80000"/>
            <a:alpha val="90000"/>
          </a:schemeClr>
        </a:solidFill>
      </dgm:spPr>
      <dgm:t>
        <a:bodyPr/>
        <a:lstStyle/>
        <a:p>
          <a:r>
            <a:rPr lang="tr-TR" dirty="0" smtClean="0"/>
            <a:t>Merkezileşme vardır. Korunum ve </a:t>
          </a:r>
          <a:r>
            <a:rPr lang="tr-TR" dirty="0" err="1" smtClean="0"/>
            <a:t>Dönüşebilirlik</a:t>
          </a:r>
          <a:r>
            <a:rPr lang="tr-TR" dirty="0" smtClean="0"/>
            <a:t> görülmez.</a:t>
          </a:r>
          <a:endParaRPr lang="tr-TR" dirty="0"/>
        </a:p>
      </dgm:t>
    </dgm:pt>
    <dgm:pt modelId="{6164D677-A1D1-402A-A8BB-EDC6186092C9}" type="parTrans" cxnId="{9C7F7340-5E7B-4713-B4BC-C0CBA3B13157}">
      <dgm:prSet/>
      <dgm:spPr/>
      <dgm:t>
        <a:bodyPr/>
        <a:lstStyle/>
        <a:p>
          <a:endParaRPr lang="tr-TR"/>
        </a:p>
      </dgm:t>
    </dgm:pt>
    <dgm:pt modelId="{46920A93-57A1-477B-A340-1A51E3091977}" type="sibTrans" cxnId="{9C7F7340-5E7B-4713-B4BC-C0CBA3B13157}">
      <dgm:prSet/>
      <dgm:spPr/>
      <dgm:t>
        <a:bodyPr/>
        <a:lstStyle/>
        <a:p>
          <a:endParaRPr lang="tr-TR"/>
        </a:p>
      </dgm:t>
    </dgm:pt>
    <dgm:pt modelId="{AE46F202-5D3B-4F83-AD59-F627D5DEF627}">
      <dgm:prSet phldrT="[Metin]"/>
      <dgm:spPr>
        <a:solidFill>
          <a:schemeClr val="accent2">
            <a:lumMod val="20000"/>
            <a:lumOff val="80000"/>
            <a:alpha val="90000"/>
          </a:schemeClr>
        </a:solidFill>
      </dgm:spPr>
      <dgm:t>
        <a:bodyPr/>
        <a:lstStyle/>
        <a:p>
          <a:r>
            <a:rPr lang="tr-TR" u="sng" dirty="0" smtClean="0"/>
            <a:t>Animizm</a:t>
          </a:r>
          <a:r>
            <a:rPr lang="tr-TR" dirty="0" smtClean="0"/>
            <a:t>, çocuğun cansız nesnelerin canlı niteliklere sahip olduğunu düşünmesidir.</a:t>
          </a:r>
          <a:endParaRPr lang="tr-TR" dirty="0">
            <a:solidFill>
              <a:schemeClr val="tx1"/>
            </a:solidFill>
          </a:endParaRPr>
        </a:p>
      </dgm:t>
    </dgm:pt>
    <dgm:pt modelId="{3FDF8ABC-6D37-4708-9D4E-60CB177EA0AC}" type="parTrans" cxnId="{A1B6F50B-A48C-492B-BFA1-290575BED9F8}">
      <dgm:prSet/>
      <dgm:spPr/>
      <dgm:t>
        <a:bodyPr/>
        <a:lstStyle/>
        <a:p>
          <a:endParaRPr lang="tr-TR"/>
        </a:p>
      </dgm:t>
    </dgm:pt>
    <dgm:pt modelId="{D4496BDF-5821-4765-852F-AC03F045BFD2}" type="sibTrans" cxnId="{A1B6F50B-A48C-492B-BFA1-290575BED9F8}">
      <dgm:prSet/>
      <dgm:spPr/>
      <dgm:t>
        <a:bodyPr/>
        <a:lstStyle/>
        <a:p>
          <a:endParaRPr lang="tr-TR"/>
        </a:p>
      </dgm:t>
    </dgm:pt>
    <dgm:pt modelId="{22BAA6EE-6C37-4019-95C1-C504CB6910EA}" type="pres">
      <dgm:prSet presAssocID="{62FC558A-357F-49E3-A2B4-0BBCFA4E9341}" presName="Name0" presStyleCnt="0">
        <dgm:presLayoutVars>
          <dgm:dir/>
          <dgm:animLvl val="lvl"/>
          <dgm:resizeHandles/>
        </dgm:presLayoutVars>
      </dgm:prSet>
      <dgm:spPr/>
      <dgm:t>
        <a:bodyPr/>
        <a:lstStyle/>
        <a:p>
          <a:endParaRPr lang="tr-TR"/>
        </a:p>
      </dgm:t>
    </dgm:pt>
    <dgm:pt modelId="{E9AF9E65-673A-497D-B3AA-249844CCF1BD}" type="pres">
      <dgm:prSet presAssocID="{6DBC157A-9984-496C-8C5B-3EF92FF5E77D}" presName="linNode" presStyleCnt="0"/>
      <dgm:spPr/>
    </dgm:pt>
    <dgm:pt modelId="{1D0E3F86-1D6E-4687-9ED9-4EB1AB4A458E}" type="pres">
      <dgm:prSet presAssocID="{6DBC157A-9984-496C-8C5B-3EF92FF5E77D}" presName="parentShp" presStyleLbl="node1" presStyleIdx="0" presStyleCnt="2">
        <dgm:presLayoutVars>
          <dgm:bulletEnabled val="1"/>
        </dgm:presLayoutVars>
      </dgm:prSet>
      <dgm:spPr/>
      <dgm:t>
        <a:bodyPr/>
        <a:lstStyle/>
        <a:p>
          <a:endParaRPr lang="tr-TR"/>
        </a:p>
      </dgm:t>
    </dgm:pt>
    <dgm:pt modelId="{7D07E551-8762-4BB7-A48E-265FDEEA73DE}" type="pres">
      <dgm:prSet presAssocID="{6DBC157A-9984-496C-8C5B-3EF92FF5E77D}" presName="childShp" presStyleLbl="bgAccFollowNode1" presStyleIdx="0" presStyleCnt="2">
        <dgm:presLayoutVars>
          <dgm:bulletEnabled val="1"/>
        </dgm:presLayoutVars>
      </dgm:prSet>
      <dgm:spPr/>
      <dgm:t>
        <a:bodyPr/>
        <a:lstStyle/>
        <a:p>
          <a:endParaRPr lang="tr-TR"/>
        </a:p>
      </dgm:t>
    </dgm:pt>
    <dgm:pt modelId="{676EEEA0-E14E-48EF-B781-DFB771AFFCD0}" type="pres">
      <dgm:prSet presAssocID="{9CA1175E-7CC7-4FC9-B476-2B940FCB5E9B}" presName="spacing" presStyleCnt="0"/>
      <dgm:spPr/>
    </dgm:pt>
    <dgm:pt modelId="{9A3199BC-DCD6-4CF6-9D92-6F04B5377F8E}" type="pres">
      <dgm:prSet presAssocID="{A4600118-297B-4D57-96DE-9F0ADDF83F49}" presName="linNode" presStyleCnt="0"/>
      <dgm:spPr/>
    </dgm:pt>
    <dgm:pt modelId="{AFB0AD0D-86B1-4C49-8600-EB8180BD90A0}" type="pres">
      <dgm:prSet presAssocID="{A4600118-297B-4D57-96DE-9F0ADDF83F49}" presName="parentShp" presStyleLbl="node1" presStyleIdx="1" presStyleCnt="2">
        <dgm:presLayoutVars>
          <dgm:bulletEnabled val="1"/>
        </dgm:presLayoutVars>
      </dgm:prSet>
      <dgm:spPr/>
      <dgm:t>
        <a:bodyPr/>
        <a:lstStyle/>
        <a:p>
          <a:endParaRPr lang="tr-TR"/>
        </a:p>
      </dgm:t>
    </dgm:pt>
    <dgm:pt modelId="{FA998306-C4E7-4363-B862-51D36E99A6B5}" type="pres">
      <dgm:prSet presAssocID="{A4600118-297B-4D57-96DE-9F0ADDF83F49}" presName="childShp" presStyleLbl="bgAccFollowNode1" presStyleIdx="1" presStyleCnt="2">
        <dgm:presLayoutVars>
          <dgm:bulletEnabled val="1"/>
        </dgm:presLayoutVars>
      </dgm:prSet>
      <dgm:spPr/>
      <dgm:t>
        <a:bodyPr/>
        <a:lstStyle/>
        <a:p>
          <a:endParaRPr lang="tr-TR"/>
        </a:p>
      </dgm:t>
    </dgm:pt>
  </dgm:ptLst>
  <dgm:cxnLst>
    <dgm:cxn modelId="{ED44BCDE-D300-4A62-9C50-D9653C6CCF5D}" type="presOf" srcId="{6DBC157A-9984-496C-8C5B-3EF92FF5E77D}" destId="{1D0E3F86-1D6E-4687-9ED9-4EB1AB4A458E}" srcOrd="0" destOrd="0" presId="urn:microsoft.com/office/officeart/2005/8/layout/vList6"/>
    <dgm:cxn modelId="{170C329C-CFEA-4006-93EA-398FF27B0308}" srcId="{6DBC157A-9984-496C-8C5B-3EF92FF5E77D}" destId="{C547B6FD-745E-43E0-995E-D8B4A7AB9ADD}" srcOrd="1" destOrd="0" parTransId="{FA19F26B-30FC-437C-B5EF-5E66C37F259B}" sibTransId="{01ACAACB-28DB-4FAB-8D52-C26390C6ED93}"/>
    <dgm:cxn modelId="{1A04099D-4796-46FD-8531-9190A08BB987}" type="presOf" srcId="{AE46F202-5D3B-4F83-AD59-F627D5DEF627}" destId="{7D07E551-8762-4BB7-A48E-265FDEEA73DE}" srcOrd="0" destOrd="2" presId="urn:microsoft.com/office/officeart/2005/8/layout/vList6"/>
    <dgm:cxn modelId="{D9BBBA8B-E90A-41BC-B9F2-E840C200B42F}" type="presOf" srcId="{82440D74-62CC-4F4F-9AA1-1E8C4940C90D}" destId="{7D07E551-8762-4BB7-A48E-265FDEEA73DE}" srcOrd="0" destOrd="0" presId="urn:microsoft.com/office/officeart/2005/8/layout/vList6"/>
    <dgm:cxn modelId="{6436EF69-2B01-49FF-9D25-A7CF93540651}" type="presOf" srcId="{C547B6FD-745E-43E0-995E-D8B4A7AB9ADD}" destId="{7D07E551-8762-4BB7-A48E-265FDEEA73DE}" srcOrd="0" destOrd="1" presId="urn:microsoft.com/office/officeart/2005/8/layout/vList6"/>
    <dgm:cxn modelId="{FBD30CAE-5B5A-4FF2-BB3E-0DE9A07FEFE3}" srcId="{62FC558A-357F-49E3-A2B4-0BBCFA4E9341}" destId="{6DBC157A-9984-496C-8C5B-3EF92FF5E77D}" srcOrd="0" destOrd="0" parTransId="{24504B62-02EB-422D-AD17-0FA2AAD4A225}" sibTransId="{9CA1175E-7CC7-4FC9-B476-2B940FCB5E9B}"/>
    <dgm:cxn modelId="{9768253C-3C65-41BB-A3D5-D6F46AFC1A8E}" type="presOf" srcId="{62FC558A-357F-49E3-A2B4-0BBCFA4E9341}" destId="{22BAA6EE-6C37-4019-95C1-C504CB6910EA}" srcOrd="0" destOrd="0" presId="urn:microsoft.com/office/officeart/2005/8/layout/vList6"/>
    <dgm:cxn modelId="{45A928B9-543D-4AF5-A03F-697161D6A6D5}" srcId="{62FC558A-357F-49E3-A2B4-0BBCFA4E9341}" destId="{A4600118-297B-4D57-96DE-9F0ADDF83F49}" srcOrd="1" destOrd="0" parTransId="{2D8C4964-9F25-4F48-8FBF-CD6391C6D1E0}" sibTransId="{3E7BA1B3-A80D-4B7A-8FA7-B05FADD01FA5}"/>
    <dgm:cxn modelId="{1B1FB1AE-20CE-4B85-84E1-1B51B0DCFB6F}" type="presOf" srcId="{6D995106-3448-4821-994B-4D1410356FC4}" destId="{FA998306-C4E7-4363-B862-51D36E99A6B5}" srcOrd="0" destOrd="1" presId="urn:microsoft.com/office/officeart/2005/8/layout/vList6"/>
    <dgm:cxn modelId="{EB06E691-391E-4FD5-AA37-9B78D9DFDB6E}" srcId="{A4600118-297B-4D57-96DE-9F0ADDF83F49}" destId="{ECB2B109-9658-4976-88E6-25350A993093}" srcOrd="0" destOrd="0" parTransId="{CAA4E935-A258-429D-B512-AF9FB3767594}" sibTransId="{0F969A2C-128E-408B-B5C7-2AFDA95CADAF}"/>
    <dgm:cxn modelId="{9C7F7340-5E7B-4713-B4BC-C0CBA3B13157}" srcId="{A4600118-297B-4D57-96DE-9F0ADDF83F49}" destId="{6D995106-3448-4821-994B-4D1410356FC4}" srcOrd="1" destOrd="0" parTransId="{6164D677-A1D1-402A-A8BB-EDC6186092C9}" sibTransId="{46920A93-57A1-477B-A340-1A51E3091977}"/>
    <dgm:cxn modelId="{BB36A989-61D2-4B4E-9D0F-6BD3FC4A6065}" srcId="{6DBC157A-9984-496C-8C5B-3EF92FF5E77D}" destId="{82440D74-62CC-4F4F-9AA1-1E8C4940C90D}" srcOrd="0" destOrd="0" parTransId="{78F95820-59BD-4D05-9799-FA74D5457F94}" sibTransId="{B8EC9B08-05C9-43E7-823C-EE5B63E4C7A8}"/>
    <dgm:cxn modelId="{A1B6F50B-A48C-492B-BFA1-290575BED9F8}" srcId="{6DBC157A-9984-496C-8C5B-3EF92FF5E77D}" destId="{AE46F202-5D3B-4F83-AD59-F627D5DEF627}" srcOrd="2" destOrd="0" parTransId="{3FDF8ABC-6D37-4708-9D4E-60CB177EA0AC}" sibTransId="{D4496BDF-5821-4765-852F-AC03F045BFD2}"/>
    <dgm:cxn modelId="{6949D85A-D02A-461D-AFCB-B3CBF91B637D}" type="presOf" srcId="{ECB2B109-9658-4976-88E6-25350A993093}" destId="{FA998306-C4E7-4363-B862-51D36E99A6B5}" srcOrd="0" destOrd="0" presId="urn:microsoft.com/office/officeart/2005/8/layout/vList6"/>
    <dgm:cxn modelId="{1AE9D1A0-721B-452D-945B-24202B872CE9}" type="presOf" srcId="{A4600118-297B-4D57-96DE-9F0ADDF83F49}" destId="{AFB0AD0D-86B1-4C49-8600-EB8180BD90A0}" srcOrd="0" destOrd="0" presId="urn:microsoft.com/office/officeart/2005/8/layout/vList6"/>
    <dgm:cxn modelId="{D8361790-863C-41CE-83B6-E5C783AEFA5A}" type="presParOf" srcId="{22BAA6EE-6C37-4019-95C1-C504CB6910EA}" destId="{E9AF9E65-673A-497D-B3AA-249844CCF1BD}" srcOrd="0" destOrd="0" presId="urn:microsoft.com/office/officeart/2005/8/layout/vList6"/>
    <dgm:cxn modelId="{8C6BE1AB-B1B4-46B8-9935-F505BE158830}" type="presParOf" srcId="{E9AF9E65-673A-497D-B3AA-249844CCF1BD}" destId="{1D0E3F86-1D6E-4687-9ED9-4EB1AB4A458E}" srcOrd="0" destOrd="0" presId="urn:microsoft.com/office/officeart/2005/8/layout/vList6"/>
    <dgm:cxn modelId="{B1DB491F-D278-4D49-A47F-86C3E028AC33}" type="presParOf" srcId="{E9AF9E65-673A-497D-B3AA-249844CCF1BD}" destId="{7D07E551-8762-4BB7-A48E-265FDEEA73DE}" srcOrd="1" destOrd="0" presId="urn:microsoft.com/office/officeart/2005/8/layout/vList6"/>
    <dgm:cxn modelId="{2752BED8-2DE5-4134-9421-8EFF8D486789}" type="presParOf" srcId="{22BAA6EE-6C37-4019-95C1-C504CB6910EA}" destId="{676EEEA0-E14E-48EF-B781-DFB771AFFCD0}" srcOrd="1" destOrd="0" presId="urn:microsoft.com/office/officeart/2005/8/layout/vList6"/>
    <dgm:cxn modelId="{458123A9-100E-4D91-B5F2-B8569FBC2C99}" type="presParOf" srcId="{22BAA6EE-6C37-4019-95C1-C504CB6910EA}" destId="{9A3199BC-DCD6-4CF6-9D92-6F04B5377F8E}" srcOrd="2" destOrd="0" presId="urn:microsoft.com/office/officeart/2005/8/layout/vList6"/>
    <dgm:cxn modelId="{DC5D2E79-7AAF-4B3A-B241-729760DCF291}" type="presParOf" srcId="{9A3199BC-DCD6-4CF6-9D92-6F04B5377F8E}" destId="{AFB0AD0D-86B1-4C49-8600-EB8180BD90A0}" srcOrd="0" destOrd="0" presId="urn:microsoft.com/office/officeart/2005/8/layout/vList6"/>
    <dgm:cxn modelId="{D6162DDF-A879-4361-B95D-D409C427433A}" type="presParOf" srcId="{9A3199BC-DCD6-4CF6-9D92-6F04B5377F8E}" destId="{FA998306-C4E7-4363-B862-51D36E99A6B5}" srcOrd="1" destOrd="0" presId="urn:microsoft.com/office/officeart/2005/8/layout/vList6"/>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DDA0449-005A-4987-A5F0-FC781F008262}" type="doc">
      <dgm:prSet loTypeId="urn:microsoft.com/office/officeart/2005/8/layout/chevron1" loCatId="process" qsTypeId="urn:microsoft.com/office/officeart/2005/8/quickstyle/simple1" qsCatId="simple" csTypeId="urn:microsoft.com/office/officeart/2005/8/colors/accent1_2" csCatId="accent1" phldr="1"/>
      <dgm:spPr/>
    </dgm:pt>
    <dgm:pt modelId="{74784CCB-ADC3-4E35-94E3-770508649AFB}">
      <dgm:prSet phldrT="[Metin]"/>
      <dgm:spPr>
        <a:solidFill>
          <a:schemeClr val="accent3">
            <a:lumMod val="20000"/>
            <a:lumOff val="80000"/>
          </a:schemeClr>
        </a:solidFill>
        <a:effectLst>
          <a:innerShdw blurRad="63500" dist="50800" dir="10800000">
            <a:prstClr val="black">
              <a:alpha val="50000"/>
            </a:prstClr>
          </a:innerShdw>
        </a:effectLst>
      </dgm:spPr>
      <dgm:t>
        <a:bodyPr/>
        <a:lstStyle/>
        <a:p>
          <a:r>
            <a:rPr lang="tr-TR" b="1" dirty="0" smtClean="0">
              <a:solidFill>
                <a:srgbClr val="0070C0"/>
              </a:solidFill>
            </a:rPr>
            <a:t>Miktar </a:t>
          </a:r>
        </a:p>
        <a:p>
          <a:r>
            <a:rPr lang="tr-TR" b="1" dirty="0" smtClean="0">
              <a:solidFill>
                <a:srgbClr val="0070C0"/>
              </a:solidFill>
            </a:rPr>
            <a:t>(7 yaş)</a:t>
          </a:r>
          <a:endParaRPr lang="tr-TR" b="1" dirty="0">
            <a:solidFill>
              <a:srgbClr val="0070C0"/>
            </a:solidFill>
          </a:endParaRPr>
        </a:p>
      </dgm:t>
    </dgm:pt>
    <dgm:pt modelId="{A56AC9A5-D717-4772-80B1-76D1552A6602}" type="parTrans" cxnId="{CBB3220A-A5C6-49D3-9D20-8534B2C7A10E}">
      <dgm:prSet/>
      <dgm:spPr/>
      <dgm:t>
        <a:bodyPr/>
        <a:lstStyle/>
        <a:p>
          <a:endParaRPr lang="tr-TR"/>
        </a:p>
      </dgm:t>
    </dgm:pt>
    <dgm:pt modelId="{3D32C997-CF3B-4317-89BF-75CB6C2A9243}" type="sibTrans" cxnId="{CBB3220A-A5C6-49D3-9D20-8534B2C7A10E}">
      <dgm:prSet/>
      <dgm:spPr/>
      <dgm:t>
        <a:bodyPr/>
        <a:lstStyle/>
        <a:p>
          <a:endParaRPr lang="tr-TR"/>
        </a:p>
      </dgm:t>
    </dgm:pt>
    <dgm:pt modelId="{5822E62E-76EE-4EAB-900E-EAB73267FDB7}">
      <dgm:prSet phldrT="[Metin]"/>
      <dgm:spPr>
        <a:solidFill>
          <a:schemeClr val="accent3">
            <a:lumMod val="40000"/>
            <a:lumOff val="60000"/>
          </a:schemeClr>
        </a:solidFill>
        <a:effectLst>
          <a:outerShdw blurRad="50800" dist="38100" dir="18900000" algn="bl" rotWithShape="0">
            <a:prstClr val="black">
              <a:alpha val="40000"/>
            </a:prstClr>
          </a:outerShdw>
        </a:effectLst>
      </dgm:spPr>
      <dgm:t>
        <a:bodyPr/>
        <a:lstStyle/>
        <a:p>
          <a:r>
            <a:rPr lang="tr-TR" b="1" dirty="0" smtClean="0">
              <a:solidFill>
                <a:srgbClr val="0070C0"/>
              </a:solidFill>
            </a:rPr>
            <a:t>Ağırlık </a:t>
          </a:r>
        </a:p>
        <a:p>
          <a:r>
            <a:rPr lang="tr-TR" b="1" dirty="0" smtClean="0">
              <a:solidFill>
                <a:srgbClr val="0070C0"/>
              </a:solidFill>
            </a:rPr>
            <a:t>(9-10 yaş)</a:t>
          </a:r>
          <a:endParaRPr lang="tr-TR" b="1" dirty="0">
            <a:solidFill>
              <a:srgbClr val="0070C0"/>
            </a:solidFill>
          </a:endParaRPr>
        </a:p>
      </dgm:t>
    </dgm:pt>
    <dgm:pt modelId="{85530188-D12D-41FD-B84C-B2B8EE5A1916}" type="parTrans" cxnId="{65DE7B90-D13C-4E14-9EB7-4C57BC6411F5}">
      <dgm:prSet/>
      <dgm:spPr/>
      <dgm:t>
        <a:bodyPr/>
        <a:lstStyle/>
        <a:p>
          <a:endParaRPr lang="tr-TR"/>
        </a:p>
      </dgm:t>
    </dgm:pt>
    <dgm:pt modelId="{33F9953E-24E7-4551-B69A-EC1F66EF9A0F}" type="sibTrans" cxnId="{65DE7B90-D13C-4E14-9EB7-4C57BC6411F5}">
      <dgm:prSet/>
      <dgm:spPr/>
      <dgm:t>
        <a:bodyPr/>
        <a:lstStyle/>
        <a:p>
          <a:endParaRPr lang="tr-TR"/>
        </a:p>
      </dgm:t>
    </dgm:pt>
    <dgm:pt modelId="{2040D695-B5A9-4418-BAAF-7DBA8D97B055}">
      <dgm:prSet phldrT="[Metin]"/>
      <dgm:spPr>
        <a:solidFill>
          <a:schemeClr val="accent3">
            <a:lumMod val="60000"/>
            <a:lumOff val="40000"/>
          </a:schemeClr>
        </a:solidFill>
      </dgm:spPr>
      <dgm:t>
        <a:bodyPr/>
        <a:lstStyle/>
        <a:p>
          <a:r>
            <a:rPr lang="tr-TR" b="1" dirty="0" smtClean="0">
              <a:solidFill>
                <a:srgbClr val="0070C0"/>
              </a:solidFill>
            </a:rPr>
            <a:t>Hacim (12 yaş)</a:t>
          </a:r>
          <a:endParaRPr lang="tr-TR" b="1" dirty="0">
            <a:solidFill>
              <a:srgbClr val="0070C0"/>
            </a:solidFill>
          </a:endParaRPr>
        </a:p>
      </dgm:t>
    </dgm:pt>
    <dgm:pt modelId="{515E2CF1-3A70-474E-B71F-FC2680F94CFF}" type="parTrans" cxnId="{C4D0D82F-F07F-4875-8A02-F2170B9B184B}">
      <dgm:prSet/>
      <dgm:spPr/>
      <dgm:t>
        <a:bodyPr/>
        <a:lstStyle/>
        <a:p>
          <a:endParaRPr lang="tr-TR"/>
        </a:p>
      </dgm:t>
    </dgm:pt>
    <dgm:pt modelId="{43977D42-FF67-4746-B0D6-BFD009B7B21D}" type="sibTrans" cxnId="{C4D0D82F-F07F-4875-8A02-F2170B9B184B}">
      <dgm:prSet/>
      <dgm:spPr/>
      <dgm:t>
        <a:bodyPr/>
        <a:lstStyle/>
        <a:p>
          <a:endParaRPr lang="tr-TR"/>
        </a:p>
      </dgm:t>
    </dgm:pt>
    <dgm:pt modelId="{41E94B8C-EE8C-449A-B636-E9CF41C1BA00}" type="pres">
      <dgm:prSet presAssocID="{EDDA0449-005A-4987-A5F0-FC781F008262}" presName="Name0" presStyleCnt="0">
        <dgm:presLayoutVars>
          <dgm:dir/>
          <dgm:animLvl val="lvl"/>
          <dgm:resizeHandles val="exact"/>
        </dgm:presLayoutVars>
      </dgm:prSet>
      <dgm:spPr/>
    </dgm:pt>
    <dgm:pt modelId="{1EB240E0-AF75-415F-8444-51850F3F2766}" type="pres">
      <dgm:prSet presAssocID="{74784CCB-ADC3-4E35-94E3-770508649AFB}" presName="parTxOnly" presStyleLbl="node1" presStyleIdx="0" presStyleCnt="3">
        <dgm:presLayoutVars>
          <dgm:chMax val="0"/>
          <dgm:chPref val="0"/>
          <dgm:bulletEnabled val="1"/>
        </dgm:presLayoutVars>
      </dgm:prSet>
      <dgm:spPr/>
      <dgm:t>
        <a:bodyPr/>
        <a:lstStyle/>
        <a:p>
          <a:endParaRPr lang="tr-TR"/>
        </a:p>
      </dgm:t>
    </dgm:pt>
    <dgm:pt modelId="{790C3F89-F2B5-4CD2-825E-BBCCA739688B}" type="pres">
      <dgm:prSet presAssocID="{3D32C997-CF3B-4317-89BF-75CB6C2A9243}" presName="parTxOnlySpace" presStyleCnt="0"/>
      <dgm:spPr/>
    </dgm:pt>
    <dgm:pt modelId="{05BBB398-F16F-4812-B71A-59A72B96526E}" type="pres">
      <dgm:prSet presAssocID="{5822E62E-76EE-4EAB-900E-EAB73267FDB7}" presName="parTxOnly" presStyleLbl="node1" presStyleIdx="1" presStyleCnt="3">
        <dgm:presLayoutVars>
          <dgm:chMax val="0"/>
          <dgm:chPref val="0"/>
          <dgm:bulletEnabled val="1"/>
        </dgm:presLayoutVars>
      </dgm:prSet>
      <dgm:spPr/>
      <dgm:t>
        <a:bodyPr/>
        <a:lstStyle/>
        <a:p>
          <a:endParaRPr lang="tr-TR"/>
        </a:p>
      </dgm:t>
    </dgm:pt>
    <dgm:pt modelId="{E71F6458-5F28-4F3E-A6BE-775CB5F2DEAF}" type="pres">
      <dgm:prSet presAssocID="{33F9953E-24E7-4551-B69A-EC1F66EF9A0F}" presName="parTxOnlySpace" presStyleCnt="0"/>
      <dgm:spPr/>
    </dgm:pt>
    <dgm:pt modelId="{5EFC9DC3-6E4F-4318-B450-42A7A73015AF}" type="pres">
      <dgm:prSet presAssocID="{2040D695-B5A9-4418-BAAF-7DBA8D97B055}" presName="parTxOnly" presStyleLbl="node1" presStyleIdx="2" presStyleCnt="3">
        <dgm:presLayoutVars>
          <dgm:chMax val="0"/>
          <dgm:chPref val="0"/>
          <dgm:bulletEnabled val="1"/>
        </dgm:presLayoutVars>
      </dgm:prSet>
      <dgm:spPr/>
      <dgm:t>
        <a:bodyPr/>
        <a:lstStyle/>
        <a:p>
          <a:endParaRPr lang="tr-TR"/>
        </a:p>
      </dgm:t>
    </dgm:pt>
  </dgm:ptLst>
  <dgm:cxnLst>
    <dgm:cxn modelId="{E02768C1-283D-47A3-8E74-FD1E08C601E7}" type="presOf" srcId="{EDDA0449-005A-4987-A5F0-FC781F008262}" destId="{41E94B8C-EE8C-449A-B636-E9CF41C1BA00}" srcOrd="0" destOrd="0" presId="urn:microsoft.com/office/officeart/2005/8/layout/chevron1"/>
    <dgm:cxn modelId="{CBB3220A-A5C6-49D3-9D20-8534B2C7A10E}" srcId="{EDDA0449-005A-4987-A5F0-FC781F008262}" destId="{74784CCB-ADC3-4E35-94E3-770508649AFB}" srcOrd="0" destOrd="0" parTransId="{A56AC9A5-D717-4772-80B1-76D1552A6602}" sibTransId="{3D32C997-CF3B-4317-89BF-75CB6C2A9243}"/>
    <dgm:cxn modelId="{5E23A219-59D0-495F-ADBF-88D75544B7A8}" type="presOf" srcId="{5822E62E-76EE-4EAB-900E-EAB73267FDB7}" destId="{05BBB398-F16F-4812-B71A-59A72B96526E}" srcOrd="0" destOrd="0" presId="urn:microsoft.com/office/officeart/2005/8/layout/chevron1"/>
    <dgm:cxn modelId="{727D4AFE-9BE8-420B-A221-32B4FC85BEDE}" type="presOf" srcId="{74784CCB-ADC3-4E35-94E3-770508649AFB}" destId="{1EB240E0-AF75-415F-8444-51850F3F2766}" srcOrd="0" destOrd="0" presId="urn:microsoft.com/office/officeart/2005/8/layout/chevron1"/>
    <dgm:cxn modelId="{C4D0D82F-F07F-4875-8A02-F2170B9B184B}" srcId="{EDDA0449-005A-4987-A5F0-FC781F008262}" destId="{2040D695-B5A9-4418-BAAF-7DBA8D97B055}" srcOrd="2" destOrd="0" parTransId="{515E2CF1-3A70-474E-B71F-FC2680F94CFF}" sibTransId="{43977D42-FF67-4746-B0D6-BFD009B7B21D}"/>
    <dgm:cxn modelId="{65DE7B90-D13C-4E14-9EB7-4C57BC6411F5}" srcId="{EDDA0449-005A-4987-A5F0-FC781F008262}" destId="{5822E62E-76EE-4EAB-900E-EAB73267FDB7}" srcOrd="1" destOrd="0" parTransId="{85530188-D12D-41FD-B84C-B2B8EE5A1916}" sibTransId="{33F9953E-24E7-4551-B69A-EC1F66EF9A0F}"/>
    <dgm:cxn modelId="{2B346529-4ED7-46A0-9470-ED41463FCA7F}" type="presOf" srcId="{2040D695-B5A9-4418-BAAF-7DBA8D97B055}" destId="{5EFC9DC3-6E4F-4318-B450-42A7A73015AF}" srcOrd="0" destOrd="0" presId="urn:microsoft.com/office/officeart/2005/8/layout/chevron1"/>
    <dgm:cxn modelId="{33C9BC81-EEA5-4692-BD61-19C4B7449999}" type="presParOf" srcId="{41E94B8C-EE8C-449A-B636-E9CF41C1BA00}" destId="{1EB240E0-AF75-415F-8444-51850F3F2766}" srcOrd="0" destOrd="0" presId="urn:microsoft.com/office/officeart/2005/8/layout/chevron1"/>
    <dgm:cxn modelId="{325E2BF9-D603-4C79-B008-24BAE98B218A}" type="presParOf" srcId="{41E94B8C-EE8C-449A-B636-E9CF41C1BA00}" destId="{790C3F89-F2B5-4CD2-825E-BBCCA739688B}" srcOrd="1" destOrd="0" presId="urn:microsoft.com/office/officeart/2005/8/layout/chevron1"/>
    <dgm:cxn modelId="{B61D4AC2-F876-44C1-A5FA-4C1F72191C31}" type="presParOf" srcId="{41E94B8C-EE8C-449A-B636-E9CF41C1BA00}" destId="{05BBB398-F16F-4812-B71A-59A72B96526E}" srcOrd="2" destOrd="0" presId="urn:microsoft.com/office/officeart/2005/8/layout/chevron1"/>
    <dgm:cxn modelId="{4C270FA5-AEFB-4C28-9987-2E1662398680}" type="presParOf" srcId="{41E94B8C-EE8C-449A-B636-E9CF41C1BA00}" destId="{E71F6458-5F28-4F3E-A6BE-775CB5F2DEAF}" srcOrd="3" destOrd="0" presId="urn:microsoft.com/office/officeart/2005/8/layout/chevron1"/>
    <dgm:cxn modelId="{3D40F0C5-1BF3-4ACD-9BDC-042F381B8A83}" type="presParOf" srcId="{41E94B8C-EE8C-449A-B636-E9CF41C1BA00}" destId="{5EFC9DC3-6E4F-4318-B450-42A7A73015AF}" srcOrd="4" destOrd="0" presId="urn:microsoft.com/office/officeart/2005/8/layout/chevron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5ABC53-EAA1-4922-8788-E26A3B675AE4}">
      <dsp:nvSpPr>
        <dsp:cNvPr id="0" name=""/>
        <dsp:cNvSpPr/>
      </dsp:nvSpPr>
      <dsp:spPr>
        <a:xfrm rot="16200000">
          <a:off x="0" y="0"/>
          <a:ext cx="4004249" cy="4004249"/>
        </a:xfrm>
        <a:prstGeom prst="downArrow">
          <a:avLst>
            <a:gd name="adj1" fmla="val 50000"/>
            <a:gd name="adj2" fmla="val 3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lvl="0" algn="ctr" defTabSz="1111250">
            <a:lnSpc>
              <a:spcPct val="90000"/>
            </a:lnSpc>
            <a:spcBef>
              <a:spcPct val="0"/>
            </a:spcBef>
            <a:spcAft>
              <a:spcPct val="35000"/>
            </a:spcAft>
          </a:pPr>
          <a:r>
            <a:rPr lang="tr-TR" sz="2500" b="1" kern="1200" dirty="0" smtClean="0">
              <a:solidFill>
                <a:srgbClr val="FFFF00"/>
              </a:solidFill>
            </a:rPr>
            <a:t>Örgütleme (organizasyon), </a:t>
          </a:r>
          <a:r>
            <a:rPr lang="tr-TR" sz="2500" kern="1200" dirty="0" smtClean="0">
              <a:solidFill>
                <a:schemeClr val="bg1"/>
              </a:solidFill>
            </a:rPr>
            <a:t>kavram ve olayların anlamlı bütünler haline getirilmesidir. </a:t>
          </a:r>
          <a:endParaRPr lang="tr-TR" sz="2500" kern="1200" dirty="0">
            <a:solidFill>
              <a:schemeClr val="bg1"/>
            </a:solidFill>
          </a:endParaRPr>
        </a:p>
      </dsp:txBody>
      <dsp:txXfrm rot="5400000">
        <a:off x="0" y="1001062"/>
        <a:ext cx="3303505" cy="2002125"/>
      </dsp:txXfrm>
    </dsp:sp>
    <dsp:sp modelId="{995BE34D-ADFF-459D-AD26-502EC730FDBC}">
      <dsp:nvSpPr>
        <dsp:cNvPr id="0" name=""/>
        <dsp:cNvSpPr/>
      </dsp:nvSpPr>
      <dsp:spPr>
        <a:xfrm rot="5400000">
          <a:off x="4203803" y="29875"/>
          <a:ext cx="4004249" cy="4004249"/>
        </a:xfrm>
        <a:prstGeom prst="downArrow">
          <a:avLst>
            <a:gd name="adj1" fmla="val 50000"/>
            <a:gd name="adj2" fmla="val 3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lvl="0" algn="ctr" defTabSz="1111250">
            <a:lnSpc>
              <a:spcPct val="90000"/>
            </a:lnSpc>
            <a:spcBef>
              <a:spcPct val="0"/>
            </a:spcBef>
            <a:spcAft>
              <a:spcPct val="35000"/>
            </a:spcAft>
          </a:pPr>
          <a:r>
            <a:rPr lang="tr-TR" sz="2500" b="1" kern="1200" dirty="0" smtClean="0">
              <a:solidFill>
                <a:srgbClr val="FFFF00"/>
              </a:solidFill>
            </a:rPr>
            <a:t>Uyum sağlama (adaptasyon)</a:t>
          </a:r>
          <a:r>
            <a:rPr lang="tr-TR" sz="2500" kern="1200" dirty="0" smtClean="0">
              <a:solidFill>
                <a:srgbClr val="FFFF00"/>
              </a:solidFill>
            </a:rPr>
            <a:t> </a:t>
          </a:r>
          <a:r>
            <a:rPr lang="tr-TR" sz="2500" kern="1200" dirty="0" smtClean="0">
              <a:solidFill>
                <a:schemeClr val="bg1"/>
              </a:solidFill>
            </a:rPr>
            <a:t>ise bireyin çevresine uyma şekli olarak tanımlanabilir. </a:t>
          </a:r>
          <a:endParaRPr lang="tr-TR" sz="2500" kern="1200" dirty="0">
            <a:solidFill>
              <a:schemeClr val="bg1"/>
            </a:solidFill>
          </a:endParaRPr>
        </a:p>
      </dsp:txBody>
      <dsp:txXfrm rot="-5400000">
        <a:off x="4904547" y="1030937"/>
        <a:ext cx="3303505" cy="20021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E72191-1917-4E17-8AC2-34F00D54C919}">
      <dsp:nvSpPr>
        <dsp:cNvPr id="0" name=""/>
        <dsp:cNvSpPr/>
      </dsp:nvSpPr>
      <dsp:spPr>
        <a:xfrm rot="16200000">
          <a:off x="223" y="1328"/>
          <a:ext cx="3577155" cy="3577155"/>
        </a:xfrm>
        <a:prstGeom prst="upArrow">
          <a:avLst>
            <a:gd name="adj1" fmla="val 50000"/>
            <a:gd name="adj2" fmla="val 3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ct val="35000"/>
            </a:spcAft>
          </a:pPr>
          <a:r>
            <a:rPr lang="tr-TR" sz="2600" kern="1200" dirty="0" smtClean="0">
              <a:solidFill>
                <a:srgbClr val="00FF00"/>
              </a:solidFill>
            </a:rPr>
            <a:t>Asimilasyon (özümleme)</a:t>
          </a:r>
          <a:endParaRPr lang="tr-TR" sz="2600" kern="1200" dirty="0"/>
        </a:p>
      </dsp:txBody>
      <dsp:txXfrm rot="5400000">
        <a:off x="626225" y="895617"/>
        <a:ext cx="2951153" cy="1788577"/>
      </dsp:txXfrm>
    </dsp:sp>
    <dsp:sp modelId="{51C6EB97-AAE9-48BA-867C-8F92D80DB183}">
      <dsp:nvSpPr>
        <dsp:cNvPr id="0" name=""/>
        <dsp:cNvSpPr/>
      </dsp:nvSpPr>
      <dsp:spPr>
        <a:xfrm rot="5400000">
          <a:off x="3944196" y="1328"/>
          <a:ext cx="3577155" cy="3577155"/>
        </a:xfrm>
        <a:prstGeom prst="upArrow">
          <a:avLst>
            <a:gd name="adj1" fmla="val 50000"/>
            <a:gd name="adj2" fmla="val 3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tr-TR" sz="2600" kern="1200" dirty="0" err="1" smtClean="0">
              <a:solidFill>
                <a:srgbClr val="00FF00"/>
              </a:solidFill>
            </a:rPr>
            <a:t>Akamodasyon</a:t>
          </a:r>
          <a:r>
            <a:rPr lang="tr-TR" sz="2600" kern="1200" dirty="0" smtClean="0">
              <a:solidFill>
                <a:srgbClr val="00FF00"/>
              </a:solidFill>
            </a:rPr>
            <a:t> (kendini uydurma)</a:t>
          </a:r>
          <a:r>
            <a:rPr lang="tr-TR" sz="2600" kern="1200" dirty="0" smtClean="0"/>
            <a:t> </a:t>
          </a:r>
        </a:p>
        <a:p>
          <a:pPr lvl="0" algn="ctr" defTabSz="1200150">
            <a:lnSpc>
              <a:spcPct val="90000"/>
            </a:lnSpc>
            <a:spcBef>
              <a:spcPct val="0"/>
            </a:spcBef>
            <a:spcAft>
              <a:spcPct val="35000"/>
            </a:spcAft>
          </a:pPr>
          <a:endParaRPr lang="tr-TR" sz="2600" kern="1200" dirty="0"/>
        </a:p>
      </dsp:txBody>
      <dsp:txXfrm rot="-5400000">
        <a:off x="3944196" y="895617"/>
        <a:ext cx="2951153" cy="178857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0CB8A5-88C0-485B-94EA-DB3EFBBC07EF}">
      <dsp:nvSpPr>
        <dsp:cNvPr id="0" name=""/>
        <dsp:cNvSpPr/>
      </dsp:nvSpPr>
      <dsp:spPr>
        <a:xfrm>
          <a:off x="3565551" y="0"/>
          <a:ext cx="2090661" cy="2090874"/>
        </a:xfrm>
        <a:prstGeom prst="circularArrow">
          <a:avLst>
            <a:gd name="adj1" fmla="val 10980"/>
            <a:gd name="adj2" fmla="val 1142322"/>
            <a:gd name="adj3" fmla="val 4500000"/>
            <a:gd name="adj4" fmla="val 10800000"/>
            <a:gd name="adj5" fmla="val 12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BF40EA-2BB8-4AFB-BC56-8F13685815E9}">
      <dsp:nvSpPr>
        <dsp:cNvPr id="0" name=""/>
        <dsp:cNvSpPr/>
      </dsp:nvSpPr>
      <dsp:spPr>
        <a:xfrm>
          <a:off x="4027136" y="756840"/>
          <a:ext cx="1166707" cy="5832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b="1" kern="1200" dirty="0" smtClean="0"/>
            <a:t>Duyu-motor dönem</a:t>
          </a:r>
          <a:endParaRPr lang="tr-TR" sz="1600" b="1" kern="1200" dirty="0"/>
        </a:p>
      </dsp:txBody>
      <dsp:txXfrm>
        <a:off x="4027136" y="756840"/>
        <a:ext cx="1166707" cy="583293"/>
      </dsp:txXfrm>
    </dsp:sp>
    <dsp:sp modelId="{D574A5A6-105A-476A-8907-ED940262AE0E}">
      <dsp:nvSpPr>
        <dsp:cNvPr id="0" name=""/>
        <dsp:cNvSpPr/>
      </dsp:nvSpPr>
      <dsp:spPr>
        <a:xfrm>
          <a:off x="2984746" y="1201518"/>
          <a:ext cx="2090661" cy="2090874"/>
        </a:xfrm>
        <a:prstGeom prst="leftCircularArrow">
          <a:avLst>
            <a:gd name="adj1" fmla="val 10980"/>
            <a:gd name="adj2" fmla="val 1142322"/>
            <a:gd name="adj3" fmla="val 6300000"/>
            <a:gd name="adj4" fmla="val 18900000"/>
            <a:gd name="adj5" fmla="val 12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ADE4F22-7DC0-4811-ABCB-9EABD8F2F62E}">
      <dsp:nvSpPr>
        <dsp:cNvPr id="0" name=""/>
        <dsp:cNvSpPr/>
      </dsp:nvSpPr>
      <dsp:spPr>
        <a:xfrm>
          <a:off x="3443978" y="1960576"/>
          <a:ext cx="1166707" cy="5832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b="1" kern="1200" dirty="0" smtClean="0"/>
            <a:t>İşlem öncesi dönem</a:t>
          </a:r>
          <a:endParaRPr lang="tr-TR" sz="1600" b="1" kern="1200" dirty="0"/>
        </a:p>
      </dsp:txBody>
      <dsp:txXfrm>
        <a:off x="3443978" y="1960576"/>
        <a:ext cx="1166707" cy="583293"/>
      </dsp:txXfrm>
    </dsp:sp>
    <dsp:sp modelId="{022600B2-3E56-4E7B-8388-4370A511AE93}">
      <dsp:nvSpPr>
        <dsp:cNvPr id="0" name=""/>
        <dsp:cNvSpPr/>
      </dsp:nvSpPr>
      <dsp:spPr>
        <a:xfrm>
          <a:off x="3565551" y="2407472"/>
          <a:ext cx="2090661" cy="2090874"/>
        </a:xfrm>
        <a:prstGeom prst="circularArrow">
          <a:avLst>
            <a:gd name="adj1" fmla="val 10980"/>
            <a:gd name="adj2" fmla="val 1142322"/>
            <a:gd name="adj3" fmla="val 4500000"/>
            <a:gd name="adj4" fmla="val 13500000"/>
            <a:gd name="adj5" fmla="val 12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D465DC-CDF9-40A8-ACE1-78CBC935AA2D}">
      <dsp:nvSpPr>
        <dsp:cNvPr id="0" name=""/>
        <dsp:cNvSpPr/>
      </dsp:nvSpPr>
      <dsp:spPr>
        <a:xfrm>
          <a:off x="4027136" y="3164312"/>
          <a:ext cx="1166707" cy="5832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b="1" kern="1200" dirty="0" smtClean="0"/>
            <a:t>Somut İşlemler dönemi</a:t>
          </a:r>
          <a:endParaRPr lang="tr-TR" sz="1600" b="1" kern="1200" dirty="0"/>
        </a:p>
      </dsp:txBody>
      <dsp:txXfrm>
        <a:off x="4027136" y="3164312"/>
        <a:ext cx="1166707" cy="583293"/>
      </dsp:txXfrm>
    </dsp:sp>
    <dsp:sp modelId="{F7AA2662-F5FF-4123-A635-452FC802587E}">
      <dsp:nvSpPr>
        <dsp:cNvPr id="0" name=""/>
        <dsp:cNvSpPr/>
      </dsp:nvSpPr>
      <dsp:spPr>
        <a:xfrm>
          <a:off x="3133771" y="3747605"/>
          <a:ext cx="1796141" cy="1797010"/>
        </a:xfrm>
        <a:prstGeom prst="blockArc">
          <a:avLst>
            <a:gd name="adj1" fmla="val 0"/>
            <a:gd name="adj2" fmla="val 18900000"/>
            <a:gd name="adj3" fmla="val 1274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529039A-5A8C-45D1-9A41-5566F4CEFF62}">
      <dsp:nvSpPr>
        <dsp:cNvPr id="0" name=""/>
        <dsp:cNvSpPr/>
      </dsp:nvSpPr>
      <dsp:spPr>
        <a:xfrm>
          <a:off x="3528395" y="4368048"/>
          <a:ext cx="997873" cy="5832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b="1" kern="1200" dirty="0" smtClean="0"/>
            <a:t>Soyut İşlemler dönemi</a:t>
          </a:r>
          <a:endParaRPr lang="tr-TR" sz="1600" b="1" kern="1200" dirty="0"/>
        </a:p>
      </dsp:txBody>
      <dsp:txXfrm>
        <a:off x="3528395" y="4368048"/>
        <a:ext cx="997873" cy="58329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914E6F-1AE7-48C9-898C-DC4D0FE617D3}">
      <dsp:nvSpPr>
        <dsp:cNvPr id="0" name=""/>
        <dsp:cNvSpPr/>
      </dsp:nvSpPr>
      <dsp:spPr>
        <a:xfrm>
          <a:off x="3563884" y="2677567"/>
          <a:ext cx="2016230" cy="176533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tr-TR" sz="2100" b="1" kern="1200" dirty="0" smtClean="0">
              <a:solidFill>
                <a:srgbClr val="FFFF00"/>
              </a:solidFill>
            </a:rPr>
            <a:t>Duyu-Motor Dönem</a:t>
          </a:r>
        </a:p>
        <a:p>
          <a:pPr lvl="0" algn="ctr" defTabSz="933450">
            <a:lnSpc>
              <a:spcPct val="90000"/>
            </a:lnSpc>
            <a:spcBef>
              <a:spcPct val="0"/>
            </a:spcBef>
            <a:spcAft>
              <a:spcPct val="35000"/>
            </a:spcAft>
          </a:pPr>
          <a:r>
            <a:rPr lang="tr-TR" sz="2100" b="1" kern="1200" dirty="0" smtClean="0">
              <a:solidFill>
                <a:srgbClr val="FFFF00"/>
              </a:solidFill>
            </a:rPr>
            <a:t> (0-2 yaş)</a:t>
          </a:r>
          <a:endParaRPr lang="tr-TR" sz="2100" b="1" kern="1200" dirty="0">
            <a:solidFill>
              <a:srgbClr val="FFFF00"/>
            </a:solidFill>
          </a:endParaRPr>
        </a:p>
      </dsp:txBody>
      <dsp:txXfrm>
        <a:off x="3859154" y="2936095"/>
        <a:ext cx="1425690" cy="1248283"/>
      </dsp:txXfrm>
    </dsp:sp>
    <dsp:sp modelId="{CBF36251-B2DD-4167-8791-A17DCF2590C9}">
      <dsp:nvSpPr>
        <dsp:cNvPr id="0" name=""/>
        <dsp:cNvSpPr/>
      </dsp:nvSpPr>
      <dsp:spPr>
        <a:xfrm rot="16149594">
          <a:off x="4096241" y="2204184"/>
          <a:ext cx="912257" cy="34750"/>
        </a:xfrm>
        <a:custGeom>
          <a:avLst/>
          <a:gdLst/>
          <a:ahLst/>
          <a:cxnLst/>
          <a:rect l="0" t="0" r="0" b="0"/>
          <a:pathLst>
            <a:path>
              <a:moveTo>
                <a:pt x="0" y="17375"/>
              </a:moveTo>
              <a:lnTo>
                <a:pt x="912257" y="173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rot="10800000">
        <a:off x="4529563" y="2198753"/>
        <a:ext cx="45612" cy="45612"/>
      </dsp:txXfrm>
    </dsp:sp>
    <dsp:sp modelId="{E93109C5-09B4-4987-B046-7E616222DE88}">
      <dsp:nvSpPr>
        <dsp:cNvPr id="0" name=""/>
        <dsp:cNvSpPr/>
      </dsp:nvSpPr>
      <dsp:spPr>
        <a:xfrm>
          <a:off x="3093783" y="0"/>
          <a:ext cx="2877910" cy="176551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b="1" kern="1200" dirty="0" smtClean="0">
              <a:solidFill>
                <a:schemeClr val="accent2">
                  <a:lumMod val="40000"/>
                  <a:lumOff val="60000"/>
                </a:schemeClr>
              </a:solidFill>
            </a:rPr>
            <a:t>Duyularını ve algılarını koordine etmek için fiziksel hareketlerini ve faaliyetlerini geliştirirler. </a:t>
          </a:r>
        </a:p>
      </dsp:txBody>
      <dsp:txXfrm>
        <a:off x="3515243" y="258554"/>
        <a:ext cx="2034990" cy="1248408"/>
      </dsp:txXfrm>
    </dsp:sp>
    <dsp:sp modelId="{8B5A4242-E743-4062-ADDD-39430B7935F1}">
      <dsp:nvSpPr>
        <dsp:cNvPr id="0" name=""/>
        <dsp:cNvSpPr/>
      </dsp:nvSpPr>
      <dsp:spPr>
        <a:xfrm rot="19285714">
          <a:off x="5228558" y="2694871"/>
          <a:ext cx="813575" cy="34750"/>
        </a:xfrm>
        <a:custGeom>
          <a:avLst/>
          <a:gdLst/>
          <a:ahLst/>
          <a:cxnLst/>
          <a:rect l="0" t="0" r="0" b="0"/>
          <a:pathLst>
            <a:path>
              <a:moveTo>
                <a:pt x="0" y="17375"/>
              </a:moveTo>
              <a:lnTo>
                <a:pt x="813575" y="173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5615006" y="2691907"/>
        <a:ext cx="40678" cy="40678"/>
      </dsp:txXfrm>
    </dsp:sp>
    <dsp:sp modelId="{2E8035B3-BFE0-4277-B3D9-4A96F69DF928}">
      <dsp:nvSpPr>
        <dsp:cNvPr id="0" name=""/>
        <dsp:cNvSpPr/>
      </dsp:nvSpPr>
      <dsp:spPr>
        <a:xfrm>
          <a:off x="5760814" y="1025613"/>
          <a:ext cx="1765339" cy="176533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b="1" kern="1200" dirty="0" smtClean="0"/>
            <a:t>Refleksler aşaması </a:t>
          </a:r>
        </a:p>
        <a:p>
          <a:pPr lvl="0" algn="ctr" defTabSz="711200">
            <a:lnSpc>
              <a:spcPct val="90000"/>
            </a:lnSpc>
            <a:spcBef>
              <a:spcPct val="0"/>
            </a:spcBef>
            <a:spcAft>
              <a:spcPct val="35000"/>
            </a:spcAft>
          </a:pPr>
          <a:r>
            <a:rPr lang="tr-TR" sz="1600" b="1" kern="1200" dirty="0" smtClean="0"/>
            <a:t>(0–1 ay)</a:t>
          </a:r>
        </a:p>
      </dsp:txBody>
      <dsp:txXfrm>
        <a:off x="6019342" y="1284141"/>
        <a:ext cx="1248283" cy="1248283"/>
      </dsp:txXfrm>
    </dsp:sp>
    <dsp:sp modelId="{781229CE-CFD5-4149-AA62-5F9E4D4B457D}">
      <dsp:nvSpPr>
        <dsp:cNvPr id="0" name=""/>
        <dsp:cNvSpPr/>
      </dsp:nvSpPr>
      <dsp:spPr>
        <a:xfrm rot="771429">
          <a:off x="5537908" y="3850770"/>
          <a:ext cx="766256" cy="34750"/>
        </a:xfrm>
        <a:custGeom>
          <a:avLst/>
          <a:gdLst/>
          <a:ahLst/>
          <a:cxnLst/>
          <a:rect l="0" t="0" r="0" b="0"/>
          <a:pathLst>
            <a:path>
              <a:moveTo>
                <a:pt x="0" y="17375"/>
              </a:moveTo>
              <a:lnTo>
                <a:pt x="766256" y="173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5901880" y="3848989"/>
        <a:ext cx="38312" cy="38312"/>
      </dsp:txXfrm>
    </dsp:sp>
    <dsp:sp modelId="{B9751371-D48A-4B9C-B938-855163D8F65C}">
      <dsp:nvSpPr>
        <dsp:cNvPr id="0" name=""/>
        <dsp:cNvSpPr/>
      </dsp:nvSpPr>
      <dsp:spPr>
        <a:xfrm>
          <a:off x="6272428" y="3267142"/>
          <a:ext cx="1765339" cy="176533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b="1" kern="1200" dirty="0" smtClean="0"/>
            <a:t>I. döngüsel tepkiler </a:t>
          </a:r>
        </a:p>
        <a:p>
          <a:pPr lvl="0" algn="ctr" defTabSz="800100">
            <a:lnSpc>
              <a:spcPct val="90000"/>
            </a:lnSpc>
            <a:spcBef>
              <a:spcPct val="0"/>
            </a:spcBef>
            <a:spcAft>
              <a:spcPct val="35000"/>
            </a:spcAft>
          </a:pPr>
          <a:r>
            <a:rPr lang="tr-TR" sz="1800" b="1" kern="1200" dirty="0" smtClean="0"/>
            <a:t>(1–4 aylar)</a:t>
          </a:r>
          <a:r>
            <a:rPr lang="tr-TR" sz="1300" kern="1200" dirty="0" smtClean="0"/>
            <a:t> </a:t>
          </a:r>
          <a:endParaRPr lang="tr-TR" sz="1300" kern="1200" dirty="0"/>
        </a:p>
      </dsp:txBody>
      <dsp:txXfrm>
        <a:off x="6530956" y="3525670"/>
        <a:ext cx="1248283" cy="1248283"/>
      </dsp:txXfrm>
    </dsp:sp>
    <dsp:sp modelId="{D8D59B7E-001A-4BEC-A5B8-C1AC40EEE15B}">
      <dsp:nvSpPr>
        <dsp:cNvPr id="0" name=""/>
        <dsp:cNvSpPr/>
      </dsp:nvSpPr>
      <dsp:spPr>
        <a:xfrm rot="3857143">
          <a:off x="4719076" y="4745466"/>
          <a:ext cx="864134" cy="34750"/>
        </a:xfrm>
        <a:custGeom>
          <a:avLst/>
          <a:gdLst/>
          <a:ahLst/>
          <a:cxnLst/>
          <a:rect l="0" t="0" r="0" b="0"/>
          <a:pathLst>
            <a:path>
              <a:moveTo>
                <a:pt x="0" y="17375"/>
              </a:moveTo>
              <a:lnTo>
                <a:pt x="864134" y="173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5129540" y="4741238"/>
        <a:ext cx="43206" cy="43206"/>
      </dsp:txXfrm>
    </dsp:sp>
    <dsp:sp modelId="{5D94527D-E37D-4F0A-AC25-C1E57437B1EF}">
      <dsp:nvSpPr>
        <dsp:cNvPr id="0" name=""/>
        <dsp:cNvSpPr/>
      </dsp:nvSpPr>
      <dsp:spPr>
        <a:xfrm>
          <a:off x="4838917" y="5064709"/>
          <a:ext cx="1765339" cy="176533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b="1" kern="1200" dirty="0" smtClean="0"/>
            <a:t>II. döngüsel tepkiler </a:t>
          </a:r>
        </a:p>
        <a:p>
          <a:pPr lvl="0" algn="ctr" defTabSz="800100">
            <a:lnSpc>
              <a:spcPct val="90000"/>
            </a:lnSpc>
            <a:spcBef>
              <a:spcPct val="0"/>
            </a:spcBef>
            <a:spcAft>
              <a:spcPct val="35000"/>
            </a:spcAft>
          </a:pPr>
          <a:r>
            <a:rPr lang="tr-TR" sz="1800" b="1" kern="1200" dirty="0" smtClean="0"/>
            <a:t>(4–8 aylar)</a:t>
          </a:r>
          <a:r>
            <a:rPr lang="tr-TR" sz="1800" kern="1200" dirty="0" smtClean="0"/>
            <a:t> </a:t>
          </a:r>
        </a:p>
      </dsp:txBody>
      <dsp:txXfrm>
        <a:off x="5097445" y="5323237"/>
        <a:ext cx="1248283" cy="1248283"/>
      </dsp:txXfrm>
    </dsp:sp>
    <dsp:sp modelId="{F259E74A-1725-4BAA-BB89-46A47FF6AA41}">
      <dsp:nvSpPr>
        <dsp:cNvPr id="0" name=""/>
        <dsp:cNvSpPr/>
      </dsp:nvSpPr>
      <dsp:spPr>
        <a:xfrm rot="6942857">
          <a:off x="3575411" y="4736278"/>
          <a:ext cx="843738" cy="34750"/>
        </a:xfrm>
        <a:custGeom>
          <a:avLst/>
          <a:gdLst/>
          <a:ahLst/>
          <a:cxnLst/>
          <a:rect l="0" t="0" r="0" b="0"/>
          <a:pathLst>
            <a:path>
              <a:moveTo>
                <a:pt x="0" y="17375"/>
              </a:moveTo>
              <a:lnTo>
                <a:pt x="843738" y="173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rot="10800000">
        <a:off x="3976187" y="4732560"/>
        <a:ext cx="42186" cy="42186"/>
      </dsp:txXfrm>
    </dsp:sp>
    <dsp:sp modelId="{A4520AF9-ED76-4456-A8B4-EBB1A658CF89}">
      <dsp:nvSpPr>
        <dsp:cNvPr id="0" name=""/>
        <dsp:cNvSpPr/>
      </dsp:nvSpPr>
      <dsp:spPr>
        <a:xfrm>
          <a:off x="2411764" y="5064709"/>
          <a:ext cx="2021296" cy="176533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b="1" kern="1200" dirty="0" smtClean="0"/>
            <a:t>II. döngüsel tepkilerin koordinasyonu ve amaca yönelik davranışlar</a:t>
          </a:r>
        </a:p>
        <a:p>
          <a:pPr lvl="0" algn="ctr" defTabSz="711200">
            <a:lnSpc>
              <a:spcPct val="90000"/>
            </a:lnSpc>
            <a:spcBef>
              <a:spcPct val="0"/>
            </a:spcBef>
            <a:spcAft>
              <a:spcPct val="35000"/>
            </a:spcAft>
          </a:pPr>
          <a:r>
            <a:rPr lang="tr-TR" sz="1600" b="1" kern="1200" dirty="0" smtClean="0"/>
            <a:t>(8–12 aylar)</a:t>
          </a:r>
          <a:r>
            <a:rPr lang="tr-TR" sz="1600" kern="1200" dirty="0" smtClean="0"/>
            <a:t> </a:t>
          </a:r>
          <a:endParaRPr lang="tr-TR" sz="1600" b="1" kern="1200" dirty="0" smtClean="0"/>
        </a:p>
      </dsp:txBody>
      <dsp:txXfrm>
        <a:off x="2707776" y="5323237"/>
        <a:ext cx="1429272" cy="1248283"/>
      </dsp:txXfrm>
    </dsp:sp>
    <dsp:sp modelId="{8388893B-DD5F-4F8C-8BCC-5375C97E1248}">
      <dsp:nvSpPr>
        <dsp:cNvPr id="0" name=""/>
        <dsp:cNvSpPr/>
      </dsp:nvSpPr>
      <dsp:spPr>
        <a:xfrm rot="10028571">
          <a:off x="2839835" y="3850770"/>
          <a:ext cx="766256" cy="34750"/>
        </a:xfrm>
        <a:custGeom>
          <a:avLst/>
          <a:gdLst/>
          <a:ahLst/>
          <a:cxnLst/>
          <a:rect l="0" t="0" r="0" b="0"/>
          <a:pathLst>
            <a:path>
              <a:moveTo>
                <a:pt x="0" y="17375"/>
              </a:moveTo>
              <a:lnTo>
                <a:pt x="766256" y="173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rot="10800000">
        <a:off x="3203806" y="3848989"/>
        <a:ext cx="38312" cy="38312"/>
      </dsp:txXfrm>
    </dsp:sp>
    <dsp:sp modelId="{5E7AB3A3-1C86-415A-8936-3248D93E29AB}">
      <dsp:nvSpPr>
        <dsp:cNvPr id="0" name=""/>
        <dsp:cNvSpPr/>
      </dsp:nvSpPr>
      <dsp:spPr>
        <a:xfrm>
          <a:off x="1106231" y="3267142"/>
          <a:ext cx="1765339" cy="176533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b="1" kern="1200" dirty="0" smtClean="0"/>
            <a:t>III. döngüsel tepkiler, yenilik, merak aşaması </a:t>
          </a:r>
        </a:p>
        <a:p>
          <a:pPr lvl="0" algn="ctr" defTabSz="711200">
            <a:lnSpc>
              <a:spcPct val="90000"/>
            </a:lnSpc>
            <a:spcBef>
              <a:spcPct val="0"/>
            </a:spcBef>
            <a:spcAft>
              <a:spcPct val="35000"/>
            </a:spcAft>
          </a:pPr>
          <a:r>
            <a:rPr lang="tr-TR" sz="1600" b="1" kern="1200" dirty="0" smtClean="0"/>
            <a:t>(12–18 aylar)</a:t>
          </a:r>
          <a:r>
            <a:rPr lang="tr-TR" sz="1600" kern="1200" dirty="0" smtClean="0"/>
            <a:t> </a:t>
          </a:r>
        </a:p>
      </dsp:txBody>
      <dsp:txXfrm>
        <a:off x="1364759" y="3525670"/>
        <a:ext cx="1248283" cy="1248283"/>
      </dsp:txXfrm>
    </dsp:sp>
    <dsp:sp modelId="{D3FCB8F9-B2D1-4379-B891-CC5A7B1FCA7E}">
      <dsp:nvSpPr>
        <dsp:cNvPr id="0" name=""/>
        <dsp:cNvSpPr/>
      </dsp:nvSpPr>
      <dsp:spPr>
        <a:xfrm rot="13114286">
          <a:off x="3203287" y="2730360"/>
          <a:ext cx="699736" cy="34750"/>
        </a:xfrm>
        <a:custGeom>
          <a:avLst/>
          <a:gdLst/>
          <a:ahLst/>
          <a:cxnLst/>
          <a:rect l="0" t="0" r="0" b="0"/>
          <a:pathLst>
            <a:path>
              <a:moveTo>
                <a:pt x="0" y="17375"/>
              </a:moveTo>
              <a:lnTo>
                <a:pt x="699736" y="173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rot="10800000">
        <a:off x="3535662" y="2730242"/>
        <a:ext cx="34986" cy="34986"/>
      </dsp:txXfrm>
    </dsp:sp>
    <dsp:sp modelId="{1842378E-2079-4D73-89A3-60749368C4EE}">
      <dsp:nvSpPr>
        <dsp:cNvPr id="0" name=""/>
        <dsp:cNvSpPr/>
      </dsp:nvSpPr>
      <dsp:spPr>
        <a:xfrm>
          <a:off x="1403648" y="1025613"/>
          <a:ext cx="2193734" cy="176533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b="1" kern="1200" dirty="0" smtClean="0"/>
            <a:t>Zihinsel kombinasyonlar ve problem çözme aşaması (18–24 aylar)</a:t>
          </a:r>
          <a:r>
            <a:rPr lang="tr-TR" sz="1600" kern="1200" dirty="0" smtClean="0"/>
            <a:t> </a:t>
          </a:r>
        </a:p>
      </dsp:txBody>
      <dsp:txXfrm>
        <a:off x="1724913" y="1284141"/>
        <a:ext cx="1551204" cy="124828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07E551-8762-4BB7-A48E-265FDEEA73DE}">
      <dsp:nvSpPr>
        <dsp:cNvPr id="0" name=""/>
        <dsp:cNvSpPr/>
      </dsp:nvSpPr>
      <dsp:spPr>
        <a:xfrm>
          <a:off x="3513990" y="472"/>
          <a:ext cx="5270985" cy="1841380"/>
        </a:xfrm>
        <a:prstGeom prst="rightArrow">
          <a:avLst>
            <a:gd name="adj1" fmla="val 75000"/>
            <a:gd name="adj2" fmla="val 50000"/>
          </a:avLst>
        </a:prstGeom>
        <a:solidFill>
          <a:schemeClr val="accent2">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tr-TR" sz="1600" kern="1200" dirty="0" smtClean="0"/>
            <a:t>Semboller yardımıyla çocuk, yakın çevresiyle ve olaylarla ilgilenir. İfade etme yeteneği gelişmektedir. Sembolik oyunlar oynar. </a:t>
          </a:r>
          <a:endParaRPr lang="tr-TR" sz="1600" kern="1200" dirty="0"/>
        </a:p>
        <a:p>
          <a:pPr marL="171450" lvl="1" indent="-171450" algn="l" defTabSz="711200">
            <a:lnSpc>
              <a:spcPct val="90000"/>
            </a:lnSpc>
            <a:spcBef>
              <a:spcPct val="0"/>
            </a:spcBef>
            <a:spcAft>
              <a:spcPct val="15000"/>
            </a:spcAft>
            <a:buChar char="••"/>
          </a:pPr>
          <a:r>
            <a:rPr lang="tr-TR" sz="1600" kern="1200" dirty="0" smtClean="0">
              <a:solidFill>
                <a:schemeClr val="tx1"/>
              </a:solidFill>
            </a:rPr>
            <a:t>E</a:t>
          </a:r>
          <a:r>
            <a:rPr lang="tr-TR" sz="1600" u="sng" kern="1200" dirty="0" smtClean="0">
              <a:solidFill>
                <a:schemeClr val="tx1"/>
              </a:solidFill>
            </a:rPr>
            <a:t>gosantrik düşünce </a:t>
          </a:r>
          <a:r>
            <a:rPr lang="tr-TR" sz="1600" kern="1200" dirty="0" smtClean="0">
              <a:solidFill>
                <a:schemeClr val="tx1"/>
              </a:solidFill>
            </a:rPr>
            <a:t>hâkimdir. </a:t>
          </a:r>
          <a:endParaRPr lang="tr-TR" sz="1600" kern="1200" dirty="0">
            <a:solidFill>
              <a:schemeClr val="tx1"/>
            </a:solidFill>
          </a:endParaRPr>
        </a:p>
        <a:p>
          <a:pPr marL="171450" lvl="1" indent="-171450" algn="l" defTabSz="711200">
            <a:lnSpc>
              <a:spcPct val="90000"/>
            </a:lnSpc>
            <a:spcBef>
              <a:spcPct val="0"/>
            </a:spcBef>
            <a:spcAft>
              <a:spcPct val="15000"/>
            </a:spcAft>
            <a:buChar char="••"/>
          </a:pPr>
          <a:r>
            <a:rPr lang="tr-TR" sz="1600" u="sng" kern="1200" dirty="0" smtClean="0"/>
            <a:t>Animizm</a:t>
          </a:r>
          <a:r>
            <a:rPr lang="tr-TR" sz="1600" kern="1200" dirty="0" smtClean="0"/>
            <a:t>, çocuğun cansız nesnelerin canlı niteliklere sahip olduğunu düşünmesidir.</a:t>
          </a:r>
          <a:endParaRPr lang="tr-TR" sz="1600" kern="1200" dirty="0">
            <a:solidFill>
              <a:schemeClr val="tx1"/>
            </a:solidFill>
          </a:endParaRPr>
        </a:p>
      </dsp:txBody>
      <dsp:txXfrm>
        <a:off x="3513990" y="230645"/>
        <a:ext cx="4580468" cy="1381035"/>
      </dsp:txXfrm>
    </dsp:sp>
    <dsp:sp modelId="{1D0E3F86-1D6E-4687-9ED9-4EB1AB4A458E}">
      <dsp:nvSpPr>
        <dsp:cNvPr id="0" name=""/>
        <dsp:cNvSpPr/>
      </dsp:nvSpPr>
      <dsp:spPr>
        <a:xfrm>
          <a:off x="0" y="472"/>
          <a:ext cx="3513990" cy="1841380"/>
        </a:xfrm>
        <a:prstGeom prst="roundRect">
          <a:avLst/>
        </a:prstGeom>
        <a:solidFill>
          <a:srgbClr val="99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tr-TR" sz="2800" b="1" kern="1200" dirty="0" smtClean="0"/>
            <a:t>Operasyonlar Öncesi Sembolik Fonksiyon </a:t>
          </a:r>
        </a:p>
        <a:p>
          <a:pPr lvl="0" algn="ctr" defTabSz="1244600">
            <a:lnSpc>
              <a:spcPct val="90000"/>
            </a:lnSpc>
            <a:spcBef>
              <a:spcPct val="0"/>
            </a:spcBef>
            <a:spcAft>
              <a:spcPct val="35000"/>
            </a:spcAft>
          </a:pPr>
          <a:r>
            <a:rPr lang="tr-TR" sz="2800" b="1" kern="1200" dirty="0" smtClean="0"/>
            <a:t>(2-4 yaş)</a:t>
          </a:r>
          <a:endParaRPr lang="tr-TR" sz="2800" b="1" kern="1200" dirty="0"/>
        </a:p>
      </dsp:txBody>
      <dsp:txXfrm>
        <a:off x="89889" y="90361"/>
        <a:ext cx="3334212" cy="1661602"/>
      </dsp:txXfrm>
    </dsp:sp>
    <dsp:sp modelId="{FA998306-C4E7-4363-B862-51D36E99A6B5}">
      <dsp:nvSpPr>
        <dsp:cNvPr id="0" name=""/>
        <dsp:cNvSpPr/>
      </dsp:nvSpPr>
      <dsp:spPr>
        <a:xfrm>
          <a:off x="3513990" y="2025991"/>
          <a:ext cx="5270985" cy="1841380"/>
        </a:xfrm>
        <a:prstGeom prst="rightArrow">
          <a:avLst>
            <a:gd name="adj1" fmla="val 75000"/>
            <a:gd name="adj2" fmla="val 50000"/>
          </a:avLst>
        </a:prstGeom>
        <a:solidFill>
          <a:schemeClr val="accent2">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tr-TR" sz="1600" kern="1200" dirty="0" smtClean="0"/>
            <a:t>Sezgili düşünce, mantıksal ilişkilerin yavaş yavaş birbirine bağlanması ve kavram oluşturma yeteneğinin artması bu aşamayı karakterize eder. Bununla beraber düşünce hala ilkeldir </a:t>
          </a:r>
          <a:endParaRPr lang="tr-TR" sz="1600" kern="1200" dirty="0"/>
        </a:p>
        <a:p>
          <a:pPr marL="171450" lvl="1" indent="-171450" algn="l" defTabSz="711200">
            <a:lnSpc>
              <a:spcPct val="90000"/>
            </a:lnSpc>
            <a:spcBef>
              <a:spcPct val="0"/>
            </a:spcBef>
            <a:spcAft>
              <a:spcPct val="15000"/>
            </a:spcAft>
            <a:buChar char="••"/>
          </a:pPr>
          <a:r>
            <a:rPr lang="tr-TR" sz="1600" kern="1200" dirty="0" smtClean="0"/>
            <a:t>Merkezileşme vardır. Korunum ve </a:t>
          </a:r>
          <a:r>
            <a:rPr lang="tr-TR" sz="1600" kern="1200" dirty="0" err="1" smtClean="0"/>
            <a:t>Dönüşebilirlik</a:t>
          </a:r>
          <a:r>
            <a:rPr lang="tr-TR" sz="1600" kern="1200" dirty="0" smtClean="0"/>
            <a:t> görülmez.</a:t>
          </a:r>
          <a:endParaRPr lang="tr-TR" sz="1600" kern="1200" dirty="0"/>
        </a:p>
      </dsp:txBody>
      <dsp:txXfrm>
        <a:off x="3513990" y="2256164"/>
        <a:ext cx="4580468" cy="1381035"/>
      </dsp:txXfrm>
    </dsp:sp>
    <dsp:sp modelId="{AFB0AD0D-86B1-4C49-8600-EB8180BD90A0}">
      <dsp:nvSpPr>
        <dsp:cNvPr id="0" name=""/>
        <dsp:cNvSpPr/>
      </dsp:nvSpPr>
      <dsp:spPr>
        <a:xfrm>
          <a:off x="0" y="2025991"/>
          <a:ext cx="3513990" cy="1841380"/>
        </a:xfrm>
        <a:prstGeom prst="roundRect">
          <a:avLst/>
        </a:prstGeom>
        <a:solidFill>
          <a:srgbClr val="99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tr-TR" sz="2800" b="1" kern="1200" dirty="0" smtClean="0"/>
            <a:t>Sezici Düşünce </a:t>
          </a:r>
        </a:p>
        <a:p>
          <a:pPr lvl="0" algn="ctr" defTabSz="1244600">
            <a:lnSpc>
              <a:spcPct val="90000"/>
            </a:lnSpc>
            <a:spcBef>
              <a:spcPct val="0"/>
            </a:spcBef>
            <a:spcAft>
              <a:spcPct val="35000"/>
            </a:spcAft>
          </a:pPr>
          <a:r>
            <a:rPr lang="tr-TR" sz="2800" b="1" kern="1200" dirty="0" smtClean="0"/>
            <a:t>(4-7 yaş)</a:t>
          </a:r>
          <a:endParaRPr lang="tr-TR" sz="2800" b="1" kern="1200" dirty="0"/>
        </a:p>
      </dsp:txBody>
      <dsp:txXfrm>
        <a:off x="89889" y="2115880"/>
        <a:ext cx="3334212" cy="166160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B240E0-AF75-415F-8444-51850F3F2766}">
      <dsp:nvSpPr>
        <dsp:cNvPr id="0" name=""/>
        <dsp:cNvSpPr/>
      </dsp:nvSpPr>
      <dsp:spPr>
        <a:xfrm>
          <a:off x="2203" y="1252965"/>
          <a:ext cx="2684702" cy="1073881"/>
        </a:xfrm>
        <a:prstGeom prst="chevron">
          <a:avLst/>
        </a:prstGeom>
        <a:solidFill>
          <a:schemeClr val="accent3">
            <a:lumMod val="20000"/>
            <a:lumOff val="80000"/>
          </a:schemeClr>
        </a:solidFill>
        <a:ln w="25400" cap="flat" cmpd="sng" algn="ctr">
          <a:solidFill>
            <a:schemeClr val="lt1">
              <a:hueOff val="0"/>
              <a:satOff val="0"/>
              <a:lumOff val="0"/>
              <a:alphaOff val="0"/>
            </a:schemeClr>
          </a:solidFill>
          <a:prstDash val="solid"/>
        </a:ln>
        <a:effectLst>
          <a:innerShdw blurRad="63500" dist="50800" dir="10800000">
            <a:prstClr val="black">
              <a:alpha val="50000"/>
            </a:prstClr>
          </a:innerShdw>
        </a:effectLst>
      </dsp:spPr>
      <dsp:style>
        <a:lnRef idx="2">
          <a:scrgbClr r="0" g="0" b="0"/>
        </a:lnRef>
        <a:fillRef idx="1">
          <a:scrgbClr r="0" g="0" b="0"/>
        </a:fillRef>
        <a:effectRef idx="0">
          <a:scrgbClr r="0" g="0" b="0"/>
        </a:effectRef>
        <a:fontRef idx="minor">
          <a:schemeClr val="lt1"/>
        </a:fontRef>
      </dsp:style>
      <dsp:txBody>
        <a:bodyPr spcFirstLastPara="0" vert="horz" wrap="square" lIns="108014" tIns="36005" rIns="36005" bIns="36005" numCol="1" spcCol="1270" anchor="ctr" anchorCtr="0">
          <a:noAutofit/>
        </a:bodyPr>
        <a:lstStyle/>
        <a:p>
          <a:pPr lvl="0" algn="ctr" defTabSz="1200150">
            <a:lnSpc>
              <a:spcPct val="90000"/>
            </a:lnSpc>
            <a:spcBef>
              <a:spcPct val="0"/>
            </a:spcBef>
            <a:spcAft>
              <a:spcPct val="35000"/>
            </a:spcAft>
          </a:pPr>
          <a:r>
            <a:rPr lang="tr-TR" sz="2700" b="1" kern="1200" dirty="0" smtClean="0">
              <a:solidFill>
                <a:srgbClr val="0070C0"/>
              </a:solidFill>
            </a:rPr>
            <a:t>Miktar </a:t>
          </a:r>
        </a:p>
        <a:p>
          <a:pPr lvl="0" algn="ctr" defTabSz="1200150">
            <a:lnSpc>
              <a:spcPct val="90000"/>
            </a:lnSpc>
            <a:spcBef>
              <a:spcPct val="0"/>
            </a:spcBef>
            <a:spcAft>
              <a:spcPct val="35000"/>
            </a:spcAft>
          </a:pPr>
          <a:r>
            <a:rPr lang="tr-TR" sz="2700" b="1" kern="1200" dirty="0" smtClean="0">
              <a:solidFill>
                <a:srgbClr val="0070C0"/>
              </a:solidFill>
            </a:rPr>
            <a:t>(7 yaş)</a:t>
          </a:r>
          <a:endParaRPr lang="tr-TR" sz="2700" b="1" kern="1200" dirty="0">
            <a:solidFill>
              <a:srgbClr val="0070C0"/>
            </a:solidFill>
          </a:endParaRPr>
        </a:p>
      </dsp:txBody>
      <dsp:txXfrm>
        <a:off x="539144" y="1252965"/>
        <a:ext cx="1610821" cy="1073881"/>
      </dsp:txXfrm>
    </dsp:sp>
    <dsp:sp modelId="{05BBB398-F16F-4812-B71A-59A72B96526E}">
      <dsp:nvSpPr>
        <dsp:cNvPr id="0" name=""/>
        <dsp:cNvSpPr/>
      </dsp:nvSpPr>
      <dsp:spPr>
        <a:xfrm>
          <a:off x="2418436" y="1252965"/>
          <a:ext cx="2684702" cy="1073881"/>
        </a:xfrm>
        <a:prstGeom prst="chevron">
          <a:avLst/>
        </a:prstGeom>
        <a:solidFill>
          <a:schemeClr val="accent3">
            <a:lumMod val="40000"/>
            <a:lumOff val="60000"/>
          </a:schemeClr>
        </a:solidFill>
        <a:ln w="25400" cap="flat" cmpd="sng" algn="ctr">
          <a:solidFill>
            <a:schemeClr val="lt1">
              <a:hueOff val="0"/>
              <a:satOff val="0"/>
              <a:lumOff val="0"/>
              <a:alphaOff val="0"/>
            </a:schemeClr>
          </a:solidFill>
          <a:prstDash val="solid"/>
        </a:ln>
        <a:effectLst>
          <a:outerShdw blurRad="50800" dist="38100" dir="18900000" algn="b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08014" tIns="36005" rIns="36005" bIns="36005" numCol="1" spcCol="1270" anchor="ctr" anchorCtr="0">
          <a:noAutofit/>
        </a:bodyPr>
        <a:lstStyle/>
        <a:p>
          <a:pPr lvl="0" algn="ctr" defTabSz="1200150">
            <a:lnSpc>
              <a:spcPct val="90000"/>
            </a:lnSpc>
            <a:spcBef>
              <a:spcPct val="0"/>
            </a:spcBef>
            <a:spcAft>
              <a:spcPct val="35000"/>
            </a:spcAft>
          </a:pPr>
          <a:r>
            <a:rPr lang="tr-TR" sz="2700" b="1" kern="1200" dirty="0" smtClean="0">
              <a:solidFill>
                <a:srgbClr val="0070C0"/>
              </a:solidFill>
            </a:rPr>
            <a:t>Ağırlık </a:t>
          </a:r>
        </a:p>
        <a:p>
          <a:pPr lvl="0" algn="ctr" defTabSz="1200150">
            <a:lnSpc>
              <a:spcPct val="90000"/>
            </a:lnSpc>
            <a:spcBef>
              <a:spcPct val="0"/>
            </a:spcBef>
            <a:spcAft>
              <a:spcPct val="35000"/>
            </a:spcAft>
          </a:pPr>
          <a:r>
            <a:rPr lang="tr-TR" sz="2700" b="1" kern="1200" dirty="0" smtClean="0">
              <a:solidFill>
                <a:srgbClr val="0070C0"/>
              </a:solidFill>
            </a:rPr>
            <a:t>(9-10 yaş)</a:t>
          </a:r>
          <a:endParaRPr lang="tr-TR" sz="2700" b="1" kern="1200" dirty="0">
            <a:solidFill>
              <a:srgbClr val="0070C0"/>
            </a:solidFill>
          </a:endParaRPr>
        </a:p>
      </dsp:txBody>
      <dsp:txXfrm>
        <a:off x="2955377" y="1252965"/>
        <a:ext cx="1610821" cy="1073881"/>
      </dsp:txXfrm>
    </dsp:sp>
    <dsp:sp modelId="{5EFC9DC3-6E4F-4318-B450-42A7A73015AF}">
      <dsp:nvSpPr>
        <dsp:cNvPr id="0" name=""/>
        <dsp:cNvSpPr/>
      </dsp:nvSpPr>
      <dsp:spPr>
        <a:xfrm>
          <a:off x="4834668" y="1252965"/>
          <a:ext cx="2684702" cy="1073881"/>
        </a:xfrm>
        <a:prstGeom prst="chevron">
          <a:avLst/>
        </a:prstGeom>
        <a:solidFill>
          <a:schemeClr val="accent3">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8014" tIns="36005" rIns="36005" bIns="36005" numCol="1" spcCol="1270" anchor="ctr" anchorCtr="0">
          <a:noAutofit/>
        </a:bodyPr>
        <a:lstStyle/>
        <a:p>
          <a:pPr lvl="0" algn="ctr" defTabSz="1200150">
            <a:lnSpc>
              <a:spcPct val="90000"/>
            </a:lnSpc>
            <a:spcBef>
              <a:spcPct val="0"/>
            </a:spcBef>
            <a:spcAft>
              <a:spcPct val="35000"/>
            </a:spcAft>
          </a:pPr>
          <a:r>
            <a:rPr lang="tr-TR" sz="2700" b="1" kern="1200" dirty="0" smtClean="0">
              <a:solidFill>
                <a:srgbClr val="0070C0"/>
              </a:solidFill>
            </a:rPr>
            <a:t>Hacim (12 yaş)</a:t>
          </a:r>
          <a:endParaRPr lang="tr-TR" sz="2700" b="1" kern="1200" dirty="0">
            <a:solidFill>
              <a:srgbClr val="0070C0"/>
            </a:solidFill>
          </a:endParaRPr>
        </a:p>
      </dsp:txBody>
      <dsp:txXfrm>
        <a:off x="5371609" y="1252965"/>
        <a:ext cx="1610821" cy="1073881"/>
      </dsp:txXfrm>
    </dsp:sp>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4FDE7F-5E37-408D-BB59-4F32A819E930}" type="datetimeFigureOut">
              <a:rPr lang="tr-TR" smtClean="0"/>
              <a:pPr/>
              <a:t>07.03.2018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DC7430-1972-4270-9CB7-785E6A381698}" type="slidenum">
              <a:rPr lang="tr-TR" smtClean="0"/>
              <a:pPr/>
              <a:t>‹#›</a:t>
            </a:fld>
            <a:endParaRPr lang="tr-TR"/>
          </a:p>
        </p:txBody>
      </p:sp>
    </p:spTree>
    <p:extLst>
      <p:ext uri="{BB962C8B-B14F-4D97-AF65-F5344CB8AC3E}">
        <p14:creationId xmlns="" xmlns:p14="http://schemas.microsoft.com/office/powerpoint/2010/main" val="2797195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tr-TR" smtClean="0"/>
              <a:t>Asıl başlık stili için tıklatın</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327BACCC-116B-46DB-BDAD-7661B344B183}" type="datetime1">
              <a:rPr lang="tr-TR" smtClean="0"/>
              <a:pPr/>
              <a:t>07.03.2018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EE5D62B-B85C-4D85-890A-08F760418271}" type="datetime1">
              <a:rPr lang="tr-TR" smtClean="0"/>
              <a:pPr/>
              <a:t>07.03.2018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68F81CA-057C-4BDE-8671-86FD7517C9DD}" type="datetime1">
              <a:rPr lang="tr-TR" smtClean="0"/>
              <a:pPr/>
              <a:t>07.03.2018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4067AFC-B1B4-4A96-B9C7-C29D0034A847}" type="datetime1">
              <a:rPr lang="tr-TR" smtClean="0"/>
              <a:pPr/>
              <a:t>07.03.2018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tr-TR" smtClean="0"/>
              <a:t>Asıl başlık stili için tıklatın</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tr-TR" smtClean="0"/>
              <a:t>Asıl metin stillerini düzenlemek için tıklatın</a:t>
            </a:r>
          </a:p>
        </p:txBody>
      </p:sp>
      <p:sp>
        <p:nvSpPr>
          <p:cNvPr id="4" name="Date Placeholder 3"/>
          <p:cNvSpPr>
            <a:spLocks noGrp="1"/>
          </p:cNvSpPr>
          <p:nvPr>
            <p:ph type="dt" sz="half" idx="10"/>
          </p:nvPr>
        </p:nvSpPr>
        <p:spPr/>
        <p:txBody>
          <a:bodyPr/>
          <a:lstStyle/>
          <a:p>
            <a:fld id="{D15C55C1-43D6-4ECC-AF17-14A86B4A61AC}" type="datetime1">
              <a:rPr lang="tr-TR" smtClean="0"/>
              <a:pPr/>
              <a:t>07.03.2018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8ED886-B0EB-4741-A215-3ECE9D5DC2B4}" type="datetime1">
              <a:rPr lang="tr-TR" smtClean="0"/>
              <a:pPr/>
              <a:t>07.03.2018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8" name="Title 7"/>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tr-TR" smtClean="0"/>
              <a:t>Asıl metin stillerini düzenlemek için tıklatın</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tr-TR" smtClean="0"/>
              <a:t>Asıl metin stillerini düzenlemek için tıklatın</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254F85B-FA56-4631-81B0-3AE83B3F9730}" type="datetime1">
              <a:rPr lang="tr-TR" smtClean="0"/>
              <a:pPr/>
              <a:t>07.03.2018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36A6EF0D-BE49-43B6-92C3-1CC52A3EE31C}" type="datetime1">
              <a:rPr lang="tr-TR" smtClean="0"/>
              <a:pPr/>
              <a:t>07.03.2018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0E01BF-7504-4E6C-814A-A6286FE883F2}" type="datetime1">
              <a:rPr lang="tr-TR" smtClean="0"/>
              <a:pPr/>
              <a:t>07.03.2018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tr-TR" smtClean="0"/>
              <a:t>Asıl başlık stili için tıklatın</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tr-TR" smtClean="0"/>
              <a:t>Asıl metin stillerini düzenlemek için tıklatın</a:t>
            </a:r>
          </a:p>
        </p:txBody>
      </p:sp>
      <p:sp>
        <p:nvSpPr>
          <p:cNvPr id="5" name="Date Placeholder 4"/>
          <p:cNvSpPr>
            <a:spLocks noGrp="1"/>
          </p:cNvSpPr>
          <p:nvPr>
            <p:ph type="dt" sz="half" idx="10"/>
          </p:nvPr>
        </p:nvSpPr>
        <p:spPr/>
        <p:txBody>
          <a:bodyPr/>
          <a:lstStyle/>
          <a:p>
            <a:fld id="{BDEDEB7D-8437-4781-B3BE-E6A47B40380C}" type="datetime1">
              <a:rPr lang="tr-TR" smtClean="0"/>
              <a:pPr/>
              <a:t>07.03.2018</a:t>
            </a:fld>
            <a:endParaRPr lang="tr-T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F302176B-0E47-46AC-8F43-DAB4B8A37D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tr-TR" smtClean="0"/>
              <a:t>Resim eklemek için simgeyi tıklatın</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9FFBA55-5584-4142-8294-ABEB936C8632}" type="datetime1">
              <a:rPr lang="tr-TR" smtClean="0"/>
              <a:pPr/>
              <a:t>07.03.2018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2954C2C6-41CD-4B97-AE2D-7A91D10EE059}" type="datetime1">
              <a:rPr lang="tr-TR" smtClean="0"/>
              <a:pPr/>
              <a:t>07.03.2018</a:t>
            </a:fld>
            <a:endParaRPr lang="tr-TR"/>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tr-TR"/>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solidFill>
                  <a:schemeClr val="accent2">
                    <a:lumMod val="75000"/>
                  </a:schemeClr>
                </a:solidFill>
              </a:rPr>
              <a:t>PİAGET’NİN BİLİŞSEL GELİŞİM DÖNEMLERİ</a:t>
            </a:r>
            <a:endParaRPr lang="tr-TR" dirty="0">
              <a:solidFill>
                <a:schemeClr val="accent2">
                  <a:lumMod val="75000"/>
                </a:schemeClr>
              </a:solidFill>
            </a:endParaRPr>
          </a:p>
        </p:txBody>
      </p:sp>
      <p:sp>
        <p:nvSpPr>
          <p:cNvPr id="3" name="Alt Başlık 2"/>
          <p:cNvSpPr>
            <a:spLocks noGrp="1"/>
          </p:cNvSpPr>
          <p:nvPr>
            <p:ph type="subTitle" idx="1"/>
          </p:nvPr>
        </p:nvSpPr>
        <p:spPr/>
        <p:txBody>
          <a:bodyPr>
            <a:normAutofit/>
          </a:bodyPr>
          <a:lstStyle/>
          <a:p>
            <a:r>
              <a:rPr lang="tr-TR" sz="1800" b="1" dirty="0" smtClean="0">
                <a:solidFill>
                  <a:srgbClr val="0070C0"/>
                </a:solidFill>
              </a:rPr>
              <a:t>Arş. Gör. Dr. Gökçe Karaman BENLİ</a:t>
            </a:r>
            <a:endParaRPr lang="tr-TR" sz="1800" b="1" dirty="0">
              <a:solidFill>
                <a:srgbClr val="0070C0"/>
              </a:solidFill>
            </a:endParaRPr>
          </a:p>
        </p:txBody>
      </p:sp>
    </p:spTree>
    <p:extLst>
      <p:ext uri="{BB962C8B-B14F-4D97-AF65-F5344CB8AC3E}">
        <p14:creationId xmlns="" xmlns:p14="http://schemas.microsoft.com/office/powerpoint/2010/main" val="29892610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2960" y="365760"/>
            <a:ext cx="7520940" cy="830992"/>
          </a:xfrm>
        </p:spPr>
        <p:txBody>
          <a:bodyPr>
            <a:normAutofit fontScale="90000"/>
          </a:bodyPr>
          <a:lstStyle/>
          <a:p>
            <a:r>
              <a:rPr lang="tr-TR" b="1" dirty="0" smtClean="0">
                <a:solidFill>
                  <a:srgbClr val="00FF00"/>
                </a:solidFill>
              </a:rPr>
              <a:t/>
            </a:r>
            <a:br>
              <a:rPr lang="tr-TR" b="1" dirty="0" smtClean="0">
                <a:solidFill>
                  <a:srgbClr val="00FF00"/>
                </a:solidFill>
              </a:rPr>
            </a:br>
            <a:r>
              <a:rPr lang="tr-TR" b="1" dirty="0" smtClean="0">
                <a:solidFill>
                  <a:srgbClr val="0070C0"/>
                </a:solidFill>
              </a:rPr>
              <a:t>İlk </a:t>
            </a:r>
            <a:r>
              <a:rPr lang="tr-TR" b="1" dirty="0">
                <a:solidFill>
                  <a:srgbClr val="0070C0"/>
                </a:solidFill>
              </a:rPr>
              <a:t>alışkanlıklar ve </a:t>
            </a:r>
            <a:r>
              <a:rPr lang="tr-TR" b="1" dirty="0" smtClean="0">
                <a:solidFill>
                  <a:srgbClr val="0070C0"/>
                </a:solidFill>
              </a:rPr>
              <a:t>I. </a:t>
            </a:r>
            <a:r>
              <a:rPr lang="tr-TR" b="1" dirty="0">
                <a:solidFill>
                  <a:srgbClr val="0070C0"/>
                </a:solidFill>
              </a:rPr>
              <a:t>döngüsel tepkiler aşaması (1–4 aylar)</a:t>
            </a:r>
            <a:r>
              <a:rPr lang="tr-TR" dirty="0">
                <a:solidFill>
                  <a:srgbClr val="0070C0"/>
                </a:solidFill>
              </a:rPr>
              <a:t> </a:t>
            </a:r>
            <a:br>
              <a:rPr lang="tr-TR" dirty="0">
                <a:solidFill>
                  <a:srgbClr val="0070C0"/>
                </a:solidFill>
              </a:rPr>
            </a:br>
            <a:endParaRPr lang="tr-TR" dirty="0">
              <a:solidFill>
                <a:srgbClr val="0070C0"/>
              </a:solidFill>
            </a:endParaRPr>
          </a:p>
        </p:txBody>
      </p:sp>
      <p:sp>
        <p:nvSpPr>
          <p:cNvPr id="3" name="İçerik Yer Tutucusu 2"/>
          <p:cNvSpPr>
            <a:spLocks noGrp="1"/>
          </p:cNvSpPr>
          <p:nvPr>
            <p:ph idx="1"/>
          </p:nvPr>
        </p:nvSpPr>
        <p:spPr>
          <a:xfrm>
            <a:off x="323528" y="1600200"/>
            <a:ext cx="8640960" cy="4525963"/>
          </a:xfrm>
        </p:spPr>
        <p:txBody>
          <a:bodyPr>
            <a:normAutofit/>
          </a:bodyPr>
          <a:lstStyle/>
          <a:p>
            <a:pPr marL="0" indent="0">
              <a:lnSpc>
                <a:spcPct val="80000"/>
              </a:lnSpc>
              <a:buNone/>
              <a:defRPr/>
            </a:pPr>
            <a:r>
              <a:rPr lang="tr-TR" dirty="0" smtClean="0"/>
              <a:t>    </a:t>
            </a:r>
            <a:r>
              <a:rPr lang="tr-TR" sz="3200" dirty="0" smtClean="0"/>
              <a:t>İlk </a:t>
            </a:r>
            <a:r>
              <a:rPr lang="tr-TR" sz="3200" dirty="0"/>
              <a:t>alışkanlıkların kazanılması, bebeğin birçok davranışı isteyerek ortaya çıkarması, uzatması ve tekrarlaması ile olur. Bunlardan ilki parmak emmedir. Bu faaliyet tesadüfen bir kere meydana geldi mi bebek onu tekrar etmekten hoşlanır. Bu tepkinin meydana gelişi ilk alışkanlıkların kazanılmasını belirtir. Bu ilk alışkanlıklar bebeğin kendi vücudunu ve biyolojik temelleri ilgilendiren davranışları kapsar. </a:t>
            </a:r>
          </a:p>
          <a:p>
            <a:endParaRPr lang="tr-TR" dirty="0"/>
          </a:p>
        </p:txBody>
      </p:sp>
      <p:sp>
        <p:nvSpPr>
          <p:cNvPr id="4" name="Slayt Numarası Yer Tutucusu 3"/>
          <p:cNvSpPr>
            <a:spLocks noGrp="1"/>
          </p:cNvSpPr>
          <p:nvPr>
            <p:ph type="sldNum" sz="quarter" idx="12"/>
          </p:nvPr>
        </p:nvSpPr>
        <p:spPr/>
        <p:txBody>
          <a:bodyPr/>
          <a:lstStyle/>
          <a:p>
            <a:fld id="{F302176B-0E47-46AC-8F43-DAB4B8A37D06}" type="slidenum">
              <a:rPr lang="tr-TR" smtClean="0"/>
              <a:pPr/>
              <a:t>10</a:t>
            </a:fld>
            <a:endParaRPr lang="tr-TR"/>
          </a:p>
        </p:txBody>
      </p:sp>
    </p:spTree>
    <p:extLst>
      <p:ext uri="{BB962C8B-B14F-4D97-AF65-F5344CB8AC3E}">
        <p14:creationId xmlns="" xmlns:p14="http://schemas.microsoft.com/office/powerpoint/2010/main" val="21194837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2960" y="365760"/>
            <a:ext cx="7520940" cy="686976"/>
          </a:xfrm>
        </p:spPr>
        <p:txBody>
          <a:bodyPr>
            <a:normAutofit fontScale="90000"/>
          </a:bodyPr>
          <a:lstStyle/>
          <a:p>
            <a:r>
              <a:rPr lang="tr-TR" b="1" dirty="0" smtClean="0">
                <a:solidFill>
                  <a:srgbClr val="00FF00"/>
                </a:solidFill>
              </a:rPr>
              <a:t/>
            </a:r>
            <a:br>
              <a:rPr lang="tr-TR" b="1" dirty="0" smtClean="0">
                <a:solidFill>
                  <a:srgbClr val="00FF00"/>
                </a:solidFill>
              </a:rPr>
            </a:br>
            <a:r>
              <a:rPr lang="tr-TR" b="1" dirty="0" smtClean="0">
                <a:solidFill>
                  <a:srgbClr val="0070C0"/>
                </a:solidFill>
              </a:rPr>
              <a:t>İlk </a:t>
            </a:r>
            <a:r>
              <a:rPr lang="tr-TR" b="1" dirty="0">
                <a:solidFill>
                  <a:srgbClr val="0070C0"/>
                </a:solidFill>
              </a:rPr>
              <a:t>alışkanlıklar ve </a:t>
            </a:r>
            <a:r>
              <a:rPr lang="tr-TR" b="1" dirty="0" smtClean="0">
                <a:solidFill>
                  <a:srgbClr val="0070C0"/>
                </a:solidFill>
              </a:rPr>
              <a:t>I. </a:t>
            </a:r>
            <a:r>
              <a:rPr lang="tr-TR" b="1" dirty="0">
                <a:solidFill>
                  <a:srgbClr val="0070C0"/>
                </a:solidFill>
              </a:rPr>
              <a:t>döngüsel tepkiler aşaması (1–4 aylar)</a:t>
            </a:r>
            <a:r>
              <a:rPr lang="tr-TR" dirty="0">
                <a:solidFill>
                  <a:srgbClr val="0070C0"/>
                </a:solidFill>
              </a:rPr>
              <a:t> </a:t>
            </a:r>
            <a:r>
              <a:rPr lang="tr-TR" dirty="0"/>
              <a:t/>
            </a:r>
            <a:br>
              <a:rPr lang="tr-TR" dirty="0"/>
            </a:br>
            <a:endParaRPr lang="tr-TR" dirty="0"/>
          </a:p>
        </p:txBody>
      </p:sp>
      <p:sp>
        <p:nvSpPr>
          <p:cNvPr id="3" name="İçerik Yer Tutucusu 2"/>
          <p:cNvSpPr>
            <a:spLocks noGrp="1"/>
          </p:cNvSpPr>
          <p:nvPr>
            <p:ph idx="1"/>
          </p:nvPr>
        </p:nvSpPr>
        <p:spPr>
          <a:xfrm>
            <a:off x="323528" y="1196752"/>
            <a:ext cx="8568952" cy="3579849"/>
          </a:xfrm>
        </p:spPr>
        <p:txBody>
          <a:bodyPr>
            <a:noAutofit/>
          </a:bodyPr>
          <a:lstStyle/>
          <a:p>
            <a:r>
              <a:rPr lang="tr-TR" sz="3200" dirty="0" smtClean="0"/>
              <a:t>      Bu </a:t>
            </a:r>
            <a:r>
              <a:rPr lang="tr-TR" sz="3200" dirty="0"/>
              <a:t>dönemde bebek görsel alanı içine giren nesneleri gözlemeye, işittiği sese bakmaya başlar. Görme alanı içinde hareket eden eline bakar. Elini bedeninin bir uzantısı olan ve hareket eden bir nesne olarak görür. Elini çeşitli şekillerde oynatır ve bu hareketler bebeğin dikkatini çeker. Bir nesnenin yanında elini görürse onu yakalamayı başarır.</a:t>
            </a:r>
          </a:p>
          <a:p>
            <a:pPr marL="0" indent="0">
              <a:buNone/>
            </a:pPr>
            <a:endParaRPr lang="tr-TR" sz="32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pPr/>
              <a:t>11</a:t>
            </a:fld>
            <a:endParaRPr lang="tr-TR"/>
          </a:p>
        </p:txBody>
      </p:sp>
    </p:spTree>
    <p:extLst>
      <p:ext uri="{BB962C8B-B14F-4D97-AF65-F5344CB8AC3E}">
        <p14:creationId xmlns="" xmlns:p14="http://schemas.microsoft.com/office/powerpoint/2010/main" val="3458373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2960" y="365760"/>
            <a:ext cx="7520940" cy="686976"/>
          </a:xfrm>
        </p:spPr>
        <p:txBody>
          <a:bodyPr>
            <a:normAutofit fontScale="90000"/>
          </a:bodyPr>
          <a:lstStyle/>
          <a:p>
            <a:r>
              <a:rPr lang="tr-TR" b="1" dirty="0" smtClean="0">
                <a:solidFill>
                  <a:srgbClr val="00FF00"/>
                </a:solidFill>
              </a:rPr>
              <a:t/>
            </a:r>
            <a:br>
              <a:rPr lang="tr-TR" b="1" dirty="0" smtClean="0">
                <a:solidFill>
                  <a:srgbClr val="00FF00"/>
                </a:solidFill>
              </a:rPr>
            </a:br>
            <a:r>
              <a:rPr lang="tr-TR" b="1" dirty="0" smtClean="0">
                <a:solidFill>
                  <a:srgbClr val="0070C0"/>
                </a:solidFill>
              </a:rPr>
              <a:t>II. </a:t>
            </a:r>
            <a:r>
              <a:rPr lang="tr-TR" b="1" dirty="0">
                <a:solidFill>
                  <a:srgbClr val="0070C0"/>
                </a:solidFill>
              </a:rPr>
              <a:t>döngüsel tepkiler aşaması </a:t>
            </a:r>
            <a:r>
              <a:rPr lang="tr-TR" b="1" dirty="0" smtClean="0">
                <a:solidFill>
                  <a:srgbClr val="0070C0"/>
                </a:solidFill>
              </a:rPr>
              <a:t/>
            </a:r>
            <a:br>
              <a:rPr lang="tr-TR" b="1" dirty="0" smtClean="0">
                <a:solidFill>
                  <a:srgbClr val="0070C0"/>
                </a:solidFill>
              </a:rPr>
            </a:br>
            <a:r>
              <a:rPr lang="tr-TR" b="1" dirty="0" smtClean="0">
                <a:solidFill>
                  <a:srgbClr val="0070C0"/>
                </a:solidFill>
              </a:rPr>
              <a:t>(</a:t>
            </a:r>
            <a:r>
              <a:rPr lang="tr-TR" b="1" dirty="0">
                <a:solidFill>
                  <a:srgbClr val="0070C0"/>
                </a:solidFill>
              </a:rPr>
              <a:t>4–8 aylar) </a:t>
            </a:r>
            <a:br>
              <a:rPr lang="tr-TR" b="1" dirty="0">
                <a:solidFill>
                  <a:srgbClr val="0070C0"/>
                </a:solidFill>
              </a:rPr>
            </a:br>
            <a:endParaRPr lang="tr-TR" dirty="0">
              <a:solidFill>
                <a:srgbClr val="0070C0"/>
              </a:solidFill>
            </a:endParaRPr>
          </a:p>
        </p:txBody>
      </p:sp>
      <p:sp>
        <p:nvSpPr>
          <p:cNvPr id="3" name="İçerik Yer Tutucusu 2"/>
          <p:cNvSpPr>
            <a:spLocks noGrp="1"/>
          </p:cNvSpPr>
          <p:nvPr>
            <p:ph idx="1"/>
          </p:nvPr>
        </p:nvSpPr>
        <p:spPr>
          <a:xfrm>
            <a:off x="179512" y="1268760"/>
            <a:ext cx="8640960" cy="3579849"/>
          </a:xfrm>
        </p:spPr>
        <p:txBody>
          <a:bodyPr>
            <a:noAutofit/>
          </a:bodyPr>
          <a:lstStyle/>
          <a:p>
            <a:pPr>
              <a:lnSpc>
                <a:spcPct val="80000"/>
              </a:lnSpc>
              <a:defRPr/>
            </a:pPr>
            <a:r>
              <a:rPr lang="tr-TR" sz="2800" dirty="0" smtClean="0"/>
              <a:t>       Bu </a:t>
            </a:r>
            <a:r>
              <a:rPr lang="tr-TR" sz="2800" dirty="0"/>
              <a:t>dönemde davranış amaca yöneliktir. 4.5 aylık bir bebek gördüğü nesneyi yakalar ve onunla çeşitli durumlarda oynar. Bu davranış meydana gelince amaç ile aracın farklılaştığı görülür. </a:t>
            </a:r>
          </a:p>
          <a:p>
            <a:pPr>
              <a:lnSpc>
                <a:spcPct val="80000"/>
              </a:lnSpc>
              <a:buNone/>
              <a:defRPr/>
            </a:pPr>
            <a:endParaRPr lang="tr-TR" sz="2800" dirty="0"/>
          </a:p>
          <a:p>
            <a:pPr>
              <a:lnSpc>
                <a:spcPct val="80000"/>
              </a:lnSpc>
              <a:defRPr/>
            </a:pPr>
            <a:r>
              <a:rPr lang="tr-TR" sz="2800" dirty="0" smtClean="0"/>
              <a:t>       Bebek </a:t>
            </a:r>
            <a:r>
              <a:rPr lang="tr-TR" sz="2800" dirty="0"/>
              <a:t>nesne üzerinde rastlantıya bağlı bir etki meydana getirince yaptığı hareketi tekrar görmek için tekrarlar. Yine burada da ilginç sonuçlar doğuran davranışın tekrarlandığı görülür. Bunlar </a:t>
            </a:r>
            <a:r>
              <a:rPr lang="tr-TR" sz="2800" u="sng" dirty="0">
                <a:solidFill>
                  <a:srgbClr val="0000FF"/>
                </a:solidFill>
              </a:rPr>
              <a:t>ikinci döngüsel tepkilerdir</a:t>
            </a:r>
            <a:r>
              <a:rPr lang="tr-TR" sz="2800" u="sng" dirty="0"/>
              <a:t>.</a:t>
            </a:r>
            <a:endParaRPr lang="tr-TR" sz="28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pPr/>
              <a:t>12</a:t>
            </a:fld>
            <a:endParaRPr lang="tr-TR"/>
          </a:p>
        </p:txBody>
      </p:sp>
    </p:spTree>
    <p:extLst>
      <p:ext uri="{BB962C8B-B14F-4D97-AF65-F5344CB8AC3E}">
        <p14:creationId xmlns="" xmlns:p14="http://schemas.microsoft.com/office/powerpoint/2010/main" val="3156131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2960" y="365760"/>
            <a:ext cx="7520940" cy="686976"/>
          </a:xfrm>
        </p:spPr>
        <p:txBody>
          <a:bodyPr>
            <a:normAutofit fontScale="90000"/>
          </a:bodyPr>
          <a:lstStyle/>
          <a:p>
            <a:r>
              <a:rPr lang="tr-TR" b="1" dirty="0" smtClean="0">
                <a:solidFill>
                  <a:srgbClr val="00FF00"/>
                </a:solidFill>
              </a:rPr>
              <a:t/>
            </a:r>
            <a:br>
              <a:rPr lang="tr-TR" b="1" dirty="0" smtClean="0">
                <a:solidFill>
                  <a:srgbClr val="00FF00"/>
                </a:solidFill>
              </a:rPr>
            </a:br>
            <a:r>
              <a:rPr lang="tr-TR" b="1" dirty="0" smtClean="0">
                <a:solidFill>
                  <a:srgbClr val="0070C0"/>
                </a:solidFill>
              </a:rPr>
              <a:t>II. </a:t>
            </a:r>
            <a:r>
              <a:rPr lang="tr-TR" b="1" dirty="0">
                <a:solidFill>
                  <a:srgbClr val="0070C0"/>
                </a:solidFill>
              </a:rPr>
              <a:t>döngüsel tepkiler aşaması </a:t>
            </a:r>
            <a:br>
              <a:rPr lang="tr-TR" b="1" dirty="0">
                <a:solidFill>
                  <a:srgbClr val="0070C0"/>
                </a:solidFill>
              </a:rPr>
            </a:br>
            <a:r>
              <a:rPr lang="tr-TR" b="1" dirty="0">
                <a:solidFill>
                  <a:srgbClr val="0070C0"/>
                </a:solidFill>
              </a:rPr>
              <a:t>(4–8 aylar) </a:t>
            </a:r>
            <a:br>
              <a:rPr lang="tr-TR" b="1" dirty="0">
                <a:solidFill>
                  <a:srgbClr val="0070C0"/>
                </a:solidFill>
              </a:rPr>
            </a:br>
            <a:endParaRPr lang="tr-TR" dirty="0">
              <a:solidFill>
                <a:srgbClr val="0070C0"/>
              </a:solidFill>
            </a:endParaRPr>
          </a:p>
        </p:txBody>
      </p:sp>
      <p:sp>
        <p:nvSpPr>
          <p:cNvPr id="3" name="İçerik Yer Tutucusu 2"/>
          <p:cNvSpPr>
            <a:spLocks noGrp="1"/>
          </p:cNvSpPr>
          <p:nvPr>
            <p:ph idx="1"/>
          </p:nvPr>
        </p:nvSpPr>
        <p:spPr>
          <a:xfrm>
            <a:off x="357158" y="1357298"/>
            <a:ext cx="8496944" cy="3579849"/>
          </a:xfrm>
        </p:spPr>
        <p:txBody>
          <a:bodyPr>
            <a:noAutofit/>
          </a:bodyPr>
          <a:lstStyle/>
          <a:p>
            <a:r>
              <a:rPr lang="tr-TR" sz="2400" dirty="0" smtClean="0"/>
              <a:t>       Bu </a:t>
            </a:r>
            <a:r>
              <a:rPr lang="tr-TR" sz="2400" dirty="0"/>
              <a:t>dönemde bebek görsel alanından uzaklaşan nesnelerin devamlı oldukları hakkında bir kavrama henüz ulaşmış değildir. Gözü önünde oynadığı bir oyuncak, battaniyenin altına saklanırsa kayboldu sanır. Bununla beraber nesnelerin mekân içinde devamlı oldukları hakkında geliştirici </a:t>
            </a:r>
            <a:r>
              <a:rPr lang="tr-TR" sz="2400" dirty="0">
                <a:solidFill>
                  <a:srgbClr val="0000FF"/>
                </a:solidFill>
              </a:rPr>
              <a:t>nesne kavramının ilkel temelleri</a:t>
            </a:r>
            <a:r>
              <a:rPr lang="tr-TR" sz="2400" dirty="0"/>
              <a:t> bu dönemde atılır. Örneğin altı aylık bir bebeğin elinden oyuncağı alındığı zaman elini oyuncağın alındığı yöne doğru uzatması, bebeğin nesnelerin hareketi hakkında bir fikre sahip olduğunu gösterir. </a:t>
            </a:r>
            <a:r>
              <a:rPr lang="tr-TR" sz="2400" dirty="0">
                <a:solidFill>
                  <a:srgbClr val="00FF00"/>
                </a:solidFill>
              </a:rPr>
              <a:t> </a:t>
            </a:r>
          </a:p>
          <a:p>
            <a:endParaRPr lang="tr-TR" sz="24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pPr/>
              <a:t>13</a:t>
            </a:fld>
            <a:endParaRPr lang="tr-TR"/>
          </a:p>
        </p:txBody>
      </p:sp>
    </p:spTree>
    <p:extLst>
      <p:ext uri="{BB962C8B-B14F-4D97-AF65-F5344CB8AC3E}">
        <p14:creationId xmlns="" xmlns:p14="http://schemas.microsoft.com/office/powerpoint/2010/main" val="35346818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2960" y="365760"/>
            <a:ext cx="7520940" cy="975008"/>
          </a:xfrm>
        </p:spPr>
        <p:txBody>
          <a:bodyPr>
            <a:normAutofit fontScale="90000"/>
          </a:bodyPr>
          <a:lstStyle/>
          <a:p>
            <a:pPr>
              <a:lnSpc>
                <a:spcPct val="80000"/>
              </a:lnSpc>
              <a:defRPr/>
            </a:pPr>
            <a:r>
              <a:rPr lang="tr-TR" b="1" dirty="0" smtClean="0">
                <a:solidFill>
                  <a:srgbClr val="00FF00"/>
                </a:solidFill>
              </a:rPr>
              <a:t/>
            </a:r>
            <a:br>
              <a:rPr lang="tr-TR" b="1" dirty="0" smtClean="0">
                <a:solidFill>
                  <a:srgbClr val="00FF00"/>
                </a:solidFill>
              </a:rPr>
            </a:br>
            <a:r>
              <a:rPr lang="tr-TR" b="1" dirty="0">
                <a:solidFill>
                  <a:srgbClr val="00FF00"/>
                </a:solidFill>
              </a:rPr>
              <a:t/>
            </a:r>
            <a:br>
              <a:rPr lang="tr-TR" b="1" dirty="0">
                <a:solidFill>
                  <a:srgbClr val="00FF00"/>
                </a:solidFill>
              </a:rPr>
            </a:br>
            <a:r>
              <a:rPr lang="tr-TR" b="1" dirty="0" smtClean="0">
                <a:solidFill>
                  <a:srgbClr val="0070C0"/>
                </a:solidFill>
              </a:rPr>
              <a:t>II. </a:t>
            </a:r>
            <a:r>
              <a:rPr lang="tr-TR" b="1" dirty="0">
                <a:solidFill>
                  <a:srgbClr val="0070C0"/>
                </a:solidFill>
              </a:rPr>
              <a:t>döngüsel tepkilerin koordinasyonu ve amaca yönelik davranışlar aşaması </a:t>
            </a:r>
            <a:r>
              <a:rPr lang="tr-TR" b="1" dirty="0" smtClean="0">
                <a:solidFill>
                  <a:srgbClr val="0070C0"/>
                </a:solidFill>
              </a:rPr>
              <a:t/>
            </a:r>
            <a:br>
              <a:rPr lang="tr-TR" b="1" dirty="0" smtClean="0">
                <a:solidFill>
                  <a:srgbClr val="0070C0"/>
                </a:solidFill>
              </a:rPr>
            </a:br>
            <a:r>
              <a:rPr lang="tr-TR" b="1" dirty="0">
                <a:solidFill>
                  <a:srgbClr val="0070C0"/>
                </a:solidFill>
              </a:rPr>
              <a:t>	(8–12 aylar)</a:t>
            </a:r>
            <a:r>
              <a:rPr lang="tr-TR" dirty="0">
                <a:solidFill>
                  <a:srgbClr val="0070C0"/>
                </a:solidFill>
              </a:rPr>
              <a:t> </a:t>
            </a:r>
            <a:br>
              <a:rPr lang="tr-TR" dirty="0">
                <a:solidFill>
                  <a:srgbClr val="0070C0"/>
                </a:solidFill>
              </a:rPr>
            </a:br>
            <a:endParaRPr lang="tr-TR" dirty="0">
              <a:solidFill>
                <a:srgbClr val="0070C0"/>
              </a:solidFill>
            </a:endParaRPr>
          </a:p>
        </p:txBody>
      </p:sp>
      <p:sp>
        <p:nvSpPr>
          <p:cNvPr id="3" name="İçerik Yer Tutucusu 2"/>
          <p:cNvSpPr>
            <a:spLocks noGrp="1"/>
          </p:cNvSpPr>
          <p:nvPr>
            <p:ph idx="1"/>
          </p:nvPr>
        </p:nvSpPr>
        <p:spPr>
          <a:xfrm>
            <a:off x="179512" y="1628800"/>
            <a:ext cx="8964488" cy="4497363"/>
          </a:xfrm>
        </p:spPr>
        <p:txBody>
          <a:bodyPr>
            <a:normAutofit/>
          </a:bodyPr>
          <a:lstStyle/>
          <a:p>
            <a:pPr>
              <a:lnSpc>
                <a:spcPct val="80000"/>
              </a:lnSpc>
              <a:defRPr/>
            </a:pPr>
            <a:r>
              <a:rPr lang="tr-TR" sz="2800" dirty="0" smtClean="0"/>
              <a:t>       8-9</a:t>
            </a:r>
            <a:r>
              <a:rPr lang="tr-TR" sz="2800" dirty="0"/>
              <a:t>. aylarda ilk defa </a:t>
            </a:r>
            <a:r>
              <a:rPr lang="tr-TR" sz="2800" u="sng" dirty="0">
                <a:solidFill>
                  <a:srgbClr val="0000FF"/>
                </a:solidFill>
              </a:rPr>
              <a:t>bilinçli davranışlar</a:t>
            </a:r>
            <a:r>
              <a:rPr lang="tr-TR" sz="2800" dirty="0"/>
              <a:t> görülür. Bebek artık amaç ile aracı ayırt edip bunları düzenlemeye başlar ve yeni durumlara uygular. Uzaktaki bir nesneyi almak için babasının elini tutar ve nesneye doğru uzatır. Sopayı uzaktaki bir oyuncağa ulaşmak için kullanır. </a:t>
            </a:r>
          </a:p>
          <a:p>
            <a:pPr>
              <a:lnSpc>
                <a:spcPct val="80000"/>
              </a:lnSpc>
              <a:defRPr/>
            </a:pPr>
            <a:r>
              <a:rPr lang="tr-TR" sz="2800" dirty="0" smtClean="0"/>
              <a:t>        Bir </a:t>
            </a:r>
            <a:r>
              <a:rPr lang="tr-TR" sz="2800" dirty="0"/>
              <a:t>nesne bir engelin arkasında ise onu tutup alabilir. Algı alanının içinde kaybolan nesneyi arar ve onu gizleyen engeli itebilir. Ancak aynı nesne başka bir engelin arkasına gizlenirse onu ilk bulduğu yerde arar.</a:t>
            </a:r>
          </a:p>
          <a:p>
            <a:endParaRPr lang="tr-TR" dirty="0"/>
          </a:p>
        </p:txBody>
      </p:sp>
      <p:sp>
        <p:nvSpPr>
          <p:cNvPr id="4" name="Slayt Numarası Yer Tutucusu 3"/>
          <p:cNvSpPr>
            <a:spLocks noGrp="1"/>
          </p:cNvSpPr>
          <p:nvPr>
            <p:ph type="sldNum" sz="quarter" idx="12"/>
          </p:nvPr>
        </p:nvSpPr>
        <p:spPr/>
        <p:txBody>
          <a:bodyPr/>
          <a:lstStyle/>
          <a:p>
            <a:fld id="{F302176B-0E47-46AC-8F43-DAB4B8A37D06}" type="slidenum">
              <a:rPr lang="tr-TR" smtClean="0"/>
              <a:pPr/>
              <a:t>14</a:t>
            </a:fld>
            <a:endParaRPr lang="tr-TR"/>
          </a:p>
        </p:txBody>
      </p:sp>
    </p:spTree>
    <p:extLst>
      <p:ext uri="{BB962C8B-B14F-4D97-AF65-F5344CB8AC3E}">
        <p14:creationId xmlns="" xmlns:p14="http://schemas.microsoft.com/office/powerpoint/2010/main" val="38167063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2960" y="365760"/>
            <a:ext cx="7520940" cy="686976"/>
          </a:xfrm>
        </p:spPr>
        <p:txBody>
          <a:bodyPr>
            <a:normAutofit fontScale="90000"/>
          </a:bodyPr>
          <a:lstStyle/>
          <a:p>
            <a:r>
              <a:rPr lang="tr-TR" b="1" dirty="0" smtClean="0">
                <a:solidFill>
                  <a:srgbClr val="00FF00"/>
                </a:solidFill>
              </a:rPr>
              <a:t/>
            </a:r>
            <a:br>
              <a:rPr lang="tr-TR" b="1" dirty="0" smtClean="0">
                <a:solidFill>
                  <a:srgbClr val="00FF00"/>
                </a:solidFill>
              </a:rPr>
            </a:br>
            <a:r>
              <a:rPr lang="tr-TR" b="1" dirty="0" smtClean="0">
                <a:solidFill>
                  <a:srgbClr val="0070C0"/>
                </a:solidFill>
              </a:rPr>
              <a:t>III. döngüsel </a:t>
            </a:r>
            <a:r>
              <a:rPr lang="tr-TR" b="1" dirty="0">
                <a:solidFill>
                  <a:srgbClr val="0070C0"/>
                </a:solidFill>
              </a:rPr>
              <a:t>tepkiler, yenilik, merak aşaması (12–18 aylar)</a:t>
            </a:r>
            <a:r>
              <a:rPr lang="tr-TR" dirty="0">
                <a:solidFill>
                  <a:srgbClr val="0070C0"/>
                </a:solidFill>
              </a:rPr>
              <a:t> </a:t>
            </a:r>
            <a:br>
              <a:rPr lang="tr-TR" dirty="0">
                <a:solidFill>
                  <a:srgbClr val="0070C0"/>
                </a:solidFill>
              </a:rPr>
            </a:br>
            <a:endParaRPr lang="tr-TR" dirty="0">
              <a:solidFill>
                <a:srgbClr val="0070C0"/>
              </a:solidFill>
            </a:endParaRPr>
          </a:p>
        </p:txBody>
      </p:sp>
      <p:sp>
        <p:nvSpPr>
          <p:cNvPr id="3" name="İçerik Yer Tutucusu 2"/>
          <p:cNvSpPr>
            <a:spLocks noGrp="1"/>
          </p:cNvSpPr>
          <p:nvPr>
            <p:ph idx="1"/>
          </p:nvPr>
        </p:nvSpPr>
        <p:spPr>
          <a:xfrm>
            <a:off x="395536" y="1100628"/>
            <a:ext cx="8424936" cy="3579849"/>
          </a:xfrm>
        </p:spPr>
        <p:txBody>
          <a:bodyPr>
            <a:normAutofit fontScale="92500" lnSpcReduction="20000"/>
          </a:bodyPr>
          <a:lstStyle/>
          <a:p>
            <a:pPr>
              <a:lnSpc>
                <a:spcPct val="80000"/>
              </a:lnSpc>
              <a:defRPr/>
            </a:pPr>
            <a:r>
              <a:rPr lang="tr-TR" dirty="0" smtClean="0"/>
              <a:t>        </a:t>
            </a:r>
          </a:p>
          <a:p>
            <a:pPr>
              <a:lnSpc>
                <a:spcPct val="80000"/>
              </a:lnSpc>
              <a:defRPr/>
            </a:pPr>
            <a:r>
              <a:rPr lang="tr-TR" sz="3200" dirty="0"/>
              <a:t> </a:t>
            </a:r>
            <a:r>
              <a:rPr lang="tr-TR" sz="3200" dirty="0" smtClean="0"/>
              <a:t>      Çocuk </a:t>
            </a:r>
            <a:r>
              <a:rPr lang="tr-TR" sz="3200" dirty="0"/>
              <a:t>yeni davranışlar kazanır ve daha önce yapmadığı davranış örüntülerini keşfeder. Deneyimleri daha fazlalaşmıştır ve aktif denemeler yoluyla yeni araçlar keşfedilir. </a:t>
            </a:r>
            <a:r>
              <a:rPr lang="tr-TR" sz="3200" dirty="0" smtClean="0"/>
              <a:t>Bloğun </a:t>
            </a:r>
            <a:r>
              <a:rPr lang="tr-TR" sz="3200" dirty="0"/>
              <a:t>dönmesi, çarpması, yuvarlanması işlevlerine meraklıdır ve bunları keşfetme eğilimindedir. Bu dönemde </a:t>
            </a:r>
            <a:r>
              <a:rPr lang="tr-TR" sz="3200" dirty="0">
                <a:solidFill>
                  <a:srgbClr val="0000FF"/>
                </a:solidFill>
              </a:rPr>
              <a:t>üçüncü döngüsel tepkiler</a:t>
            </a:r>
            <a:r>
              <a:rPr lang="tr-TR" sz="3200" dirty="0"/>
              <a:t> görülür. Çocuğun yeniliği doğrudan doğruya aradığı ve yenilikle ilgilendiği görülür. Şemalar yüksek tipte düzenlenir. Bu devrede </a:t>
            </a:r>
            <a:endParaRPr lang="tr-TR" sz="3200" dirty="0" smtClean="0"/>
          </a:p>
          <a:p>
            <a:pPr>
              <a:lnSpc>
                <a:spcPct val="80000"/>
              </a:lnSpc>
              <a:defRPr/>
            </a:pPr>
            <a:r>
              <a:rPr lang="tr-TR" sz="3200" dirty="0">
                <a:solidFill>
                  <a:srgbClr val="FF0000"/>
                </a:solidFill>
              </a:rPr>
              <a:t> </a:t>
            </a:r>
            <a:r>
              <a:rPr lang="tr-TR" sz="3200" dirty="0" smtClean="0">
                <a:solidFill>
                  <a:srgbClr val="FF0000"/>
                </a:solidFill>
              </a:rPr>
              <a:t>               çocuk </a:t>
            </a:r>
            <a:r>
              <a:rPr lang="tr-TR" sz="3200" dirty="0">
                <a:solidFill>
                  <a:srgbClr val="FF0000"/>
                </a:solidFill>
              </a:rPr>
              <a:t>tam bir araştırıcıdır</a:t>
            </a:r>
            <a:r>
              <a:rPr lang="tr-TR" sz="3200" dirty="0"/>
              <a:t>. </a:t>
            </a:r>
          </a:p>
          <a:p>
            <a:endParaRPr lang="tr-TR" sz="32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pPr/>
              <a:t>15</a:t>
            </a:fld>
            <a:endParaRPr lang="tr-TR"/>
          </a:p>
        </p:txBody>
      </p:sp>
    </p:spTree>
    <p:extLst>
      <p:ext uri="{BB962C8B-B14F-4D97-AF65-F5344CB8AC3E}">
        <p14:creationId xmlns="" xmlns:p14="http://schemas.microsoft.com/office/powerpoint/2010/main" val="39511703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2960" y="365760"/>
            <a:ext cx="7520940" cy="686976"/>
          </a:xfrm>
        </p:spPr>
        <p:txBody>
          <a:bodyPr>
            <a:normAutofit fontScale="90000"/>
          </a:bodyPr>
          <a:lstStyle/>
          <a:p>
            <a:r>
              <a:rPr lang="tr-TR" b="1" dirty="0" smtClean="0">
                <a:solidFill>
                  <a:srgbClr val="0070C0"/>
                </a:solidFill>
              </a:rPr>
              <a:t>III. </a:t>
            </a:r>
            <a:r>
              <a:rPr lang="tr-TR" b="1" dirty="0">
                <a:solidFill>
                  <a:srgbClr val="0070C0"/>
                </a:solidFill>
              </a:rPr>
              <a:t>döngüsel tepkiler, yenilik, merak aşaması (12–18 aylar)</a:t>
            </a:r>
            <a:endParaRPr lang="tr-TR" dirty="0">
              <a:solidFill>
                <a:srgbClr val="0070C0"/>
              </a:solidFill>
            </a:endParaRPr>
          </a:p>
        </p:txBody>
      </p:sp>
      <p:sp>
        <p:nvSpPr>
          <p:cNvPr id="3" name="İçerik Yer Tutucusu 2"/>
          <p:cNvSpPr>
            <a:spLocks noGrp="1"/>
          </p:cNvSpPr>
          <p:nvPr>
            <p:ph idx="1"/>
          </p:nvPr>
        </p:nvSpPr>
        <p:spPr>
          <a:xfrm>
            <a:off x="323528" y="1100628"/>
            <a:ext cx="8568952" cy="3579849"/>
          </a:xfrm>
        </p:spPr>
        <p:txBody>
          <a:bodyPr>
            <a:noAutofit/>
          </a:bodyPr>
          <a:lstStyle/>
          <a:p>
            <a:pPr>
              <a:lnSpc>
                <a:spcPct val="80000"/>
              </a:lnSpc>
              <a:defRPr/>
            </a:pPr>
            <a:r>
              <a:rPr lang="tr-TR" sz="2400" dirty="0">
                <a:solidFill>
                  <a:srgbClr val="FF0000"/>
                </a:solidFill>
              </a:rPr>
              <a:t>Örnek:</a:t>
            </a:r>
            <a:r>
              <a:rPr lang="tr-TR" sz="2400" dirty="0"/>
              <a:t> Çocuk bir örtünün üzerindeki saati elini uzatarak alamaz, saatin altındaki nesneyi çekip alması gerekmektedir. Çocuk amaç ile aracı ayırt edemezse daha önceki dönemlerde görülen vurma davranışını gösterir.</a:t>
            </a:r>
          </a:p>
          <a:p>
            <a:pPr>
              <a:lnSpc>
                <a:spcPct val="80000"/>
              </a:lnSpc>
              <a:defRPr/>
            </a:pPr>
            <a:endParaRPr lang="tr-TR" sz="2400" dirty="0"/>
          </a:p>
          <a:p>
            <a:pPr>
              <a:lnSpc>
                <a:spcPct val="80000"/>
              </a:lnSpc>
              <a:defRPr/>
            </a:pPr>
            <a:r>
              <a:rPr lang="tr-TR" sz="2400" dirty="0">
                <a:solidFill>
                  <a:srgbClr val="FF0000"/>
                </a:solidFill>
              </a:rPr>
              <a:t>Örnek: </a:t>
            </a:r>
            <a:r>
              <a:rPr lang="tr-TR" sz="2400" dirty="0"/>
              <a:t>Çocuk divanın üzerinde oturmaktadır. Divanın biraz uzağındaki bir sandalyede sicimle bağlı bir obje bulunmaktadır. Sicimin diğer ucu divanın üzerinde ve çocuğun biraz uzağındadır. Çocuk elini uzatır, sicimi yakalar ve iki eliyle sicimi kendine doğru çeker. Bu </a:t>
            </a:r>
            <a:r>
              <a:rPr lang="tr-TR" sz="2400" u="sng" dirty="0">
                <a:solidFill>
                  <a:srgbClr val="0000FF"/>
                </a:solidFill>
              </a:rPr>
              <a:t>pratik zekânın</a:t>
            </a:r>
            <a:r>
              <a:rPr lang="tr-TR" sz="2400" dirty="0"/>
              <a:t> bir görüntüsüdür.</a:t>
            </a:r>
          </a:p>
        </p:txBody>
      </p:sp>
      <p:sp>
        <p:nvSpPr>
          <p:cNvPr id="4" name="Slayt Numarası Yer Tutucusu 3"/>
          <p:cNvSpPr>
            <a:spLocks noGrp="1"/>
          </p:cNvSpPr>
          <p:nvPr>
            <p:ph type="sldNum" sz="quarter" idx="12"/>
          </p:nvPr>
        </p:nvSpPr>
        <p:spPr/>
        <p:txBody>
          <a:bodyPr/>
          <a:lstStyle/>
          <a:p>
            <a:fld id="{F302176B-0E47-46AC-8F43-DAB4B8A37D06}" type="slidenum">
              <a:rPr lang="tr-TR" smtClean="0"/>
              <a:pPr/>
              <a:t>16</a:t>
            </a:fld>
            <a:endParaRPr lang="tr-TR"/>
          </a:p>
        </p:txBody>
      </p:sp>
    </p:spTree>
    <p:extLst>
      <p:ext uri="{BB962C8B-B14F-4D97-AF65-F5344CB8AC3E}">
        <p14:creationId xmlns="" xmlns:p14="http://schemas.microsoft.com/office/powerpoint/2010/main" val="18162827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2960" y="365760"/>
            <a:ext cx="7520940" cy="614968"/>
          </a:xfrm>
        </p:spPr>
        <p:txBody>
          <a:bodyPr>
            <a:normAutofit fontScale="90000"/>
          </a:bodyPr>
          <a:lstStyle/>
          <a:p>
            <a:r>
              <a:rPr lang="tr-TR" b="1" dirty="0" smtClean="0">
                <a:solidFill>
                  <a:srgbClr val="00FF00"/>
                </a:solidFill>
              </a:rPr>
              <a:t/>
            </a:r>
            <a:br>
              <a:rPr lang="tr-TR" b="1" dirty="0" smtClean="0">
                <a:solidFill>
                  <a:srgbClr val="00FF00"/>
                </a:solidFill>
              </a:rPr>
            </a:br>
            <a:r>
              <a:rPr lang="tr-TR" b="1" dirty="0" smtClean="0">
                <a:solidFill>
                  <a:srgbClr val="0070C0"/>
                </a:solidFill>
              </a:rPr>
              <a:t>Zihinsel </a:t>
            </a:r>
            <a:r>
              <a:rPr lang="tr-TR" b="1" dirty="0">
                <a:solidFill>
                  <a:srgbClr val="0070C0"/>
                </a:solidFill>
              </a:rPr>
              <a:t>kombinasyonlar ve problem çözme aşaması (18–24 aylar)</a:t>
            </a:r>
            <a:r>
              <a:rPr lang="tr-TR" dirty="0">
                <a:solidFill>
                  <a:srgbClr val="0070C0"/>
                </a:solidFill>
              </a:rPr>
              <a:t> </a:t>
            </a:r>
            <a:br>
              <a:rPr lang="tr-TR" dirty="0">
                <a:solidFill>
                  <a:srgbClr val="0070C0"/>
                </a:solidFill>
              </a:rPr>
            </a:br>
            <a:endParaRPr lang="tr-TR" dirty="0">
              <a:solidFill>
                <a:srgbClr val="0070C0"/>
              </a:solidFill>
            </a:endParaRPr>
          </a:p>
        </p:txBody>
      </p:sp>
      <p:sp>
        <p:nvSpPr>
          <p:cNvPr id="3" name="İçerik Yer Tutucusu 2"/>
          <p:cNvSpPr>
            <a:spLocks noGrp="1"/>
          </p:cNvSpPr>
          <p:nvPr>
            <p:ph idx="1"/>
          </p:nvPr>
        </p:nvSpPr>
        <p:spPr>
          <a:xfrm>
            <a:off x="323528" y="1100628"/>
            <a:ext cx="8568952" cy="3579849"/>
          </a:xfrm>
        </p:spPr>
        <p:txBody>
          <a:bodyPr>
            <a:normAutofit lnSpcReduction="10000"/>
          </a:bodyPr>
          <a:lstStyle/>
          <a:p>
            <a:pPr>
              <a:lnSpc>
                <a:spcPct val="80000"/>
              </a:lnSpc>
              <a:defRPr/>
            </a:pPr>
            <a:r>
              <a:rPr lang="tr-TR" sz="2800" dirty="0" smtClean="0"/>
              <a:t>       Bu </a:t>
            </a:r>
            <a:r>
              <a:rPr lang="tr-TR" sz="2800" dirty="0"/>
              <a:t>dönemde çocukta zihinsel gelişme yönünden büyük ilerlemeler görülür. </a:t>
            </a:r>
            <a:r>
              <a:rPr lang="tr-TR" sz="2800" dirty="0" smtClean="0"/>
              <a:t>Çocuk </a:t>
            </a:r>
            <a:r>
              <a:rPr lang="tr-TR" sz="2800" dirty="0"/>
              <a:t>dış dünyanın kendince geliştirdiği bir resmi (zihni imajını) taşıyabilir. Problemler </a:t>
            </a:r>
            <a:r>
              <a:rPr lang="tr-TR" sz="2800" dirty="0" smtClean="0"/>
              <a:t>bilişsel faaliyetlerle </a:t>
            </a:r>
            <a:r>
              <a:rPr lang="tr-TR" sz="2800" dirty="0"/>
              <a:t>çözümlenebilir. Semboller bebeklere somut olaylar hakkında düşünme olanağı verir. Bebek artık kapıyı açmak için önündeki sandalyeyi çekmesi gerektiğini biliyor. Kapının sandalyeyi nasıl etkilediğini artık anlamaktadır</a:t>
            </a:r>
            <a:r>
              <a:rPr lang="tr-TR" sz="2800" dirty="0" smtClean="0"/>
              <a:t>. </a:t>
            </a:r>
          </a:p>
          <a:p>
            <a:pPr algn="ctr">
              <a:lnSpc>
                <a:spcPct val="80000"/>
              </a:lnSpc>
              <a:defRPr/>
            </a:pPr>
            <a:r>
              <a:rPr lang="tr-TR" sz="2800" dirty="0" smtClean="0">
                <a:solidFill>
                  <a:srgbClr val="FF0000"/>
                </a:solidFill>
              </a:rPr>
              <a:t>Ertelenmiş taklit bu dönemde görülür.</a:t>
            </a:r>
            <a:endParaRPr lang="tr-TR" sz="2800" dirty="0">
              <a:solidFill>
                <a:srgbClr val="FF0000"/>
              </a:solidFill>
            </a:endParaRPr>
          </a:p>
          <a:p>
            <a:endParaRPr lang="tr-TR" dirty="0"/>
          </a:p>
        </p:txBody>
      </p:sp>
      <p:sp>
        <p:nvSpPr>
          <p:cNvPr id="4" name="Slayt Numarası Yer Tutucusu 3"/>
          <p:cNvSpPr>
            <a:spLocks noGrp="1"/>
          </p:cNvSpPr>
          <p:nvPr>
            <p:ph type="sldNum" sz="quarter" idx="12"/>
          </p:nvPr>
        </p:nvSpPr>
        <p:spPr/>
        <p:txBody>
          <a:bodyPr/>
          <a:lstStyle/>
          <a:p>
            <a:fld id="{F302176B-0E47-46AC-8F43-DAB4B8A37D06}" type="slidenum">
              <a:rPr lang="tr-TR" smtClean="0"/>
              <a:pPr/>
              <a:t>17</a:t>
            </a:fld>
            <a:endParaRPr lang="tr-TR"/>
          </a:p>
        </p:txBody>
      </p:sp>
    </p:spTree>
    <p:extLst>
      <p:ext uri="{BB962C8B-B14F-4D97-AF65-F5344CB8AC3E}">
        <p14:creationId xmlns="" xmlns:p14="http://schemas.microsoft.com/office/powerpoint/2010/main" val="32793756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251520" y="1100628"/>
            <a:ext cx="8496944" cy="3579849"/>
          </a:xfrm>
        </p:spPr>
        <p:txBody>
          <a:bodyPr>
            <a:noAutofit/>
          </a:bodyPr>
          <a:lstStyle/>
          <a:p>
            <a:r>
              <a:rPr lang="tr-TR" sz="3200" dirty="0"/>
              <a:t>18-24 </a:t>
            </a:r>
            <a:r>
              <a:rPr lang="tr-TR" sz="3200" dirty="0" smtClean="0"/>
              <a:t>aylar arasında </a:t>
            </a:r>
            <a:r>
              <a:rPr lang="tr-TR" sz="3200" u="sng" dirty="0"/>
              <a:t>nesne devamlılığı </a:t>
            </a:r>
            <a:r>
              <a:rPr lang="tr-TR" sz="3200" dirty="0"/>
              <a:t>gelişir. </a:t>
            </a:r>
          </a:p>
          <a:p>
            <a:pPr marL="0" indent="0">
              <a:buNone/>
            </a:pPr>
            <a:r>
              <a:rPr lang="tr-TR" sz="3200" dirty="0" smtClean="0"/>
              <a:t>    </a:t>
            </a:r>
          </a:p>
          <a:p>
            <a:pPr marL="0" indent="0">
              <a:buNone/>
            </a:pPr>
            <a:r>
              <a:rPr lang="tr-TR" sz="3200" dirty="0"/>
              <a:t> </a:t>
            </a:r>
            <a:r>
              <a:rPr lang="tr-TR" sz="3200" dirty="0" smtClean="0"/>
              <a:t>  </a:t>
            </a:r>
            <a:r>
              <a:rPr lang="tr-TR" sz="3200" u="sng" dirty="0" smtClean="0">
                <a:solidFill>
                  <a:srgbClr val="FF0000"/>
                </a:solidFill>
              </a:rPr>
              <a:t>Nesne Devamlılığı: </a:t>
            </a:r>
            <a:r>
              <a:rPr lang="tr-TR" sz="3200" dirty="0" smtClean="0"/>
              <a:t>Nesne </a:t>
            </a:r>
            <a:r>
              <a:rPr lang="tr-TR" sz="3200" dirty="0"/>
              <a:t>ve olayın direkt olarak görünmediği, işitilmediği ya da dokunulmadığı halde devam edip var olduğunu </a:t>
            </a:r>
            <a:r>
              <a:rPr lang="tr-TR" sz="3200" dirty="0" smtClean="0"/>
              <a:t>anlamadır. Bu evre düşüncenin başladığı aşamadır.</a:t>
            </a:r>
            <a:endParaRPr lang="tr-TR" sz="32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pPr/>
              <a:t>18</a:t>
            </a:fld>
            <a:endParaRPr lang="tr-TR"/>
          </a:p>
        </p:txBody>
      </p:sp>
    </p:spTree>
    <p:extLst>
      <p:ext uri="{BB962C8B-B14F-4D97-AF65-F5344CB8AC3E}">
        <p14:creationId xmlns="" xmlns:p14="http://schemas.microsoft.com/office/powerpoint/2010/main" val="436875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0"/>
            <a:ext cx="7732340" cy="914400"/>
          </a:xfrm>
        </p:spPr>
        <p:txBody>
          <a:bodyPr/>
          <a:lstStyle/>
          <a:p>
            <a:r>
              <a:rPr lang="tr-TR" dirty="0" smtClean="0">
                <a:solidFill>
                  <a:srgbClr val="0070C0"/>
                </a:solidFill>
              </a:rPr>
              <a:t/>
            </a:r>
            <a:br>
              <a:rPr lang="tr-TR" dirty="0" smtClean="0">
                <a:solidFill>
                  <a:srgbClr val="0070C0"/>
                </a:solidFill>
              </a:rPr>
            </a:br>
            <a:r>
              <a:rPr lang="tr-TR" dirty="0" smtClean="0">
                <a:solidFill>
                  <a:srgbClr val="0070C0"/>
                </a:solidFill>
              </a:rPr>
              <a:t>İşlem </a:t>
            </a:r>
            <a:r>
              <a:rPr lang="tr-TR" dirty="0">
                <a:solidFill>
                  <a:srgbClr val="0070C0"/>
                </a:solidFill>
              </a:rPr>
              <a:t>öncesi dönem </a:t>
            </a:r>
            <a:br>
              <a:rPr lang="tr-TR" dirty="0">
                <a:solidFill>
                  <a:srgbClr val="0070C0"/>
                </a:solidFill>
              </a:rPr>
            </a:br>
            <a:r>
              <a:rPr lang="tr-TR" dirty="0">
                <a:solidFill>
                  <a:srgbClr val="0070C0"/>
                </a:solidFill>
              </a:rPr>
              <a:t>(2 – 7 yaş)</a:t>
            </a:r>
            <a:br>
              <a:rPr lang="tr-TR" dirty="0">
                <a:solidFill>
                  <a:srgbClr val="0070C0"/>
                </a:solidFill>
              </a:rPr>
            </a:br>
            <a:endParaRPr lang="tr-TR" dirty="0"/>
          </a:p>
        </p:txBody>
      </p:sp>
      <p:sp>
        <p:nvSpPr>
          <p:cNvPr id="4" name="Slayt Numarası Yer Tutucusu 3"/>
          <p:cNvSpPr>
            <a:spLocks noGrp="1"/>
          </p:cNvSpPr>
          <p:nvPr>
            <p:ph type="sldNum" sz="quarter" idx="12"/>
          </p:nvPr>
        </p:nvSpPr>
        <p:spPr/>
        <p:txBody>
          <a:bodyPr/>
          <a:lstStyle/>
          <a:p>
            <a:fld id="{F302176B-0E47-46AC-8F43-DAB4B8A37D06}" type="slidenum">
              <a:rPr lang="tr-TR" smtClean="0"/>
              <a:pPr/>
              <a:t>19</a:t>
            </a:fld>
            <a:endParaRPr lang="tr-TR"/>
          </a:p>
        </p:txBody>
      </p:sp>
      <p:graphicFrame>
        <p:nvGraphicFramePr>
          <p:cNvPr id="7" name="İçerik Yer Tutucusu 6"/>
          <p:cNvGraphicFramePr>
            <a:graphicFrameLocks noGrp="1"/>
          </p:cNvGraphicFramePr>
          <p:nvPr>
            <p:ph idx="1"/>
            <p:extLst>
              <p:ext uri="{D42A27DB-BD31-4B8C-83A1-F6EECF244321}">
                <p14:modId xmlns="" xmlns:p14="http://schemas.microsoft.com/office/powerpoint/2010/main" val="3329724514"/>
              </p:ext>
            </p:extLst>
          </p:nvPr>
        </p:nvGraphicFramePr>
        <p:xfrm>
          <a:off x="251520" y="1052736"/>
          <a:ext cx="8784976" cy="38678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3421963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Jean William </a:t>
            </a:r>
            <a:r>
              <a:rPr lang="tr-TR" dirty="0" err="1" smtClean="0"/>
              <a:t>Fritz</a:t>
            </a:r>
            <a:r>
              <a:rPr lang="tr-TR" dirty="0" smtClean="0"/>
              <a:t> </a:t>
            </a:r>
            <a:r>
              <a:rPr lang="tr-TR" dirty="0" err="1" smtClean="0"/>
              <a:t>Piaget</a:t>
            </a:r>
            <a:endParaRPr lang="tr-TR" dirty="0"/>
          </a:p>
        </p:txBody>
      </p:sp>
      <p:sp>
        <p:nvSpPr>
          <p:cNvPr id="4" name="3 Slayt Numarası Yer Tutucusu"/>
          <p:cNvSpPr>
            <a:spLocks noGrp="1"/>
          </p:cNvSpPr>
          <p:nvPr>
            <p:ph type="sldNum" sz="quarter" idx="12"/>
          </p:nvPr>
        </p:nvSpPr>
        <p:spPr/>
        <p:txBody>
          <a:bodyPr/>
          <a:lstStyle/>
          <a:p>
            <a:fld id="{F302176B-0E47-46AC-8F43-DAB4B8A37D06}" type="slidenum">
              <a:rPr lang="tr-TR" smtClean="0"/>
              <a:pPr/>
              <a:t>2</a:t>
            </a:fld>
            <a:endParaRPr lang="tr-TR"/>
          </a:p>
        </p:txBody>
      </p:sp>
      <p:pic>
        <p:nvPicPr>
          <p:cNvPr id="1026" name="Picture 2" descr="C:\Users\Windows 7\Desktop\BELGELERİM\LİSANS DERSLER\ECDG_I Dersi Bilgileri\Sunumlar\Bilişsel Gelişim\jean piaget.jpg"/>
          <p:cNvPicPr>
            <a:picLocks noGrp="1" noChangeAspect="1" noChangeArrowheads="1"/>
          </p:cNvPicPr>
          <p:nvPr>
            <p:ph idx="1"/>
          </p:nvPr>
        </p:nvPicPr>
        <p:blipFill>
          <a:blip r:embed="rId2"/>
          <a:srcRect/>
          <a:stretch>
            <a:fillRect/>
          </a:stretch>
        </p:blipFill>
        <p:spPr bwMode="auto">
          <a:xfrm>
            <a:off x="5500694" y="428604"/>
            <a:ext cx="2543180" cy="3470381"/>
          </a:xfrm>
          <a:prstGeom prst="rect">
            <a:avLst/>
          </a:prstGeom>
          <a:noFill/>
        </p:spPr>
      </p:pic>
      <p:sp>
        <p:nvSpPr>
          <p:cNvPr id="6" name="5 Metin kutusu"/>
          <p:cNvSpPr txBox="1"/>
          <p:nvPr/>
        </p:nvSpPr>
        <p:spPr>
          <a:xfrm rot="20162129">
            <a:off x="1714480" y="1714488"/>
            <a:ext cx="3929090" cy="461665"/>
          </a:xfrm>
          <a:prstGeom prst="rect">
            <a:avLst/>
          </a:prstGeom>
          <a:noFill/>
        </p:spPr>
        <p:txBody>
          <a:bodyPr wrap="square" rtlCol="0">
            <a:spAutoFit/>
          </a:bodyPr>
          <a:lstStyle/>
          <a:p>
            <a:r>
              <a:rPr lang="tr-TR" sz="2400" b="1" dirty="0" smtClean="0">
                <a:solidFill>
                  <a:srgbClr val="FF0000"/>
                </a:solidFill>
              </a:rPr>
              <a:t>İsviçreli bilim insanı</a:t>
            </a:r>
            <a:endParaRPr lang="tr-TR" sz="2400" b="1" dirty="0">
              <a:solidFill>
                <a:srgbClr val="FF0000"/>
              </a:solidFill>
            </a:endParaRPr>
          </a:p>
        </p:txBody>
      </p:sp>
      <p:sp>
        <p:nvSpPr>
          <p:cNvPr id="7" name="İçerik Yer Tutucusu 2"/>
          <p:cNvSpPr txBox="1">
            <a:spLocks/>
          </p:cNvSpPr>
          <p:nvPr/>
        </p:nvSpPr>
        <p:spPr>
          <a:xfrm>
            <a:off x="214282" y="4000504"/>
            <a:ext cx="8640960" cy="2543180"/>
          </a:xfrm>
          <a:prstGeom prst="rect">
            <a:avLst/>
          </a:prstGeom>
        </p:spPr>
        <p:txBody>
          <a:bodyPr vert="horz" lIns="91440" tIns="45720" rIns="91440" bIns="45720" rtlCol="0">
            <a:normAutofit/>
          </a:bodyPr>
          <a:lstStyle/>
          <a:p>
            <a:pPr marL="0" marR="0" lvl="0" indent="0" algn="l" defTabSz="914400" rtl="0" eaLnBrk="1" fontAlgn="auto" latinLnBrk="0" hangingPunct="1">
              <a:lnSpc>
                <a:spcPct val="100000"/>
              </a:lnSpc>
              <a:spcBef>
                <a:spcPts val="800"/>
              </a:spcBef>
              <a:spcAft>
                <a:spcPts val="0"/>
              </a:spcAft>
              <a:buClrTx/>
              <a:buSzTx/>
              <a:buFont typeface="Arial" pitchFamily="34" charset="0"/>
              <a:buNone/>
              <a:tabLst/>
              <a:defRPr/>
            </a:pPr>
            <a:r>
              <a:rPr kumimoji="0" lang="tr-TR" sz="1600" b="1" i="0" u="none" strike="noStrike" kern="1200" cap="none" spc="0" normalizeH="0" baseline="0" noProof="0" dirty="0" smtClean="0">
                <a:ln>
                  <a:noFill/>
                </a:ln>
                <a:solidFill>
                  <a:schemeClr val="tx1"/>
                </a:solidFill>
                <a:effectLst/>
                <a:uLnTx/>
                <a:uFillTx/>
                <a:latin typeface="+mn-lt"/>
                <a:ea typeface="+mn-ea"/>
                <a:cs typeface="+mn-cs"/>
              </a:rPr>
              <a:t>    </a:t>
            </a:r>
            <a:r>
              <a:rPr kumimoji="0" lang="tr-TR" sz="3200" b="1" i="0" u="none" strike="noStrike" kern="1200" cap="none" spc="0" normalizeH="0" baseline="0" noProof="0" dirty="0" err="1" smtClean="0">
                <a:ln>
                  <a:noFill/>
                </a:ln>
                <a:solidFill>
                  <a:schemeClr val="tx1"/>
                </a:solidFill>
                <a:effectLst/>
                <a:uLnTx/>
                <a:uFillTx/>
                <a:latin typeface="+mn-lt"/>
                <a:ea typeface="+mn-ea"/>
                <a:cs typeface="+mn-cs"/>
              </a:rPr>
              <a:t>Piaget’e</a:t>
            </a:r>
            <a:r>
              <a:rPr kumimoji="0" lang="tr-TR" sz="3200" b="1" i="0" u="none" strike="noStrike" kern="1200" cap="none" spc="0" normalizeH="0" baseline="0" noProof="0" dirty="0" smtClean="0">
                <a:ln>
                  <a:noFill/>
                </a:ln>
                <a:solidFill>
                  <a:schemeClr val="tx1"/>
                </a:solidFill>
                <a:effectLst/>
                <a:uLnTx/>
                <a:uFillTx/>
                <a:latin typeface="+mn-lt"/>
                <a:ea typeface="+mn-ea"/>
                <a:cs typeface="+mn-cs"/>
              </a:rPr>
              <a:t> göre bilişsel gelişim, organizmanın doğumundan ölümüne kadar farklı gelişim aşamalarından geçerek düzenli olarak niteliksel bir değişim içine girmesidir. </a:t>
            </a:r>
          </a:p>
          <a:p>
            <a:pPr marL="0" marR="0" lvl="0" indent="0" algn="l" defTabSz="914400" rtl="0" eaLnBrk="1" fontAlgn="auto" latinLnBrk="0" hangingPunct="1">
              <a:lnSpc>
                <a:spcPct val="100000"/>
              </a:lnSpc>
              <a:spcBef>
                <a:spcPts val="800"/>
              </a:spcBef>
              <a:spcAft>
                <a:spcPts val="0"/>
              </a:spcAft>
              <a:buClrTx/>
              <a:buSzTx/>
              <a:buFont typeface="Arial" pitchFamily="34" charset="0"/>
              <a:buNone/>
              <a:tabLst/>
              <a:defRPr/>
            </a:pPr>
            <a:endParaRPr kumimoji="0" lang="tr-TR" sz="32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395536" y="1100628"/>
            <a:ext cx="8424936" cy="3579849"/>
          </a:xfrm>
        </p:spPr>
        <p:txBody>
          <a:bodyPr>
            <a:normAutofit lnSpcReduction="10000"/>
          </a:bodyPr>
          <a:lstStyle/>
          <a:p>
            <a:pPr>
              <a:lnSpc>
                <a:spcPct val="80000"/>
              </a:lnSpc>
              <a:defRPr/>
            </a:pPr>
            <a:r>
              <a:rPr lang="tr-TR" dirty="0" smtClean="0"/>
              <a:t>       </a:t>
            </a:r>
            <a:r>
              <a:rPr lang="tr-TR" sz="2800" u="sng" dirty="0" smtClean="0">
                <a:solidFill>
                  <a:schemeClr val="accent2">
                    <a:lumMod val="60000"/>
                    <a:lumOff val="40000"/>
                  </a:schemeClr>
                </a:solidFill>
              </a:rPr>
              <a:t>Merkezileşme :</a:t>
            </a:r>
            <a:r>
              <a:rPr lang="tr-TR" sz="2800" dirty="0" smtClean="0"/>
              <a:t>Bir </a:t>
            </a:r>
            <a:r>
              <a:rPr lang="tr-TR" sz="2800" dirty="0"/>
              <a:t>problemin yalnızca bir özelliğine konsantre olup, diğer özelliklerini görememektir</a:t>
            </a:r>
            <a:r>
              <a:rPr lang="tr-TR" sz="2800" dirty="0" smtClean="0"/>
              <a:t>.</a:t>
            </a:r>
          </a:p>
          <a:p>
            <a:pPr>
              <a:lnSpc>
                <a:spcPct val="80000"/>
              </a:lnSpc>
              <a:defRPr/>
            </a:pPr>
            <a:endParaRPr lang="tr-TR" sz="2800" dirty="0"/>
          </a:p>
          <a:p>
            <a:pPr>
              <a:lnSpc>
                <a:spcPct val="80000"/>
              </a:lnSpc>
              <a:defRPr/>
            </a:pPr>
            <a:r>
              <a:rPr lang="tr-TR" sz="2800" dirty="0"/>
              <a:t>	</a:t>
            </a:r>
            <a:r>
              <a:rPr lang="tr-TR" sz="2800" u="sng" dirty="0">
                <a:solidFill>
                  <a:schemeClr val="accent2">
                    <a:lumMod val="60000"/>
                    <a:lumOff val="40000"/>
                  </a:schemeClr>
                </a:solidFill>
              </a:rPr>
              <a:t>Korunum</a:t>
            </a:r>
            <a:r>
              <a:rPr lang="tr-TR" sz="2800" dirty="0">
                <a:solidFill>
                  <a:schemeClr val="accent2">
                    <a:lumMod val="60000"/>
                    <a:lumOff val="40000"/>
                  </a:schemeClr>
                </a:solidFill>
              </a:rPr>
              <a:t> </a:t>
            </a:r>
            <a:r>
              <a:rPr lang="tr-TR" sz="2800" dirty="0" smtClean="0">
                <a:solidFill>
                  <a:schemeClr val="accent2">
                    <a:lumMod val="60000"/>
                    <a:lumOff val="40000"/>
                  </a:schemeClr>
                </a:solidFill>
              </a:rPr>
              <a:t>:</a:t>
            </a:r>
            <a:r>
              <a:rPr lang="tr-TR" sz="2800" dirty="0" smtClean="0"/>
              <a:t>Korunum </a:t>
            </a:r>
            <a:r>
              <a:rPr lang="tr-TR" sz="2800" dirty="0"/>
              <a:t>ilkesini kazanmış bir birey herhangi bir nesnenin şeklinin ya da uzayda değişik şekillerde yerleştirilmesinin etkisi altında kalmaksızın o nesnenin aynı kaldığını anlayabilir</a:t>
            </a:r>
            <a:r>
              <a:rPr lang="tr-TR" sz="2800" dirty="0" smtClean="0"/>
              <a:t>.</a:t>
            </a:r>
          </a:p>
          <a:p>
            <a:pPr>
              <a:lnSpc>
                <a:spcPct val="80000"/>
              </a:lnSpc>
              <a:defRPr/>
            </a:pPr>
            <a:endParaRPr lang="tr-TR" sz="2800" dirty="0"/>
          </a:p>
          <a:p>
            <a:pPr>
              <a:lnSpc>
                <a:spcPct val="80000"/>
              </a:lnSpc>
              <a:defRPr/>
            </a:pPr>
            <a:r>
              <a:rPr lang="tr-TR" sz="2800" dirty="0"/>
              <a:t>	</a:t>
            </a:r>
            <a:r>
              <a:rPr lang="tr-TR" sz="2800" u="sng" dirty="0" err="1">
                <a:solidFill>
                  <a:schemeClr val="accent2">
                    <a:lumMod val="60000"/>
                    <a:lumOff val="40000"/>
                  </a:schemeClr>
                </a:solidFill>
              </a:rPr>
              <a:t>Dönüşebilirlik</a:t>
            </a:r>
            <a:r>
              <a:rPr lang="tr-TR" sz="2800" dirty="0">
                <a:solidFill>
                  <a:schemeClr val="accent2">
                    <a:lumMod val="60000"/>
                    <a:lumOff val="40000"/>
                  </a:schemeClr>
                </a:solidFill>
              </a:rPr>
              <a:t>: </a:t>
            </a:r>
            <a:r>
              <a:rPr lang="tr-TR" sz="2800" dirty="0" smtClean="0"/>
              <a:t>Çocuğun </a:t>
            </a:r>
            <a:r>
              <a:rPr lang="tr-TR" sz="2800" dirty="0"/>
              <a:t>tek duruma konsantre olmasındandır.</a:t>
            </a:r>
          </a:p>
          <a:p>
            <a:endParaRPr lang="tr-TR" sz="28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pPr/>
              <a:t>20</a:t>
            </a:fld>
            <a:endParaRPr lang="tr-TR"/>
          </a:p>
        </p:txBody>
      </p:sp>
    </p:spTree>
    <p:extLst>
      <p:ext uri="{BB962C8B-B14F-4D97-AF65-F5344CB8AC3E}">
        <p14:creationId xmlns="" xmlns:p14="http://schemas.microsoft.com/office/powerpoint/2010/main" val="13017431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55576" y="116632"/>
            <a:ext cx="7588324" cy="797768"/>
          </a:xfrm>
        </p:spPr>
        <p:txBody>
          <a:bodyPr>
            <a:normAutofit fontScale="90000"/>
          </a:bodyPr>
          <a:lstStyle/>
          <a:p>
            <a:r>
              <a:rPr lang="tr-TR" dirty="0" smtClean="0">
                <a:solidFill>
                  <a:srgbClr val="00FF00"/>
                </a:solidFill>
              </a:rPr>
              <a:t/>
            </a:r>
            <a:br>
              <a:rPr lang="tr-TR" dirty="0" smtClean="0">
                <a:solidFill>
                  <a:srgbClr val="00FF00"/>
                </a:solidFill>
              </a:rPr>
            </a:br>
            <a:r>
              <a:rPr lang="tr-TR" dirty="0" smtClean="0">
                <a:solidFill>
                  <a:srgbClr val="0070C0"/>
                </a:solidFill>
              </a:rPr>
              <a:t>3</a:t>
            </a:r>
            <a:r>
              <a:rPr lang="tr-TR" dirty="0">
                <a:solidFill>
                  <a:srgbClr val="0070C0"/>
                </a:solidFill>
              </a:rPr>
              <a:t>. Somut işlemler dönemi </a:t>
            </a:r>
            <a:r>
              <a:rPr lang="tr-TR" dirty="0" smtClean="0">
                <a:solidFill>
                  <a:srgbClr val="0070C0"/>
                </a:solidFill>
              </a:rPr>
              <a:t/>
            </a:r>
            <a:br>
              <a:rPr lang="tr-TR" dirty="0" smtClean="0">
                <a:solidFill>
                  <a:srgbClr val="0070C0"/>
                </a:solidFill>
              </a:rPr>
            </a:br>
            <a:r>
              <a:rPr lang="tr-TR" dirty="0">
                <a:solidFill>
                  <a:srgbClr val="0070C0"/>
                </a:solidFill>
              </a:rPr>
              <a:t>(</a:t>
            </a:r>
            <a:r>
              <a:rPr lang="tr-TR" dirty="0" smtClean="0">
                <a:solidFill>
                  <a:srgbClr val="0070C0"/>
                </a:solidFill>
              </a:rPr>
              <a:t>7 </a:t>
            </a:r>
            <a:r>
              <a:rPr lang="tr-TR" dirty="0">
                <a:solidFill>
                  <a:srgbClr val="0070C0"/>
                </a:solidFill>
              </a:rPr>
              <a:t>-11 </a:t>
            </a:r>
            <a:r>
              <a:rPr lang="tr-TR" dirty="0" smtClean="0">
                <a:solidFill>
                  <a:srgbClr val="0070C0"/>
                </a:solidFill>
              </a:rPr>
              <a:t>yaş)</a:t>
            </a:r>
            <a:r>
              <a:rPr lang="tr-TR" dirty="0"/>
              <a:t/>
            </a:r>
            <a:br>
              <a:rPr lang="tr-TR" dirty="0"/>
            </a:br>
            <a:endParaRPr lang="tr-TR" dirty="0"/>
          </a:p>
        </p:txBody>
      </p:sp>
      <p:sp>
        <p:nvSpPr>
          <p:cNvPr id="3" name="İçerik Yer Tutucusu 2"/>
          <p:cNvSpPr>
            <a:spLocks noGrp="1"/>
          </p:cNvSpPr>
          <p:nvPr>
            <p:ph idx="1"/>
          </p:nvPr>
        </p:nvSpPr>
        <p:spPr>
          <a:xfrm>
            <a:off x="323528" y="1100628"/>
            <a:ext cx="8568952" cy="3579849"/>
          </a:xfrm>
        </p:spPr>
        <p:txBody>
          <a:bodyPr>
            <a:normAutofit/>
          </a:bodyPr>
          <a:lstStyle/>
          <a:p>
            <a:pPr>
              <a:lnSpc>
                <a:spcPct val="90000"/>
              </a:lnSpc>
              <a:buNone/>
              <a:defRPr/>
            </a:pPr>
            <a:r>
              <a:rPr lang="tr-TR" dirty="0"/>
              <a:t>	</a:t>
            </a:r>
            <a:r>
              <a:rPr lang="tr-TR" dirty="0" smtClean="0"/>
              <a:t>   </a:t>
            </a:r>
            <a:r>
              <a:rPr lang="tr-TR" sz="2800" dirty="0" smtClean="0"/>
              <a:t>İşlem </a:t>
            </a:r>
            <a:r>
              <a:rPr lang="tr-TR" sz="2800" dirty="0"/>
              <a:t>öncesi dönemde olduğu kadar şaşırtıcı çelişkiler içinde değildir. Objeleri büyüklük ve küçüklük sırasına göre sıralayabilir. Serinin içine yenilerini koyabilir. Gruptaki objelerin sayısının mekânda yerleri değiştirilse de bunların değişmeyeceğini bilir. Korunum ilkesini kazanmıştır. </a:t>
            </a:r>
          </a:p>
          <a:p>
            <a:pPr>
              <a:lnSpc>
                <a:spcPct val="90000"/>
              </a:lnSpc>
              <a:buNone/>
              <a:defRPr/>
            </a:pPr>
            <a:endParaRPr lang="tr-TR" sz="2800" dirty="0"/>
          </a:p>
          <a:p>
            <a:pPr>
              <a:lnSpc>
                <a:spcPct val="90000"/>
              </a:lnSpc>
              <a:buNone/>
              <a:defRPr/>
            </a:pPr>
            <a:r>
              <a:rPr lang="tr-TR" sz="2800" dirty="0"/>
              <a:t>	Bu dönemde çocuk </a:t>
            </a:r>
            <a:r>
              <a:rPr lang="tr-TR" sz="2800" u="sng" dirty="0" err="1" smtClean="0">
                <a:solidFill>
                  <a:srgbClr val="0000FF"/>
                </a:solidFill>
              </a:rPr>
              <a:t>dönüşebilirlik</a:t>
            </a:r>
            <a:r>
              <a:rPr lang="tr-TR" sz="2800" u="sng" dirty="0" smtClean="0">
                <a:solidFill>
                  <a:srgbClr val="0000FF"/>
                </a:solidFill>
              </a:rPr>
              <a:t> </a:t>
            </a:r>
            <a:r>
              <a:rPr lang="tr-TR" sz="2800" u="sng" dirty="0">
                <a:solidFill>
                  <a:srgbClr val="0000FF"/>
                </a:solidFill>
              </a:rPr>
              <a:t>özelliğine sahiptir</a:t>
            </a:r>
            <a:r>
              <a:rPr lang="tr-TR" sz="2800" u="sng" dirty="0"/>
              <a:t>.</a:t>
            </a:r>
            <a:r>
              <a:rPr lang="tr-TR" sz="2800" dirty="0"/>
              <a:t> </a:t>
            </a:r>
          </a:p>
          <a:p>
            <a:endParaRPr lang="tr-TR" sz="28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pPr/>
              <a:t>21</a:t>
            </a:fld>
            <a:endParaRPr lang="tr-TR"/>
          </a:p>
        </p:txBody>
      </p:sp>
    </p:spTree>
    <p:extLst>
      <p:ext uri="{BB962C8B-B14F-4D97-AF65-F5344CB8AC3E}">
        <p14:creationId xmlns="" xmlns:p14="http://schemas.microsoft.com/office/powerpoint/2010/main" val="6498881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solidFill>
                  <a:srgbClr val="0070C0"/>
                </a:solidFill>
              </a:rPr>
              <a:t>Farklı Korunum Türlerinin Kazanıldığı Yaşlar</a:t>
            </a:r>
            <a:endParaRPr lang="tr-TR" dirty="0">
              <a:solidFill>
                <a:srgbClr val="0070C0"/>
              </a:solidFill>
            </a:endParaRPr>
          </a:p>
        </p:txBody>
      </p:sp>
      <p:graphicFrame>
        <p:nvGraphicFramePr>
          <p:cNvPr id="4" name="İçerik Yer Tutucusu 3"/>
          <p:cNvGraphicFramePr>
            <a:graphicFrameLocks noGrp="1"/>
          </p:cNvGraphicFramePr>
          <p:nvPr>
            <p:ph idx="1"/>
            <p:extLst>
              <p:ext uri="{D42A27DB-BD31-4B8C-83A1-F6EECF244321}">
                <p14:modId xmlns="" xmlns:p14="http://schemas.microsoft.com/office/powerpoint/2010/main" val="2224321981"/>
              </p:ext>
            </p:extLst>
          </p:nvPr>
        </p:nvGraphicFramePr>
        <p:xfrm>
          <a:off x="822325" y="1100138"/>
          <a:ext cx="7521575" cy="3579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ayt Numarası Yer Tutucusu 4"/>
          <p:cNvSpPr>
            <a:spLocks noGrp="1"/>
          </p:cNvSpPr>
          <p:nvPr>
            <p:ph type="sldNum" sz="quarter" idx="12"/>
          </p:nvPr>
        </p:nvSpPr>
        <p:spPr/>
        <p:txBody>
          <a:bodyPr/>
          <a:lstStyle/>
          <a:p>
            <a:fld id="{F302176B-0E47-46AC-8F43-DAB4B8A37D06}" type="slidenum">
              <a:rPr lang="tr-TR" smtClean="0"/>
              <a:pPr/>
              <a:t>22</a:t>
            </a:fld>
            <a:endParaRPr lang="tr-TR"/>
          </a:p>
        </p:txBody>
      </p:sp>
    </p:spTree>
    <p:extLst>
      <p:ext uri="{BB962C8B-B14F-4D97-AF65-F5344CB8AC3E}">
        <p14:creationId xmlns="" xmlns:p14="http://schemas.microsoft.com/office/powerpoint/2010/main" val="7369772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7584" y="188640"/>
            <a:ext cx="7520940" cy="548640"/>
          </a:xfrm>
        </p:spPr>
        <p:txBody>
          <a:bodyPr/>
          <a:lstStyle/>
          <a:p>
            <a:r>
              <a:rPr lang="tr-TR" u="sng" dirty="0" smtClean="0">
                <a:solidFill>
                  <a:srgbClr val="0000FF"/>
                </a:solidFill>
              </a:rPr>
              <a:t>Gruplama</a:t>
            </a:r>
            <a:endParaRPr lang="tr-TR" dirty="0"/>
          </a:p>
        </p:txBody>
      </p:sp>
      <p:sp>
        <p:nvSpPr>
          <p:cNvPr id="3" name="İçerik Yer Tutucusu 2"/>
          <p:cNvSpPr>
            <a:spLocks noGrp="1"/>
          </p:cNvSpPr>
          <p:nvPr>
            <p:ph idx="1"/>
          </p:nvPr>
        </p:nvSpPr>
        <p:spPr>
          <a:xfrm>
            <a:off x="251520" y="692696"/>
            <a:ext cx="8712968" cy="4704636"/>
          </a:xfrm>
        </p:spPr>
        <p:txBody>
          <a:bodyPr>
            <a:noAutofit/>
          </a:bodyPr>
          <a:lstStyle/>
          <a:p>
            <a:pPr>
              <a:lnSpc>
                <a:spcPct val="90000"/>
              </a:lnSpc>
              <a:defRPr/>
            </a:pPr>
            <a:r>
              <a:rPr lang="tr-TR" sz="2800" dirty="0" smtClean="0"/>
              <a:t>7–8 </a:t>
            </a:r>
            <a:r>
              <a:rPr lang="tr-TR" sz="2800" dirty="0"/>
              <a:t>yaşlarında kazanılır. Yani bir parçanın bütünden daha küçük olduğu gerçeğini anlama.</a:t>
            </a:r>
          </a:p>
          <a:p>
            <a:pPr>
              <a:lnSpc>
                <a:spcPct val="90000"/>
              </a:lnSpc>
              <a:buNone/>
              <a:defRPr/>
            </a:pPr>
            <a:r>
              <a:rPr lang="tr-TR" sz="2800" dirty="0"/>
              <a:t>	</a:t>
            </a:r>
            <a:r>
              <a:rPr lang="tr-TR" sz="2800" dirty="0">
                <a:solidFill>
                  <a:schemeClr val="accent2">
                    <a:lumMod val="60000"/>
                    <a:lumOff val="40000"/>
                  </a:schemeClr>
                </a:solidFill>
              </a:rPr>
              <a:t>Örnek:</a:t>
            </a:r>
            <a:r>
              <a:rPr lang="tr-TR" sz="2800" dirty="0"/>
              <a:t> çocuğa içinde 6 gül ve 6 diğer çiçek olan bir buket gösterilir. Ona “bütün güller çiçek midir?” diye sorulur. “Elbette evet” diye cevap verir çocuk. “Bütün çiçekler gül müdür?” diye sorulunca yanıt “Hayır” şeklindedir. “Bu masada gül mü yoksa çiçek mi çok?” diye sorulunca çocuk önce bukete bakıp “Gül, çok” diye yanıtladığı gibi sayarak ikisinin de eşit çünkü 6 gül, 6 çiçek var diye yanıtlayabilir. Çiçeğin anlamı çocuğa göre gülün dışındaki çiçeklerdir. </a:t>
            </a:r>
          </a:p>
          <a:p>
            <a:endParaRPr lang="tr-TR" sz="28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pPr/>
              <a:t>23</a:t>
            </a:fld>
            <a:endParaRPr lang="tr-TR"/>
          </a:p>
        </p:txBody>
      </p:sp>
    </p:spTree>
    <p:extLst>
      <p:ext uri="{BB962C8B-B14F-4D97-AF65-F5344CB8AC3E}">
        <p14:creationId xmlns="" xmlns:p14="http://schemas.microsoft.com/office/powerpoint/2010/main" val="27971233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u="sng" dirty="0" smtClean="0">
                <a:solidFill>
                  <a:srgbClr val="0000FF"/>
                </a:solidFill>
              </a:rPr>
              <a:t>Sıralama</a:t>
            </a:r>
            <a:endParaRPr lang="tr-TR" dirty="0"/>
          </a:p>
        </p:txBody>
      </p:sp>
      <p:sp>
        <p:nvSpPr>
          <p:cNvPr id="3" name="İçerik Yer Tutucusu 2"/>
          <p:cNvSpPr>
            <a:spLocks noGrp="1"/>
          </p:cNvSpPr>
          <p:nvPr>
            <p:ph idx="1"/>
          </p:nvPr>
        </p:nvSpPr>
        <p:spPr>
          <a:xfrm>
            <a:off x="251520" y="1100628"/>
            <a:ext cx="8784976" cy="3579849"/>
          </a:xfrm>
        </p:spPr>
        <p:txBody>
          <a:bodyPr>
            <a:noAutofit/>
          </a:bodyPr>
          <a:lstStyle/>
          <a:p>
            <a:r>
              <a:rPr lang="tr-TR" sz="2800" dirty="0" smtClean="0"/>
              <a:t>      Çocuğa </a:t>
            </a:r>
            <a:r>
              <a:rPr lang="tr-TR" sz="2800" dirty="0"/>
              <a:t>farklı boyda bir seri çubuk verilince ve ondan en küçükten en büyüğe doğru sıralaması istenince 7 yaşından önce bunu başarması mümkündür. Fakat çocuk kararsız davranır ve 7 yaşından sonra bu sistemi anlayabilir. Elindeki çubukları kıyaslayarak en küçüğünü bulur ve onu masaya koyar. Geriye kalanlar içinde yine en küçüğünü bularak onu birincinin yanına koyar. Böylece en küçükten en büyüğe doğru aynı işlemi sürdürerek çubukları sıralar.  </a:t>
            </a:r>
          </a:p>
          <a:p>
            <a:endParaRPr lang="tr-TR" sz="28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pPr/>
              <a:t>24</a:t>
            </a:fld>
            <a:endParaRPr lang="tr-TR"/>
          </a:p>
        </p:txBody>
      </p:sp>
    </p:spTree>
    <p:extLst>
      <p:ext uri="{BB962C8B-B14F-4D97-AF65-F5344CB8AC3E}">
        <p14:creationId xmlns="" xmlns:p14="http://schemas.microsoft.com/office/powerpoint/2010/main" val="37057909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0070C0"/>
                </a:solidFill>
              </a:rPr>
              <a:t>Tersinden İzleme</a:t>
            </a:r>
            <a:endParaRPr lang="tr-TR" dirty="0">
              <a:solidFill>
                <a:srgbClr val="0070C0"/>
              </a:solidFill>
            </a:endParaRPr>
          </a:p>
        </p:txBody>
      </p:sp>
      <p:sp>
        <p:nvSpPr>
          <p:cNvPr id="3" name="İçerik Yer Tutucusu 2"/>
          <p:cNvSpPr>
            <a:spLocks noGrp="1"/>
          </p:cNvSpPr>
          <p:nvPr>
            <p:ph idx="1"/>
          </p:nvPr>
        </p:nvSpPr>
        <p:spPr>
          <a:xfrm>
            <a:off x="323528" y="1100628"/>
            <a:ext cx="8496944" cy="3579849"/>
          </a:xfrm>
        </p:spPr>
        <p:txBody>
          <a:bodyPr>
            <a:normAutofit/>
          </a:bodyPr>
          <a:lstStyle/>
          <a:p>
            <a:r>
              <a:rPr lang="tr-TR" sz="3200" dirty="0" smtClean="0"/>
              <a:t>     Çocuk</a:t>
            </a:r>
            <a:r>
              <a:rPr lang="tr-TR" sz="3200" dirty="0"/>
              <a:t>, bir düşünce sürecini </a:t>
            </a:r>
            <a:r>
              <a:rPr lang="tr-TR" sz="3200" dirty="0" smtClean="0"/>
              <a:t>yani </a:t>
            </a:r>
            <a:r>
              <a:rPr lang="tr-TR" sz="3200" dirty="0"/>
              <a:t>sondan başa doğru ele almayı ve onu tersine çevirmeyi de kavrayacaktır</a:t>
            </a:r>
            <a:r>
              <a:rPr lang="tr-TR" sz="3200" dirty="0" smtClean="0"/>
              <a:t>.</a:t>
            </a:r>
          </a:p>
          <a:p>
            <a:r>
              <a:rPr lang="tr-TR" sz="3200" dirty="0"/>
              <a:t> </a:t>
            </a:r>
            <a:r>
              <a:rPr lang="tr-TR" sz="3200" dirty="0" smtClean="0"/>
              <a:t>  </a:t>
            </a:r>
            <a:r>
              <a:rPr lang="tr-TR" sz="3200" dirty="0" smtClean="0">
                <a:solidFill>
                  <a:schemeClr val="accent2">
                    <a:lumMod val="60000"/>
                    <a:lumOff val="40000"/>
                  </a:schemeClr>
                </a:solidFill>
              </a:rPr>
              <a:t>Örnek:</a:t>
            </a:r>
            <a:r>
              <a:rPr lang="tr-TR" sz="3200" dirty="0" smtClean="0"/>
              <a:t> </a:t>
            </a:r>
            <a:r>
              <a:rPr lang="tr-TR" sz="3200" dirty="0"/>
              <a:t>3+2=5 tir. Öyleyse 5-3=2 olacaktır ve Eğer Can Hasan'dan daha uzun ise, Hasan da Can'dan daha kısadır.</a:t>
            </a:r>
          </a:p>
          <a:p>
            <a:endParaRPr lang="tr-TR" sz="32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pPr/>
              <a:t>25</a:t>
            </a:fld>
            <a:endParaRPr lang="tr-TR"/>
          </a:p>
        </p:txBody>
      </p:sp>
    </p:spTree>
    <p:extLst>
      <p:ext uri="{BB962C8B-B14F-4D97-AF65-F5344CB8AC3E}">
        <p14:creationId xmlns="" xmlns:p14="http://schemas.microsoft.com/office/powerpoint/2010/main" val="257634037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solidFill>
                  <a:srgbClr val="0000FF"/>
                </a:solidFill>
              </a:rPr>
              <a:t/>
            </a:r>
            <a:br>
              <a:rPr lang="tr-TR" dirty="0" smtClean="0">
                <a:solidFill>
                  <a:srgbClr val="0000FF"/>
                </a:solidFill>
              </a:rPr>
            </a:br>
            <a:r>
              <a:rPr lang="tr-TR" dirty="0" smtClean="0">
                <a:solidFill>
                  <a:srgbClr val="0070C0"/>
                </a:solidFill>
              </a:rPr>
              <a:t>4</a:t>
            </a:r>
            <a:r>
              <a:rPr lang="tr-TR" dirty="0">
                <a:solidFill>
                  <a:srgbClr val="0070C0"/>
                </a:solidFill>
              </a:rPr>
              <a:t>. Soyut işlemler dönemi </a:t>
            </a:r>
            <a:r>
              <a:rPr lang="tr-TR" dirty="0" smtClean="0">
                <a:solidFill>
                  <a:srgbClr val="0070C0"/>
                </a:solidFill>
              </a:rPr>
              <a:t/>
            </a:r>
            <a:br>
              <a:rPr lang="tr-TR" dirty="0" smtClean="0">
                <a:solidFill>
                  <a:srgbClr val="0070C0"/>
                </a:solidFill>
              </a:rPr>
            </a:br>
            <a:r>
              <a:rPr lang="tr-TR" dirty="0">
                <a:solidFill>
                  <a:srgbClr val="0070C0"/>
                </a:solidFill>
              </a:rPr>
              <a:t>(</a:t>
            </a:r>
            <a:r>
              <a:rPr lang="tr-TR" dirty="0" smtClean="0">
                <a:solidFill>
                  <a:srgbClr val="0070C0"/>
                </a:solidFill>
              </a:rPr>
              <a:t>11 </a:t>
            </a:r>
            <a:r>
              <a:rPr lang="tr-TR" dirty="0">
                <a:solidFill>
                  <a:srgbClr val="0070C0"/>
                </a:solidFill>
              </a:rPr>
              <a:t>yaş </a:t>
            </a:r>
            <a:r>
              <a:rPr lang="tr-TR" dirty="0" smtClean="0">
                <a:solidFill>
                  <a:srgbClr val="0070C0"/>
                </a:solidFill>
              </a:rPr>
              <a:t>ve yukarısı)</a:t>
            </a:r>
            <a:r>
              <a:rPr lang="tr-TR" dirty="0">
                <a:solidFill>
                  <a:srgbClr val="0070C0"/>
                </a:solidFill>
              </a:rPr>
              <a:t/>
            </a:r>
            <a:br>
              <a:rPr lang="tr-TR" dirty="0">
                <a:solidFill>
                  <a:srgbClr val="0070C0"/>
                </a:solidFill>
              </a:rPr>
            </a:br>
            <a:endParaRPr lang="tr-TR" dirty="0">
              <a:solidFill>
                <a:srgbClr val="0070C0"/>
              </a:solidFill>
            </a:endParaRPr>
          </a:p>
        </p:txBody>
      </p:sp>
      <p:sp>
        <p:nvSpPr>
          <p:cNvPr id="3" name="İçerik Yer Tutucusu 2"/>
          <p:cNvSpPr>
            <a:spLocks noGrp="1"/>
          </p:cNvSpPr>
          <p:nvPr>
            <p:ph idx="1"/>
          </p:nvPr>
        </p:nvSpPr>
        <p:spPr>
          <a:xfrm>
            <a:off x="251520" y="1100628"/>
            <a:ext cx="8712968" cy="3579849"/>
          </a:xfrm>
        </p:spPr>
        <p:txBody>
          <a:bodyPr>
            <a:noAutofit/>
          </a:bodyPr>
          <a:lstStyle/>
          <a:p>
            <a:pPr>
              <a:lnSpc>
                <a:spcPct val="90000"/>
              </a:lnSpc>
              <a:defRPr/>
            </a:pPr>
            <a:r>
              <a:rPr lang="tr-TR" sz="2400" dirty="0" smtClean="0"/>
              <a:t>       Mantıksal </a:t>
            </a:r>
            <a:r>
              <a:rPr lang="tr-TR" sz="2400" dirty="0"/>
              <a:t>düşünmenin yetişkinler düzeyine ulaştığı dönemdir. </a:t>
            </a:r>
            <a:r>
              <a:rPr lang="tr-TR" sz="2400" dirty="0" smtClean="0"/>
              <a:t>Çocuklar</a:t>
            </a:r>
            <a:r>
              <a:rPr lang="tr-TR" sz="2400" dirty="0"/>
              <a:t>, cevaplarını haklı gösterebilecek </a:t>
            </a:r>
            <a:r>
              <a:rPr lang="tr-TR" sz="2400" dirty="0" err="1"/>
              <a:t>formal</a:t>
            </a:r>
            <a:r>
              <a:rPr lang="tr-TR" sz="2400" dirty="0"/>
              <a:t> düşünce kuralları ve mantık yolları bulmaya başlarlar. Kurdukları hipotezleri sınamadan geçirir, soyut düşünür, genellemeler yapar ve soyut kavramları kullanarak bir durumdan diğer duruma geçebilirler.</a:t>
            </a:r>
          </a:p>
          <a:p>
            <a:pPr>
              <a:lnSpc>
                <a:spcPct val="90000"/>
              </a:lnSpc>
              <a:defRPr/>
            </a:pPr>
            <a:r>
              <a:rPr lang="tr-TR" sz="2400" dirty="0" smtClean="0"/>
              <a:t>        Ayrıca </a:t>
            </a:r>
            <a:r>
              <a:rPr lang="tr-TR" sz="2400" dirty="0"/>
              <a:t>bu dönemde çocuk sebep-sonuç ilişkilerinin ana ilkelerini anlar. 	</a:t>
            </a:r>
          </a:p>
          <a:p>
            <a:endParaRPr lang="tr-TR" sz="24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pPr/>
              <a:t>26</a:t>
            </a:fld>
            <a:endParaRPr lang="tr-TR"/>
          </a:p>
        </p:txBody>
      </p:sp>
    </p:spTree>
    <p:extLst>
      <p:ext uri="{BB962C8B-B14F-4D97-AF65-F5344CB8AC3E}">
        <p14:creationId xmlns="" xmlns:p14="http://schemas.microsoft.com/office/powerpoint/2010/main" val="33416502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323528" y="1100628"/>
            <a:ext cx="8712968" cy="3579849"/>
          </a:xfrm>
        </p:spPr>
        <p:txBody>
          <a:bodyPr>
            <a:normAutofit/>
          </a:bodyPr>
          <a:lstStyle/>
          <a:p>
            <a:pPr>
              <a:lnSpc>
                <a:spcPct val="90000"/>
              </a:lnSpc>
              <a:defRPr/>
            </a:pPr>
            <a:r>
              <a:rPr lang="tr-TR" sz="2800" dirty="0" smtClean="0"/>
              <a:t>      Olayların </a:t>
            </a:r>
            <a:r>
              <a:rPr lang="tr-TR" sz="2800" dirty="0"/>
              <a:t>arkasındaki nedenleri araştırır.</a:t>
            </a:r>
          </a:p>
          <a:p>
            <a:pPr>
              <a:lnSpc>
                <a:spcPct val="90000"/>
              </a:lnSpc>
              <a:defRPr/>
            </a:pPr>
            <a:r>
              <a:rPr lang="tr-TR" sz="2800" dirty="0" smtClean="0"/>
              <a:t>      Ergenlik </a:t>
            </a:r>
            <a:r>
              <a:rPr lang="tr-TR" sz="2800" dirty="0"/>
              <a:t>ben merkezcilik özelliği de gösterirler. Çevreden duyduklarını kendi algıladıkları gibi genişletme eğilimindedirler. Dinledikleri ile ilgili hayaller kurar hayali bir dinleyicidirler.</a:t>
            </a:r>
          </a:p>
          <a:p>
            <a:pPr>
              <a:lnSpc>
                <a:spcPct val="90000"/>
              </a:lnSpc>
              <a:defRPr/>
            </a:pPr>
            <a:r>
              <a:rPr lang="tr-TR" sz="2800" dirty="0" smtClean="0"/>
              <a:t>       Düşüncede </a:t>
            </a:r>
            <a:r>
              <a:rPr lang="tr-TR" sz="2800" dirty="0"/>
              <a:t>daha esnektirler. Beklenmedik olaylar karşısında daha az şaşırır ve paniğe kapılırlar. </a:t>
            </a:r>
          </a:p>
        </p:txBody>
      </p:sp>
      <p:sp>
        <p:nvSpPr>
          <p:cNvPr id="4" name="Slayt Numarası Yer Tutucusu 3"/>
          <p:cNvSpPr>
            <a:spLocks noGrp="1"/>
          </p:cNvSpPr>
          <p:nvPr>
            <p:ph type="sldNum" sz="quarter" idx="12"/>
          </p:nvPr>
        </p:nvSpPr>
        <p:spPr/>
        <p:txBody>
          <a:bodyPr/>
          <a:lstStyle/>
          <a:p>
            <a:fld id="{F302176B-0E47-46AC-8F43-DAB4B8A37D06}" type="slidenum">
              <a:rPr lang="tr-TR" smtClean="0"/>
              <a:pPr/>
              <a:t>27</a:t>
            </a:fld>
            <a:endParaRPr lang="tr-TR"/>
          </a:p>
        </p:txBody>
      </p:sp>
    </p:spTree>
    <p:extLst>
      <p:ext uri="{BB962C8B-B14F-4D97-AF65-F5344CB8AC3E}">
        <p14:creationId xmlns="" xmlns:p14="http://schemas.microsoft.com/office/powerpoint/2010/main" val="17314643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71472" y="428604"/>
            <a:ext cx="8229600" cy="5721499"/>
          </a:xfrm>
        </p:spPr>
        <p:txBody>
          <a:bodyPr>
            <a:normAutofit/>
          </a:bodyPr>
          <a:lstStyle/>
          <a:p>
            <a:pPr>
              <a:lnSpc>
                <a:spcPct val="90000"/>
              </a:lnSpc>
              <a:defRPr/>
            </a:pPr>
            <a:r>
              <a:rPr lang="tr-TR" sz="2400" dirty="0"/>
              <a:t>1920'lerden beri </a:t>
            </a:r>
            <a:r>
              <a:rPr lang="tr-TR" sz="2400" dirty="0" err="1"/>
              <a:t>Piaget</a:t>
            </a:r>
            <a:r>
              <a:rPr lang="tr-TR" sz="2400" dirty="0"/>
              <a:t> çalışmalarında çocuğun zekâsını incelemiştir. </a:t>
            </a:r>
            <a:endParaRPr lang="tr-TR" sz="2400" dirty="0" smtClean="0"/>
          </a:p>
          <a:p>
            <a:pPr marL="0" indent="0">
              <a:lnSpc>
                <a:spcPct val="90000"/>
              </a:lnSpc>
              <a:buNone/>
              <a:defRPr/>
            </a:pPr>
            <a:endParaRPr lang="tr-TR" sz="2400" dirty="0"/>
          </a:p>
          <a:p>
            <a:pPr>
              <a:lnSpc>
                <a:spcPct val="90000"/>
              </a:lnSpc>
              <a:defRPr/>
            </a:pPr>
            <a:r>
              <a:rPr lang="tr-TR" sz="2400" dirty="0" err="1"/>
              <a:t>Piaget'e</a:t>
            </a:r>
            <a:r>
              <a:rPr lang="tr-TR" sz="2400" dirty="0"/>
              <a:t> göre zekâ, zekâ testlerinden alınan puan değildir. </a:t>
            </a:r>
            <a:r>
              <a:rPr lang="tr-TR" sz="2400" dirty="0" smtClean="0"/>
              <a:t>Çocukların </a:t>
            </a:r>
            <a:r>
              <a:rPr lang="tr-TR" sz="2400" dirty="0"/>
              <a:t>dünyayı anlamaları için gerekli bilgilerin örgütlenmesi ve gelişimsel olarak bu örgütlenme süreçlerinde görülen değişiklikler </a:t>
            </a:r>
            <a:r>
              <a:rPr lang="tr-TR" sz="2400" dirty="0" err="1"/>
              <a:t>Piaget'in</a:t>
            </a:r>
            <a:r>
              <a:rPr lang="tr-TR" sz="2400" dirty="0"/>
              <a:t> ilgi alanıdır. </a:t>
            </a:r>
            <a:endParaRPr lang="tr-TR" sz="2400" dirty="0" smtClean="0"/>
          </a:p>
          <a:p>
            <a:pPr marL="0" indent="0">
              <a:lnSpc>
                <a:spcPct val="90000"/>
              </a:lnSpc>
              <a:buNone/>
              <a:defRPr/>
            </a:pPr>
            <a:endParaRPr lang="tr-TR" sz="2400" dirty="0"/>
          </a:p>
          <a:p>
            <a:pPr>
              <a:lnSpc>
                <a:spcPct val="90000"/>
              </a:lnSpc>
              <a:defRPr/>
            </a:pPr>
            <a:endParaRPr lang="tr-TR" sz="2400" dirty="0" smtClean="0">
              <a:solidFill>
                <a:srgbClr val="FF0000"/>
              </a:solidFill>
            </a:endParaRPr>
          </a:p>
          <a:p>
            <a:pPr>
              <a:lnSpc>
                <a:spcPct val="90000"/>
              </a:lnSpc>
              <a:defRPr/>
            </a:pPr>
            <a:r>
              <a:rPr lang="tr-TR" sz="2400" dirty="0" smtClean="0">
                <a:solidFill>
                  <a:srgbClr val="FF0000"/>
                </a:solidFill>
              </a:rPr>
              <a:t>Kuramının </a:t>
            </a:r>
            <a:r>
              <a:rPr lang="tr-TR" sz="2400" dirty="0">
                <a:solidFill>
                  <a:srgbClr val="FF0000"/>
                </a:solidFill>
              </a:rPr>
              <a:t>temeli ise, bireyin dünyayı anlamasını sağlayan bilişsel süreçlerdir.</a:t>
            </a:r>
          </a:p>
          <a:p>
            <a:endParaRPr lang="tr-TR" sz="24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pPr/>
              <a:t>3</a:t>
            </a:fld>
            <a:endParaRPr lang="tr-TR"/>
          </a:p>
        </p:txBody>
      </p:sp>
    </p:spTree>
    <p:extLst>
      <p:ext uri="{BB962C8B-B14F-4D97-AF65-F5344CB8AC3E}">
        <p14:creationId xmlns="" xmlns:p14="http://schemas.microsoft.com/office/powerpoint/2010/main" val="3734858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
            </a:r>
            <a:br>
              <a:rPr lang="tr-TR" dirty="0" smtClean="0"/>
            </a:br>
            <a:r>
              <a:rPr lang="tr-TR" dirty="0" err="1" smtClean="0"/>
              <a:t>Piaget’e</a:t>
            </a:r>
            <a:r>
              <a:rPr lang="tr-TR" dirty="0" smtClean="0"/>
              <a:t> </a:t>
            </a:r>
            <a:r>
              <a:rPr lang="tr-TR" dirty="0"/>
              <a:t>göre insanların doğuştan getirdiği iki temel eğilim </a:t>
            </a:r>
            <a:br>
              <a:rPr lang="tr-TR" dirty="0"/>
            </a:br>
            <a:endParaRPr lang="tr-TR" dirty="0"/>
          </a:p>
        </p:txBody>
      </p:sp>
      <p:sp>
        <p:nvSpPr>
          <p:cNvPr id="3" name="İçerik Yer Tutucusu 2"/>
          <p:cNvSpPr>
            <a:spLocks noGrp="1"/>
          </p:cNvSpPr>
          <p:nvPr>
            <p:ph idx="1"/>
          </p:nvPr>
        </p:nvSpPr>
        <p:spPr/>
        <p:txBody>
          <a:bodyPr/>
          <a:lstStyle/>
          <a:p>
            <a:pPr marL="0" indent="0">
              <a:buNone/>
            </a:pPr>
            <a:endParaRPr lang="tr-TR" dirty="0"/>
          </a:p>
        </p:txBody>
      </p:sp>
      <p:sp>
        <p:nvSpPr>
          <p:cNvPr id="5" name="Slayt Numarası Yer Tutucusu 4"/>
          <p:cNvSpPr>
            <a:spLocks noGrp="1"/>
          </p:cNvSpPr>
          <p:nvPr>
            <p:ph type="sldNum" sz="quarter" idx="12"/>
          </p:nvPr>
        </p:nvSpPr>
        <p:spPr/>
        <p:txBody>
          <a:bodyPr/>
          <a:lstStyle/>
          <a:p>
            <a:fld id="{F302176B-0E47-46AC-8F43-DAB4B8A37D06}" type="slidenum">
              <a:rPr lang="tr-TR" smtClean="0"/>
              <a:pPr/>
              <a:t>4</a:t>
            </a:fld>
            <a:endParaRPr lang="tr-TR"/>
          </a:p>
        </p:txBody>
      </p:sp>
      <p:graphicFrame>
        <p:nvGraphicFramePr>
          <p:cNvPr id="4" name="Diyagram 3"/>
          <p:cNvGraphicFramePr/>
          <p:nvPr>
            <p:extLst>
              <p:ext uri="{D42A27DB-BD31-4B8C-83A1-F6EECF244321}">
                <p14:modId xmlns="" xmlns:p14="http://schemas.microsoft.com/office/powerpoint/2010/main" val="3651170858"/>
              </p:ext>
            </p:extLst>
          </p:nvPr>
        </p:nvGraphicFramePr>
        <p:xfrm>
          <a:off x="539552" y="1700808"/>
          <a:ext cx="8208912"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9792018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err="1" smtClean="0"/>
              <a:t>Piaget</a:t>
            </a:r>
            <a:r>
              <a:rPr lang="tr-TR" dirty="0" smtClean="0"/>
              <a:t> çocukların çevreye uyum </a:t>
            </a:r>
            <a:r>
              <a:rPr lang="tr-TR" dirty="0" err="1" smtClean="0"/>
              <a:t>sağlamasI</a:t>
            </a:r>
            <a:r>
              <a:rPr lang="tr-TR" dirty="0" smtClean="0"/>
              <a:t> için iki yol olduğunu söyler.</a:t>
            </a:r>
            <a:endParaRPr lang="tr-TR" dirty="0"/>
          </a:p>
        </p:txBody>
      </p:sp>
      <p:graphicFrame>
        <p:nvGraphicFramePr>
          <p:cNvPr id="4" name="İçerik Yer Tutucusu 3"/>
          <p:cNvGraphicFramePr>
            <a:graphicFrameLocks noGrp="1"/>
          </p:cNvGraphicFramePr>
          <p:nvPr>
            <p:ph idx="1"/>
            <p:extLst>
              <p:ext uri="{D42A27DB-BD31-4B8C-83A1-F6EECF244321}">
                <p14:modId xmlns="" xmlns:p14="http://schemas.microsoft.com/office/powerpoint/2010/main" val="2014081"/>
              </p:ext>
            </p:extLst>
          </p:nvPr>
        </p:nvGraphicFramePr>
        <p:xfrm>
          <a:off x="822325" y="1100138"/>
          <a:ext cx="7521575" cy="3579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ayt Numarası Yer Tutucusu 4"/>
          <p:cNvSpPr>
            <a:spLocks noGrp="1"/>
          </p:cNvSpPr>
          <p:nvPr>
            <p:ph type="sldNum" sz="quarter" idx="12"/>
          </p:nvPr>
        </p:nvSpPr>
        <p:spPr/>
        <p:txBody>
          <a:bodyPr/>
          <a:lstStyle/>
          <a:p>
            <a:fld id="{F302176B-0E47-46AC-8F43-DAB4B8A37D06}" type="slidenum">
              <a:rPr lang="tr-TR" smtClean="0"/>
              <a:pPr/>
              <a:t>5</a:t>
            </a:fld>
            <a:endParaRPr lang="tr-TR"/>
          </a:p>
        </p:txBody>
      </p:sp>
    </p:spTree>
    <p:extLst>
      <p:ext uri="{BB962C8B-B14F-4D97-AF65-F5344CB8AC3E}">
        <p14:creationId xmlns="" xmlns:p14="http://schemas.microsoft.com/office/powerpoint/2010/main" val="10457406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06090"/>
          </a:xfrm>
        </p:spPr>
        <p:txBody>
          <a:bodyPr>
            <a:normAutofit/>
          </a:bodyPr>
          <a:lstStyle/>
          <a:p>
            <a:pPr algn="ctr"/>
            <a:r>
              <a:rPr lang="tr-TR" sz="2400" dirty="0" err="1" smtClean="0"/>
              <a:t>Piaget’e</a:t>
            </a:r>
            <a:r>
              <a:rPr lang="tr-TR" sz="2400" dirty="0" smtClean="0"/>
              <a:t> göre «Bilişsel </a:t>
            </a:r>
            <a:r>
              <a:rPr lang="tr-TR" sz="2400" dirty="0"/>
              <a:t>G</a:t>
            </a:r>
            <a:r>
              <a:rPr lang="tr-TR" sz="2400" dirty="0" smtClean="0"/>
              <a:t>elişim Dönemleri»</a:t>
            </a:r>
            <a:endParaRPr lang="tr-TR" sz="2400" dirty="0"/>
          </a:p>
        </p:txBody>
      </p:sp>
      <p:graphicFrame>
        <p:nvGraphicFramePr>
          <p:cNvPr id="4" name="İçerik Yer Tutucusu 3"/>
          <p:cNvGraphicFramePr>
            <a:graphicFrameLocks noGrp="1"/>
          </p:cNvGraphicFramePr>
          <p:nvPr>
            <p:ph idx="1"/>
            <p:extLst>
              <p:ext uri="{D42A27DB-BD31-4B8C-83A1-F6EECF244321}">
                <p14:modId xmlns="" xmlns:p14="http://schemas.microsoft.com/office/powerpoint/2010/main" val="2575443454"/>
              </p:ext>
            </p:extLst>
          </p:nvPr>
        </p:nvGraphicFramePr>
        <p:xfrm>
          <a:off x="251520" y="980728"/>
          <a:ext cx="8640960"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6" name="Slayt Numarası Yer Tutucusu 15"/>
          <p:cNvSpPr>
            <a:spLocks noGrp="1"/>
          </p:cNvSpPr>
          <p:nvPr>
            <p:ph type="sldNum" sz="quarter" idx="12"/>
          </p:nvPr>
        </p:nvSpPr>
        <p:spPr/>
        <p:txBody>
          <a:bodyPr/>
          <a:lstStyle/>
          <a:p>
            <a:fld id="{F302176B-0E47-46AC-8F43-DAB4B8A37D06}" type="slidenum">
              <a:rPr lang="tr-TR" smtClean="0"/>
              <a:pPr/>
              <a:t>6</a:t>
            </a:fld>
            <a:endParaRPr lang="tr-TR"/>
          </a:p>
        </p:txBody>
      </p:sp>
      <p:cxnSp>
        <p:nvCxnSpPr>
          <p:cNvPr id="7" name="Düz Ok Bağlayıcısı 6"/>
          <p:cNvCxnSpPr/>
          <p:nvPr/>
        </p:nvCxnSpPr>
        <p:spPr>
          <a:xfrm>
            <a:off x="5786323" y="1844824"/>
            <a:ext cx="9361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Metin kutusu 7"/>
          <p:cNvSpPr txBox="1"/>
          <p:nvPr/>
        </p:nvSpPr>
        <p:spPr>
          <a:xfrm>
            <a:off x="6876256" y="1660158"/>
            <a:ext cx="1152128" cy="369332"/>
          </a:xfrm>
          <a:prstGeom prst="rect">
            <a:avLst/>
          </a:prstGeom>
          <a:solidFill>
            <a:schemeClr val="accent2">
              <a:lumMod val="40000"/>
              <a:lumOff val="60000"/>
            </a:schemeClr>
          </a:solidFill>
        </p:spPr>
        <p:txBody>
          <a:bodyPr wrap="square" rtlCol="0">
            <a:spAutoFit/>
          </a:bodyPr>
          <a:lstStyle/>
          <a:p>
            <a:r>
              <a:rPr lang="tr-TR" dirty="0" smtClean="0"/>
              <a:t>0-2 yaş</a:t>
            </a:r>
            <a:endParaRPr lang="tr-TR" dirty="0"/>
          </a:p>
        </p:txBody>
      </p:sp>
      <p:cxnSp>
        <p:nvCxnSpPr>
          <p:cNvPr id="9" name="Düz Ok Bağlayıcısı 8"/>
          <p:cNvCxnSpPr/>
          <p:nvPr/>
        </p:nvCxnSpPr>
        <p:spPr>
          <a:xfrm>
            <a:off x="2411760" y="3234675"/>
            <a:ext cx="9361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Metin kutusu 10"/>
          <p:cNvSpPr txBox="1"/>
          <p:nvPr/>
        </p:nvSpPr>
        <p:spPr>
          <a:xfrm>
            <a:off x="1259632" y="3050009"/>
            <a:ext cx="1152128" cy="369332"/>
          </a:xfrm>
          <a:prstGeom prst="rect">
            <a:avLst/>
          </a:prstGeom>
          <a:solidFill>
            <a:schemeClr val="accent2">
              <a:lumMod val="40000"/>
              <a:lumOff val="60000"/>
            </a:schemeClr>
          </a:solidFill>
        </p:spPr>
        <p:txBody>
          <a:bodyPr wrap="square" rtlCol="0">
            <a:spAutoFit/>
          </a:bodyPr>
          <a:lstStyle/>
          <a:p>
            <a:r>
              <a:rPr lang="tr-TR" dirty="0" smtClean="0"/>
              <a:t>2-7 yaş</a:t>
            </a:r>
            <a:endParaRPr lang="tr-TR" dirty="0"/>
          </a:p>
        </p:txBody>
      </p:sp>
      <p:sp>
        <p:nvSpPr>
          <p:cNvPr id="12" name="Metin kutusu 11"/>
          <p:cNvSpPr txBox="1"/>
          <p:nvPr/>
        </p:nvSpPr>
        <p:spPr>
          <a:xfrm>
            <a:off x="6876256" y="4003853"/>
            <a:ext cx="1152128" cy="369332"/>
          </a:xfrm>
          <a:prstGeom prst="rect">
            <a:avLst/>
          </a:prstGeom>
          <a:solidFill>
            <a:schemeClr val="accent2">
              <a:lumMod val="40000"/>
              <a:lumOff val="60000"/>
            </a:schemeClr>
          </a:solidFill>
        </p:spPr>
        <p:txBody>
          <a:bodyPr wrap="square" rtlCol="0">
            <a:spAutoFit/>
          </a:bodyPr>
          <a:lstStyle/>
          <a:p>
            <a:r>
              <a:rPr lang="tr-TR" dirty="0" smtClean="0"/>
              <a:t>7-11 yaş</a:t>
            </a:r>
            <a:endParaRPr lang="tr-TR" dirty="0"/>
          </a:p>
        </p:txBody>
      </p:sp>
      <p:sp>
        <p:nvSpPr>
          <p:cNvPr id="13" name="Metin kutusu 12"/>
          <p:cNvSpPr txBox="1"/>
          <p:nvPr/>
        </p:nvSpPr>
        <p:spPr>
          <a:xfrm>
            <a:off x="467544" y="5298334"/>
            <a:ext cx="1944216" cy="369332"/>
          </a:xfrm>
          <a:prstGeom prst="rect">
            <a:avLst/>
          </a:prstGeom>
          <a:solidFill>
            <a:schemeClr val="accent2">
              <a:lumMod val="40000"/>
              <a:lumOff val="60000"/>
            </a:schemeClr>
          </a:solidFill>
        </p:spPr>
        <p:txBody>
          <a:bodyPr wrap="square" rtlCol="0">
            <a:spAutoFit/>
          </a:bodyPr>
          <a:lstStyle/>
          <a:p>
            <a:r>
              <a:rPr lang="tr-TR" dirty="0" smtClean="0"/>
              <a:t>11 yaş ve üzeri</a:t>
            </a:r>
            <a:endParaRPr lang="tr-TR" dirty="0"/>
          </a:p>
        </p:txBody>
      </p:sp>
      <p:cxnSp>
        <p:nvCxnSpPr>
          <p:cNvPr id="14" name="Düz Ok Bağlayıcısı 13"/>
          <p:cNvCxnSpPr/>
          <p:nvPr/>
        </p:nvCxnSpPr>
        <p:spPr>
          <a:xfrm>
            <a:off x="5769735" y="4202136"/>
            <a:ext cx="9361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Düz Ok Bağlayıcısı 14"/>
          <p:cNvCxnSpPr/>
          <p:nvPr/>
        </p:nvCxnSpPr>
        <p:spPr>
          <a:xfrm>
            <a:off x="2411760" y="5483000"/>
            <a:ext cx="9361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1463664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 xmlns:p14="http://schemas.microsoft.com/office/powerpoint/2010/main" val="2201581941"/>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ayt Numarası Yer Tutucusu 4"/>
          <p:cNvSpPr>
            <a:spLocks noGrp="1"/>
          </p:cNvSpPr>
          <p:nvPr>
            <p:ph type="sldNum" sz="quarter" idx="12"/>
          </p:nvPr>
        </p:nvSpPr>
        <p:spPr/>
        <p:txBody>
          <a:bodyPr/>
          <a:lstStyle/>
          <a:p>
            <a:fld id="{F302176B-0E47-46AC-8F43-DAB4B8A37D06}" type="slidenum">
              <a:rPr lang="tr-TR" smtClean="0"/>
              <a:pPr/>
              <a:t>7</a:t>
            </a:fld>
            <a:endParaRPr lang="tr-TR"/>
          </a:p>
        </p:txBody>
      </p:sp>
    </p:spTree>
    <p:extLst>
      <p:ext uri="{BB962C8B-B14F-4D97-AF65-F5344CB8AC3E}">
        <p14:creationId xmlns="" xmlns:p14="http://schemas.microsoft.com/office/powerpoint/2010/main" val="681102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solidFill>
                  <a:srgbClr val="0070C0"/>
                </a:solidFill>
              </a:rPr>
              <a:t>Refleksler aşaması (0–1 ay)</a:t>
            </a:r>
            <a:br>
              <a:rPr lang="tr-TR" b="1" dirty="0">
                <a:solidFill>
                  <a:srgbClr val="0070C0"/>
                </a:solidFill>
              </a:rPr>
            </a:br>
            <a:endParaRPr lang="tr-TR" dirty="0">
              <a:solidFill>
                <a:srgbClr val="0070C0"/>
              </a:solidFill>
            </a:endParaRPr>
          </a:p>
        </p:txBody>
      </p:sp>
      <p:sp>
        <p:nvSpPr>
          <p:cNvPr id="3" name="İçerik Yer Tutucusu 2"/>
          <p:cNvSpPr>
            <a:spLocks noGrp="1"/>
          </p:cNvSpPr>
          <p:nvPr>
            <p:ph idx="1"/>
          </p:nvPr>
        </p:nvSpPr>
        <p:spPr>
          <a:xfrm>
            <a:off x="457200" y="1268760"/>
            <a:ext cx="8229600" cy="4857403"/>
          </a:xfrm>
        </p:spPr>
        <p:txBody>
          <a:bodyPr/>
          <a:lstStyle/>
          <a:p>
            <a:pPr marL="0" indent="0">
              <a:buNone/>
            </a:pPr>
            <a:r>
              <a:rPr lang="tr-TR" dirty="0" smtClean="0"/>
              <a:t>   </a:t>
            </a:r>
            <a:r>
              <a:rPr lang="tr-TR" sz="3200" dirty="0" smtClean="0">
                <a:solidFill>
                  <a:schemeClr val="accent2">
                    <a:lumMod val="75000"/>
                  </a:schemeClr>
                </a:solidFill>
              </a:rPr>
              <a:t>Refleksler bebeğin yeni yaşama uyum sağlamasını kolaylaştırır. Nesne ile teması başlatır.</a:t>
            </a:r>
          </a:p>
          <a:p>
            <a:pPr marL="0" indent="0">
              <a:buNone/>
            </a:pPr>
            <a:endParaRPr lang="tr-TR" sz="3200" dirty="0" smtClean="0">
              <a:solidFill>
                <a:schemeClr val="accent2">
                  <a:lumMod val="75000"/>
                </a:schemeClr>
              </a:solidFill>
            </a:endParaRPr>
          </a:p>
          <a:p>
            <a:r>
              <a:rPr lang="tr-TR" sz="3200" dirty="0" smtClean="0">
                <a:solidFill>
                  <a:schemeClr val="accent2">
                    <a:lumMod val="75000"/>
                  </a:schemeClr>
                </a:solidFill>
              </a:rPr>
              <a:t>*</a:t>
            </a:r>
            <a:r>
              <a:rPr lang="tr-TR" sz="3200" dirty="0" smtClean="0">
                <a:solidFill>
                  <a:schemeClr val="accent4">
                    <a:lumMod val="75000"/>
                  </a:schemeClr>
                </a:solidFill>
              </a:rPr>
              <a:t>İşlevsel Özümleme</a:t>
            </a:r>
          </a:p>
          <a:p>
            <a:r>
              <a:rPr lang="tr-TR" sz="3200" dirty="0" smtClean="0">
                <a:solidFill>
                  <a:schemeClr val="accent2">
                    <a:lumMod val="75000"/>
                  </a:schemeClr>
                </a:solidFill>
              </a:rPr>
              <a:t>*</a:t>
            </a:r>
            <a:r>
              <a:rPr lang="tr-TR" sz="3200" dirty="0" smtClean="0">
                <a:solidFill>
                  <a:srgbClr val="00B0F0"/>
                </a:solidFill>
              </a:rPr>
              <a:t>Genelleştirici Özümleme</a:t>
            </a:r>
          </a:p>
          <a:p>
            <a:r>
              <a:rPr lang="tr-TR" sz="3200" dirty="0" smtClean="0">
                <a:solidFill>
                  <a:schemeClr val="accent2">
                    <a:lumMod val="75000"/>
                  </a:schemeClr>
                </a:solidFill>
              </a:rPr>
              <a:t>*</a:t>
            </a:r>
            <a:r>
              <a:rPr lang="tr-TR" sz="3200" dirty="0" smtClean="0">
                <a:solidFill>
                  <a:srgbClr val="FF9900"/>
                </a:solidFill>
              </a:rPr>
              <a:t>Tanıyıcı Özümleme   görülür.</a:t>
            </a:r>
            <a:endParaRPr lang="tr-TR" sz="3200" dirty="0">
              <a:solidFill>
                <a:srgbClr val="FF9900"/>
              </a:solidFill>
            </a:endParaRPr>
          </a:p>
        </p:txBody>
      </p:sp>
      <p:sp>
        <p:nvSpPr>
          <p:cNvPr id="5" name="Slayt Numarası Yer Tutucusu 4"/>
          <p:cNvSpPr>
            <a:spLocks noGrp="1"/>
          </p:cNvSpPr>
          <p:nvPr>
            <p:ph type="sldNum" sz="quarter" idx="12"/>
          </p:nvPr>
        </p:nvSpPr>
        <p:spPr/>
        <p:txBody>
          <a:bodyPr/>
          <a:lstStyle/>
          <a:p>
            <a:fld id="{F302176B-0E47-46AC-8F43-DAB4B8A37D06}" type="slidenum">
              <a:rPr lang="tr-TR" smtClean="0"/>
              <a:pPr/>
              <a:t>8</a:t>
            </a:fld>
            <a:endParaRPr lang="tr-TR"/>
          </a:p>
        </p:txBody>
      </p:sp>
    </p:spTree>
    <p:extLst>
      <p:ext uri="{BB962C8B-B14F-4D97-AF65-F5344CB8AC3E}">
        <p14:creationId xmlns="" xmlns:p14="http://schemas.microsoft.com/office/powerpoint/2010/main" val="17207512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22960" y="857232"/>
            <a:ext cx="7520940" cy="4286280"/>
          </a:xfrm>
        </p:spPr>
        <p:txBody>
          <a:bodyPr>
            <a:noAutofit/>
          </a:bodyPr>
          <a:lstStyle/>
          <a:p>
            <a:pPr>
              <a:lnSpc>
                <a:spcPct val="90000"/>
              </a:lnSpc>
              <a:defRPr/>
            </a:pPr>
            <a:r>
              <a:rPr lang="tr-TR" sz="2400" dirty="0" smtClean="0"/>
              <a:t>Bebeğin beslenmeye bağlı olmayan emme hareketi, emme refleksinin kendi kendine alıştırma yapması kendini işleme koyması </a:t>
            </a:r>
            <a:r>
              <a:rPr lang="tr-TR" sz="2400" u="sng" dirty="0" smtClean="0">
                <a:solidFill>
                  <a:srgbClr val="0000FF"/>
                </a:solidFill>
              </a:rPr>
              <a:t>işlevsel özümlemedir</a:t>
            </a:r>
            <a:r>
              <a:rPr lang="tr-TR" sz="2400" dirty="0" smtClean="0"/>
              <a:t> .</a:t>
            </a:r>
          </a:p>
          <a:p>
            <a:pPr>
              <a:lnSpc>
                <a:spcPct val="90000"/>
              </a:lnSpc>
              <a:defRPr/>
            </a:pPr>
            <a:endParaRPr lang="tr-TR" sz="2400" dirty="0" smtClean="0"/>
          </a:p>
          <a:p>
            <a:pPr>
              <a:lnSpc>
                <a:spcPct val="90000"/>
              </a:lnSpc>
              <a:defRPr/>
            </a:pPr>
            <a:r>
              <a:rPr lang="tr-TR" sz="2400" dirty="0" smtClean="0"/>
              <a:t>Bebeğin karnı açtır, ağlayacağına dudağını emer. Emme refleksindeki bu duruma </a:t>
            </a:r>
            <a:r>
              <a:rPr lang="tr-TR" sz="2400" u="sng" dirty="0" smtClean="0">
                <a:solidFill>
                  <a:srgbClr val="0000FF"/>
                </a:solidFill>
              </a:rPr>
              <a:t>genelleştirici özümleme</a:t>
            </a:r>
            <a:r>
              <a:rPr lang="tr-TR" sz="2400" dirty="0" smtClean="0"/>
              <a:t> denir. </a:t>
            </a:r>
          </a:p>
          <a:p>
            <a:pPr>
              <a:lnSpc>
                <a:spcPct val="90000"/>
              </a:lnSpc>
              <a:defRPr/>
            </a:pPr>
            <a:endParaRPr lang="tr-TR" sz="2400" dirty="0" smtClean="0"/>
          </a:p>
          <a:p>
            <a:pPr>
              <a:lnSpc>
                <a:spcPct val="90000"/>
              </a:lnSpc>
              <a:defRPr/>
            </a:pPr>
            <a:r>
              <a:rPr lang="tr-TR" sz="2400" dirty="0" smtClean="0"/>
              <a:t>Bebek aç değilken parmağını, çeşitli eşyaları emebilir. Fakat açken memeyi arar, sadece onu emer diğerlerini atar. Buna </a:t>
            </a:r>
            <a:r>
              <a:rPr lang="tr-TR" sz="2400" u="sng" dirty="0" smtClean="0">
                <a:solidFill>
                  <a:srgbClr val="0000FF"/>
                </a:solidFill>
              </a:rPr>
              <a:t>tanıyıcı özümleme</a:t>
            </a:r>
            <a:r>
              <a:rPr lang="tr-TR" sz="2400" dirty="0" smtClean="0"/>
              <a:t> denir.</a:t>
            </a:r>
            <a:endParaRPr lang="tr-TR" sz="2400" dirty="0"/>
          </a:p>
        </p:txBody>
      </p:sp>
      <p:sp>
        <p:nvSpPr>
          <p:cNvPr id="4" name="3 Slayt Numarası Yer Tutucusu"/>
          <p:cNvSpPr>
            <a:spLocks noGrp="1"/>
          </p:cNvSpPr>
          <p:nvPr>
            <p:ph type="sldNum" sz="quarter" idx="12"/>
          </p:nvPr>
        </p:nvSpPr>
        <p:spPr/>
        <p:txBody>
          <a:bodyPr/>
          <a:lstStyle/>
          <a:p>
            <a:fld id="{F302176B-0E47-46AC-8F43-DAB4B8A37D06}" type="slidenum">
              <a:rPr lang="tr-TR" smtClean="0"/>
              <a:pPr/>
              <a:t>9</a:t>
            </a:fld>
            <a:endParaRPr lang="tr-T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çılar">
  <a:themeElements>
    <a:clrScheme name="Açılar">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çılar">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çıla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286</TotalTime>
  <Words>1294</Words>
  <Application>Microsoft Office PowerPoint</Application>
  <PresentationFormat>Ekran Gösterisi (4:3)</PresentationFormat>
  <Paragraphs>143</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Açılar</vt:lpstr>
      <vt:lpstr>PİAGET’NİN BİLİŞSEL GELİŞİM DÖNEMLERİ</vt:lpstr>
      <vt:lpstr>Jean William Fritz Piaget</vt:lpstr>
      <vt:lpstr>Slayt 3</vt:lpstr>
      <vt:lpstr> Piaget’e göre insanların doğuştan getirdiği iki temel eğilim  </vt:lpstr>
      <vt:lpstr>Piaget çocukların çevreye uyum sağlamasI için iki yol olduğunu söyler.</vt:lpstr>
      <vt:lpstr>Piaget’e göre «Bilişsel Gelişim Dönemleri»</vt:lpstr>
      <vt:lpstr>Slayt 7</vt:lpstr>
      <vt:lpstr>Refleksler aşaması (0–1 ay) </vt:lpstr>
      <vt:lpstr>Slayt 9</vt:lpstr>
      <vt:lpstr> İlk alışkanlıklar ve I. döngüsel tepkiler aşaması (1–4 aylar)  </vt:lpstr>
      <vt:lpstr> İlk alışkanlıklar ve I. döngüsel tepkiler aşaması (1–4 aylar)  </vt:lpstr>
      <vt:lpstr> II. döngüsel tepkiler aşaması  (4–8 aylar)  </vt:lpstr>
      <vt:lpstr> II. döngüsel tepkiler aşaması  (4–8 aylar)  </vt:lpstr>
      <vt:lpstr>  II. döngüsel tepkilerin koordinasyonu ve amaca yönelik davranışlar aşaması   (8–12 aylar)  </vt:lpstr>
      <vt:lpstr> III. döngüsel tepkiler, yenilik, merak aşaması (12–18 aylar)  </vt:lpstr>
      <vt:lpstr>III. döngüsel tepkiler, yenilik, merak aşaması (12–18 aylar)</vt:lpstr>
      <vt:lpstr> Zihinsel kombinasyonlar ve problem çözme aşaması (18–24 aylar)  </vt:lpstr>
      <vt:lpstr>Slayt 18</vt:lpstr>
      <vt:lpstr> İşlem öncesi dönem  (2 – 7 yaş) </vt:lpstr>
      <vt:lpstr>Slayt 20</vt:lpstr>
      <vt:lpstr> 3. Somut işlemler dönemi  (7 -11 yaş) </vt:lpstr>
      <vt:lpstr>Farklı Korunum Türlerinin Kazanıldığı Yaşlar</vt:lpstr>
      <vt:lpstr>Gruplama</vt:lpstr>
      <vt:lpstr>Sıralama</vt:lpstr>
      <vt:lpstr>Tersinden İzleme</vt:lpstr>
      <vt:lpstr> 4. Soyut işlemler dönemi  (11 yaş ve yukarısı) </vt:lpstr>
      <vt:lpstr>Slayt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PİAGET’NİN BİLİŞSEL GELİŞİM DÖNEMLERİ</dc:title>
  <cp:lastModifiedBy>Windows 7</cp:lastModifiedBy>
  <cp:revision>34</cp:revision>
  <dcterms:modified xsi:type="dcterms:W3CDTF">2018-03-07T13:04:58Z</dcterms:modified>
</cp:coreProperties>
</file>