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COM337 Computer Graphics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Animation and Interaction</a:t>
            </a:r>
          </a:p>
        </p:txBody>
      </p:sp>
    </p:spTree>
    <p:extLst>
      <p:ext uri="{BB962C8B-B14F-4D97-AF65-F5344CB8AC3E}">
        <p14:creationId xmlns:p14="http://schemas.microsoft.com/office/powerpoint/2010/main" val="26784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Rotating Square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The render function recursively calls itself infinitely and changes theta but we won’t see that change on screen</a:t>
            </a:r>
          </a:p>
          <a:p>
            <a:r>
              <a:rPr lang="en-US" dirty="0" smtClean="0"/>
              <a:t>Single Buffer vs. Double Buffer</a:t>
            </a:r>
          </a:p>
          <a:p>
            <a:pPr lvl="1"/>
            <a:r>
              <a:rPr lang="en-US" sz="2800" dirty="0" smtClean="0"/>
              <a:t>If there is a single color buffer, we will be both displaying it and changing it </a:t>
            </a:r>
          </a:p>
          <a:p>
            <a:pPr lvl="2"/>
            <a:r>
              <a:rPr lang="en-US" sz="2400" dirty="0" smtClean="0"/>
              <a:t>This may cause undesired displays</a:t>
            </a:r>
          </a:p>
          <a:p>
            <a:pPr lvl="1"/>
            <a:r>
              <a:rPr lang="en-US" sz="2800" dirty="0" smtClean="0"/>
              <a:t>Because of this, we use double buffering</a:t>
            </a:r>
          </a:p>
          <a:p>
            <a:pPr lvl="2"/>
            <a:r>
              <a:rPr lang="en-US" sz="2400" dirty="0" smtClean="0"/>
              <a:t>2 color buffers (front and back)</a:t>
            </a:r>
          </a:p>
          <a:p>
            <a:pPr lvl="2"/>
            <a:r>
              <a:rPr lang="en-US" dirty="0" smtClean="0"/>
              <a:t>Front buffer is displayed while changes are made to the back buffer</a:t>
            </a:r>
          </a:p>
          <a:p>
            <a:pPr lvl="2"/>
            <a:r>
              <a:rPr lang="en-US" sz="2400" dirty="0" smtClean="0"/>
              <a:t>When we finish changes and want to update display, we swap buffers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223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Swap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We can swap buffers </a:t>
            </a:r>
          </a:p>
          <a:p>
            <a:pPr lvl="1"/>
            <a:r>
              <a:rPr lang="en-US" dirty="0" smtClean="0"/>
              <a:t>Using timers, or 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requestAnimFrame</a:t>
            </a:r>
            <a:r>
              <a:rPr lang="en-US" dirty="0" smtClean="0"/>
              <a:t> function</a:t>
            </a:r>
          </a:p>
          <a:p>
            <a:r>
              <a:rPr lang="en-US" dirty="0"/>
              <a:t>Timers allow us to call the render function repeatedly with a specific interval in milliseconds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setInterval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(render, 16)</a:t>
            </a:r>
          </a:p>
          <a:p>
            <a:r>
              <a:rPr lang="en-US" dirty="0"/>
              <a:t>0 </a:t>
            </a:r>
            <a:r>
              <a:rPr lang="en-US" dirty="0" err="1"/>
              <a:t>ms</a:t>
            </a:r>
            <a:r>
              <a:rPr lang="en-US" dirty="0"/>
              <a:t> as a parameter cause it to be executed as fast as possible</a:t>
            </a:r>
          </a:p>
        </p:txBody>
      </p:sp>
    </p:spTree>
    <p:extLst>
      <p:ext uri="{BB962C8B-B14F-4D97-AF65-F5344CB8AC3E}">
        <p14:creationId xmlns:p14="http://schemas.microsoft.com/office/powerpoint/2010/main" val="257524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Swap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requestAnimFrame</a:t>
            </a:r>
            <a:r>
              <a:rPr lang="en-US" dirty="0" smtClean="0"/>
              <a:t> function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function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render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gl.clear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gl.COLOR_BUFFER_BIT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theta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+= 0.1;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gl.uniform1f(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thetaLoc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theta);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gl.drawArrays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gl.TRIANGLE_STRIP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0, 4);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requestAnimFrame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(render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9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Swap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render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setTimeout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(function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requestAnimFrame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(render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gl.clear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gl.COLOR_BUFFER_BIT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theta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+= 0.1;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gl.uniform1f(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thetaLoc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theta);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gl.drawArrays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gl.TRIANGLE_STRIP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0, 4);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},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100);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1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OpenGL and </a:t>
            </a:r>
            <a:r>
              <a:rPr lang="en-US" dirty="0" err="1" smtClean="0"/>
              <a:t>WebGL</a:t>
            </a:r>
            <a:r>
              <a:rPr lang="en-US" dirty="0" smtClean="0"/>
              <a:t> do not support interaction directly for portability reasons</a:t>
            </a:r>
          </a:p>
          <a:p>
            <a:pPr lvl="1"/>
            <a:r>
              <a:rPr lang="en-US" dirty="0" smtClean="0"/>
              <a:t>For OpenGL to work in different environments, window and input functions are not included in the API </a:t>
            </a:r>
          </a:p>
          <a:p>
            <a:r>
              <a:rPr lang="en-US" dirty="0" smtClean="0"/>
              <a:t>For desktop OpenGL, you need to use extra libraries such as GLUT (inter-platform), GLW (windows), GLX (x server), … 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WebGL</a:t>
            </a:r>
            <a:r>
              <a:rPr lang="en-US" dirty="0" smtClean="0"/>
              <a:t>, we will make use of the facilities of HTML, browser, and </a:t>
            </a:r>
            <a:r>
              <a:rPr lang="en-US" dirty="0" err="1" smtClean="0"/>
              <a:t>Javascript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6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can think about input devices in 2 different ways: </a:t>
            </a:r>
          </a:p>
          <a:p>
            <a:pPr lvl="1"/>
            <a:r>
              <a:rPr lang="en-US" dirty="0" smtClean="0"/>
              <a:t>As physical devices, or </a:t>
            </a:r>
          </a:p>
          <a:p>
            <a:pPr lvl="1"/>
            <a:r>
              <a:rPr lang="en-US" u="sng" dirty="0" smtClean="0"/>
              <a:t>As logical devices</a:t>
            </a:r>
            <a:r>
              <a:rPr lang="en-US" dirty="0" smtClean="0"/>
              <a:t> (what they do from the program’s perspective, i.e., their interface with the program)</a:t>
            </a:r>
          </a:p>
          <a:p>
            <a:r>
              <a:rPr lang="en-US" dirty="0" smtClean="0"/>
              <a:t>Consider the following </a:t>
            </a:r>
          </a:p>
          <a:p>
            <a:pPr marL="857250" lvl="2" indent="0">
              <a:buNone/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 </a:t>
            </a:r>
          </a:p>
          <a:p>
            <a:pPr marL="857250" lvl="2" indent="0">
              <a:buNone/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x; </a:t>
            </a:r>
          </a:p>
          <a:p>
            <a:pPr marL="857250" lvl="2" indent="0">
              <a:buNone/>
            </a:pPr>
            <a:r>
              <a:rPr lang="en-US" sz="2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x;</a:t>
            </a:r>
          </a:p>
          <a:p>
            <a:pPr marL="400050"/>
            <a:r>
              <a:rPr lang="en-US" sz="2800" dirty="0" smtClean="0"/>
              <a:t>We expect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smtClean="0"/>
              <a:t> to get its value from keyboard and then it is displayed on screen</a:t>
            </a:r>
          </a:p>
          <a:p>
            <a:pPr marL="400050"/>
            <a:r>
              <a:rPr lang="en-US" sz="2800" dirty="0" smtClean="0"/>
              <a:t>But, we could arrange it to receive its value from another program and/or write the output to a file.</a:t>
            </a:r>
            <a:endParaRPr lang="en-US" sz="2800" dirty="0"/>
          </a:p>
          <a:p>
            <a:pPr marL="400050"/>
            <a:r>
              <a:rPr lang="en-US" sz="2800" dirty="0" smtClean="0"/>
              <a:t>Even when we use the keyboard and screen, using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800" dirty="0" smtClean="0"/>
              <a:t> and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800" dirty="0" smtClean="0"/>
              <a:t> doesn’t require us to know anything about their physical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252888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When we output a string of characters using </a:t>
            </a:r>
            <a:r>
              <a:rPr lang="en-US" sz="3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3800" dirty="0" smtClean="0"/>
              <a:t> in C or </a:t>
            </a:r>
            <a:r>
              <a:rPr lang="en-US" sz="3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800" dirty="0" smtClean="0"/>
              <a:t>in C++, the physical output device can be a terminal screen, a printer, or a disk file</a:t>
            </a:r>
          </a:p>
          <a:p>
            <a:r>
              <a:rPr lang="en-US" sz="3800" dirty="0"/>
              <a:t>So, functions like these </a:t>
            </a:r>
            <a:r>
              <a:rPr lang="en-US" sz="3800" dirty="0" smtClean="0"/>
              <a:t>actually </a:t>
            </a:r>
            <a:r>
              <a:rPr lang="en-US" sz="3800" dirty="0"/>
              <a:t>represent a logical view of the output (or the input) </a:t>
            </a:r>
          </a:p>
          <a:p>
            <a:r>
              <a:rPr lang="en-US" sz="3800" dirty="0"/>
              <a:t>For graphical input devices such as a mouse, there are more options. For example, you can use it to </a:t>
            </a:r>
          </a:p>
          <a:p>
            <a:pPr lvl="1"/>
            <a:r>
              <a:rPr lang="en-US" sz="3200" dirty="0"/>
              <a:t>select a screen location, or </a:t>
            </a:r>
          </a:p>
          <a:p>
            <a:pPr lvl="1"/>
            <a:r>
              <a:rPr lang="en-US" sz="3200" dirty="0"/>
              <a:t>choose a menu item. </a:t>
            </a:r>
          </a:p>
          <a:p>
            <a:r>
              <a:rPr lang="en-US" sz="3800" dirty="0" smtClean="0"/>
              <a:t>These will correspond to different logical functions (one gives an (</a:t>
            </a:r>
            <a:r>
              <a:rPr lang="en-US" sz="3800" dirty="0" err="1" smtClean="0"/>
              <a:t>x,y</a:t>
            </a:r>
            <a:r>
              <a:rPr lang="en-US" sz="3800" dirty="0" smtClean="0"/>
              <a:t>) coordinate pair to the program, but the other gives the identifier of the chosen menu item) </a:t>
            </a:r>
          </a:p>
          <a:p>
            <a:r>
              <a:rPr lang="en-US" sz="3800" dirty="0" smtClean="0"/>
              <a:t>With the separation of physical and logical view, we can also replace a device without any modification to the program. </a:t>
            </a:r>
          </a:p>
          <a:p>
            <a:pPr lvl="1"/>
            <a:r>
              <a:rPr lang="en-US" sz="3200" dirty="0"/>
              <a:t>E.g., same program can work with a mouse, a touch screen, or a trackball. </a:t>
            </a:r>
          </a:p>
        </p:txBody>
      </p:sp>
    </p:spTree>
    <p:extLst>
      <p:ext uri="{BB962C8B-B14F-4D97-AF65-F5344CB8AC3E}">
        <p14:creationId xmlns:p14="http://schemas.microsoft.com/office/powerpoint/2010/main" val="167441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uch scree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2514600" cy="18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ftp://ftp.cs.unm.edu/pub/angel/BOOK/SECOND_EDITION/FIGURES/JPEG/an03f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2" y="1340925"/>
            <a:ext cx="2293938" cy="97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Pointing devices and keyboard devices</a:t>
            </a:r>
          </a:p>
          <a:p>
            <a:endParaRPr lang="en-US" dirty="0" smtClean="0"/>
          </a:p>
          <a:p>
            <a:r>
              <a:rPr lang="en-US" dirty="0" smtClean="0"/>
              <a:t>Keyboards = codes: ASCII, Unicode, …</a:t>
            </a:r>
            <a:endParaRPr lang="en-US" dirty="0"/>
          </a:p>
          <a:p>
            <a:r>
              <a:rPr lang="en-US" dirty="0" smtClean="0"/>
              <a:t>Mouse and trackball </a:t>
            </a:r>
            <a:endParaRPr lang="en-US" dirty="0"/>
          </a:p>
          <a:p>
            <a:r>
              <a:rPr lang="en-US" dirty="0" smtClean="0"/>
              <a:t>Data tablets, touch pads, and touch screens</a:t>
            </a:r>
          </a:p>
          <a:p>
            <a:r>
              <a:rPr lang="en-US" dirty="0" smtClean="0"/>
              <a:t>Joysticks </a:t>
            </a:r>
          </a:p>
          <a:p>
            <a:r>
              <a:rPr lang="en-US" dirty="0" smtClean="0"/>
              <a:t>Multidimensional input devices</a:t>
            </a:r>
            <a:endParaRPr lang="en-US" dirty="0"/>
          </a:p>
        </p:txBody>
      </p:sp>
      <p:pic>
        <p:nvPicPr>
          <p:cNvPr id="6" name="Picture 7" descr="ftp://ftp.cs.unm.edu/pub/angel/BOOK/SECOND_EDITION/FIGURES/JPEG/an03f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24" y="1374774"/>
            <a:ext cx="1534776" cy="10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tp://ftp.cs.unm.edu/pub/angel/BOOK/SECOND_EDITION/FIGURES/JPEG/an03f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05600"/>
            <a:ext cx="1254211" cy="113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ouch pad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2025108" cy="11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ftp://ftp.cs.unm.edu/pub/angel/BOOK/SECOND_EDITION/FIGURES/JPEG/an03f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1811338" cy="124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laystation 4 joystick ile ilgili görsel sonucu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19730" r="6181" b="23015"/>
          <a:stretch/>
        </p:blipFill>
        <p:spPr bwMode="auto">
          <a:xfrm>
            <a:off x="6850062" y="4232916"/>
            <a:ext cx="1783004" cy="11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mouse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2085658" cy="11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ftp://ftp.cs.unm.edu/pub/angel/BOOK/SECOND_EDITION/FIGURES/JPEG/an03f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64184"/>
            <a:ext cx="2133600" cy="127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52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Measure of a device</a:t>
            </a:r>
          </a:p>
          <a:p>
            <a:pPr lvl="1"/>
            <a:r>
              <a:rPr lang="en-US" dirty="0" smtClean="0"/>
              <a:t>Character(s) pressed on keyboard</a:t>
            </a:r>
          </a:p>
          <a:p>
            <a:pPr lvl="1"/>
            <a:r>
              <a:rPr lang="en-US" dirty="0" smtClean="0"/>
              <a:t>Position of cursor</a:t>
            </a:r>
          </a:p>
          <a:p>
            <a:r>
              <a:rPr lang="en-US" dirty="0" smtClean="0"/>
              <a:t>Trigger of a device </a:t>
            </a:r>
          </a:p>
          <a:p>
            <a:pPr lvl="1"/>
            <a:r>
              <a:rPr lang="en-US" dirty="0" smtClean="0"/>
              <a:t>Enter key </a:t>
            </a:r>
          </a:p>
          <a:p>
            <a:pPr lvl="1"/>
            <a:r>
              <a:rPr lang="en-US" dirty="0" smtClean="0"/>
              <a:t>Mouse buttons</a:t>
            </a:r>
          </a:p>
          <a:p>
            <a:r>
              <a:rPr lang="en-US" dirty="0" smtClean="0"/>
              <a:t>Application program can get the measure of a device </a:t>
            </a:r>
          </a:p>
          <a:p>
            <a:pPr lvl="1"/>
            <a:r>
              <a:rPr lang="en-US" dirty="0" smtClean="0"/>
              <a:t>In request mode</a:t>
            </a:r>
          </a:p>
          <a:p>
            <a:pPr lvl="1"/>
            <a:r>
              <a:rPr lang="en-US" dirty="0" smtClean="0"/>
              <a:t>In sample mode</a:t>
            </a:r>
          </a:p>
          <a:p>
            <a:pPr lvl="1"/>
            <a:r>
              <a:rPr lang="en-US" dirty="0" smtClean="0"/>
              <a:t>In event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4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mode</a:t>
            </a:r>
          </a:p>
          <a:p>
            <a:pPr lvl="1"/>
            <a:r>
              <a:rPr lang="en-US" dirty="0" smtClean="0"/>
              <a:t>Measure not returned until device is triggered (E.g. </a:t>
            </a:r>
            <a:r>
              <a:rPr lang="en-US" dirty="0" err="1" smtClean="0"/>
              <a:t>scanf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cin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Program waits for (requests) input</a:t>
            </a:r>
          </a:p>
          <a:p>
            <a:pPr lvl="1"/>
            <a:r>
              <a:rPr lang="en-US" dirty="0" smtClean="0"/>
              <a:t>User types or brings the cursor to a location in as much time as (s)he wants </a:t>
            </a:r>
          </a:p>
          <a:p>
            <a:pPr lvl="1"/>
            <a:r>
              <a:rPr lang="en-US" dirty="0" smtClean="0"/>
              <a:t>With a certain trigger (Enter key, left click), measure (characters, location) is received by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examples until now were all static</a:t>
            </a:r>
          </a:p>
          <a:p>
            <a:pPr lvl="1"/>
            <a:r>
              <a:rPr lang="en-GB" dirty="0" smtClean="0"/>
              <a:t>We described a scene, sent data to GPU and rendered</a:t>
            </a:r>
          </a:p>
          <a:p>
            <a:r>
              <a:rPr lang="en-GB" dirty="0" smtClean="0"/>
              <a:t>Most real applications require user interaction and dynamically changing output</a:t>
            </a:r>
          </a:p>
          <a:p>
            <a:r>
              <a:rPr lang="en-GB" dirty="0" smtClean="0"/>
              <a:t>Now, we will look at </a:t>
            </a:r>
          </a:p>
          <a:p>
            <a:pPr lvl="1"/>
            <a:r>
              <a:rPr lang="en-GB" dirty="0" smtClean="0"/>
              <a:t>creating animation, and </a:t>
            </a:r>
          </a:p>
          <a:p>
            <a:pPr lvl="1"/>
            <a:r>
              <a:rPr lang="en-GB" dirty="0" smtClean="0"/>
              <a:t>user interaction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Sample mode</a:t>
            </a:r>
          </a:p>
          <a:p>
            <a:pPr lvl="1"/>
            <a:r>
              <a:rPr lang="en-US" dirty="0" smtClean="0"/>
              <a:t>Immediate</a:t>
            </a:r>
          </a:p>
          <a:p>
            <a:pPr lvl="1"/>
            <a:r>
              <a:rPr lang="en-US" dirty="0" smtClean="0"/>
              <a:t>As soon as the program reaches the function, measure is returned</a:t>
            </a:r>
          </a:p>
          <a:p>
            <a:pPr lvl="1"/>
            <a:r>
              <a:rPr lang="en-US" dirty="0" smtClean="0"/>
              <a:t>E.g., to check the current location of the cursor</a:t>
            </a:r>
          </a:p>
          <a:p>
            <a:r>
              <a:rPr lang="en-US" dirty="0" smtClean="0"/>
              <a:t>In both request and sample modes, inputs other than the one specified are ignored</a:t>
            </a:r>
          </a:p>
          <a:p>
            <a:r>
              <a:rPr lang="en-US" dirty="0" smtClean="0"/>
              <a:t>With both of them, the program guides the user</a:t>
            </a:r>
          </a:p>
          <a:p>
            <a:r>
              <a:rPr lang="en-US" dirty="0" smtClean="0"/>
              <a:t>They are not very useful if we want the user to control the flow of the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8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Event mode</a:t>
            </a:r>
          </a:p>
          <a:p>
            <a:pPr lvl="1"/>
            <a:r>
              <a:rPr lang="en-US" dirty="0" smtClean="0"/>
              <a:t>Each time a device is triggered, an </a:t>
            </a:r>
            <a:r>
              <a:rPr lang="en-US" b="1" dirty="0" smtClean="0"/>
              <a:t>event</a:t>
            </a:r>
            <a:r>
              <a:rPr lang="en-US" dirty="0" smtClean="0"/>
              <a:t> is generated</a:t>
            </a:r>
          </a:p>
          <a:p>
            <a:pPr lvl="1"/>
            <a:r>
              <a:rPr lang="en-US" dirty="0" smtClean="0"/>
              <a:t>The measure, together with the device identifier is placed in an </a:t>
            </a:r>
            <a:r>
              <a:rPr lang="en-US" b="1" dirty="0" smtClean="0"/>
              <a:t>event queue</a:t>
            </a:r>
            <a:endParaRPr lang="en-US" dirty="0" smtClean="0"/>
          </a:p>
          <a:p>
            <a:pPr lvl="1"/>
            <a:r>
              <a:rPr lang="en-US" dirty="0" smtClean="0"/>
              <a:t>The application program can independently observe this queue and take action on or discard the next event</a:t>
            </a:r>
          </a:p>
          <a:p>
            <a:pPr lvl="1"/>
            <a:r>
              <a:rPr lang="en-US" dirty="0" smtClean="0"/>
              <a:t>Or, the application can associate a </a:t>
            </a:r>
            <a:r>
              <a:rPr lang="en-US" b="1" dirty="0" smtClean="0"/>
              <a:t>callback function</a:t>
            </a:r>
            <a:r>
              <a:rPr lang="en-US" dirty="0" smtClean="0"/>
              <a:t> with a certain type of event</a:t>
            </a:r>
          </a:p>
          <a:p>
            <a:pPr lvl="2"/>
            <a:r>
              <a:rPr lang="en-US" dirty="0" smtClean="0"/>
              <a:t>Mouse events (moving the mouse and pressing or releasing buttons)</a:t>
            </a:r>
          </a:p>
          <a:p>
            <a:pPr lvl="2"/>
            <a:r>
              <a:rPr lang="en-US" dirty="0" smtClean="0"/>
              <a:t>Window events (opening, closing, resizing, minimizing)</a:t>
            </a:r>
          </a:p>
          <a:p>
            <a:pPr lvl="2"/>
            <a:r>
              <a:rPr lang="en-US" dirty="0" smtClean="0"/>
              <a:t>Keyboard events (pressing or releasing keys) </a:t>
            </a:r>
          </a:p>
          <a:p>
            <a:pPr lvl="2"/>
            <a:r>
              <a:rPr lang="en-US" dirty="0" smtClean="0"/>
              <a:t>OS or browser events (idle, load)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7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Event-Driven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will develop examples using callback functions </a:t>
            </a:r>
          </a:p>
          <a:p>
            <a:r>
              <a:rPr lang="en-US" dirty="0" smtClean="0"/>
              <a:t>We will see various events recognized by </a:t>
            </a:r>
            <a:r>
              <a:rPr lang="en-US" dirty="0" err="1" smtClean="0"/>
              <a:t>WebGL</a:t>
            </a:r>
            <a:r>
              <a:rPr lang="en-US" dirty="0" smtClean="0"/>
              <a:t> through HTML5</a:t>
            </a:r>
          </a:p>
          <a:p>
            <a:r>
              <a:rPr lang="en-US" dirty="0" err="1" smtClean="0"/>
              <a:t>WebGL</a:t>
            </a:r>
            <a:r>
              <a:rPr lang="en-US" dirty="0" smtClean="0"/>
              <a:t> does not include anything for input, so we use </a:t>
            </a:r>
            <a:r>
              <a:rPr lang="en-US" dirty="0" err="1" smtClean="0"/>
              <a:t>Javascript</a:t>
            </a:r>
            <a:r>
              <a:rPr lang="en-US" dirty="0" smtClean="0"/>
              <a:t> and HTML for the interaction</a:t>
            </a:r>
          </a:p>
          <a:p>
            <a:r>
              <a:rPr lang="en-US" dirty="0" smtClean="0"/>
              <a:t>An event has a type (e.g., click) and a </a:t>
            </a:r>
            <a:r>
              <a:rPr lang="en-US" b="1" dirty="0" smtClean="0"/>
              <a:t>target</a:t>
            </a:r>
            <a:r>
              <a:rPr lang="en-US" dirty="0" smtClean="0"/>
              <a:t> (a specific button, mouse)</a:t>
            </a:r>
          </a:p>
          <a:p>
            <a:r>
              <a:rPr lang="en-US" dirty="0" smtClean="0"/>
              <a:t>Each event has a name that is recognized by </a:t>
            </a:r>
            <a:r>
              <a:rPr lang="en-US" dirty="0" err="1" smtClean="0"/>
              <a:t>Javascript</a:t>
            </a:r>
            <a:r>
              <a:rPr lang="en-US" dirty="0" smtClean="0"/>
              <a:t> (these names also </a:t>
            </a:r>
            <a:r>
              <a:rPr lang="en-US" smtClean="0"/>
              <a:t>appear as functions </a:t>
            </a:r>
            <a:r>
              <a:rPr lang="en-US" dirty="0" smtClean="0"/>
              <a:t>that start with on-, such as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onload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13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Event-Driven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our examples, we used a load event callback </a:t>
            </a:r>
          </a:p>
          <a:p>
            <a:pPr marL="800100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window.onload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… }</a:t>
            </a:r>
          </a:p>
          <a:p>
            <a:endParaRPr lang="en-US" dirty="0" smtClean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The callback functions that we associate with events are also called </a:t>
            </a:r>
            <a:r>
              <a:rPr lang="en-US" b="1" dirty="0" smtClean="0">
                <a:cs typeface="Courier New" panose="02070309020205020404" pitchFamily="49" charset="0"/>
              </a:rPr>
              <a:t>event listeners </a:t>
            </a:r>
            <a:r>
              <a:rPr lang="en-US" dirty="0" smtClean="0">
                <a:cs typeface="Courier New" panose="02070309020205020404" pitchFamily="49" charset="0"/>
              </a:rPr>
              <a:t>or </a:t>
            </a:r>
            <a:r>
              <a:rPr lang="en-US" b="1" dirty="0"/>
              <a:t>event handlers</a:t>
            </a:r>
            <a:endParaRPr lang="en-US" b="1" dirty="0" smtClean="0">
              <a:cs typeface="Courier New" panose="02070309020205020404" pitchFamily="49" charset="0"/>
            </a:endParaRPr>
          </a:p>
          <a:p>
            <a:endParaRPr lang="en-US" dirty="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0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Let’s change the direction of rotation for the </a:t>
            </a:r>
            <a:r>
              <a:rPr lang="en-US" smtClean="0"/>
              <a:t>rotating </a:t>
            </a:r>
            <a:r>
              <a:rPr lang="en-US" smtClean="0"/>
              <a:t>square program </a:t>
            </a:r>
            <a:r>
              <a:rPr lang="en-US" dirty="0" smtClean="0"/>
              <a:t>with a button</a:t>
            </a:r>
          </a:p>
          <a:p>
            <a:r>
              <a:rPr lang="en-US" dirty="0" smtClean="0"/>
              <a:t>First, add a button to the web page with the following HTML code</a:t>
            </a:r>
          </a:p>
          <a:p>
            <a:pPr marL="8001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button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 =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DirectionButton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 </a:t>
            </a:r>
          </a:p>
          <a:p>
            <a:pPr marL="8001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Change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Rotation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Direction</a:t>
            </a:r>
          </a:p>
          <a:p>
            <a:pPr marL="80010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button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smtClean="0"/>
              <a:t>In the script, we introduce a variable to represent the current direction of rotation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direction = true;</a:t>
            </a:r>
          </a:p>
          <a:p>
            <a:r>
              <a:rPr lang="en-US" dirty="0" smtClean="0"/>
              <a:t>And we update the theta according to this value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theta += (direction ? 0.1 : -0.1);</a:t>
            </a:r>
          </a:p>
        </p:txBody>
      </p:sp>
    </p:spTree>
    <p:extLst>
      <p:ext uri="{BB962C8B-B14F-4D97-AF65-F5344CB8AC3E}">
        <p14:creationId xmlns:p14="http://schemas.microsoft.com/office/powerpoint/2010/main" val="3903177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we need to connect with the button and add an event listener with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myButton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DirectionButton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 </a:t>
            </a:r>
          </a:p>
          <a:p>
            <a:pPr marL="0" indent="0">
              <a:buNone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myButton.addEventListener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("click", 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function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{direction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!direction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;});</a:t>
            </a:r>
          </a:p>
          <a:p>
            <a:r>
              <a:rPr lang="en-US" dirty="0" smtClean="0"/>
              <a:t>or alternatively with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DirectionButton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onclick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function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{ direction = !direction;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dirty="0" smtClean="0"/>
              <a:t>or with “</a:t>
            </a:r>
            <a:r>
              <a:rPr lang="en-US" dirty="0" err="1" smtClean="0"/>
              <a:t>mousedown</a:t>
            </a:r>
            <a:r>
              <a:rPr lang="en-US" dirty="0" smtClean="0"/>
              <a:t>” instead of “click” in either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11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Clicking any button will work with the previous program because we didn’t specify a button</a:t>
            </a:r>
          </a:p>
          <a:p>
            <a:r>
              <a:rPr lang="en-US" dirty="0" smtClean="0"/>
              <a:t>If we only want left click, we can write </a:t>
            </a:r>
          </a:p>
          <a:p>
            <a:pPr marL="800100" lvl="2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myButton.addEventListener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("click", function() {</a:t>
            </a:r>
          </a:p>
          <a:p>
            <a:pPr marL="800100" lvl="2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if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event.button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0) {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direction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!direction; 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r>
              <a:rPr lang="en-US" dirty="0" smtClean="0"/>
              <a:t>For a 3 button mouse, 0 is left, 1 is middle, and 2 is right button.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65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Menus are specified by </a:t>
            </a:r>
            <a:r>
              <a:rPr lang="en-US" b="1" dirty="0" smtClean="0"/>
              <a:t>select elements</a:t>
            </a:r>
            <a:r>
              <a:rPr lang="en-US" dirty="0" smtClean="0"/>
              <a:t> in HTML</a:t>
            </a:r>
          </a:p>
          <a:p>
            <a:r>
              <a:rPr lang="en-US" dirty="0" smtClean="0"/>
              <a:t>Each menu entry has text and an associated number (that we will use in the application)</a:t>
            </a:r>
          </a:p>
          <a:p>
            <a:pPr marL="800100" lvl="2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&lt;select id="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mymenu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size="3"&gt;</a:t>
            </a:r>
          </a:p>
          <a:p>
            <a:pPr marL="1257300" lvl="3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&lt;option value="0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1257300" lvl="3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Toggle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Rotation Direction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1257300" lvl="3" indent="0">
              <a:buNone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option&gt;</a:t>
            </a:r>
          </a:p>
          <a:p>
            <a:pPr marL="1257300" lvl="3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&lt;option value="1"&gt;Spin Faster&lt;/option&gt;</a:t>
            </a:r>
          </a:p>
          <a:p>
            <a:pPr marL="1257300" lvl="3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&lt;option value="2"&gt;Spin Slower&lt;/option&gt;</a:t>
            </a:r>
          </a:p>
          <a:p>
            <a:pPr marL="800100" lvl="2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&lt;/select&gt;</a:t>
            </a:r>
          </a:p>
        </p:txBody>
      </p:sp>
    </p:spTree>
    <p:extLst>
      <p:ext uri="{BB962C8B-B14F-4D97-AF65-F5344CB8AC3E}">
        <p14:creationId xmlns:p14="http://schemas.microsoft.com/office/powerpoint/2010/main" val="14592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Again, we connect with the menu as an HTML element and write our callback function</a:t>
            </a:r>
          </a:p>
          <a:p>
            <a:pPr marL="0" indent="0">
              <a:buNone/>
            </a:pPr>
            <a:r>
              <a:rPr 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mymenu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m.addEventListener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("click", function() {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switch 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m.selectedIndex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case 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0: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direction 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= !direction;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break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case 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delay 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/= 2.0;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break;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case 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delay 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*= 2.0;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break</a:t>
            </a: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3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3567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Keycodes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window.addEventListener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keydown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switch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event.keyCode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case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49: // ’1’ key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direction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!direction;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case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50: // ’2’ key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delay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/= 2.0;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case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51: // ’3’ key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delay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*= 2.0;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window.onkeydown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function(event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key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String.fromCharCode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event.keyCode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switch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case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’1’: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direction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!direction;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case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’2’: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delay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/= 2.0;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case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’3’: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delay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*= 2.0;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2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 want to display a square that rotates</a:t>
            </a:r>
          </a:p>
          <a:p>
            <a:r>
              <a:rPr lang="en-GB" dirty="0" smtClean="0"/>
              <a:t>One option is to </a:t>
            </a:r>
          </a:p>
          <a:p>
            <a:pPr lvl="1"/>
            <a:r>
              <a:rPr lang="en-GB" dirty="0" smtClean="0"/>
              <a:t>generate new vertex data after each rotation, </a:t>
            </a:r>
          </a:p>
          <a:p>
            <a:pPr lvl="1"/>
            <a:r>
              <a:rPr lang="en-GB" dirty="0" smtClean="0"/>
              <a:t>send these to the GPU each time, and </a:t>
            </a:r>
          </a:p>
          <a:p>
            <a:pPr lvl="1"/>
            <a:r>
              <a:rPr lang="en-GB" dirty="0" smtClean="0"/>
              <a:t>redraw</a:t>
            </a:r>
          </a:p>
          <a:p>
            <a:r>
              <a:rPr lang="en-GB" dirty="0" smtClean="0"/>
              <a:t>This is not very efficient because we send data from CPU to GPU for each frame</a:t>
            </a:r>
          </a:p>
          <a:p>
            <a:r>
              <a:rPr lang="en-GB" dirty="0" smtClean="0"/>
              <a:t>Instead, we will have a recursive render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008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slider element</a:t>
            </a:r>
            <a:r>
              <a:rPr lang="en-US" dirty="0" smtClean="0"/>
              <a:t> is a useful GUI element</a:t>
            </a:r>
          </a:p>
          <a:p>
            <a:r>
              <a:rPr lang="en-US" dirty="0" smtClean="0"/>
              <a:t>To create a slider in HTML to set the delay between 0 and 100 </a:t>
            </a:r>
            <a:r>
              <a:rPr lang="en-US" dirty="0" err="1" smtClean="0"/>
              <a:t>ms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&lt;div&gt;</a:t>
            </a:r>
          </a:p>
          <a:p>
            <a:pPr marL="8001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speed 0 &lt;input id="slide" type="range"</a:t>
            </a:r>
          </a:p>
          <a:p>
            <a:pPr marL="8001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min="0" max="100" step="10" value="50" /&gt;</a:t>
            </a:r>
          </a:p>
          <a:p>
            <a:pPr marL="8001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100 &lt;/div&gt;</a:t>
            </a:r>
          </a:p>
          <a:p>
            <a:r>
              <a:rPr lang="en-US" dirty="0" smtClean="0"/>
              <a:t>To get the value of the slider in the script</a:t>
            </a:r>
          </a:p>
          <a:p>
            <a:pPr marL="800100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("slide").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onchange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		function() {delay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;};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84" y="1066800"/>
            <a:ext cx="2762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777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Input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When a click or mouse event occurs, the returned event object includes location of the mouse </a:t>
                </a:r>
              </a:p>
              <a:p>
                <a:r>
                  <a:rPr lang="en-US" dirty="0" smtClean="0"/>
                  <a:t>These are in window coordinates and can be accessed with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event.ClientX</a:t>
                </a:r>
                <a:r>
                  <a:rPr lang="en-US" dirty="0" smtClean="0"/>
                  <a:t> and </a:t>
                </a:r>
                <a:r>
                  <a:rPr lang="en-US" sz="28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event.clientY</a:t>
                </a:r>
                <a:endPara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 smtClean="0"/>
                  <a:t>Window coordinates are between (0,0) which is the upper left corner of the window and (canvas.width-1, canvas.height-1)</a:t>
                </a:r>
              </a:p>
              <a:p>
                <a:pPr lvl="1"/>
                <a:r>
                  <a:rPr lang="en-US" dirty="0"/>
                  <a:t>y coordinate increases as we go </a:t>
                </a:r>
                <a:r>
                  <a:rPr lang="en-US" dirty="0" smtClean="0"/>
                  <a:t>down</a:t>
                </a:r>
              </a:p>
              <a:p>
                <a:r>
                  <a:rPr lang="en-US" dirty="0" smtClean="0"/>
                  <a:t>To convert from these coordinates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to our clip coordinates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between -1 and 1 (and y direction up)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=−1+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canvas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width</m:t>
                        </m:r>
                      </m:den>
                    </m:f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=−1+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canvas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height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canvas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height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41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canvas.addEventListener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("click",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function(event)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gl.bindBuffer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gl.ARRAY_BUFFER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vBuffer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 = vec2(-1 + 2*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event.clientX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canvas.width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-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 + 2*(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canvas.height-event.clientY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/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canvas.height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gl.bufferSubData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gl.ARRAY_BUFFER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[’vec2’]*index, t);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index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});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cs typeface="Courier New" panose="02070309020205020404" pitchFamily="49" charset="0"/>
              </a:rPr>
              <a:t>What does the above code do?</a:t>
            </a:r>
            <a:endParaRPr lang="en-US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53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Resizing, minimizing, restoring, etc. are examples of window events</a:t>
            </a:r>
          </a:p>
          <a:p>
            <a:r>
              <a:rPr lang="en-US" dirty="0" smtClean="0"/>
              <a:t>If window is resized, program can decide what to do</a:t>
            </a:r>
          </a:p>
          <a:p>
            <a:r>
              <a:rPr lang="en-US" dirty="0" smtClean="0"/>
              <a:t>3 questions in this case: </a:t>
            </a:r>
          </a:p>
          <a:p>
            <a:pPr lvl="1"/>
            <a:r>
              <a:rPr lang="en-US" dirty="0" smtClean="0"/>
              <a:t>Do we draw all objects that were on the canvas before resizing? </a:t>
            </a:r>
          </a:p>
          <a:p>
            <a:pPr lvl="1"/>
            <a:r>
              <a:rPr lang="en-US" dirty="0" smtClean="0"/>
              <a:t>What if aspect ratio has changed? </a:t>
            </a:r>
          </a:p>
          <a:p>
            <a:pPr lvl="1"/>
            <a:r>
              <a:rPr lang="en-US" dirty="0" smtClean="0"/>
              <a:t>Do we change the size or attributes of new primitives?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52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is no single correct answer to these questions</a:t>
            </a:r>
          </a:p>
          <a:p>
            <a:r>
              <a:rPr lang="en-US" dirty="0" smtClean="0"/>
              <a:t>We generally answer depending on the application and how we want the output to be after resizing</a:t>
            </a:r>
          </a:p>
          <a:p>
            <a:r>
              <a:rPr lang="en-US" dirty="0" smtClean="0"/>
              <a:t>Suppose we want to display same contents as before and maintain proportions </a:t>
            </a:r>
          </a:p>
          <a:p>
            <a:r>
              <a:rPr lang="en-US" dirty="0" smtClean="0"/>
              <a:t>Resizing happens for the entire browser window</a:t>
            </a:r>
          </a:p>
          <a:p>
            <a:r>
              <a:rPr lang="en-US" dirty="0" smtClean="0"/>
              <a:t>The event returns the new window </a:t>
            </a:r>
            <a:r>
              <a:rPr lang="en-US" dirty="0"/>
              <a:t>width </a:t>
            </a:r>
            <a:r>
              <a:rPr lang="en-US" dirty="0" smtClean="0"/>
              <a:t>and </a:t>
            </a:r>
            <a:r>
              <a:rPr lang="en-US" dirty="0"/>
              <a:t>height </a:t>
            </a:r>
            <a:r>
              <a:rPr lang="en-US" dirty="0" smtClean="0"/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innerHeight</a:t>
            </a:r>
            <a:r>
              <a:rPr lang="en-US" dirty="0" smtClean="0"/>
              <a:t> and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innerWidth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4102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canvas width and height were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canvas.width</a:t>
            </a:r>
            <a:r>
              <a:rPr lang="en-US" dirty="0"/>
              <a:t> and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canvas.height</a:t>
            </a:r>
            <a:endParaRPr lang="en-US" dirty="0" smtClean="0"/>
          </a:p>
          <a:p>
            <a:r>
              <a:rPr lang="en-US" dirty="0" smtClean="0"/>
              <a:t>As long as new window size is still larger than canvas size, we do not need to modify</a:t>
            </a:r>
          </a:p>
          <a:p>
            <a:r>
              <a:rPr lang="en-US" dirty="0" smtClean="0"/>
              <a:t>Otherwise, we change the viewport to be small enough while maintaining proportions</a:t>
            </a:r>
          </a:p>
        </p:txBody>
      </p:sp>
    </p:spTree>
    <p:extLst>
      <p:ext uri="{BB962C8B-B14F-4D97-AF65-F5344CB8AC3E}">
        <p14:creationId xmlns:p14="http://schemas.microsoft.com/office/powerpoint/2010/main" val="1646584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 square 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window.onresize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function()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min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innerWidth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innerHeight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 min)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min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innerHeight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(min 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canvas.width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||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min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canvas.height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gl.viewport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canvas.height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-min,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min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min);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20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Primitive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do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94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Primitive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do it?</a:t>
            </a:r>
          </a:p>
          <a:p>
            <a:endParaRPr lang="en-US" dirty="0"/>
          </a:p>
          <a:p>
            <a:pPr lvl="1"/>
            <a:r>
              <a:rPr lang="en-US" dirty="0" smtClean="0"/>
              <a:t>Geometry </a:t>
            </a:r>
          </a:p>
          <a:p>
            <a:pPr lvl="2"/>
            <a:r>
              <a:rPr lang="en-US" dirty="0" smtClean="0"/>
              <a:t>Intersection calculation</a:t>
            </a:r>
          </a:p>
          <a:p>
            <a:pPr lvl="2"/>
            <a:r>
              <a:rPr lang="en-US" dirty="0" smtClean="0"/>
              <a:t>(Axis-aligned) bounding boxes, or extents</a:t>
            </a:r>
          </a:p>
          <a:p>
            <a:pPr lvl="1"/>
            <a:r>
              <a:rPr lang="en-US" dirty="0" smtClean="0"/>
              <a:t>Trick with drawing on an extra color buffer </a:t>
            </a:r>
          </a:p>
          <a:p>
            <a:pPr lvl="2"/>
            <a:r>
              <a:rPr lang="en-US" dirty="0" err="1" smtClean="0"/>
              <a:t>gl.readPixels</a:t>
            </a:r>
            <a:r>
              <a:rPr lang="en-US" dirty="0" smtClean="0"/>
              <a:t>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6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Rotating Square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 smtClean="0"/>
                  <a:t>The 2D point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𝑥</m:t>
                    </m:r>
                    <m:r>
                      <a:rPr lang="en-GB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GB" i="1" dirty="0" smtClean="0">
                        <a:latin typeface="Cambria Math"/>
                      </a:rPr>
                      <m:t>cos</m:t>
                    </m:r>
                    <m:r>
                      <a:rPr lang="en-GB" b="0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𝑠𝑖𝑛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GB" dirty="0" smtClean="0"/>
                  <a:t> lies on the unit circle</a:t>
                </a:r>
              </a:p>
              <a:p>
                <a:r>
                  <a:rPr lang="en-GB" dirty="0" smtClean="0"/>
                  <a:t>It creates a square with the 3 other points seen on the right</a:t>
                </a:r>
              </a:p>
              <a:p>
                <a:r>
                  <a:rPr lang="en-GB" dirty="0" smtClean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𝜃</m:t>
                    </m:r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, we get the coordinates</a:t>
                </a:r>
              </a:p>
              <a:p>
                <a:pPr marL="400050" lvl="1" indent="0">
                  <a:buNone/>
                </a:pPr>
                <a:r>
                  <a:rPr lang="en-GB" sz="19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var</a:t>
                </a:r>
                <a:r>
                  <a:rPr lang="en-GB" sz="1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vertices = [</a:t>
                </a:r>
              </a:p>
              <a:p>
                <a:pPr marL="800100" lvl="2" indent="0">
                  <a:buNone/>
                </a:pPr>
                <a:r>
                  <a:rPr lang="en-GB" sz="1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vec2(0, 1),</a:t>
                </a:r>
              </a:p>
              <a:p>
                <a:pPr marL="800100" lvl="2" indent="0">
                  <a:buNone/>
                </a:pPr>
                <a:r>
                  <a:rPr lang="en-GB" sz="1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vec2(1, 0),</a:t>
                </a:r>
              </a:p>
              <a:p>
                <a:pPr marL="800100" lvl="2" indent="0">
                  <a:buNone/>
                </a:pPr>
                <a:r>
                  <a:rPr lang="en-GB" sz="1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vec2(-1, 0),</a:t>
                </a:r>
              </a:p>
              <a:p>
                <a:pPr marL="800100" lvl="2" indent="0">
                  <a:buNone/>
                </a:pPr>
                <a:r>
                  <a:rPr lang="en-GB" sz="1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vec2(0, -1)</a:t>
                </a:r>
              </a:p>
              <a:p>
                <a:pPr marL="400050" lvl="1" indent="0">
                  <a:buNone/>
                </a:pPr>
                <a:r>
                  <a:rPr lang="en-GB" sz="19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];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262" t="-2695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www.cs.unm.edu/~angel/BOOK/INTERACTIVE_COMPUTER_GRAPHICS/SEVENTH_EDITION/JPEG_FIGURES/CHAPTER03/ang03f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38600" cy="23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5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Rotating Square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We can send this data to GPU and draw the square (using triangles) like we did before </a:t>
                </a:r>
              </a:p>
              <a:p>
                <a:r>
                  <a:rPr lang="en-US" dirty="0" smtClean="0"/>
                  <a:t>When we want to display the square with a different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we could </a:t>
                </a:r>
              </a:p>
              <a:p>
                <a:pPr lvl="1"/>
                <a:r>
                  <a:rPr lang="en-US" dirty="0" smtClean="0"/>
                  <a:t>compute the new coordinates, </a:t>
                </a:r>
              </a:p>
              <a:p>
                <a:pPr lvl="1"/>
                <a:r>
                  <a:rPr lang="en-US" dirty="0" smtClean="0"/>
                  <a:t>send them to GPU, and </a:t>
                </a:r>
              </a:p>
              <a:p>
                <a:pPr lvl="1"/>
                <a:r>
                  <a:rPr lang="en-US" dirty="0" smtClean="0"/>
                  <a:t>draw again</a:t>
                </a:r>
              </a:p>
              <a:p>
                <a:r>
                  <a:rPr lang="en-US" dirty="0" smtClean="0"/>
                  <a:t>If we put this in a loop that increments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each time, we will see a rotating square</a:t>
                </a:r>
              </a:p>
              <a:p>
                <a:r>
                  <a:rPr lang="en-US" dirty="0" smtClean="0"/>
                  <a:t>But, this is extremely inefficient (especially if you think about a more complex object instead of the square) </a:t>
                </a:r>
              </a:p>
              <a:p>
                <a:pPr lvl="1"/>
                <a:r>
                  <a:rPr lang="en-US" dirty="0" smtClean="0"/>
                  <a:t>Sending vertices to GPU repeatedly, and </a:t>
                </a:r>
              </a:p>
              <a:p>
                <a:pPr lvl="1"/>
                <a:r>
                  <a:rPr lang="en-US" dirty="0" smtClean="0"/>
                  <a:t>Trigonometric calculations are done in the CPU 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259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5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Rotating Square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better solution</a:t>
                </a:r>
              </a:p>
              <a:p>
                <a:pPr lvl="1"/>
                <a:r>
                  <a:rPr lang="en-US" dirty="0" smtClean="0"/>
                  <a:t>Send original points to GPU </a:t>
                </a:r>
              </a:p>
              <a:p>
                <a:pPr lvl="1"/>
                <a:r>
                  <a:rPr lang="en-US" dirty="0" smtClean="0"/>
                  <a:t>Change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in the program (render function)</a:t>
                </a:r>
              </a:p>
              <a:p>
                <a:pPr lvl="1"/>
                <a:r>
                  <a:rPr lang="en-US" dirty="0" smtClean="0"/>
                  <a:t>Send new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to GPU</a:t>
                </a:r>
              </a:p>
              <a:p>
                <a:pPr lvl="1"/>
                <a:r>
                  <a:rPr lang="en-US" dirty="0" smtClean="0"/>
                  <a:t>Do the rotation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on the GPU (in the </a:t>
                </a:r>
                <a:r>
                  <a:rPr lang="en-US" dirty="0" err="1" smtClean="0"/>
                  <a:t>shader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We will use a </a:t>
                </a:r>
                <a:r>
                  <a:rPr lang="en-US" b="1" dirty="0" smtClean="0"/>
                  <a:t>uniform qualified variable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A type of </a:t>
                </a:r>
                <a:r>
                  <a:rPr lang="en-US" dirty="0" err="1" smtClean="0"/>
                  <a:t>shader</a:t>
                </a:r>
                <a:r>
                  <a:rPr lang="en-US" dirty="0" smtClean="0"/>
                  <a:t> variable like attribute</a:t>
                </a:r>
              </a:p>
              <a:p>
                <a:pPr lvl="1"/>
                <a:r>
                  <a:rPr lang="en-US" dirty="0" smtClean="0"/>
                  <a:t>Attributes are different for each vertex of a primitive</a:t>
                </a:r>
              </a:p>
              <a:p>
                <a:pPr lvl="1"/>
                <a:r>
                  <a:rPr lang="en-US" dirty="0" smtClean="0"/>
                  <a:t>Uniform variables remain the same for all vertices displayed with that </a:t>
                </a:r>
                <a:r>
                  <a:rPr lang="en-US" dirty="0" err="1" smtClean="0"/>
                  <a:t>gl.drawArrays</a:t>
                </a:r>
                <a:r>
                  <a:rPr lang="en-US" dirty="0" smtClean="0"/>
                  <a:t> call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38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attribute vec4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vPosition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uniform float theta;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gl_Position.x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-sin(theta) 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vPosition.x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cos(theta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vPosition.y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gl_Position.y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sin(theta) 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vPosition.y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cos(theta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vPosition.x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gl_Position.z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0.0;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gl_Position.w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1.0;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9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Rotating Square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To send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to the </a:t>
                </a:r>
                <a:r>
                  <a:rPr lang="en-US" dirty="0" err="1" smtClean="0"/>
                  <a:t>shader</a:t>
                </a:r>
                <a:r>
                  <a:rPr lang="en-US" dirty="0" smtClean="0"/>
                  <a:t>, we link the 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theta</a:t>
                </a:r>
                <a:r>
                  <a:rPr lang="en-US" dirty="0" smtClean="0"/>
                  <a:t> variable in the </a:t>
                </a:r>
                <a:r>
                  <a:rPr lang="en-US" dirty="0" err="1" smtClean="0"/>
                  <a:t>shader</a:t>
                </a:r>
                <a:r>
                  <a:rPr lang="en-US" dirty="0" smtClean="0"/>
                  <a:t> and the variable holding the value in the application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var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thetaLoc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endPara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gl.getUniformLocation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(program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"theta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");</a:t>
                </a:r>
              </a:p>
              <a:p>
                <a:pPr marL="457200" lvl="1" indent="0">
                  <a:buNone/>
                </a:pPr>
                <a:r>
                  <a:rPr lang="en-US" sz="3200" dirty="0"/>
                  <a:t>gives us a way to access the </a:t>
                </a:r>
                <a:r>
                  <a:rPr lang="en-US" sz="3200" dirty="0" err="1"/>
                  <a:t>shader</a:t>
                </a:r>
                <a:r>
                  <a:rPr lang="en-US" sz="3200" dirty="0"/>
                  <a:t> variable, and </a:t>
                </a:r>
                <a:r>
                  <a:rPr lang="en-US" sz="3200" dirty="0" smtClean="0"/>
                  <a:t>if </a:t>
                </a:r>
                <a:r>
                  <a:rPr lang="en-US" sz="3200" dirty="0"/>
                  <a:t>we use the same variable name in the application: </a:t>
                </a:r>
              </a:p>
              <a:p>
                <a:pPr marL="457200" lvl="1" indent="0">
                  <a:buNone/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gl.uniform1f(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thetaLoc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theta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);</a:t>
                </a:r>
              </a:p>
              <a:p>
                <a:pPr marL="457200" lvl="1" indent="0">
                  <a:buNone/>
                </a:pPr>
                <a:r>
                  <a:rPr lang="en-US" sz="3200" dirty="0"/>
                  <a:t>actually sends the value (will be done in render function after incrementing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9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Render Function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function render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gl.clear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gl.COLOR_BUFFER_BIT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theta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+= 0.1;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gl.uniform1f(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thetaLoc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theta);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gl.drawArrays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gl.TRIANGLE_STRIP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0, 4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render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681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2128</Words>
  <Application>Microsoft Office PowerPoint</Application>
  <PresentationFormat>On-screen Show (4:3)</PresentationFormat>
  <Paragraphs>339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COM337 Computer Graphics</vt:lpstr>
      <vt:lpstr>Introduction</vt:lpstr>
      <vt:lpstr>Animation</vt:lpstr>
      <vt:lpstr>The Rotating Square</vt:lpstr>
      <vt:lpstr>The Rotating Square</vt:lpstr>
      <vt:lpstr>The Rotating Square</vt:lpstr>
      <vt:lpstr>Vertex Shader</vt:lpstr>
      <vt:lpstr>The Rotating Square</vt:lpstr>
      <vt:lpstr>New Render Function</vt:lpstr>
      <vt:lpstr>The Rotating Square</vt:lpstr>
      <vt:lpstr>Buffer Swap</vt:lpstr>
      <vt:lpstr>Buffer Swap</vt:lpstr>
      <vt:lpstr>Buffer Swap</vt:lpstr>
      <vt:lpstr>Interaction</vt:lpstr>
      <vt:lpstr>Input Devices</vt:lpstr>
      <vt:lpstr>Input Devices</vt:lpstr>
      <vt:lpstr>Physical Input Devices</vt:lpstr>
      <vt:lpstr>Logical Devices</vt:lpstr>
      <vt:lpstr>Input Modes</vt:lpstr>
      <vt:lpstr>Input Modes</vt:lpstr>
      <vt:lpstr>Input Modes</vt:lpstr>
      <vt:lpstr>Programming Event-Driven Input</vt:lpstr>
      <vt:lpstr>Programming Event-Driven Input</vt:lpstr>
      <vt:lpstr>Adding a Button</vt:lpstr>
      <vt:lpstr>Adding a Button</vt:lpstr>
      <vt:lpstr>Adding a Button</vt:lpstr>
      <vt:lpstr>Menus</vt:lpstr>
      <vt:lpstr>Menus</vt:lpstr>
      <vt:lpstr>Using Keycodes</vt:lpstr>
      <vt:lpstr>Sliders</vt:lpstr>
      <vt:lpstr>Position Input</vt:lpstr>
      <vt:lpstr>Position Input</vt:lpstr>
      <vt:lpstr>Window Events</vt:lpstr>
      <vt:lpstr>Window Events</vt:lpstr>
      <vt:lpstr>Window Events</vt:lpstr>
      <vt:lpstr>Maintaining a square canvas</vt:lpstr>
      <vt:lpstr>Selecting a Primitive</vt:lpstr>
      <vt:lpstr>Selecting a Primitive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COM337 Computer Graphics</dc:title>
  <dc:creator>KK</dc:creator>
  <cp:lastModifiedBy>KK</cp:lastModifiedBy>
  <cp:revision>106</cp:revision>
  <dcterms:created xsi:type="dcterms:W3CDTF">2006-08-16T00:00:00Z</dcterms:created>
  <dcterms:modified xsi:type="dcterms:W3CDTF">2019-10-14T11:11:54Z</dcterms:modified>
</cp:coreProperties>
</file>