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7" r:id="rId3"/>
    <p:sldId id="261" r:id="rId4"/>
    <p:sldId id="266" r:id="rId5"/>
    <p:sldId id="311" r:id="rId6"/>
    <p:sldId id="295" r:id="rId7"/>
    <p:sldId id="296" r:id="rId8"/>
    <p:sldId id="297" r:id="rId9"/>
    <p:sldId id="298" r:id="rId10"/>
    <p:sldId id="299" r:id="rId11"/>
    <p:sldId id="259" r:id="rId12"/>
    <p:sldId id="262" r:id="rId13"/>
    <p:sldId id="264" r:id="rId14"/>
    <p:sldId id="308" r:id="rId15"/>
    <p:sldId id="309" r:id="rId16"/>
    <p:sldId id="310" r:id="rId17"/>
    <p:sldId id="305" r:id="rId18"/>
    <p:sldId id="300" r:id="rId19"/>
    <p:sldId id="301" r:id="rId20"/>
    <p:sldId id="302" r:id="rId21"/>
    <p:sldId id="303" r:id="rId22"/>
    <p:sldId id="283"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2544" y="-87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C4A44-D012-4A3A-8267-8962CE028243}" type="datetimeFigureOut">
              <a:rPr lang="tr-TR" smtClean="0"/>
              <a:pPr/>
              <a:t>30.01.2020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475E0-A0F4-439B-A577-5B1B995068D7}" type="slidenum">
              <a:rPr lang="tr-TR" smtClean="0"/>
              <a:pPr/>
              <a:t>‹#›</a:t>
            </a:fld>
            <a:endParaRPr lang="tr-TR"/>
          </a:p>
        </p:txBody>
      </p:sp>
    </p:spTree>
    <p:extLst>
      <p:ext uri="{BB962C8B-B14F-4D97-AF65-F5344CB8AC3E}">
        <p14:creationId xmlns="" xmlns:p14="http://schemas.microsoft.com/office/powerpoint/2010/main" val="88661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0369" indent="-384174" algn="l" defTabSz="457200">
              <a:defRPr sz="3400" b="1">
                <a:solidFill>
                  <a:schemeClr val="accent5"/>
                </a:solidFill>
                <a:latin typeface="Arial"/>
                <a:ea typeface="Arial"/>
                <a:cs typeface="Arial"/>
                <a:sym typeface="Arial"/>
              </a:defRPr>
            </a:pPr>
            <a:r>
              <a:rPr lang="en-US" sz="2000" b="0" dirty="0" err="1" smtClean="0">
                <a:solidFill>
                  <a:srgbClr val="000000"/>
                </a:solidFill>
                <a:latin typeface="Times New Roman"/>
                <a:cs typeface="Times New Roman"/>
              </a:rPr>
              <a:t>Tutucu</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sistemin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tasarım</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ve</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esneklik</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derecesini</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etkileyen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faktörler</a:t>
            </a:r>
            <a:r>
              <a:rPr lang="en-US" sz="2000" b="0" dirty="0" smtClean="0">
                <a:solidFill>
                  <a:srgbClr val="000000"/>
                </a:solidFill>
                <a:latin typeface="Times New Roman"/>
                <a:cs typeface="Times New Roman"/>
              </a:rPr>
              <a:t>:</a:t>
            </a:r>
          </a:p>
          <a:p>
            <a:pPr marL="420369" indent="-384174" algn="l" defTabSz="457200">
              <a:defRPr sz="3400" b="1">
                <a:solidFill>
                  <a:schemeClr val="accent5"/>
                </a:solidFill>
                <a:latin typeface="Arial"/>
                <a:ea typeface="Arial"/>
                <a:cs typeface="Arial"/>
                <a:sym typeface="Arial"/>
              </a:defRPr>
            </a:pPr>
            <a:r>
              <a:rPr lang="en-US" sz="2000" b="0" baseline="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Arkın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şekli</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İmplantların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arktaki</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dağılımı</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İmplantların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uzunlukları</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ve</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kemikle</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olan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ilişkileri</a:t>
            </a:r>
            <a:r>
              <a:rPr lang="en-US" sz="2000" b="0" baseline="0" dirty="0" smtClean="0">
                <a:solidFill>
                  <a:srgbClr val="000000"/>
                </a:solidFill>
                <a:latin typeface="Times New Roman"/>
                <a:cs typeface="Times New Roman"/>
              </a:rPr>
              <a:t> </a:t>
            </a:r>
            <a:r>
              <a:rPr lang="en-US" sz="2000" b="0" baseline="0" dirty="0" err="1" smtClean="0">
                <a:solidFill>
                  <a:srgbClr val="000000"/>
                </a:solidFill>
                <a:latin typeface="Times New Roman"/>
                <a:cs typeface="Times New Roman"/>
              </a:rPr>
              <a:t>ve</a:t>
            </a:r>
            <a:r>
              <a:rPr lang="en-US" sz="2000" b="0" dirty="0" smtClean="0">
                <a:solidFill>
                  <a:srgbClr val="000000"/>
                </a:solidFill>
                <a:latin typeface="Times New Roman"/>
                <a:cs typeface="Times New Roman"/>
              </a:rPr>
              <a:t> En </a:t>
            </a:r>
            <a:r>
              <a:rPr lang="en-US" sz="2000" b="0" dirty="0" err="1" smtClean="0">
                <a:solidFill>
                  <a:srgbClr val="000000"/>
                </a:solidFill>
                <a:latin typeface="Times New Roman"/>
                <a:cs typeface="Times New Roman"/>
              </a:rPr>
              <a:t>öndeki</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ve</a:t>
            </a:r>
            <a:r>
              <a:rPr lang="en-US" sz="2000" b="0" dirty="0" smtClean="0">
                <a:solidFill>
                  <a:srgbClr val="000000"/>
                </a:solidFill>
                <a:latin typeface="Times New Roman"/>
                <a:cs typeface="Times New Roman"/>
              </a:rPr>
              <a:t> en </a:t>
            </a:r>
            <a:r>
              <a:rPr lang="en-US" sz="2000" b="0" dirty="0" err="1" smtClean="0">
                <a:solidFill>
                  <a:srgbClr val="000000"/>
                </a:solidFill>
                <a:latin typeface="Times New Roman"/>
                <a:cs typeface="Times New Roman"/>
              </a:rPr>
              <a:t>arkadaki</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implantların</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arasındaki</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mesafe</a:t>
            </a:r>
            <a:r>
              <a:rPr lang="en-US" sz="2000" b="0" dirty="0" smtClean="0">
                <a:solidFill>
                  <a:srgbClr val="000000"/>
                </a:solidFill>
                <a:latin typeface="Times New Roman"/>
                <a:cs typeface="Times New Roman"/>
              </a:rPr>
              <a:t> </a:t>
            </a:r>
            <a:r>
              <a:rPr lang="en-US" sz="2000" b="0" dirty="0" err="1" smtClean="0">
                <a:solidFill>
                  <a:srgbClr val="000000"/>
                </a:solidFill>
                <a:latin typeface="Times New Roman"/>
                <a:cs typeface="Times New Roman"/>
              </a:rPr>
              <a:t>dir</a:t>
            </a:r>
            <a:endParaRPr lang="en-US" sz="2000" b="0" dirty="0" smtClean="0">
              <a:solidFill>
                <a:srgbClr val="000000"/>
              </a:solidFill>
              <a:latin typeface="Times New Roman"/>
              <a:cs typeface="Times New Roman"/>
            </a:endParaRPr>
          </a:p>
          <a:p>
            <a:pPr marL="420369" marR="0" indent="-384174" algn="l" defTabSz="457200" eaLnBrk="1" fontAlgn="auto" latinLnBrk="0" hangingPunct="1">
              <a:lnSpc>
                <a:spcPct val="117999"/>
              </a:lnSpc>
              <a:spcBef>
                <a:spcPts val="0"/>
              </a:spcBef>
              <a:spcAft>
                <a:spcPts val="0"/>
              </a:spcAft>
              <a:buClrTx/>
              <a:buSzTx/>
              <a:buFontTx/>
              <a:buNone/>
              <a:tabLst/>
              <a:defRPr sz="3400" b="1">
                <a:solidFill>
                  <a:schemeClr val="accent5"/>
                </a:solidFill>
                <a:latin typeface="Arial"/>
                <a:ea typeface="Arial"/>
                <a:cs typeface="Arial"/>
                <a:sym typeface="Arial"/>
              </a:defRPr>
            </a:pPr>
            <a:endParaRPr lang="en-US" sz="2000" b="0" dirty="0" smtClean="0">
              <a:solidFill>
                <a:srgbClr val="000000"/>
              </a:solidFill>
              <a:latin typeface="Times New Roman"/>
              <a:cs typeface="Times New Roman"/>
            </a:endParaRPr>
          </a:p>
          <a:p>
            <a:pPr marL="420369" marR="0" indent="-384174" algn="l" defTabSz="457200" eaLnBrk="1" fontAlgn="auto" latinLnBrk="0" hangingPunct="1">
              <a:lnSpc>
                <a:spcPct val="117999"/>
              </a:lnSpc>
              <a:spcBef>
                <a:spcPts val="0"/>
              </a:spcBef>
              <a:spcAft>
                <a:spcPts val="0"/>
              </a:spcAft>
              <a:buClrTx/>
              <a:buSzTx/>
              <a:buFontTx/>
              <a:buNone/>
              <a:tabLst/>
              <a:defRPr sz="3400" b="1">
                <a:solidFill>
                  <a:schemeClr val="accent5"/>
                </a:solidFill>
                <a:latin typeface="Arial"/>
                <a:ea typeface="Arial"/>
                <a:cs typeface="Arial"/>
                <a:sym typeface="Arial"/>
              </a:defRPr>
            </a:pPr>
            <a:endParaRPr lang="en-US" sz="2000" b="0" dirty="0" smtClean="0">
              <a:solidFill>
                <a:srgbClr val="000000"/>
              </a:solidFill>
              <a:latin typeface="Times New Roman"/>
              <a:cs typeface="Times New Roman"/>
            </a:endParaRPr>
          </a:p>
          <a:p>
            <a:endParaRPr lang="en-US" dirty="0"/>
          </a:p>
        </p:txBody>
      </p:sp>
    </p:spTree>
    <p:extLst>
      <p:ext uri="{BB962C8B-B14F-4D97-AF65-F5344CB8AC3E}">
        <p14:creationId xmlns="" xmlns:p14="http://schemas.microsoft.com/office/powerpoint/2010/main" val="247644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r>
              <a:rPr sz="2000" dirty="0">
                <a:latin typeface="Times New Roman"/>
                <a:cs typeface="Times New Roman"/>
              </a:rPr>
              <a:t>bağlanmalarına göre tutucu tipleri splintlenen, splintlenmeyen ve her ikisinin beraber kullanımı olarak 3 e ayrılır</a:t>
            </a:r>
            <a:r>
              <a:rPr sz="2000" dirty="0" smtClean="0">
                <a:latin typeface="Times New Roman"/>
                <a:cs typeface="Times New Roman"/>
              </a:rPr>
              <a:t>.</a:t>
            </a:r>
            <a:endParaRPr sz="2000" dirty="0">
              <a:latin typeface="Times New Roman"/>
              <a:cs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pPr marR="457200" algn="l" defTabSz="457200">
              <a:defRPr sz="2500">
                <a:solidFill>
                  <a:srgbClr val="000000"/>
                </a:solidFill>
                <a:latin typeface="Times New Roman"/>
                <a:ea typeface="Times New Roman"/>
                <a:cs typeface="Times New Roman"/>
                <a:sym typeface="Times New Roman"/>
              </a:defRPr>
            </a:pPr>
            <a:r>
              <a:rPr lang="en-US" sz="2000" dirty="0" smtClean="0">
                <a:latin typeface="Times New Roman"/>
                <a:cs typeface="Times New Roman"/>
              </a:rPr>
              <a:t>Her </a:t>
            </a:r>
            <a:r>
              <a:rPr lang="en-US" sz="2000" dirty="0" err="1" smtClean="0">
                <a:latin typeface="Times New Roman"/>
                <a:cs typeface="Times New Roman"/>
              </a:rPr>
              <a:t>klinik</a:t>
            </a:r>
            <a:r>
              <a:rPr lang="en-US" sz="2000" dirty="0" smtClean="0">
                <a:latin typeface="Times New Roman"/>
                <a:cs typeface="Times New Roman"/>
              </a:rPr>
              <a:t> durum </a:t>
            </a:r>
            <a:r>
              <a:rPr lang="en-US" sz="2000" dirty="0" err="1" smtClean="0">
                <a:latin typeface="Times New Roman"/>
                <a:cs typeface="Times New Roman"/>
              </a:rPr>
              <a:t>için</a:t>
            </a:r>
            <a:r>
              <a:rPr lang="en-US" sz="2000" dirty="0" smtClean="0">
                <a:latin typeface="Times New Roman"/>
                <a:cs typeface="Times New Roman"/>
              </a:rPr>
              <a:t>, </a:t>
            </a:r>
            <a:r>
              <a:rPr lang="en-US" sz="2000" dirty="0" err="1" smtClean="0">
                <a:latin typeface="Times New Roman"/>
                <a:cs typeface="Times New Roman"/>
              </a:rPr>
              <a:t>uygun</a:t>
            </a:r>
            <a:r>
              <a:rPr lang="en-US" sz="2000" dirty="0" smtClean="0">
                <a:latin typeface="Times New Roman"/>
                <a:cs typeface="Times New Roman"/>
              </a:rPr>
              <a:t> </a:t>
            </a:r>
            <a:r>
              <a:rPr lang="en-US" sz="2000" dirty="0" err="1" smtClean="0">
                <a:latin typeface="Times New Roman"/>
                <a:cs typeface="Times New Roman"/>
              </a:rPr>
              <a:t>tek</a:t>
            </a:r>
            <a:r>
              <a:rPr lang="en-US" sz="2000" dirty="0" smtClean="0">
                <a:latin typeface="Times New Roman"/>
                <a:cs typeface="Times New Roman"/>
              </a:rPr>
              <a:t> tip </a:t>
            </a:r>
            <a:r>
              <a:rPr lang="en-US" sz="2000" dirty="0" err="1" smtClean="0">
                <a:latin typeface="Times New Roman"/>
                <a:cs typeface="Times New Roman"/>
              </a:rPr>
              <a:t>tutucu</a:t>
            </a:r>
            <a:r>
              <a:rPr lang="en-US" sz="2000" dirty="0" smtClean="0">
                <a:latin typeface="Times New Roman"/>
                <a:cs typeface="Times New Roman"/>
              </a:rPr>
              <a:t> </a:t>
            </a:r>
            <a:r>
              <a:rPr lang="en-US" sz="2000" dirty="0" err="1" smtClean="0">
                <a:latin typeface="Times New Roman"/>
                <a:cs typeface="Times New Roman"/>
              </a:rPr>
              <a:t>sistemi</a:t>
            </a:r>
            <a:r>
              <a:rPr lang="en-US" sz="2000" dirty="0" smtClean="0">
                <a:latin typeface="Times New Roman"/>
                <a:cs typeface="Times New Roman"/>
              </a:rPr>
              <a:t> </a:t>
            </a:r>
            <a:r>
              <a:rPr lang="en-US" sz="2000" dirty="0" err="1" smtClean="0">
                <a:latin typeface="Times New Roman"/>
                <a:cs typeface="Times New Roman"/>
              </a:rPr>
              <a:t>yoktur</a:t>
            </a:r>
            <a:r>
              <a:rPr lang="en-US" sz="2000" dirty="0" smtClean="0">
                <a:latin typeface="Times New Roman"/>
                <a:cs typeface="Times New Roman"/>
              </a:rPr>
              <a:t>. </a:t>
            </a:r>
          </a:p>
          <a:p>
            <a:pPr marR="457200" algn="l" defTabSz="457200">
              <a:defRPr sz="2500">
                <a:solidFill>
                  <a:srgbClr val="000000"/>
                </a:solidFill>
                <a:latin typeface="Times New Roman"/>
                <a:ea typeface="Times New Roman"/>
                <a:cs typeface="Times New Roman"/>
                <a:sym typeface="Times New Roman"/>
              </a:defRPr>
            </a:pPr>
            <a:r>
              <a:rPr lang="en-US" sz="2000" dirty="0" err="1" smtClean="0">
                <a:latin typeface="Times New Roman"/>
                <a:cs typeface="Times New Roman"/>
              </a:rPr>
              <a:t>Diş</a:t>
            </a:r>
            <a:r>
              <a:rPr lang="en-US" sz="2000" dirty="0" smtClean="0">
                <a:latin typeface="Times New Roman"/>
                <a:cs typeface="Times New Roman"/>
              </a:rPr>
              <a:t> </a:t>
            </a:r>
            <a:r>
              <a:rPr lang="en-US" sz="2000" dirty="0" err="1" smtClean="0">
                <a:latin typeface="Times New Roman"/>
                <a:cs typeface="Times New Roman"/>
              </a:rPr>
              <a:t>hekimi</a:t>
            </a:r>
            <a:r>
              <a:rPr lang="en-US" sz="2000" dirty="0" smtClean="0">
                <a:latin typeface="Times New Roman"/>
                <a:cs typeface="Times New Roman"/>
              </a:rPr>
              <a:t>, </a:t>
            </a:r>
            <a:r>
              <a:rPr lang="en-US" sz="2000" dirty="0" err="1" smtClean="0">
                <a:latin typeface="Times New Roman"/>
                <a:cs typeface="Times New Roman"/>
              </a:rPr>
              <a:t>farklı</a:t>
            </a:r>
            <a:r>
              <a:rPr lang="en-US" sz="2000" dirty="0" smtClean="0">
                <a:latin typeface="Times New Roman"/>
                <a:cs typeface="Times New Roman"/>
              </a:rPr>
              <a:t> </a:t>
            </a:r>
            <a:r>
              <a:rPr lang="en-US" sz="2000" dirty="0" err="1" smtClean="0">
                <a:latin typeface="Times New Roman"/>
                <a:cs typeface="Times New Roman"/>
              </a:rPr>
              <a:t>tutucu</a:t>
            </a:r>
            <a:r>
              <a:rPr lang="en-US" sz="2000" dirty="0" smtClean="0">
                <a:latin typeface="Times New Roman"/>
                <a:cs typeface="Times New Roman"/>
              </a:rPr>
              <a:t>  </a:t>
            </a:r>
            <a:r>
              <a:rPr lang="en-US" sz="2000" dirty="0" err="1" smtClean="0">
                <a:latin typeface="Times New Roman"/>
                <a:cs typeface="Times New Roman"/>
              </a:rPr>
              <a:t>sistemler</a:t>
            </a:r>
            <a:r>
              <a:rPr lang="en-US" sz="2000" dirty="0" smtClean="0">
                <a:latin typeface="Times New Roman"/>
                <a:cs typeface="Times New Roman"/>
              </a:rPr>
              <a:t>, </a:t>
            </a:r>
            <a:r>
              <a:rPr lang="en-US" sz="2000" dirty="0" err="1" smtClean="0">
                <a:latin typeface="Times New Roman"/>
                <a:cs typeface="Times New Roman"/>
              </a:rPr>
              <a:t>mekanik</a:t>
            </a:r>
            <a:r>
              <a:rPr lang="en-US" sz="2000" dirty="0" smtClean="0">
                <a:latin typeface="Times New Roman"/>
                <a:cs typeface="Times New Roman"/>
              </a:rPr>
              <a:t> </a:t>
            </a:r>
            <a:r>
              <a:rPr lang="en-US" sz="2000" dirty="0" err="1" smtClean="0">
                <a:latin typeface="Times New Roman"/>
                <a:cs typeface="Times New Roman"/>
              </a:rPr>
              <a:t>özellikleri</a:t>
            </a:r>
            <a:r>
              <a:rPr lang="en-US" sz="2000" dirty="0" smtClean="0">
                <a:latin typeface="Times New Roman"/>
                <a:cs typeface="Times New Roman"/>
              </a:rPr>
              <a:t> </a:t>
            </a:r>
            <a:r>
              <a:rPr lang="en-US" sz="2000" dirty="0" err="1" smtClean="0">
                <a:latin typeface="Times New Roman"/>
                <a:cs typeface="Times New Roman"/>
              </a:rPr>
              <a:t>ve</a:t>
            </a:r>
            <a:r>
              <a:rPr lang="en-US" sz="2000" dirty="0" smtClean="0">
                <a:latin typeface="Times New Roman"/>
                <a:cs typeface="Times New Roman"/>
              </a:rPr>
              <a:t> </a:t>
            </a:r>
            <a:r>
              <a:rPr lang="en-US" sz="2000" dirty="0" err="1" smtClean="0">
                <a:latin typeface="Times New Roman"/>
                <a:cs typeface="Times New Roman"/>
              </a:rPr>
              <a:t>hangi</a:t>
            </a:r>
            <a:r>
              <a:rPr lang="en-US" sz="2000" dirty="0" smtClean="0">
                <a:latin typeface="Times New Roman"/>
                <a:cs typeface="Times New Roman"/>
              </a:rPr>
              <a:t> </a:t>
            </a:r>
            <a:r>
              <a:rPr lang="en-US" sz="2000" dirty="0" err="1" smtClean="0">
                <a:latin typeface="Times New Roman"/>
                <a:cs typeface="Times New Roman"/>
              </a:rPr>
              <a:t>yolla</a:t>
            </a:r>
            <a:r>
              <a:rPr lang="en-US" sz="2000" dirty="0" smtClean="0">
                <a:latin typeface="Times New Roman"/>
                <a:cs typeface="Times New Roman"/>
              </a:rPr>
              <a:t> </a:t>
            </a:r>
            <a:r>
              <a:rPr lang="en-US" sz="2000" dirty="0" err="1" smtClean="0">
                <a:latin typeface="Times New Roman"/>
                <a:cs typeface="Times New Roman"/>
              </a:rPr>
              <a:t>yükleme</a:t>
            </a:r>
            <a:r>
              <a:rPr lang="en-US" sz="2000" dirty="0" smtClean="0">
                <a:latin typeface="Times New Roman"/>
                <a:cs typeface="Times New Roman"/>
              </a:rPr>
              <a:t> </a:t>
            </a:r>
            <a:r>
              <a:rPr lang="en-US" sz="2000" dirty="0" err="1" smtClean="0">
                <a:latin typeface="Times New Roman"/>
                <a:cs typeface="Times New Roman"/>
              </a:rPr>
              <a:t>yaptığı</a:t>
            </a:r>
            <a:r>
              <a:rPr lang="en-US" sz="2000" dirty="0" smtClean="0">
                <a:latin typeface="Times New Roman"/>
                <a:cs typeface="Times New Roman"/>
              </a:rPr>
              <a:t> </a:t>
            </a:r>
            <a:r>
              <a:rPr lang="en-US" sz="2000" dirty="0" err="1" smtClean="0">
                <a:latin typeface="Times New Roman"/>
                <a:cs typeface="Times New Roman"/>
              </a:rPr>
              <a:t>hakkında</a:t>
            </a:r>
            <a:r>
              <a:rPr lang="en-US" sz="2000" dirty="0" smtClean="0">
                <a:latin typeface="Times New Roman"/>
                <a:cs typeface="Times New Roman"/>
              </a:rPr>
              <a:t> </a:t>
            </a:r>
            <a:r>
              <a:rPr lang="en-US" sz="2000" dirty="0" err="1" smtClean="0">
                <a:latin typeface="Times New Roman"/>
                <a:cs typeface="Times New Roman"/>
              </a:rPr>
              <a:t>bilgi</a:t>
            </a:r>
            <a:r>
              <a:rPr lang="en-US" sz="2000" dirty="0" smtClean="0">
                <a:latin typeface="Times New Roman"/>
                <a:cs typeface="Times New Roman"/>
              </a:rPr>
              <a:t> </a:t>
            </a:r>
            <a:r>
              <a:rPr lang="en-US" sz="2000" dirty="0" err="1" smtClean="0">
                <a:latin typeface="Times New Roman"/>
                <a:cs typeface="Times New Roman"/>
              </a:rPr>
              <a:t>sahibi</a:t>
            </a:r>
            <a:r>
              <a:rPr lang="en-US" sz="2000" dirty="0" smtClean="0">
                <a:latin typeface="Times New Roman"/>
                <a:cs typeface="Times New Roman"/>
              </a:rPr>
              <a:t> </a:t>
            </a:r>
            <a:r>
              <a:rPr lang="en-US" sz="2000" dirty="0" err="1" smtClean="0">
                <a:latin typeface="Times New Roman"/>
                <a:cs typeface="Times New Roman"/>
              </a:rPr>
              <a:t>olmalıdır</a:t>
            </a:r>
            <a:r>
              <a:rPr lang="en-US" sz="2000" dirty="0" smtClean="0">
                <a:latin typeface="Times New Roman"/>
                <a:cs typeface="Times New Roman"/>
              </a:rPr>
              <a:t>. </a:t>
            </a:r>
          </a:p>
          <a:p>
            <a:pPr marL="0" marR="457200" indent="0" algn="l" defTabSz="457200" eaLnBrk="1" fontAlgn="auto" latinLnBrk="0" hangingPunct="1">
              <a:lnSpc>
                <a:spcPct val="117999"/>
              </a:lnSpc>
              <a:spcBef>
                <a:spcPts val="0"/>
              </a:spcBef>
              <a:spcAft>
                <a:spcPts val="0"/>
              </a:spcAft>
              <a:buClrTx/>
              <a:buSzTx/>
              <a:buFontTx/>
              <a:buNone/>
              <a:tabLst/>
              <a:defRPr sz="2500">
                <a:solidFill>
                  <a:srgbClr val="000000"/>
                </a:solidFill>
                <a:latin typeface="Times New Roman"/>
                <a:ea typeface="Times New Roman"/>
                <a:cs typeface="Times New Roman"/>
                <a:sym typeface="Times New Roman"/>
              </a:defRPr>
            </a:pPr>
            <a:r>
              <a:rPr lang="en-US" sz="2000" dirty="0" err="1" smtClean="0">
                <a:latin typeface="Times New Roman"/>
                <a:cs typeface="Times New Roman"/>
              </a:rPr>
              <a:t>Tutucu</a:t>
            </a:r>
            <a:r>
              <a:rPr lang="en-US" sz="2000" dirty="0" smtClean="0">
                <a:latin typeface="Times New Roman"/>
                <a:cs typeface="Times New Roman"/>
              </a:rPr>
              <a:t> </a:t>
            </a:r>
            <a:r>
              <a:rPr lang="en-US" sz="2000" dirty="0" err="1" smtClean="0">
                <a:latin typeface="Times New Roman"/>
                <a:cs typeface="Times New Roman"/>
              </a:rPr>
              <a:t>Sistem</a:t>
            </a:r>
            <a:r>
              <a:rPr lang="en-US" sz="2000" dirty="0" smtClean="0">
                <a:latin typeface="Times New Roman"/>
                <a:cs typeface="Times New Roman"/>
              </a:rPr>
              <a:t> </a:t>
            </a:r>
            <a:r>
              <a:rPr lang="en-US" sz="2000" dirty="0" err="1" smtClean="0">
                <a:latin typeface="Times New Roman"/>
                <a:cs typeface="Times New Roman"/>
              </a:rPr>
              <a:t>Seçiminde</a:t>
            </a:r>
            <a:r>
              <a:rPr lang="en-US" sz="2000" dirty="0" smtClean="0">
                <a:latin typeface="Times New Roman"/>
                <a:cs typeface="Times New Roman"/>
              </a:rPr>
              <a:t> </a:t>
            </a:r>
            <a:r>
              <a:rPr lang="en-US" sz="2000" dirty="0" err="1" smtClean="0">
                <a:latin typeface="Times New Roman"/>
                <a:cs typeface="Times New Roman"/>
              </a:rPr>
              <a:t>Değerlendirilmesi</a:t>
            </a:r>
            <a:r>
              <a:rPr lang="en-US" sz="2000" dirty="0" smtClean="0">
                <a:latin typeface="Times New Roman"/>
                <a:cs typeface="Times New Roman"/>
              </a:rPr>
              <a:t> </a:t>
            </a:r>
            <a:r>
              <a:rPr lang="en-US" sz="2000" dirty="0" err="1" smtClean="0">
                <a:latin typeface="Times New Roman"/>
                <a:cs typeface="Times New Roman"/>
              </a:rPr>
              <a:t>Gereken</a:t>
            </a:r>
            <a:r>
              <a:rPr lang="en-US" sz="2000" dirty="0" smtClean="0">
                <a:latin typeface="Times New Roman"/>
                <a:cs typeface="Times New Roman"/>
              </a:rPr>
              <a:t> </a:t>
            </a:r>
            <a:r>
              <a:rPr lang="en-US" sz="2000" dirty="0" err="1" smtClean="0">
                <a:latin typeface="Times New Roman"/>
                <a:cs typeface="Times New Roman"/>
              </a:rPr>
              <a:t>Faktörler</a:t>
            </a:r>
            <a:r>
              <a:rPr lang="en-US" sz="2000" dirty="0" smtClean="0">
                <a:latin typeface="Times New Roman"/>
                <a:cs typeface="Times New Roman"/>
              </a:rPr>
              <a:t>:</a:t>
            </a:r>
          </a:p>
          <a:p>
            <a:pPr marR="457200" algn="l" defTabSz="457200">
              <a:lnSpc>
                <a:spcPct val="120000"/>
              </a:lnSpc>
              <a:defRPr sz="2600" b="1">
                <a:solidFill>
                  <a:srgbClr val="000000"/>
                </a:solidFill>
                <a:latin typeface="Times New Roman"/>
                <a:ea typeface="Times New Roman"/>
                <a:cs typeface="Times New Roman"/>
                <a:sym typeface="Times New Roman"/>
              </a:defRPr>
            </a:pPr>
            <a:r>
              <a:rPr lang="en-US" sz="2000" dirty="0" smtClean="0">
                <a:latin typeface="Times New Roman"/>
                <a:cs typeface="Times New Roman"/>
              </a:rPr>
              <a:t>A. </a:t>
            </a:r>
            <a:r>
              <a:rPr lang="en-US" sz="2000" dirty="0" err="1" smtClean="0">
                <a:latin typeface="Times New Roman"/>
                <a:cs typeface="Times New Roman"/>
              </a:rPr>
              <a:t>Rezidüel</a:t>
            </a:r>
            <a:r>
              <a:rPr lang="en-US" sz="2000" dirty="0" smtClean="0">
                <a:latin typeface="Times New Roman"/>
                <a:cs typeface="Times New Roman"/>
              </a:rPr>
              <a:t> </a:t>
            </a:r>
            <a:r>
              <a:rPr lang="en-US" sz="2000" dirty="0" err="1" smtClean="0">
                <a:latin typeface="Times New Roman"/>
                <a:cs typeface="Times New Roman"/>
              </a:rPr>
              <a:t>Kretin</a:t>
            </a:r>
            <a:r>
              <a:rPr lang="en-US" sz="2000" dirty="0" smtClean="0">
                <a:latin typeface="Times New Roman"/>
                <a:cs typeface="Times New Roman"/>
              </a:rPr>
              <a:t> </a:t>
            </a:r>
            <a:r>
              <a:rPr lang="en-US" sz="2000" dirty="0" err="1" smtClean="0">
                <a:latin typeface="Times New Roman"/>
                <a:cs typeface="Times New Roman"/>
              </a:rPr>
              <a:t>Niceliği</a:t>
            </a:r>
            <a:r>
              <a:rPr lang="en-US" sz="2000" dirty="0" smtClean="0">
                <a:latin typeface="Times New Roman"/>
                <a:cs typeface="Times New Roman"/>
              </a:rPr>
              <a:t> </a:t>
            </a:r>
            <a:r>
              <a:rPr lang="en-US" sz="2000" dirty="0" err="1" smtClean="0">
                <a:latin typeface="Times New Roman"/>
                <a:cs typeface="Times New Roman"/>
              </a:rPr>
              <a:t>ve</a:t>
            </a:r>
            <a:r>
              <a:rPr lang="en-US" sz="2000" dirty="0" smtClean="0">
                <a:latin typeface="Times New Roman"/>
                <a:cs typeface="Times New Roman"/>
              </a:rPr>
              <a:t> </a:t>
            </a:r>
            <a:r>
              <a:rPr lang="en-US" sz="2000" dirty="0" err="1" smtClean="0">
                <a:latin typeface="Times New Roman"/>
                <a:cs typeface="Times New Roman"/>
              </a:rPr>
              <a:t>Niteliği</a:t>
            </a:r>
            <a:endParaRPr lang="en-US" sz="2000" dirty="0" smtClean="0">
              <a:latin typeface="Times New Roman"/>
              <a:cs typeface="Times New Roman"/>
            </a:endParaRPr>
          </a:p>
          <a:p>
            <a:pPr marR="457200" algn="l" defTabSz="457200">
              <a:lnSpc>
                <a:spcPct val="120000"/>
              </a:lnSpc>
              <a:defRPr sz="2600" b="1">
                <a:solidFill>
                  <a:srgbClr val="000000"/>
                </a:solidFill>
                <a:latin typeface="Times New Roman"/>
                <a:ea typeface="Times New Roman"/>
                <a:cs typeface="Times New Roman"/>
                <a:sym typeface="Times New Roman"/>
              </a:defRPr>
            </a:pPr>
            <a:r>
              <a:rPr lang="en-US" sz="2000" dirty="0" smtClean="0">
                <a:uFill>
                  <a:solidFill>
                    <a:srgbClr val="000000"/>
                  </a:solidFill>
                </a:uFill>
                <a:latin typeface="Times New Roman"/>
                <a:cs typeface="Times New Roman"/>
              </a:rPr>
              <a:t>B. </a:t>
            </a:r>
            <a:r>
              <a:rPr lang="en-US" sz="2000" dirty="0" smtClean="0">
                <a:latin typeface="Times New Roman"/>
                <a:cs typeface="Times New Roman"/>
              </a:rPr>
              <a:t>Dental </a:t>
            </a:r>
            <a:r>
              <a:rPr lang="en-US" sz="2000" dirty="0" err="1" smtClean="0">
                <a:latin typeface="Times New Roman"/>
                <a:cs typeface="Times New Roman"/>
              </a:rPr>
              <a:t>Arkın</a:t>
            </a:r>
            <a:r>
              <a:rPr lang="en-US" sz="2000" dirty="0" smtClean="0">
                <a:latin typeface="Times New Roman"/>
                <a:cs typeface="Times New Roman"/>
              </a:rPr>
              <a:t> </a:t>
            </a:r>
            <a:r>
              <a:rPr lang="en-US" sz="2000" dirty="0" err="1" smtClean="0">
                <a:latin typeface="Times New Roman"/>
                <a:cs typeface="Times New Roman"/>
              </a:rPr>
              <a:t>Şekli</a:t>
            </a:r>
            <a:endParaRPr lang="en-US" sz="2000" dirty="0" smtClean="0">
              <a:latin typeface="Times New Roman"/>
              <a:cs typeface="Times New Roman"/>
            </a:endParaRPr>
          </a:p>
          <a:p>
            <a:pPr marR="457200" algn="l" defTabSz="457200">
              <a:lnSpc>
                <a:spcPct val="120000"/>
              </a:lnSpc>
              <a:defRPr sz="2600" b="1">
                <a:solidFill>
                  <a:srgbClr val="000000"/>
                </a:solidFill>
                <a:latin typeface="Times New Roman"/>
                <a:ea typeface="Times New Roman"/>
                <a:cs typeface="Times New Roman"/>
                <a:sym typeface="Times New Roman"/>
              </a:defRPr>
            </a:pPr>
            <a:r>
              <a:rPr lang="en-US" sz="2000" dirty="0" smtClean="0">
                <a:latin typeface="Times New Roman"/>
                <a:cs typeface="Times New Roman"/>
              </a:rPr>
              <a:t>C. </a:t>
            </a:r>
            <a:r>
              <a:rPr lang="en-US" sz="2000" dirty="0" err="1" smtClean="0">
                <a:latin typeface="Times New Roman"/>
                <a:cs typeface="Times New Roman"/>
              </a:rPr>
              <a:t>İmplantlar</a:t>
            </a:r>
            <a:r>
              <a:rPr lang="en-US" sz="2000" dirty="0" smtClean="0">
                <a:latin typeface="Times New Roman"/>
                <a:cs typeface="Times New Roman"/>
              </a:rPr>
              <a:t> </a:t>
            </a:r>
            <a:r>
              <a:rPr lang="en-US" sz="2000" dirty="0" err="1" smtClean="0">
                <a:latin typeface="Times New Roman"/>
                <a:cs typeface="Times New Roman"/>
              </a:rPr>
              <a:t>Arası</a:t>
            </a:r>
            <a:r>
              <a:rPr lang="en-US" sz="2000" dirty="0" smtClean="0">
                <a:latin typeface="Times New Roman"/>
                <a:cs typeface="Times New Roman"/>
              </a:rPr>
              <a:t> </a:t>
            </a:r>
            <a:r>
              <a:rPr lang="en-US" sz="2000" dirty="0" err="1" smtClean="0">
                <a:latin typeface="Times New Roman"/>
                <a:cs typeface="Times New Roman"/>
              </a:rPr>
              <a:t>Açı</a:t>
            </a:r>
            <a:endParaRPr lang="en-US" sz="2000" dirty="0" smtClean="0">
              <a:latin typeface="Times New Roman"/>
              <a:cs typeface="Times New Roman"/>
            </a:endParaRPr>
          </a:p>
          <a:p>
            <a:pPr marR="457200" algn="l" defTabSz="457200">
              <a:lnSpc>
                <a:spcPct val="120000"/>
              </a:lnSpc>
              <a:defRPr sz="2600" b="1">
                <a:solidFill>
                  <a:srgbClr val="000000"/>
                </a:solidFill>
                <a:latin typeface="Times New Roman"/>
                <a:ea typeface="Times New Roman"/>
                <a:cs typeface="Times New Roman"/>
                <a:sym typeface="Times New Roman"/>
              </a:defRPr>
            </a:pPr>
            <a:r>
              <a:rPr lang="en-US" sz="2000" dirty="0" smtClean="0">
                <a:latin typeface="Times New Roman"/>
                <a:cs typeface="Times New Roman"/>
              </a:rPr>
              <a:t>D. </a:t>
            </a:r>
            <a:r>
              <a:rPr lang="en-US" sz="2000" dirty="0" err="1" smtClean="0">
                <a:latin typeface="Times New Roman"/>
                <a:cs typeface="Times New Roman"/>
              </a:rPr>
              <a:t>İstenilen</a:t>
            </a:r>
            <a:r>
              <a:rPr lang="en-US" sz="2000" dirty="0" smtClean="0">
                <a:latin typeface="Times New Roman"/>
                <a:cs typeface="Times New Roman"/>
              </a:rPr>
              <a:t> </a:t>
            </a:r>
            <a:r>
              <a:rPr lang="en-US" sz="2000" dirty="0" err="1" smtClean="0">
                <a:latin typeface="Times New Roman"/>
                <a:cs typeface="Times New Roman"/>
              </a:rPr>
              <a:t>Retansiyon</a:t>
            </a:r>
            <a:r>
              <a:rPr lang="en-US" sz="2000" dirty="0" smtClean="0">
                <a:latin typeface="Times New Roman"/>
                <a:cs typeface="Times New Roman"/>
              </a:rPr>
              <a:t> (</a:t>
            </a:r>
            <a:r>
              <a:rPr lang="en-US" sz="2000" dirty="0" err="1" smtClean="0">
                <a:latin typeface="Times New Roman"/>
                <a:cs typeface="Times New Roman"/>
              </a:rPr>
              <a:t>Tutuculuk</a:t>
            </a:r>
            <a:r>
              <a:rPr lang="en-US" sz="2000" dirty="0" smtClean="0">
                <a:latin typeface="Times New Roman"/>
                <a:cs typeface="Times New Roman"/>
              </a:rPr>
              <a:t>) </a:t>
            </a:r>
            <a:r>
              <a:rPr lang="en-US" sz="2000" dirty="0" err="1" smtClean="0">
                <a:latin typeface="Times New Roman"/>
                <a:cs typeface="Times New Roman"/>
              </a:rPr>
              <a:t>Miktarı</a:t>
            </a:r>
            <a:endParaRPr lang="en-US" sz="2000" dirty="0" smtClean="0">
              <a:latin typeface="Times New Roman"/>
              <a:cs typeface="Times New Roman"/>
            </a:endParaRPr>
          </a:p>
          <a:p>
            <a:pPr marR="457200" algn="l" defTabSz="457200">
              <a:lnSpc>
                <a:spcPct val="120000"/>
              </a:lnSpc>
              <a:defRPr sz="2600" b="1">
                <a:solidFill>
                  <a:srgbClr val="000000"/>
                </a:solidFill>
                <a:latin typeface="Times New Roman"/>
                <a:ea typeface="Times New Roman"/>
                <a:cs typeface="Times New Roman"/>
                <a:sym typeface="Times New Roman"/>
              </a:defRPr>
            </a:pPr>
            <a:r>
              <a:rPr lang="en-US" sz="2000" dirty="0" smtClean="0">
                <a:latin typeface="Times New Roman"/>
                <a:cs typeface="Times New Roman"/>
              </a:rPr>
              <a:t>E. </a:t>
            </a:r>
            <a:r>
              <a:rPr lang="en-US" sz="2000" dirty="0" err="1" smtClean="0">
                <a:latin typeface="Times New Roman"/>
                <a:cs typeface="Times New Roman"/>
              </a:rPr>
              <a:t>Restoratif</a:t>
            </a:r>
            <a:r>
              <a:rPr lang="en-US" sz="2000" dirty="0" smtClean="0">
                <a:latin typeface="Times New Roman"/>
                <a:cs typeface="Times New Roman"/>
              </a:rPr>
              <a:t> Alan</a:t>
            </a:r>
          </a:p>
          <a:p>
            <a:pPr marR="457200" algn="l" defTabSz="457200">
              <a:lnSpc>
                <a:spcPct val="120000"/>
              </a:lnSpc>
              <a:tabLst>
                <a:tab pos="533400" algn="l"/>
              </a:tabLst>
              <a:defRPr sz="2600" b="1">
                <a:solidFill>
                  <a:srgbClr val="000000"/>
                </a:solidFill>
                <a:uFill>
                  <a:solidFill>
                    <a:srgbClr val="000000"/>
                  </a:solidFill>
                </a:uFill>
                <a:latin typeface="Times New Roman"/>
                <a:ea typeface="Times New Roman"/>
                <a:cs typeface="Times New Roman"/>
                <a:sym typeface="Times New Roman"/>
              </a:defRPr>
            </a:pPr>
            <a:r>
              <a:rPr lang="en-US" sz="2000" dirty="0" smtClean="0">
                <a:latin typeface="Times New Roman"/>
                <a:cs typeface="Times New Roman"/>
              </a:rPr>
              <a:t>F. </a:t>
            </a:r>
            <a:r>
              <a:rPr lang="en-US" sz="2000" dirty="0" err="1" smtClean="0">
                <a:latin typeface="Times New Roman"/>
                <a:cs typeface="Times New Roman"/>
              </a:rPr>
              <a:t>Tedavi</a:t>
            </a:r>
            <a:r>
              <a:rPr lang="en-US" sz="2000" dirty="0" smtClean="0">
                <a:latin typeface="Times New Roman"/>
                <a:cs typeface="Times New Roman"/>
              </a:rPr>
              <a:t> </a:t>
            </a:r>
            <a:r>
              <a:rPr lang="en-US" sz="2000" dirty="0" err="1" smtClean="0">
                <a:latin typeface="Times New Roman"/>
                <a:cs typeface="Times New Roman"/>
              </a:rPr>
              <a:t>Maliyeti</a:t>
            </a:r>
            <a:r>
              <a:rPr lang="en-US" sz="2600" baseline="0" dirty="0">
                <a:latin typeface="Times New Roman"/>
                <a:cs typeface="Times New Roman"/>
              </a:rPr>
              <a:t> </a:t>
            </a:r>
            <a:r>
              <a:rPr lang="en-US" sz="2600" baseline="0" dirty="0" smtClean="0">
                <a:latin typeface="Times New Roman"/>
                <a:cs typeface="Times New Roman"/>
              </a:rPr>
              <a:t>   dir.</a:t>
            </a:r>
            <a:endParaRPr lang="en-US" sz="2000" dirty="0" smtClean="0">
              <a:latin typeface="Times New Roman"/>
              <a:cs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30.01.2020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30.01.2020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tiff"/><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tiff"/><Relationship Id="rId5" Type="http://schemas.openxmlformats.org/officeDocument/2006/relationships/image" Target="../media/image17.tiff"/><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980728"/>
            <a:ext cx="7772400" cy="3672407"/>
          </a:xfrm>
        </p:spPr>
        <p:txBody>
          <a:bodyPr>
            <a:normAutofit fontScale="90000"/>
          </a:bodyPr>
          <a:lstStyle/>
          <a:p>
            <a:r>
              <a:rPr lang="tr-TR" sz="4000" dirty="0" smtClean="0">
                <a:solidFill>
                  <a:srgbClr val="FF0000"/>
                </a:solidFill>
                <a:latin typeface="Comic Sans MS" pitchFamily="66" charset="0"/>
              </a:rPr>
              <a:t/>
            </a:r>
            <a:br>
              <a:rPr lang="tr-TR" sz="4000" dirty="0" smtClean="0">
                <a:solidFill>
                  <a:srgbClr val="FF0000"/>
                </a:solidFill>
                <a:latin typeface="Comic Sans MS" pitchFamily="66" charset="0"/>
              </a:rPr>
            </a:br>
            <a:r>
              <a:rPr lang="tr-TR" sz="4000" dirty="0" smtClean="0">
                <a:solidFill>
                  <a:srgbClr val="FF0000"/>
                </a:solidFill>
                <a:latin typeface="Comic Sans MS" pitchFamily="66" charset="0"/>
              </a:rPr>
              <a:t>KOMBİNE PROTEZLER</a:t>
            </a:r>
            <a:br>
              <a:rPr lang="tr-TR" sz="4000" dirty="0" smtClean="0">
                <a:solidFill>
                  <a:srgbClr val="FF0000"/>
                </a:solidFill>
                <a:latin typeface="Comic Sans MS" pitchFamily="66" charset="0"/>
              </a:rPr>
            </a:br>
            <a:r>
              <a:rPr lang="tr-TR" sz="4000" dirty="0" smtClean="0">
                <a:solidFill>
                  <a:srgbClr val="0070C0"/>
                </a:solidFill>
                <a:latin typeface="Comic Sans MS" pitchFamily="66" charset="0"/>
              </a:rPr>
              <a:t> </a:t>
            </a:r>
            <a:r>
              <a:rPr lang="tr-TR" sz="4000" dirty="0" smtClean="0">
                <a:solidFill>
                  <a:srgbClr val="FF0000"/>
                </a:solidFill>
                <a:latin typeface="Comic Sans MS" pitchFamily="66" charset="0"/>
              </a:rPr>
              <a:t>(</a:t>
            </a:r>
            <a:r>
              <a:rPr lang="tr-TR" sz="4000" dirty="0" smtClean="0">
                <a:latin typeface="Comic Sans MS" pitchFamily="66" charset="0"/>
              </a:rPr>
              <a:t>SABİT- </a:t>
            </a:r>
            <a:br>
              <a:rPr lang="tr-TR" sz="4000" dirty="0" smtClean="0">
                <a:latin typeface="Comic Sans MS" pitchFamily="66" charset="0"/>
              </a:rPr>
            </a:br>
            <a:r>
              <a:rPr lang="tr-TR" sz="4000" dirty="0" smtClean="0">
                <a:latin typeface="Comic Sans MS" pitchFamily="66" charset="0"/>
              </a:rPr>
              <a:t>HAREKETLİ-</a:t>
            </a:r>
            <a:br>
              <a:rPr lang="tr-TR" sz="4000" dirty="0" smtClean="0">
                <a:latin typeface="Comic Sans MS" pitchFamily="66" charset="0"/>
              </a:rPr>
            </a:br>
            <a:r>
              <a:rPr lang="tr-TR" sz="4000" dirty="0" smtClean="0">
                <a:latin typeface="Comic Sans MS" pitchFamily="66" charset="0"/>
              </a:rPr>
              <a:t> PROTEZ</a:t>
            </a:r>
            <a:r>
              <a:rPr lang="tr-TR" sz="4000" dirty="0" smtClean="0">
                <a:solidFill>
                  <a:srgbClr val="FF0000"/>
                </a:solidFill>
                <a:latin typeface="Comic Sans MS" pitchFamily="66" charset="0"/>
              </a:rPr>
              <a:t>)</a:t>
            </a:r>
            <a:r>
              <a:rPr lang="tr-TR" dirty="0" smtClean="0">
                <a:latin typeface="Comic Sans MS" pitchFamily="66" charset="0"/>
              </a:rPr>
              <a:t/>
            </a:r>
            <a:br>
              <a:rPr lang="tr-TR" dirty="0" smtClean="0">
                <a:latin typeface="Comic Sans MS" pitchFamily="66" charset="0"/>
              </a:rPr>
            </a:br>
            <a:r>
              <a:rPr lang="tr-TR" dirty="0" smtClean="0"/>
              <a:t/>
            </a:r>
            <a:br>
              <a:rPr lang="tr-TR" dirty="0" smtClean="0"/>
            </a:br>
            <a:endParaRPr lang="tr-TR" dirty="0"/>
          </a:p>
        </p:txBody>
      </p:sp>
      <p:sp>
        <p:nvSpPr>
          <p:cNvPr id="3" name="Alt Başlık 2"/>
          <p:cNvSpPr>
            <a:spLocks noGrp="1"/>
          </p:cNvSpPr>
          <p:nvPr>
            <p:ph type="subTitle" idx="1"/>
          </p:nvPr>
        </p:nvSpPr>
        <p:spPr>
          <a:xfrm>
            <a:off x="1371600" y="4869160"/>
            <a:ext cx="7558118" cy="769640"/>
          </a:xfrm>
        </p:spPr>
        <p:txBody>
          <a:bodyPr/>
          <a:lstStyle/>
          <a:p>
            <a:r>
              <a:rPr lang="tr-TR" dirty="0" smtClean="0"/>
              <a:t>                        </a:t>
            </a:r>
            <a:r>
              <a:rPr lang="tr-TR" dirty="0" smtClean="0">
                <a:solidFill>
                  <a:schemeClr val="tx1"/>
                </a:solidFill>
                <a:latin typeface="Comic Sans MS" pitchFamily="66" charset="0"/>
              </a:rPr>
              <a:t>Prof. Dr. Sadullah </a:t>
            </a:r>
            <a:r>
              <a:rPr lang="tr-TR" dirty="0" err="1" smtClean="0">
                <a:solidFill>
                  <a:schemeClr val="tx1"/>
                </a:solidFill>
                <a:latin typeface="Comic Sans MS" pitchFamily="66" charset="0"/>
              </a:rPr>
              <a:t>Üçtaşlı</a:t>
            </a:r>
            <a:r>
              <a:rPr lang="tr-TR" dirty="0" smtClean="0">
                <a:solidFill>
                  <a:schemeClr val="tx1"/>
                </a:solidFill>
                <a:latin typeface="Comic Sans MS" pitchFamily="66" charset="0"/>
              </a:rPr>
              <a:t> </a:t>
            </a:r>
            <a:endParaRPr lang="tr-TR" dirty="0">
              <a:solidFill>
                <a:schemeClr val="tx1"/>
              </a:solidFill>
              <a:latin typeface="Comic Sans MS" pitchFamily="66" charset="0"/>
            </a:endParaRPr>
          </a:p>
        </p:txBody>
      </p:sp>
    </p:spTree>
    <p:extLst>
      <p:ext uri="{BB962C8B-B14F-4D97-AF65-F5344CB8AC3E}">
        <p14:creationId xmlns="" xmlns:p14="http://schemas.microsoft.com/office/powerpoint/2010/main" val="195173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792088"/>
          </a:xfrm>
        </p:spPr>
        <p:txBody>
          <a:bodyPr/>
          <a:lstStyle/>
          <a:p>
            <a:pPr algn="l"/>
            <a:r>
              <a:rPr lang="tr-TR" dirty="0" smtClean="0">
                <a:latin typeface="Comic Sans MS" pitchFamily="66" charset="0"/>
              </a:rPr>
              <a:t>Kombine protez örneği</a:t>
            </a:r>
            <a:endParaRPr lang="tr-TR" dirty="0">
              <a:latin typeface="Comic Sans MS" pitchFamily="66" charset="0"/>
            </a:endParaRPr>
          </a:p>
        </p:txBody>
      </p:sp>
      <p:pic>
        <p:nvPicPr>
          <p:cNvPr id="4098" name="Picture 2" descr="C:\Users\samsung pc\Desktop\imagesCAPJGF8C.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55689" y="3944248"/>
            <a:ext cx="3564746" cy="236507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samsung pc\Desktop\imagesCAC88WRL.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0981" b="14792"/>
          <a:stretch/>
        </p:blipFill>
        <p:spPr bwMode="auto">
          <a:xfrm>
            <a:off x="655689" y="1087015"/>
            <a:ext cx="3564746" cy="248600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samsung pc\Desktop\image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20603" y="1087014"/>
            <a:ext cx="2587701" cy="2486001"/>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C:\Users\samsung pc\Desktop\OVERDENTURE_BAR170.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51948" y="3987535"/>
            <a:ext cx="2844388" cy="23937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5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792088"/>
          </a:xfrm>
        </p:spPr>
        <p:txBody>
          <a:bodyPr/>
          <a:lstStyle/>
          <a:p>
            <a:pPr algn="l"/>
            <a:r>
              <a:rPr lang="tr-TR" dirty="0" smtClean="0">
                <a:latin typeface="Comic Sans MS" pitchFamily="66" charset="0"/>
              </a:rPr>
              <a:t>Kombine protez örneği</a:t>
            </a:r>
            <a:endParaRPr lang="tr-TR" dirty="0">
              <a:latin typeface="Comic Sans MS" pitchFamily="66" charset="0"/>
            </a:endParaRPr>
          </a:p>
        </p:txBody>
      </p:sp>
      <p:pic>
        <p:nvPicPr>
          <p:cNvPr id="6" name="Picture 2" descr="C:\Users\samsung pc\Desktop\150x139xballattachments_abutments_on_implants1_jpg_pagespeed_ic_SNzKsS0xq-.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1560" y="1087014"/>
            <a:ext cx="3179248" cy="294610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samsung pc\Desktop\images.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3568" y="4221088"/>
            <a:ext cx="2587701" cy="248600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C:\Users\samsung pc\Desktop\imagesCABI1IV4.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948264" y="4602087"/>
            <a:ext cx="2035913" cy="203591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C:\Users\samsung pc\Desktop\OVERDENTURE_BAR170.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995936" y="4460232"/>
            <a:ext cx="2587701" cy="21777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471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60648"/>
            <a:ext cx="8640960" cy="576064"/>
          </a:xfrm>
        </p:spPr>
        <p:txBody>
          <a:bodyPr>
            <a:normAutofit fontScale="90000"/>
          </a:bodyPr>
          <a:lstStyle/>
          <a:p>
            <a:pPr algn="l"/>
            <a:r>
              <a:rPr lang="tr-TR" sz="3200" dirty="0" smtClean="0">
                <a:solidFill>
                  <a:srgbClr val="FF0000"/>
                </a:solidFill>
                <a:latin typeface="Comic Sans MS" pitchFamily="66" charset="0"/>
              </a:rPr>
              <a:t>Tutucu sistemler: </a:t>
            </a:r>
            <a:r>
              <a:rPr lang="tr-TR" sz="3200" dirty="0" err="1" smtClean="0">
                <a:solidFill>
                  <a:srgbClr val="0070C0"/>
                </a:solidFill>
                <a:latin typeface="Comic Sans MS" pitchFamily="66" charset="0"/>
              </a:rPr>
              <a:t>splintlenen</a:t>
            </a:r>
            <a:r>
              <a:rPr lang="tr-TR" sz="3200" dirty="0" smtClean="0">
                <a:solidFill>
                  <a:srgbClr val="0070C0"/>
                </a:solidFill>
                <a:latin typeface="Comic Sans MS" pitchFamily="66" charset="0"/>
              </a:rPr>
              <a:t> </a:t>
            </a:r>
            <a:r>
              <a:rPr lang="tr-TR" sz="3200" dirty="0" smtClean="0">
                <a:latin typeface="Comic Sans MS" pitchFamily="66" charset="0"/>
              </a:rPr>
              <a:t>veya</a:t>
            </a:r>
            <a:r>
              <a:rPr lang="tr-TR" sz="3200" dirty="0" smtClean="0">
                <a:solidFill>
                  <a:srgbClr val="0070C0"/>
                </a:solidFill>
                <a:latin typeface="Comic Sans MS" pitchFamily="66" charset="0"/>
              </a:rPr>
              <a:t> </a:t>
            </a:r>
            <a:r>
              <a:rPr lang="tr-TR" sz="3200" dirty="0" err="1" smtClean="0">
                <a:solidFill>
                  <a:srgbClr val="0070C0"/>
                </a:solidFill>
                <a:latin typeface="Comic Sans MS" pitchFamily="66" charset="0"/>
              </a:rPr>
              <a:t>splintlenmeyen</a:t>
            </a:r>
            <a:endParaRPr lang="tr-TR" sz="3200" dirty="0">
              <a:solidFill>
                <a:srgbClr val="FF0000"/>
              </a:solidFill>
              <a:latin typeface="Comic Sans MS" pitchFamily="66" charset="0"/>
            </a:endParaRPr>
          </a:p>
        </p:txBody>
      </p:sp>
      <p:pic>
        <p:nvPicPr>
          <p:cNvPr id="6148" name="Picture 4" descr="C:\Users\samsung pc\Desktop\images.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39552" y="857563"/>
            <a:ext cx="7488832" cy="56093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45424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msung pc\Desktop\precision-attachments-75-638.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23528" y="116632"/>
            <a:ext cx="8605992" cy="64612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209795" y="125761"/>
            <a:ext cx="8748464" cy="933906"/>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L="295561" indent="-270113" defTabSz="321457">
              <a:defRPr sz="3400" b="1">
                <a:solidFill>
                  <a:schemeClr val="accent5"/>
                </a:solidFill>
                <a:latin typeface="Arial"/>
                <a:ea typeface="Arial"/>
                <a:cs typeface="Arial"/>
                <a:sym typeface="Arial"/>
              </a:defRPr>
            </a:pPr>
            <a:r>
              <a:rPr sz="2800" dirty="0">
                <a:latin typeface="Comic Sans MS" pitchFamily="66" charset="0"/>
                <a:cs typeface="Times New Roman"/>
              </a:rPr>
              <a:t>Tutucu sistemin, </a:t>
            </a:r>
            <a:r>
              <a:rPr sz="2800" dirty="0" err="1" smtClean="0">
                <a:latin typeface="Comic Sans MS" pitchFamily="66" charset="0"/>
                <a:cs typeface="Times New Roman"/>
              </a:rPr>
              <a:t>tasarım</a:t>
            </a:r>
            <a:r>
              <a:rPr sz="2800" dirty="0" smtClean="0">
                <a:latin typeface="Comic Sans MS" pitchFamily="66" charset="0"/>
                <a:cs typeface="Times New Roman"/>
              </a:rPr>
              <a:t> </a:t>
            </a:r>
            <a:r>
              <a:rPr sz="2800" dirty="0" err="1">
                <a:latin typeface="Comic Sans MS" pitchFamily="66" charset="0"/>
                <a:cs typeface="Times New Roman"/>
              </a:rPr>
              <a:t>ve</a:t>
            </a:r>
            <a:r>
              <a:rPr sz="2800" dirty="0">
                <a:latin typeface="Comic Sans MS" pitchFamily="66" charset="0"/>
                <a:cs typeface="Times New Roman"/>
              </a:rPr>
              <a:t> </a:t>
            </a:r>
            <a:endParaRPr lang="tr-TR" sz="2800" dirty="0" smtClean="0">
              <a:latin typeface="Comic Sans MS" pitchFamily="66" charset="0"/>
              <a:cs typeface="Times New Roman"/>
            </a:endParaRPr>
          </a:p>
          <a:p>
            <a:pPr marL="295561" indent="-270113" defTabSz="321457">
              <a:defRPr sz="3400" b="1">
                <a:solidFill>
                  <a:schemeClr val="accent5"/>
                </a:solidFill>
                <a:latin typeface="Arial"/>
                <a:ea typeface="Arial"/>
                <a:cs typeface="Arial"/>
                <a:sym typeface="Arial"/>
              </a:defRPr>
            </a:pPr>
            <a:r>
              <a:rPr sz="2800" dirty="0" err="1" smtClean="0">
                <a:latin typeface="Comic Sans MS" pitchFamily="66" charset="0"/>
                <a:cs typeface="Times New Roman"/>
              </a:rPr>
              <a:t>esneklik</a:t>
            </a:r>
            <a:r>
              <a:rPr lang="tr-TR" sz="2800" dirty="0" smtClean="0">
                <a:latin typeface="Comic Sans MS" pitchFamily="66" charset="0"/>
                <a:cs typeface="Times New Roman"/>
              </a:rPr>
              <a:t> </a:t>
            </a:r>
            <a:r>
              <a:rPr sz="2800" dirty="0" err="1" smtClean="0">
                <a:latin typeface="Comic Sans MS" pitchFamily="66" charset="0"/>
                <a:cs typeface="Times New Roman"/>
              </a:rPr>
              <a:t>derecesini,etkileyen</a:t>
            </a:r>
            <a:r>
              <a:rPr sz="2800" dirty="0" smtClean="0">
                <a:latin typeface="Comic Sans MS" pitchFamily="66" charset="0"/>
                <a:cs typeface="Times New Roman"/>
              </a:rPr>
              <a:t> </a:t>
            </a:r>
            <a:r>
              <a:rPr sz="2800" dirty="0">
                <a:latin typeface="Comic Sans MS" pitchFamily="66" charset="0"/>
                <a:cs typeface="Times New Roman"/>
              </a:rPr>
              <a:t>faktörler:</a:t>
            </a:r>
            <a:endParaRPr sz="2800" b="0" dirty="0">
              <a:latin typeface="Comic Sans MS" pitchFamily="66" charset="0"/>
              <a:cs typeface="Times New Roman"/>
            </a:endParaRPr>
          </a:p>
        </p:txBody>
      </p:sp>
      <p:sp>
        <p:nvSpPr>
          <p:cNvPr id="176" name="Shape 176"/>
          <p:cNvSpPr/>
          <p:nvPr/>
        </p:nvSpPr>
        <p:spPr>
          <a:xfrm>
            <a:off x="279965" y="1059667"/>
            <a:ext cx="8608123" cy="567366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marL="295561" indent="-270113" defTabSz="321457">
              <a:defRPr sz="2800">
                <a:solidFill>
                  <a:srgbClr val="000000"/>
                </a:solidFill>
                <a:latin typeface="Arial"/>
                <a:ea typeface="Arial"/>
                <a:cs typeface="Arial"/>
                <a:sym typeface="Arial"/>
              </a:defRPr>
            </a:pPr>
            <a:r>
              <a:rPr dirty="0">
                <a:solidFill>
                  <a:schemeClr val="accent5"/>
                </a:solidFill>
                <a:latin typeface="Times New Roman"/>
                <a:cs typeface="Times New Roman"/>
              </a:rPr>
              <a:t>►</a:t>
            </a:r>
            <a:r>
              <a:rPr dirty="0">
                <a:latin typeface="Times New Roman"/>
                <a:cs typeface="Times New Roman"/>
              </a:rPr>
              <a:t>Arkın şekli</a:t>
            </a: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r>
              <a:rPr dirty="0">
                <a:solidFill>
                  <a:schemeClr val="accent5"/>
                </a:solidFill>
                <a:latin typeface="Times New Roman"/>
                <a:cs typeface="Times New Roman"/>
              </a:rPr>
              <a:t>►</a:t>
            </a:r>
            <a:r>
              <a:rPr dirty="0">
                <a:latin typeface="Times New Roman"/>
                <a:cs typeface="Times New Roman"/>
              </a:rPr>
              <a:t>İmplantların arktaki dağılımı</a:t>
            </a: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r>
              <a:rPr dirty="0">
                <a:solidFill>
                  <a:schemeClr val="accent5"/>
                </a:solidFill>
                <a:latin typeface="Times New Roman"/>
                <a:cs typeface="Times New Roman"/>
              </a:rPr>
              <a:t>►</a:t>
            </a:r>
            <a:r>
              <a:rPr dirty="0">
                <a:latin typeface="Times New Roman"/>
                <a:cs typeface="Times New Roman"/>
              </a:rPr>
              <a:t>İmplantların uzunlukları ve kemikle olan ilişkileri</a:t>
            </a: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endParaRPr dirty="0">
              <a:latin typeface="Times New Roman"/>
              <a:cs typeface="Times New Roman"/>
            </a:endParaRPr>
          </a:p>
          <a:p>
            <a:pPr marL="295561" indent="-270113" defTabSz="321457">
              <a:defRPr sz="2800">
                <a:solidFill>
                  <a:srgbClr val="000000"/>
                </a:solidFill>
                <a:latin typeface="Arial"/>
                <a:ea typeface="Arial"/>
                <a:cs typeface="Arial"/>
                <a:sym typeface="Arial"/>
              </a:defRPr>
            </a:pPr>
            <a:r>
              <a:rPr dirty="0">
                <a:solidFill>
                  <a:schemeClr val="accent5"/>
                </a:solidFill>
                <a:latin typeface="Times New Roman"/>
                <a:cs typeface="Times New Roman"/>
              </a:rPr>
              <a:t>►</a:t>
            </a:r>
            <a:r>
              <a:rPr dirty="0">
                <a:latin typeface="Times New Roman"/>
                <a:cs typeface="Times New Roman"/>
              </a:rPr>
              <a:t>En öndeki ve en arkadaki implantların arasındaki mesafe</a:t>
            </a:r>
          </a:p>
        </p:txBody>
      </p:sp>
      <p:pic>
        <p:nvPicPr>
          <p:cNvPr id="177" name="pasted-image.tiff"/>
          <p:cNvPicPr>
            <a:picLocks noChangeAspect="1"/>
          </p:cNvPicPr>
          <p:nvPr/>
        </p:nvPicPr>
        <p:blipFill>
          <a:blip r:embed="rId3" cstate="print">
            <a:extLst/>
          </a:blip>
          <a:srcRect l="2437" t="10849" b="45971"/>
          <a:stretch>
            <a:fillRect/>
          </a:stretch>
        </p:blipFill>
        <p:spPr>
          <a:xfrm>
            <a:off x="6560662" y="1692502"/>
            <a:ext cx="2357518" cy="783364"/>
          </a:xfrm>
          <a:prstGeom prst="rect">
            <a:avLst/>
          </a:prstGeom>
          <a:ln w="12700">
            <a:miter lim="400000"/>
          </a:ln>
        </p:spPr>
      </p:pic>
      <p:pic>
        <p:nvPicPr>
          <p:cNvPr id="178" name="pasted-image.tiff"/>
          <p:cNvPicPr>
            <a:picLocks noChangeAspect="1"/>
          </p:cNvPicPr>
          <p:nvPr/>
        </p:nvPicPr>
        <p:blipFill>
          <a:blip r:embed="rId4">
            <a:extLst/>
          </a:blip>
          <a:srcRect l="9339" t="15741" r="47736" b="12275"/>
          <a:stretch>
            <a:fillRect/>
          </a:stretch>
        </p:blipFill>
        <p:spPr>
          <a:xfrm>
            <a:off x="7477003" y="4176273"/>
            <a:ext cx="1158159" cy="971104"/>
          </a:xfrm>
          <a:custGeom>
            <a:avLst/>
            <a:gdLst/>
            <a:ahLst/>
            <a:cxnLst>
              <a:cxn ang="0">
                <a:pos x="wd2" y="hd2"/>
              </a:cxn>
              <a:cxn ang="5400000">
                <a:pos x="wd2" y="hd2"/>
              </a:cxn>
              <a:cxn ang="10800000">
                <a:pos x="wd2" y="hd2"/>
              </a:cxn>
              <a:cxn ang="16200000">
                <a:pos x="wd2" y="hd2"/>
              </a:cxn>
            </a:cxnLst>
            <a:rect l="0" t="0" r="r" b="b"/>
            <a:pathLst>
              <a:path w="21353" h="21009" extrusionOk="0">
                <a:moveTo>
                  <a:pt x="20137" y="0"/>
                </a:moveTo>
                <a:cubicBezTo>
                  <a:pt x="19943" y="0"/>
                  <a:pt x="19718" y="12"/>
                  <a:pt x="19458" y="12"/>
                </a:cubicBezTo>
                <a:cubicBezTo>
                  <a:pt x="17458" y="12"/>
                  <a:pt x="17488" y="-55"/>
                  <a:pt x="17560" y="4576"/>
                </a:cubicBezTo>
                <a:cubicBezTo>
                  <a:pt x="17594" y="6796"/>
                  <a:pt x="17691" y="8743"/>
                  <a:pt x="17776" y="8904"/>
                </a:cubicBezTo>
                <a:cubicBezTo>
                  <a:pt x="17861" y="9066"/>
                  <a:pt x="17827" y="9271"/>
                  <a:pt x="17699" y="9363"/>
                </a:cubicBezTo>
                <a:cubicBezTo>
                  <a:pt x="17535" y="9482"/>
                  <a:pt x="17540" y="9632"/>
                  <a:pt x="17709" y="9870"/>
                </a:cubicBezTo>
                <a:cubicBezTo>
                  <a:pt x="17883" y="10116"/>
                  <a:pt x="17883" y="10258"/>
                  <a:pt x="17709" y="10384"/>
                </a:cubicBezTo>
                <a:cubicBezTo>
                  <a:pt x="17535" y="10510"/>
                  <a:pt x="17535" y="10651"/>
                  <a:pt x="17709" y="10897"/>
                </a:cubicBezTo>
                <a:cubicBezTo>
                  <a:pt x="17883" y="11142"/>
                  <a:pt x="17883" y="11278"/>
                  <a:pt x="17709" y="11404"/>
                </a:cubicBezTo>
                <a:cubicBezTo>
                  <a:pt x="17535" y="11530"/>
                  <a:pt x="17535" y="11671"/>
                  <a:pt x="17709" y="11917"/>
                </a:cubicBezTo>
                <a:cubicBezTo>
                  <a:pt x="17883" y="12163"/>
                  <a:pt x="17883" y="12304"/>
                  <a:pt x="17709" y="12430"/>
                </a:cubicBezTo>
                <a:cubicBezTo>
                  <a:pt x="17535" y="12556"/>
                  <a:pt x="17535" y="12698"/>
                  <a:pt x="17709" y="12943"/>
                </a:cubicBezTo>
                <a:cubicBezTo>
                  <a:pt x="17883" y="13189"/>
                  <a:pt x="17883" y="13331"/>
                  <a:pt x="17709" y="13457"/>
                </a:cubicBezTo>
                <a:cubicBezTo>
                  <a:pt x="17535" y="13582"/>
                  <a:pt x="17535" y="13724"/>
                  <a:pt x="17709" y="13970"/>
                </a:cubicBezTo>
                <a:cubicBezTo>
                  <a:pt x="17883" y="14215"/>
                  <a:pt x="17883" y="14351"/>
                  <a:pt x="17709" y="14477"/>
                </a:cubicBezTo>
                <a:cubicBezTo>
                  <a:pt x="17535" y="14603"/>
                  <a:pt x="17535" y="14744"/>
                  <a:pt x="17709" y="14990"/>
                </a:cubicBezTo>
                <a:cubicBezTo>
                  <a:pt x="17878" y="15228"/>
                  <a:pt x="17878" y="15379"/>
                  <a:pt x="17714" y="15497"/>
                </a:cubicBezTo>
                <a:cubicBezTo>
                  <a:pt x="17586" y="15590"/>
                  <a:pt x="17555" y="15803"/>
                  <a:pt x="17642" y="15968"/>
                </a:cubicBezTo>
                <a:cubicBezTo>
                  <a:pt x="17730" y="16133"/>
                  <a:pt x="17811" y="16901"/>
                  <a:pt x="17827" y="17676"/>
                </a:cubicBezTo>
                <a:cubicBezTo>
                  <a:pt x="17873" y="19836"/>
                  <a:pt x="17893" y="19948"/>
                  <a:pt x="18362" y="20496"/>
                </a:cubicBezTo>
                <a:cubicBezTo>
                  <a:pt x="18606" y="20780"/>
                  <a:pt x="19093" y="21009"/>
                  <a:pt x="19458" y="21009"/>
                </a:cubicBezTo>
                <a:cubicBezTo>
                  <a:pt x="20195" y="21009"/>
                  <a:pt x="20997" y="20229"/>
                  <a:pt x="20997" y="19512"/>
                </a:cubicBezTo>
                <a:cubicBezTo>
                  <a:pt x="20997" y="19254"/>
                  <a:pt x="21057" y="18976"/>
                  <a:pt x="21130" y="18890"/>
                </a:cubicBezTo>
                <a:cubicBezTo>
                  <a:pt x="21204" y="18804"/>
                  <a:pt x="21287" y="14633"/>
                  <a:pt x="21321" y="9623"/>
                </a:cubicBezTo>
                <a:cubicBezTo>
                  <a:pt x="21382" y="556"/>
                  <a:pt x="21501" y="-3"/>
                  <a:pt x="20137" y="0"/>
                </a:cubicBezTo>
                <a:close/>
                <a:moveTo>
                  <a:pt x="1842" y="12"/>
                </a:moveTo>
                <a:cubicBezTo>
                  <a:pt x="-30" y="12"/>
                  <a:pt x="-99" y="160"/>
                  <a:pt x="52" y="3737"/>
                </a:cubicBezTo>
                <a:cubicBezTo>
                  <a:pt x="122" y="5420"/>
                  <a:pt x="186" y="7204"/>
                  <a:pt x="196" y="7697"/>
                </a:cubicBezTo>
                <a:cubicBezTo>
                  <a:pt x="222" y="9086"/>
                  <a:pt x="578" y="10155"/>
                  <a:pt x="1111" y="10456"/>
                </a:cubicBezTo>
                <a:cubicBezTo>
                  <a:pt x="1798" y="10843"/>
                  <a:pt x="2198" y="10827"/>
                  <a:pt x="2747" y="10378"/>
                </a:cubicBezTo>
                <a:cubicBezTo>
                  <a:pt x="3477" y="9781"/>
                  <a:pt x="3677" y="8440"/>
                  <a:pt x="3679" y="4202"/>
                </a:cubicBezTo>
                <a:cubicBezTo>
                  <a:pt x="3680" y="-185"/>
                  <a:pt x="3768" y="12"/>
                  <a:pt x="1842" y="12"/>
                </a:cubicBezTo>
                <a:close/>
                <a:moveTo>
                  <a:pt x="7681" y="12"/>
                </a:moveTo>
                <a:cubicBezTo>
                  <a:pt x="5612" y="12"/>
                  <a:pt x="5650" y="-90"/>
                  <a:pt x="5747" y="4691"/>
                </a:cubicBezTo>
                <a:cubicBezTo>
                  <a:pt x="5793" y="6976"/>
                  <a:pt x="5851" y="8844"/>
                  <a:pt x="5870" y="8844"/>
                </a:cubicBezTo>
                <a:cubicBezTo>
                  <a:pt x="5890" y="8844"/>
                  <a:pt x="5934" y="9498"/>
                  <a:pt x="5973" y="10293"/>
                </a:cubicBezTo>
                <a:cubicBezTo>
                  <a:pt x="6069" y="12193"/>
                  <a:pt x="6220" y="12685"/>
                  <a:pt x="6807" y="13016"/>
                </a:cubicBezTo>
                <a:cubicBezTo>
                  <a:pt x="7569" y="13445"/>
                  <a:pt x="7990" y="13375"/>
                  <a:pt x="8654" y="12708"/>
                </a:cubicBezTo>
                <a:lnTo>
                  <a:pt x="9271" y="12092"/>
                </a:lnTo>
                <a:lnTo>
                  <a:pt x="9390" y="6375"/>
                </a:lnTo>
                <a:cubicBezTo>
                  <a:pt x="9524" y="-177"/>
                  <a:pt x="9576" y="12"/>
                  <a:pt x="7681" y="12"/>
                </a:cubicBezTo>
                <a:close/>
                <a:moveTo>
                  <a:pt x="12847" y="12"/>
                </a:moveTo>
                <a:cubicBezTo>
                  <a:pt x="11508" y="31"/>
                  <a:pt x="11602" y="553"/>
                  <a:pt x="11643" y="7800"/>
                </a:cubicBezTo>
                <a:cubicBezTo>
                  <a:pt x="11666" y="11802"/>
                  <a:pt x="11759" y="15163"/>
                  <a:pt x="11849" y="15268"/>
                </a:cubicBezTo>
                <a:cubicBezTo>
                  <a:pt x="11938" y="15372"/>
                  <a:pt x="12008" y="15663"/>
                  <a:pt x="12008" y="15914"/>
                </a:cubicBezTo>
                <a:cubicBezTo>
                  <a:pt x="12008" y="16164"/>
                  <a:pt x="12229" y="16552"/>
                  <a:pt x="12497" y="16771"/>
                </a:cubicBezTo>
                <a:cubicBezTo>
                  <a:pt x="13449" y="17550"/>
                  <a:pt x="14497" y="17115"/>
                  <a:pt x="14987" y="15745"/>
                </a:cubicBezTo>
                <a:cubicBezTo>
                  <a:pt x="15230" y="15066"/>
                  <a:pt x="15296" y="13297"/>
                  <a:pt x="15296" y="7600"/>
                </a:cubicBezTo>
                <a:cubicBezTo>
                  <a:pt x="15296" y="-591"/>
                  <a:pt x="15438" y="12"/>
                  <a:pt x="13511" y="12"/>
                </a:cubicBezTo>
                <a:cubicBezTo>
                  <a:pt x="13257" y="12"/>
                  <a:pt x="13038" y="9"/>
                  <a:pt x="12847" y="12"/>
                </a:cubicBezTo>
                <a:close/>
              </a:path>
            </a:pathLst>
          </a:custGeom>
          <a:ln w="12700">
            <a:miter lim="400000"/>
          </a:ln>
        </p:spPr>
      </p:pic>
      <p:grpSp>
        <p:nvGrpSpPr>
          <p:cNvPr id="189" name="Group 189"/>
          <p:cNvGrpSpPr/>
          <p:nvPr/>
        </p:nvGrpSpPr>
        <p:grpSpPr>
          <a:xfrm>
            <a:off x="6134743" y="2857864"/>
            <a:ext cx="2817923" cy="936349"/>
            <a:chOff x="0" y="0"/>
            <a:chExt cx="4007711" cy="1331695"/>
          </a:xfrm>
        </p:grpSpPr>
        <p:pic>
          <p:nvPicPr>
            <p:cNvPr id="179" name="pasted-image.tiff"/>
            <p:cNvPicPr>
              <a:picLocks noChangeAspect="1"/>
            </p:cNvPicPr>
            <p:nvPr/>
          </p:nvPicPr>
          <p:blipFill>
            <a:blip r:embed="rId5">
              <a:extLst/>
            </a:blip>
            <a:srcRect l="2437" t="10849" b="45971"/>
            <a:stretch>
              <a:fillRect/>
            </a:stretch>
          </p:blipFill>
          <p:spPr>
            <a:xfrm>
              <a:off x="0" y="0"/>
              <a:ext cx="4007712" cy="1331696"/>
            </a:xfrm>
            <a:prstGeom prst="rect">
              <a:avLst/>
            </a:prstGeom>
            <a:ln w="12700" cap="flat">
              <a:noFill/>
              <a:miter lim="400000"/>
            </a:ln>
            <a:effectLst/>
          </p:spPr>
        </p:pic>
        <p:sp>
          <p:nvSpPr>
            <p:cNvPr id="180" name="Shape 180"/>
            <p:cNvSpPr/>
            <p:nvPr/>
          </p:nvSpPr>
          <p:spPr>
            <a:xfrm>
              <a:off x="145814" y="537979"/>
              <a:ext cx="244076" cy="255558"/>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1" name="Shape 181"/>
            <p:cNvSpPr/>
            <p:nvPr/>
          </p:nvSpPr>
          <p:spPr>
            <a:xfrm>
              <a:off x="292090" y="275596"/>
              <a:ext cx="244075"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2" name="Shape 182"/>
            <p:cNvSpPr/>
            <p:nvPr/>
          </p:nvSpPr>
          <p:spPr>
            <a:xfrm>
              <a:off x="839746" y="537979"/>
              <a:ext cx="244076" cy="255558"/>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3" name="Shape 183"/>
            <p:cNvSpPr/>
            <p:nvPr/>
          </p:nvSpPr>
          <p:spPr>
            <a:xfrm>
              <a:off x="696884" y="275596"/>
              <a:ext cx="244075"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4" name="Shape 184"/>
            <p:cNvSpPr/>
            <p:nvPr/>
          </p:nvSpPr>
          <p:spPr>
            <a:xfrm>
              <a:off x="2093642" y="387356"/>
              <a:ext cx="244076"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5" name="Shape 185"/>
            <p:cNvSpPr/>
            <p:nvPr/>
          </p:nvSpPr>
          <p:spPr>
            <a:xfrm>
              <a:off x="1614958" y="387356"/>
              <a:ext cx="244076"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6" name="Shape 186"/>
            <p:cNvSpPr/>
            <p:nvPr/>
          </p:nvSpPr>
          <p:spPr>
            <a:xfrm>
              <a:off x="2830484" y="387356"/>
              <a:ext cx="244075"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7" name="Shape 187"/>
            <p:cNvSpPr/>
            <p:nvPr/>
          </p:nvSpPr>
          <p:spPr>
            <a:xfrm>
              <a:off x="3490401" y="387356"/>
              <a:ext cx="244076"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sp>
          <p:nvSpPr>
            <p:cNvPr id="188" name="Shape 188"/>
            <p:cNvSpPr/>
            <p:nvPr/>
          </p:nvSpPr>
          <p:spPr>
            <a:xfrm>
              <a:off x="3160442" y="178313"/>
              <a:ext cx="244076" cy="255559"/>
            </a:xfrm>
            <a:prstGeom prst="star5">
              <a:avLst>
                <a:gd name="adj" fmla="val 19100"/>
                <a:gd name="hf" fmla="val 105146"/>
                <a:gd name="vf" fmla="val 110557"/>
              </a:avLst>
            </a:prstGeom>
            <a:solidFill>
              <a:srgbClr val="AB1802"/>
            </a:solidFill>
            <a:ln w="12700" cap="flat">
              <a:noFill/>
              <a:miter lim="400000"/>
            </a:ln>
            <a:effectLst/>
          </p:spPr>
          <p:txBody>
            <a:bodyPr wrap="square" lIns="50800" tIns="50800" rIns="50800" bIns="50800" numCol="1" anchor="ctr">
              <a:noAutofit/>
            </a:bodyPr>
            <a:lstStyle/>
            <a:p>
              <a:pPr>
                <a:defRPr>
                  <a:solidFill>
                    <a:srgbClr val="FFFFFF"/>
                  </a:solidFill>
                </a:defRPr>
              </a:pPr>
              <a:endParaRPr>
                <a:latin typeface="Times New Roman"/>
                <a:cs typeface="Times New Roman"/>
              </a:endParaRPr>
            </a:p>
          </p:txBody>
        </p:sp>
      </p:grpSp>
    </p:spTree>
    <p:extLst>
      <p:ext uri="{BB962C8B-B14F-4D97-AF65-F5344CB8AC3E}">
        <p14:creationId xmlns="" xmlns:p14="http://schemas.microsoft.com/office/powerpoint/2010/main" val="14178269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138046" y="64092"/>
            <a:ext cx="7513981" cy="723221"/>
          </a:xfrm>
          <a:prstGeom prst="rect">
            <a:avLst/>
          </a:prstGeom>
          <a:solidFill>
            <a:schemeClr val="accent6">
              <a:hueOff val="-193447"/>
              <a:satOff val="3713"/>
              <a:lumOff val="11329"/>
              <a:alpha val="86664"/>
            </a:schemeClr>
          </a:solidFill>
          <a:ln w="12700">
            <a:miter lim="400000"/>
          </a:ln>
          <a:effectLst>
            <a:outerShdw blurRad="381000" dist="119618" rotWithShape="0">
              <a:srgbClr val="000000">
                <a:alpha val="75000"/>
              </a:srgbClr>
            </a:outerShdw>
          </a:effectLst>
        </p:spPr>
        <p:txBody>
          <a:bodyPr lIns="35717" tIns="35717" rIns="35717" bIns="35717" anchor="ctr"/>
          <a:lstStyle/>
          <a:p>
            <a:pPr>
              <a:defRPr>
                <a:solidFill>
                  <a:srgbClr val="FFFFFF"/>
                </a:solidFill>
              </a:defRPr>
            </a:pPr>
            <a:endParaRPr>
              <a:latin typeface="Times New Roman"/>
              <a:cs typeface="Times New Roman"/>
            </a:endParaRPr>
          </a:p>
        </p:txBody>
      </p:sp>
      <p:sp>
        <p:nvSpPr>
          <p:cNvPr id="193" name="Shape 193"/>
          <p:cNvSpPr/>
          <p:nvPr/>
        </p:nvSpPr>
        <p:spPr>
          <a:xfrm>
            <a:off x="184510" y="297985"/>
            <a:ext cx="5569551" cy="6222533"/>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R="321457" defTabSz="321457">
              <a:lnSpc>
                <a:spcPct val="115000"/>
              </a:lnSpc>
              <a:spcBef>
                <a:spcPts val="844"/>
              </a:spcBef>
              <a:defRPr sz="2000">
                <a:solidFill>
                  <a:srgbClr val="000000"/>
                </a:solidFill>
                <a:latin typeface="Times New Roman"/>
                <a:ea typeface="Times New Roman"/>
                <a:cs typeface="Times New Roman"/>
                <a:sym typeface="Times New Roman"/>
              </a:defRPr>
            </a:pPr>
            <a:r>
              <a:rPr b="1" dirty="0">
                <a:solidFill>
                  <a:srgbClr val="FF0000"/>
                </a:solidFill>
                <a:latin typeface="Times New Roman"/>
                <a:cs typeface="Times New Roman"/>
              </a:rPr>
              <a:t>1.</a:t>
            </a:r>
            <a:r>
              <a:rPr dirty="0">
                <a:solidFill>
                  <a:srgbClr val="FF0000"/>
                </a:solidFill>
                <a:latin typeface="Times New Roman"/>
                <a:cs typeface="Times New Roman"/>
              </a:rPr>
              <a:t> </a:t>
            </a:r>
            <a:r>
              <a:rPr b="1" dirty="0" err="1">
                <a:solidFill>
                  <a:srgbClr val="FF0000"/>
                </a:solidFill>
                <a:latin typeface="Times New Roman"/>
                <a:cs typeface="Times New Roman"/>
              </a:rPr>
              <a:t>Splintlenen</a:t>
            </a:r>
            <a:r>
              <a:rPr dirty="0">
                <a:latin typeface="Times New Roman"/>
                <a:cs typeface="Times New Roman"/>
              </a:rPr>
              <a:t> </a:t>
            </a:r>
            <a:r>
              <a:rPr dirty="0" smtClean="0">
                <a:latin typeface="Times New Roman"/>
                <a:cs typeface="Times New Roman"/>
              </a:rPr>
              <a:t>(</a:t>
            </a:r>
            <a:r>
              <a:rPr lang="tr-TR" dirty="0" smtClean="0">
                <a:latin typeface="Times New Roman"/>
                <a:cs typeface="Times New Roman"/>
              </a:rPr>
              <a:t> </a:t>
            </a:r>
            <a:r>
              <a:rPr dirty="0" smtClean="0">
                <a:latin typeface="Times New Roman"/>
                <a:cs typeface="Times New Roman"/>
              </a:rPr>
              <a:t>Splinted</a:t>
            </a:r>
            <a:r>
              <a:rPr dirty="0">
                <a:latin typeface="Times New Roman"/>
                <a:cs typeface="Times New Roman"/>
              </a:rPr>
              <a:t>)</a:t>
            </a:r>
          </a:p>
          <a:p>
            <a:pPr marR="321457" defTabSz="321457">
              <a:lnSpc>
                <a:spcPct val="150000"/>
              </a:lnSpc>
              <a:spcBef>
                <a:spcPts val="844"/>
              </a:spcBef>
              <a:defRPr sz="2000">
                <a:solidFill>
                  <a:srgbClr val="000000"/>
                </a:solidFill>
                <a:latin typeface="Times New Roman"/>
                <a:ea typeface="Times New Roman"/>
                <a:cs typeface="Times New Roman"/>
                <a:sym typeface="Times New Roman"/>
              </a:defRPr>
            </a:pPr>
            <a:r>
              <a:rPr dirty="0">
                <a:latin typeface="Times New Roman"/>
                <a:cs typeface="Times New Roman"/>
              </a:rPr>
              <a:t>     </a:t>
            </a:r>
            <a:r>
              <a:rPr b="1" dirty="0">
                <a:latin typeface="Times New Roman"/>
                <a:cs typeface="Times New Roman"/>
              </a:rPr>
              <a:t>A.</a:t>
            </a:r>
            <a:r>
              <a:rPr dirty="0">
                <a:latin typeface="Times New Roman"/>
                <a:cs typeface="Times New Roman"/>
              </a:rPr>
              <a:t> U-kesitli bar (rijit)</a:t>
            </a:r>
          </a:p>
          <a:p>
            <a:pPr marR="321457" defTabSz="321457">
              <a:lnSpc>
                <a:spcPct val="150000"/>
              </a:lnSpc>
              <a:spcBef>
                <a:spcPts val="844"/>
              </a:spcBef>
              <a:defRPr sz="2000">
                <a:solidFill>
                  <a:srgbClr val="000000"/>
                </a:solidFill>
                <a:latin typeface="Times New Roman"/>
                <a:ea typeface="Times New Roman"/>
                <a:cs typeface="Times New Roman"/>
                <a:sym typeface="Times New Roman"/>
              </a:defRPr>
            </a:pPr>
            <a:r>
              <a:rPr dirty="0">
                <a:latin typeface="Times New Roman"/>
                <a:cs typeface="Times New Roman"/>
              </a:rPr>
              <a:t>     </a:t>
            </a:r>
            <a:r>
              <a:rPr b="1" dirty="0">
                <a:latin typeface="Times New Roman"/>
                <a:cs typeface="Times New Roman"/>
              </a:rPr>
              <a:t>B.</a:t>
            </a:r>
            <a:r>
              <a:rPr dirty="0">
                <a:latin typeface="Times New Roman"/>
                <a:cs typeface="Times New Roman"/>
              </a:rPr>
              <a:t> Yuvarlak kesitli bar (stres kırma mekanizma)</a:t>
            </a:r>
          </a:p>
          <a:p>
            <a:pPr marR="321457" defTabSz="321457">
              <a:lnSpc>
                <a:spcPct val="150000"/>
              </a:lnSpc>
              <a:spcBef>
                <a:spcPts val="844"/>
              </a:spcBef>
              <a:defRPr sz="2000">
                <a:solidFill>
                  <a:srgbClr val="000000"/>
                </a:solidFill>
                <a:latin typeface="Times New Roman"/>
                <a:ea typeface="Times New Roman"/>
                <a:cs typeface="Times New Roman"/>
                <a:sym typeface="Times New Roman"/>
              </a:defRPr>
            </a:pPr>
            <a:r>
              <a:rPr dirty="0">
                <a:latin typeface="Times New Roman"/>
                <a:cs typeface="Times New Roman"/>
              </a:rPr>
              <a:t>     </a:t>
            </a:r>
            <a:r>
              <a:rPr b="1" dirty="0">
                <a:latin typeface="Times New Roman"/>
                <a:cs typeface="Times New Roman"/>
              </a:rPr>
              <a:t>C. </a:t>
            </a:r>
            <a:r>
              <a:rPr dirty="0">
                <a:latin typeface="Times New Roman"/>
                <a:cs typeface="Times New Roman"/>
              </a:rPr>
              <a:t>Yumurta kesitli bar (Dolder-Oval bar) (stres kırma mekanizma)</a:t>
            </a:r>
          </a:p>
          <a:p>
            <a:pPr marR="321457" defTabSz="321457">
              <a:lnSpc>
                <a:spcPct val="115000"/>
              </a:lnSpc>
              <a:spcBef>
                <a:spcPts val="844"/>
              </a:spcBef>
              <a:defRPr sz="2000">
                <a:solidFill>
                  <a:srgbClr val="000000"/>
                </a:solidFill>
                <a:latin typeface="Times New Roman"/>
                <a:ea typeface="Times New Roman"/>
                <a:cs typeface="Times New Roman"/>
                <a:sym typeface="Times New Roman"/>
              </a:defRPr>
            </a:pPr>
            <a:r>
              <a:rPr b="1" dirty="0" smtClean="0">
                <a:solidFill>
                  <a:srgbClr val="FF0000"/>
                </a:solidFill>
                <a:latin typeface="Times New Roman"/>
                <a:cs typeface="Times New Roman"/>
              </a:rPr>
              <a:t>2</a:t>
            </a:r>
            <a:r>
              <a:rPr dirty="0">
                <a:solidFill>
                  <a:srgbClr val="FF0000"/>
                </a:solidFill>
                <a:latin typeface="Times New Roman"/>
                <a:cs typeface="Times New Roman"/>
              </a:rPr>
              <a:t>. </a:t>
            </a:r>
            <a:r>
              <a:rPr b="1" dirty="0">
                <a:solidFill>
                  <a:srgbClr val="FF0000"/>
                </a:solidFill>
                <a:latin typeface="Times New Roman"/>
                <a:cs typeface="Times New Roman"/>
              </a:rPr>
              <a:t>Splintlenmeyen</a:t>
            </a:r>
            <a:r>
              <a:rPr dirty="0">
                <a:latin typeface="Times New Roman"/>
                <a:cs typeface="Times New Roman"/>
              </a:rPr>
              <a:t> (Unsplinted) Tek (Single)</a:t>
            </a: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smtClean="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smtClean="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smtClean="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smtClean="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endParaRPr lang="tr-TR" dirty="0">
              <a:solidFill>
                <a:srgbClr val="0433FF"/>
              </a:solidFill>
              <a:latin typeface="Times New Roman"/>
              <a:cs typeface="Times New Roman"/>
            </a:endParaRPr>
          </a:p>
          <a:p>
            <a:pPr marR="321457" defTabSz="321457">
              <a:lnSpc>
                <a:spcPct val="115000"/>
              </a:lnSpc>
              <a:defRPr sz="2000" b="1">
                <a:solidFill>
                  <a:srgbClr val="000000"/>
                </a:solidFill>
                <a:latin typeface="Times New Roman"/>
                <a:ea typeface="Times New Roman"/>
                <a:cs typeface="Times New Roman"/>
                <a:sym typeface="Times New Roman"/>
              </a:defRPr>
            </a:pPr>
            <a:r>
              <a:rPr dirty="0" smtClean="0">
                <a:solidFill>
                  <a:srgbClr val="FF0000"/>
                </a:solidFill>
                <a:latin typeface="Times New Roman"/>
                <a:cs typeface="Times New Roman"/>
              </a:rPr>
              <a:t>3</a:t>
            </a:r>
            <a:r>
              <a:rPr dirty="0">
                <a:solidFill>
                  <a:srgbClr val="FF0000"/>
                </a:solidFill>
                <a:latin typeface="Times New Roman"/>
                <a:cs typeface="Times New Roman"/>
              </a:rPr>
              <a:t>. Splintlenen ve splintlenmeyen tutucuların </a:t>
            </a:r>
            <a:r>
              <a:rPr dirty="0" err="1">
                <a:solidFill>
                  <a:srgbClr val="FF0000"/>
                </a:solidFill>
                <a:latin typeface="Times New Roman"/>
                <a:cs typeface="Times New Roman"/>
              </a:rPr>
              <a:t>beraber</a:t>
            </a:r>
            <a:r>
              <a:rPr dirty="0">
                <a:solidFill>
                  <a:srgbClr val="FF0000"/>
                </a:solidFill>
                <a:latin typeface="Times New Roman"/>
                <a:cs typeface="Times New Roman"/>
              </a:rPr>
              <a:t> </a:t>
            </a:r>
            <a:r>
              <a:rPr dirty="0" err="1" smtClean="0">
                <a:solidFill>
                  <a:srgbClr val="FF0000"/>
                </a:solidFill>
                <a:latin typeface="Times New Roman"/>
                <a:cs typeface="Times New Roman"/>
              </a:rPr>
              <a:t>kullanımı</a:t>
            </a:r>
            <a:endParaRPr dirty="0">
              <a:solidFill>
                <a:srgbClr val="FF0000"/>
              </a:solidFill>
              <a:latin typeface="Times New Roman"/>
              <a:cs typeface="Times New Roman"/>
            </a:endParaRPr>
          </a:p>
        </p:txBody>
      </p:sp>
      <p:pic>
        <p:nvPicPr>
          <p:cNvPr id="194" name="pasted-image.tiff"/>
          <p:cNvPicPr>
            <a:picLocks noChangeAspect="1"/>
          </p:cNvPicPr>
          <p:nvPr/>
        </p:nvPicPr>
        <p:blipFill>
          <a:blip r:embed="rId3">
            <a:extLst/>
          </a:blip>
          <a:stretch>
            <a:fillRect/>
          </a:stretch>
        </p:blipFill>
        <p:spPr>
          <a:xfrm>
            <a:off x="6304266" y="4943692"/>
            <a:ext cx="2373198" cy="1593680"/>
          </a:xfrm>
          <a:prstGeom prst="rect">
            <a:avLst/>
          </a:prstGeom>
          <a:ln w="12700">
            <a:miter lim="400000"/>
          </a:ln>
        </p:spPr>
      </p:pic>
      <p:sp>
        <p:nvSpPr>
          <p:cNvPr id="195" name="Shape 195"/>
          <p:cNvSpPr/>
          <p:nvPr/>
        </p:nvSpPr>
        <p:spPr>
          <a:xfrm>
            <a:off x="566540" y="3409251"/>
            <a:ext cx="3344848" cy="2380456"/>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marR="321457" algn="just" defTabSz="321457">
              <a:lnSpc>
                <a:spcPct val="150000"/>
              </a:lnSpc>
              <a:defRPr sz="2000">
                <a:solidFill>
                  <a:srgbClr val="000000"/>
                </a:solidFill>
                <a:uFill>
                  <a:solidFill>
                    <a:srgbClr val="000000"/>
                  </a:solidFill>
                </a:uFill>
                <a:latin typeface="Times New Roman"/>
                <a:ea typeface="Times New Roman"/>
                <a:cs typeface="Times New Roman"/>
                <a:sym typeface="Times New Roman"/>
              </a:defRPr>
            </a:pPr>
            <a:r>
              <a:rPr b="1" dirty="0">
                <a:latin typeface="Times New Roman"/>
                <a:cs typeface="Times New Roman"/>
              </a:rPr>
              <a:t>A. </a:t>
            </a:r>
            <a:r>
              <a:rPr dirty="0">
                <a:latin typeface="Times New Roman"/>
                <a:cs typeface="Times New Roman"/>
              </a:rPr>
              <a:t>Magnet  tutucu</a:t>
            </a:r>
          </a:p>
          <a:p>
            <a:pPr marR="321457" algn="just" defTabSz="321457">
              <a:lnSpc>
                <a:spcPct val="150000"/>
              </a:lnSpc>
              <a:defRPr sz="2000">
                <a:solidFill>
                  <a:srgbClr val="000000"/>
                </a:solidFill>
                <a:uFill>
                  <a:solidFill>
                    <a:srgbClr val="000000"/>
                  </a:solidFill>
                </a:uFill>
                <a:latin typeface="Times New Roman"/>
                <a:ea typeface="Times New Roman"/>
                <a:cs typeface="Times New Roman"/>
                <a:sym typeface="Times New Roman"/>
              </a:defRPr>
            </a:pPr>
            <a:r>
              <a:rPr b="1" dirty="0">
                <a:latin typeface="Times New Roman"/>
                <a:cs typeface="Times New Roman"/>
              </a:rPr>
              <a:t>B.</a:t>
            </a:r>
            <a:r>
              <a:rPr dirty="0">
                <a:latin typeface="Times New Roman"/>
                <a:cs typeface="Times New Roman"/>
              </a:rPr>
              <a:t> Topuz tutucu </a:t>
            </a:r>
          </a:p>
          <a:p>
            <a:pPr marR="321457" algn="just" defTabSz="321457">
              <a:lnSpc>
                <a:spcPct val="150000"/>
              </a:lnSpc>
              <a:defRPr sz="2000">
                <a:solidFill>
                  <a:srgbClr val="000000"/>
                </a:solidFill>
                <a:uFill>
                  <a:solidFill>
                    <a:srgbClr val="000000"/>
                  </a:solidFill>
                </a:uFill>
                <a:latin typeface="Times New Roman"/>
                <a:ea typeface="Times New Roman"/>
                <a:cs typeface="Times New Roman"/>
                <a:sym typeface="Times New Roman"/>
              </a:defRPr>
            </a:pPr>
            <a:r>
              <a:rPr b="1" dirty="0">
                <a:latin typeface="Times New Roman"/>
                <a:cs typeface="Times New Roman"/>
              </a:rPr>
              <a:t>C.</a:t>
            </a:r>
            <a:r>
              <a:rPr dirty="0">
                <a:latin typeface="Times New Roman"/>
                <a:cs typeface="Times New Roman"/>
              </a:rPr>
              <a:t> ERA tutucu</a:t>
            </a:r>
          </a:p>
          <a:p>
            <a:pPr marR="321457" algn="just" defTabSz="321457">
              <a:lnSpc>
                <a:spcPct val="150000"/>
              </a:lnSpc>
              <a:defRPr sz="2000">
                <a:solidFill>
                  <a:srgbClr val="000000"/>
                </a:solidFill>
                <a:uFill>
                  <a:solidFill>
                    <a:srgbClr val="000000"/>
                  </a:solidFill>
                </a:uFill>
                <a:latin typeface="Times New Roman"/>
                <a:ea typeface="Times New Roman"/>
                <a:cs typeface="Times New Roman"/>
                <a:sym typeface="Times New Roman"/>
              </a:defRPr>
            </a:pPr>
            <a:r>
              <a:rPr b="1" dirty="0">
                <a:latin typeface="Times New Roman"/>
                <a:cs typeface="Times New Roman"/>
              </a:rPr>
              <a:t>D.</a:t>
            </a:r>
            <a:r>
              <a:rPr dirty="0">
                <a:latin typeface="Times New Roman"/>
                <a:cs typeface="Times New Roman"/>
              </a:rPr>
              <a:t> Locator tutucu</a:t>
            </a:r>
          </a:p>
          <a:p>
            <a:pPr marR="321457" algn="just" defTabSz="321457">
              <a:lnSpc>
                <a:spcPct val="150000"/>
              </a:lnSpc>
              <a:defRPr sz="2000">
                <a:solidFill>
                  <a:srgbClr val="000000"/>
                </a:solidFill>
                <a:uFill>
                  <a:solidFill>
                    <a:srgbClr val="000000"/>
                  </a:solidFill>
                </a:uFill>
                <a:latin typeface="Times New Roman"/>
                <a:ea typeface="Times New Roman"/>
                <a:cs typeface="Times New Roman"/>
                <a:sym typeface="Times New Roman"/>
              </a:defRPr>
            </a:pPr>
            <a:r>
              <a:rPr b="1" dirty="0">
                <a:latin typeface="Times New Roman"/>
                <a:cs typeface="Times New Roman"/>
              </a:rPr>
              <a:t>E. </a:t>
            </a:r>
            <a:r>
              <a:rPr dirty="0">
                <a:latin typeface="Times New Roman"/>
                <a:cs typeface="Times New Roman"/>
              </a:rPr>
              <a:t>Teleskop tutucu</a:t>
            </a:r>
          </a:p>
        </p:txBody>
      </p:sp>
      <p:pic>
        <p:nvPicPr>
          <p:cNvPr id="196" name="pasted-image.tiff"/>
          <p:cNvPicPr>
            <a:picLocks noChangeAspect="1"/>
          </p:cNvPicPr>
          <p:nvPr/>
        </p:nvPicPr>
        <p:blipFill>
          <a:blip r:embed="rId4">
            <a:extLst/>
          </a:blip>
          <a:stretch>
            <a:fillRect/>
          </a:stretch>
        </p:blipFill>
        <p:spPr>
          <a:xfrm>
            <a:off x="5749063" y="336724"/>
            <a:ext cx="3232484" cy="1435726"/>
          </a:xfrm>
          <a:prstGeom prst="rect">
            <a:avLst/>
          </a:prstGeom>
          <a:ln w="12700">
            <a:miter lim="400000"/>
          </a:ln>
        </p:spPr>
      </p:pic>
      <p:pic>
        <p:nvPicPr>
          <p:cNvPr id="197" name="pasted-image.tiff"/>
          <p:cNvPicPr>
            <a:picLocks noChangeAspect="1"/>
          </p:cNvPicPr>
          <p:nvPr/>
        </p:nvPicPr>
        <p:blipFill>
          <a:blip r:embed="rId5" cstate="print">
            <a:extLst/>
          </a:blip>
          <a:srcRect b="7580"/>
          <a:stretch>
            <a:fillRect/>
          </a:stretch>
        </p:blipFill>
        <p:spPr>
          <a:xfrm>
            <a:off x="6286121" y="3236120"/>
            <a:ext cx="2335886" cy="1435613"/>
          </a:xfrm>
          <a:prstGeom prst="rect">
            <a:avLst/>
          </a:prstGeom>
          <a:ln w="12700">
            <a:miter lim="400000"/>
          </a:ln>
        </p:spPr>
      </p:pic>
      <p:pic>
        <p:nvPicPr>
          <p:cNvPr id="198" name="pasted-image.tiff"/>
          <p:cNvPicPr>
            <a:picLocks noChangeAspect="1"/>
          </p:cNvPicPr>
          <p:nvPr/>
        </p:nvPicPr>
        <p:blipFill>
          <a:blip r:embed="rId6">
            <a:extLst/>
          </a:blip>
          <a:srcRect/>
          <a:stretch>
            <a:fillRect/>
          </a:stretch>
        </p:blipFill>
        <p:spPr>
          <a:xfrm>
            <a:off x="5754061" y="1956994"/>
            <a:ext cx="3114380" cy="884526"/>
          </a:xfrm>
          <a:prstGeom prst="rect">
            <a:avLst/>
          </a:prstGeom>
          <a:ln w="12700">
            <a:miter lim="400000"/>
          </a:ln>
        </p:spPr>
      </p:pic>
    </p:spTree>
    <p:extLst>
      <p:ext uri="{BB962C8B-B14F-4D97-AF65-F5344CB8AC3E}">
        <p14:creationId xmlns="" xmlns:p14="http://schemas.microsoft.com/office/powerpoint/2010/main" val="18356031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nvSpPr>
        <p:spPr>
          <a:xfrm>
            <a:off x="562392" y="583181"/>
            <a:ext cx="7251260" cy="1050495"/>
          </a:xfrm>
          <a:prstGeom prst="rect">
            <a:avLst/>
          </a:prstGeom>
          <a:solidFill>
            <a:schemeClr val="accent6">
              <a:hueOff val="-193447"/>
              <a:satOff val="3713"/>
              <a:lumOff val="11329"/>
              <a:alpha val="86664"/>
            </a:schemeClr>
          </a:solidFill>
          <a:ln w="12700">
            <a:miter lim="400000"/>
          </a:ln>
          <a:effectLst>
            <a:outerShdw blurRad="381000" dist="119618" rotWithShape="0">
              <a:srgbClr val="000000">
                <a:alpha val="75000"/>
              </a:srgbClr>
            </a:outerShdw>
          </a:effectLst>
        </p:spPr>
        <p:txBody>
          <a:bodyPr lIns="35717" tIns="35717" rIns="35717" bIns="35717" anchor="ctr"/>
          <a:lstStyle/>
          <a:p>
            <a:pPr>
              <a:defRPr>
                <a:solidFill>
                  <a:srgbClr val="FFFFFF"/>
                </a:solidFill>
              </a:defRPr>
            </a:pPr>
            <a:endParaRPr>
              <a:latin typeface="Times New Roman"/>
              <a:cs typeface="Times New Roman"/>
            </a:endParaRPr>
          </a:p>
        </p:txBody>
      </p:sp>
      <p:sp>
        <p:nvSpPr>
          <p:cNvPr id="325" name="Shape 325"/>
          <p:cNvSpPr/>
          <p:nvPr/>
        </p:nvSpPr>
        <p:spPr>
          <a:xfrm>
            <a:off x="244569" y="515104"/>
            <a:ext cx="8496944" cy="111857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marR="457200" algn="l" defTabSz="457200">
              <a:defRPr sz="3400" b="1">
                <a:solidFill>
                  <a:schemeClr val="accent5"/>
                </a:solidFill>
                <a:uFill>
                  <a:solidFill>
                    <a:srgbClr val="000000"/>
                  </a:solidFill>
                </a:uFill>
                <a:latin typeface="Times New Roman"/>
                <a:ea typeface="Times New Roman"/>
                <a:cs typeface="Times New Roman"/>
                <a:sym typeface="Times New Roman"/>
              </a:defRPr>
            </a:lvl1pPr>
          </a:lstStyle>
          <a:p>
            <a:r>
              <a:rPr dirty="0" err="1" smtClean="0">
                <a:solidFill>
                  <a:srgbClr val="FF0000"/>
                </a:solidFill>
              </a:rPr>
              <a:t>Tutucu</a:t>
            </a:r>
            <a:r>
              <a:rPr dirty="0" smtClean="0">
                <a:solidFill>
                  <a:srgbClr val="FF0000"/>
                </a:solidFill>
              </a:rPr>
              <a:t> </a:t>
            </a:r>
            <a:r>
              <a:rPr dirty="0">
                <a:solidFill>
                  <a:srgbClr val="FF0000"/>
                </a:solidFill>
              </a:rPr>
              <a:t>Sistem Seçiminde Değerlendirilmesi Gereken Faktörler:</a:t>
            </a:r>
          </a:p>
        </p:txBody>
      </p:sp>
      <p:sp>
        <p:nvSpPr>
          <p:cNvPr id="326" name="Shape 326"/>
          <p:cNvSpPr/>
          <p:nvPr/>
        </p:nvSpPr>
        <p:spPr>
          <a:xfrm>
            <a:off x="244569" y="2256349"/>
            <a:ext cx="8496943" cy="1226294"/>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R="321457" defTabSz="321457">
              <a:defRPr sz="2500">
                <a:solidFill>
                  <a:srgbClr val="000000"/>
                </a:solidFill>
                <a:latin typeface="Times New Roman"/>
                <a:ea typeface="Times New Roman"/>
                <a:cs typeface="Times New Roman"/>
                <a:sym typeface="Times New Roman"/>
              </a:defRPr>
            </a:pPr>
            <a:r>
              <a:rPr dirty="0">
                <a:latin typeface="Times New Roman"/>
                <a:cs typeface="Times New Roman"/>
              </a:rPr>
              <a:t>Her klinik durum için, uygun tek tip tutucu sistemi yoktur. </a:t>
            </a:r>
          </a:p>
          <a:p>
            <a:pPr marR="321457" defTabSz="321457">
              <a:defRPr sz="2500">
                <a:solidFill>
                  <a:srgbClr val="000000"/>
                </a:solidFill>
                <a:latin typeface="Times New Roman"/>
                <a:ea typeface="Times New Roman"/>
                <a:cs typeface="Times New Roman"/>
                <a:sym typeface="Times New Roman"/>
              </a:defRPr>
            </a:pPr>
            <a:r>
              <a:rPr dirty="0" err="1" smtClean="0">
                <a:latin typeface="Times New Roman"/>
                <a:cs typeface="Times New Roman"/>
              </a:rPr>
              <a:t>Diş</a:t>
            </a:r>
            <a:r>
              <a:rPr dirty="0" smtClean="0">
                <a:latin typeface="Times New Roman"/>
                <a:cs typeface="Times New Roman"/>
              </a:rPr>
              <a:t> </a:t>
            </a:r>
            <a:r>
              <a:rPr dirty="0">
                <a:latin typeface="Times New Roman"/>
                <a:cs typeface="Times New Roman"/>
              </a:rPr>
              <a:t>hekimi, farklı tutucu  sistemler, mekanik özellikleri ve hangi yolla yükleme yaptığı hakkında bilgi sahibi olmalıdır. </a:t>
            </a:r>
          </a:p>
        </p:txBody>
      </p:sp>
      <p:sp>
        <p:nvSpPr>
          <p:cNvPr id="327" name="Shape 327"/>
          <p:cNvSpPr/>
          <p:nvPr/>
        </p:nvSpPr>
        <p:spPr>
          <a:xfrm>
            <a:off x="378025" y="3680416"/>
            <a:ext cx="7219926" cy="2952920"/>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marR="321457" defTabSz="321457">
              <a:lnSpc>
                <a:spcPct val="120000"/>
              </a:lnSpc>
              <a:defRPr sz="2600" b="1">
                <a:solidFill>
                  <a:srgbClr val="000000"/>
                </a:solidFill>
                <a:latin typeface="Times New Roman"/>
                <a:ea typeface="Times New Roman"/>
                <a:cs typeface="Times New Roman"/>
                <a:sym typeface="Times New Roman"/>
              </a:defRPr>
            </a:pPr>
            <a:r>
              <a:rPr dirty="0">
                <a:latin typeface="Times New Roman"/>
                <a:cs typeface="Times New Roman"/>
              </a:rPr>
              <a:t>A. Rezidüel Kretin Niceliği ve Niteliği</a:t>
            </a:r>
          </a:p>
          <a:p>
            <a:pPr marR="321457" defTabSz="321457">
              <a:lnSpc>
                <a:spcPct val="120000"/>
              </a:lnSpc>
              <a:defRPr sz="2600" b="1">
                <a:solidFill>
                  <a:srgbClr val="000000"/>
                </a:solidFill>
                <a:latin typeface="Times New Roman"/>
                <a:ea typeface="Times New Roman"/>
                <a:cs typeface="Times New Roman"/>
                <a:sym typeface="Times New Roman"/>
              </a:defRPr>
            </a:pPr>
            <a:r>
              <a:rPr dirty="0">
                <a:uFill>
                  <a:solidFill>
                    <a:srgbClr val="000000"/>
                  </a:solidFill>
                </a:uFill>
                <a:latin typeface="Times New Roman"/>
                <a:cs typeface="Times New Roman"/>
              </a:rPr>
              <a:t>B. </a:t>
            </a:r>
            <a:r>
              <a:rPr dirty="0">
                <a:latin typeface="Times New Roman"/>
                <a:cs typeface="Times New Roman"/>
              </a:rPr>
              <a:t>Dental Arkın Şekli</a:t>
            </a:r>
          </a:p>
          <a:p>
            <a:pPr marR="321457" defTabSz="321457">
              <a:lnSpc>
                <a:spcPct val="120000"/>
              </a:lnSpc>
              <a:defRPr sz="2600" b="1">
                <a:solidFill>
                  <a:srgbClr val="000000"/>
                </a:solidFill>
                <a:latin typeface="Times New Roman"/>
                <a:ea typeface="Times New Roman"/>
                <a:cs typeface="Times New Roman"/>
                <a:sym typeface="Times New Roman"/>
              </a:defRPr>
            </a:pPr>
            <a:r>
              <a:rPr dirty="0">
                <a:latin typeface="Times New Roman"/>
                <a:cs typeface="Times New Roman"/>
              </a:rPr>
              <a:t>C. İmplantlar Arası Açı</a:t>
            </a:r>
          </a:p>
          <a:p>
            <a:pPr marR="321457" defTabSz="321457">
              <a:lnSpc>
                <a:spcPct val="120000"/>
              </a:lnSpc>
              <a:defRPr sz="2600" b="1">
                <a:solidFill>
                  <a:srgbClr val="000000"/>
                </a:solidFill>
                <a:latin typeface="Times New Roman"/>
                <a:ea typeface="Times New Roman"/>
                <a:cs typeface="Times New Roman"/>
                <a:sym typeface="Times New Roman"/>
              </a:defRPr>
            </a:pPr>
            <a:r>
              <a:rPr dirty="0">
                <a:latin typeface="Times New Roman"/>
                <a:cs typeface="Times New Roman"/>
              </a:rPr>
              <a:t>D. İstenilen Retansiyon (Tutuculuk) Miktarı</a:t>
            </a:r>
          </a:p>
          <a:p>
            <a:pPr marR="321457" defTabSz="321457">
              <a:lnSpc>
                <a:spcPct val="120000"/>
              </a:lnSpc>
              <a:defRPr sz="2600" b="1">
                <a:solidFill>
                  <a:srgbClr val="000000"/>
                </a:solidFill>
                <a:latin typeface="Times New Roman"/>
                <a:ea typeface="Times New Roman"/>
                <a:cs typeface="Times New Roman"/>
                <a:sym typeface="Times New Roman"/>
              </a:defRPr>
            </a:pPr>
            <a:r>
              <a:rPr dirty="0">
                <a:latin typeface="Times New Roman"/>
                <a:cs typeface="Times New Roman"/>
              </a:rPr>
              <a:t>E. Restoratif Alan</a:t>
            </a:r>
          </a:p>
          <a:p>
            <a:pPr marR="321457" defTabSz="321457">
              <a:lnSpc>
                <a:spcPct val="120000"/>
              </a:lnSpc>
              <a:tabLst>
                <a:tab pos="375034" algn="l"/>
              </a:tabLst>
              <a:defRPr sz="2600" b="1">
                <a:solidFill>
                  <a:srgbClr val="000000"/>
                </a:solidFill>
                <a:uFill>
                  <a:solidFill>
                    <a:srgbClr val="000000"/>
                  </a:solidFill>
                </a:uFill>
                <a:latin typeface="Times New Roman"/>
                <a:ea typeface="Times New Roman"/>
                <a:cs typeface="Times New Roman"/>
                <a:sym typeface="Times New Roman"/>
              </a:defRPr>
            </a:pPr>
            <a:r>
              <a:rPr dirty="0">
                <a:latin typeface="Times New Roman"/>
                <a:cs typeface="Times New Roman"/>
              </a:rPr>
              <a:t>F. </a:t>
            </a:r>
            <a:r>
              <a:rPr dirty="0" err="1">
                <a:latin typeface="Times New Roman"/>
                <a:cs typeface="Times New Roman"/>
              </a:rPr>
              <a:t>Tedavi</a:t>
            </a:r>
            <a:r>
              <a:rPr dirty="0">
                <a:latin typeface="Times New Roman"/>
                <a:cs typeface="Times New Roman"/>
              </a:rPr>
              <a:t> </a:t>
            </a:r>
            <a:r>
              <a:rPr dirty="0" err="1" smtClean="0">
                <a:latin typeface="Times New Roman"/>
                <a:cs typeface="Times New Roman"/>
              </a:rPr>
              <a:t>Maliyeti</a:t>
            </a:r>
            <a:endParaRPr dirty="0">
              <a:latin typeface="Times New Roman"/>
              <a:cs typeface="Times New Roman"/>
            </a:endParaRPr>
          </a:p>
        </p:txBody>
      </p:sp>
    </p:spTree>
    <p:extLst>
      <p:ext uri="{BB962C8B-B14F-4D97-AF65-F5344CB8AC3E}">
        <p14:creationId xmlns="" xmlns:p14="http://schemas.microsoft.com/office/powerpoint/2010/main" val="5763927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samsung pc\Desktop\klinik vakalar\IMG_548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1259631" y="188639"/>
            <a:ext cx="6552729" cy="65527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299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samsung pc\Desktop\all-on-4-dental-implant-solutions-11-638.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55576" y="476672"/>
            <a:ext cx="7673736" cy="57613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8420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samsung pc\Desktop\all-on-4-dental-implant-solutions-15-638.jpg"/>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l="6104" t="6582" r="11849" b="3115"/>
          <a:stretch/>
        </p:blipFill>
        <p:spPr bwMode="auto">
          <a:xfrm>
            <a:off x="1043609" y="942398"/>
            <a:ext cx="6984776" cy="57717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310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5657" y="188640"/>
            <a:ext cx="8435280" cy="720080"/>
          </a:xfrm>
        </p:spPr>
        <p:txBody>
          <a:bodyPr>
            <a:normAutofit/>
          </a:bodyPr>
          <a:lstStyle/>
          <a:p>
            <a:pPr algn="l"/>
            <a:r>
              <a:rPr lang="tr-TR" sz="3200" dirty="0" smtClean="0">
                <a:solidFill>
                  <a:srgbClr val="FF0000"/>
                </a:solidFill>
                <a:latin typeface="Comic Sans MS" pitchFamily="66" charset="0"/>
              </a:rPr>
              <a:t>Kombine protez:</a:t>
            </a:r>
            <a:endParaRPr lang="tr-TR" sz="3200" dirty="0">
              <a:solidFill>
                <a:srgbClr val="FF0000"/>
              </a:solidFill>
              <a:latin typeface="Comic Sans MS" pitchFamily="66" charset="0"/>
            </a:endParaRPr>
          </a:p>
        </p:txBody>
      </p:sp>
      <p:sp>
        <p:nvSpPr>
          <p:cNvPr id="3" name="İçerik Yer Tutucusu 2"/>
          <p:cNvSpPr>
            <a:spLocks noGrp="1"/>
          </p:cNvSpPr>
          <p:nvPr>
            <p:ph idx="1"/>
          </p:nvPr>
        </p:nvSpPr>
        <p:spPr>
          <a:xfrm>
            <a:off x="179512" y="871527"/>
            <a:ext cx="8856984" cy="5739903"/>
          </a:xfrm>
        </p:spPr>
        <p:txBody>
          <a:bodyPr/>
          <a:lstStyle/>
          <a:p>
            <a:pPr marL="0" indent="0">
              <a:buNone/>
            </a:pPr>
            <a:r>
              <a:rPr lang="tr-TR" dirty="0" smtClean="0">
                <a:solidFill>
                  <a:srgbClr val="0070C0"/>
                </a:solidFill>
                <a:latin typeface="Comic Sans MS" pitchFamily="66" charset="0"/>
              </a:rPr>
              <a:t>sabit</a:t>
            </a:r>
            <a:r>
              <a:rPr lang="tr-TR" dirty="0" smtClean="0">
                <a:latin typeface="Comic Sans MS" pitchFamily="66" charset="0"/>
              </a:rPr>
              <a:t> ve </a:t>
            </a:r>
            <a:r>
              <a:rPr lang="tr-TR" dirty="0" smtClean="0">
                <a:solidFill>
                  <a:srgbClr val="0070C0"/>
                </a:solidFill>
                <a:latin typeface="Comic Sans MS" pitchFamily="66" charset="0"/>
              </a:rPr>
              <a:t>hareketli</a:t>
            </a:r>
            <a:r>
              <a:rPr lang="tr-TR" dirty="0" smtClean="0">
                <a:latin typeface="Comic Sans MS" pitchFamily="66" charset="0"/>
              </a:rPr>
              <a:t> protezin,</a:t>
            </a:r>
          </a:p>
          <a:p>
            <a:pPr marL="0" indent="0">
              <a:buNone/>
            </a:pPr>
            <a:r>
              <a:rPr lang="tr-TR" dirty="0" smtClean="0">
                <a:latin typeface="Comic Sans MS" pitchFamily="66" charset="0"/>
              </a:rPr>
              <a:t>beraber uygulandığı, </a:t>
            </a:r>
          </a:p>
          <a:p>
            <a:pPr marL="0" indent="0">
              <a:buNone/>
            </a:pPr>
            <a:r>
              <a:rPr lang="tr-TR" dirty="0">
                <a:solidFill>
                  <a:srgbClr val="0070C0"/>
                </a:solidFill>
                <a:latin typeface="Comic Sans MS" pitchFamily="66" charset="0"/>
              </a:rPr>
              <a:t>d</a:t>
            </a:r>
            <a:r>
              <a:rPr lang="tr-TR" dirty="0" smtClean="0">
                <a:solidFill>
                  <a:srgbClr val="0070C0"/>
                </a:solidFill>
                <a:latin typeface="Comic Sans MS" pitchFamily="66" charset="0"/>
              </a:rPr>
              <a:t>iş</a:t>
            </a:r>
            <a:r>
              <a:rPr lang="tr-TR" dirty="0" smtClean="0">
                <a:latin typeface="Comic Sans MS" pitchFamily="66" charset="0"/>
              </a:rPr>
              <a:t> veya </a:t>
            </a:r>
            <a:r>
              <a:rPr lang="tr-TR" dirty="0" err="1" smtClean="0">
                <a:solidFill>
                  <a:srgbClr val="0070C0"/>
                </a:solidFill>
                <a:latin typeface="Comic Sans MS" pitchFamily="66" charset="0"/>
              </a:rPr>
              <a:t>implant</a:t>
            </a:r>
            <a:r>
              <a:rPr lang="tr-TR" dirty="0" smtClean="0">
                <a:latin typeface="Comic Sans MS" pitchFamily="66" charset="0"/>
              </a:rPr>
              <a:t> destekli protez uygulamalarıdır. </a:t>
            </a:r>
            <a:endParaRPr lang="tr-TR" dirty="0">
              <a:latin typeface="Comic Sans MS" pitchFamily="66" charset="0"/>
            </a:endParaRPr>
          </a:p>
        </p:txBody>
      </p:sp>
      <p:pic>
        <p:nvPicPr>
          <p:cNvPr id="4" name="Picture 2" descr="C:\Users\samsung pc\Desktop\haderi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3082370"/>
            <a:ext cx="3096344" cy="359448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samsung pc\Desktop\4riders40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8424" y="3720113"/>
            <a:ext cx="3810000" cy="189547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C:\Users\samsung pc\Desktop\image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588224" y="260648"/>
            <a:ext cx="2181225" cy="2095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03783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samsung pc\Desktop\edentulism-revolutionary-treatment-the-allon4-dental-implant-procedure-21-728.jpg"/>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l="11960" t="24200" r="10118" b="9458"/>
          <a:stretch/>
        </p:blipFill>
        <p:spPr bwMode="auto">
          <a:xfrm>
            <a:off x="323528" y="404664"/>
            <a:ext cx="5403272" cy="259080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samsung pc\Desktop\edentulism-revolutionary-treatment-the-allon4-dental-implant-procedure-23-728.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238" t="26997" r="12236" b="12693"/>
          <a:stretch/>
        </p:blipFill>
        <p:spPr bwMode="auto">
          <a:xfrm>
            <a:off x="3491880" y="3933056"/>
            <a:ext cx="5237018" cy="23552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02791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sung pc\Desktop\all-onfour-larry-henry-19-638.jpg"/>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t="34785" r="-2339" b="22666"/>
          <a:stretch/>
        </p:blipFill>
        <p:spPr bwMode="auto">
          <a:xfrm>
            <a:off x="-9485" y="188640"/>
            <a:ext cx="6169319" cy="192578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C:\Users\samsung pc\Desktop\all-onfour-larry-henry-14-638.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 t="30651" r="-1091" b="21362"/>
          <a:stretch/>
        </p:blipFill>
        <p:spPr bwMode="auto">
          <a:xfrm>
            <a:off x="-36512" y="2132856"/>
            <a:ext cx="6058303" cy="217516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descr="C:\Users\samsung pc\Desktop\all-onfour-larry-henry-16-638.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 t="26528" r="797" b="18814"/>
          <a:stretch/>
        </p:blipFill>
        <p:spPr bwMode="auto">
          <a:xfrm>
            <a:off x="-36512" y="4041877"/>
            <a:ext cx="6013826" cy="2454843"/>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samsung pc\Desktop\edentulism-revolutionary-treatment-the-allon4-dental-implant-procedure-24-728.jp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1249" t="28416" r="52476" b="14111"/>
          <a:stretch/>
        </p:blipFill>
        <p:spPr bwMode="auto">
          <a:xfrm>
            <a:off x="5868144" y="908720"/>
            <a:ext cx="3208784" cy="224443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samsung pc\Desktop\edentulism-revolutionary-treatment-the-allon4-dental-implant-procedure-24-728.jp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51007" t="28416" r="2048" b="14111"/>
          <a:stretch/>
        </p:blipFill>
        <p:spPr bwMode="auto">
          <a:xfrm>
            <a:off x="5812243" y="3501008"/>
            <a:ext cx="3255326" cy="22444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917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TEŞEKKÜR EDERİM</a:t>
            </a:r>
            <a:endParaRPr lang="tr-TR" sz="3200" b="1" dirty="0"/>
          </a:p>
        </p:txBody>
      </p:sp>
      <p:pic>
        <p:nvPicPr>
          <p:cNvPr id="24579" name="Picture 3" descr="C:\Users\samsung pc\Desktop\klinik vakalar\IMG_5486.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2309018" y="1600200"/>
            <a:ext cx="4525963" cy="4525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782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856984" cy="6480720"/>
          </a:xfrm>
        </p:spPr>
        <p:txBody>
          <a:bodyPr>
            <a:noAutofit/>
          </a:bodyPr>
          <a:lstStyle/>
          <a:p>
            <a:pPr marL="0" indent="0">
              <a:buNone/>
            </a:pPr>
            <a:r>
              <a:rPr lang="tr-TR" sz="2800" dirty="0" smtClean="0">
                <a:solidFill>
                  <a:srgbClr val="FF0000"/>
                </a:solidFill>
                <a:latin typeface="Comic Sans MS" pitchFamily="66" charset="0"/>
              </a:rPr>
              <a:t>Kombine protez:</a:t>
            </a:r>
          </a:p>
          <a:p>
            <a:pPr marL="0" indent="0">
              <a:buNone/>
            </a:pPr>
            <a:r>
              <a:rPr lang="tr-TR" sz="2600" dirty="0">
                <a:latin typeface="Comic Sans MS" pitchFamily="66" charset="0"/>
              </a:rPr>
              <a:t>s</a:t>
            </a:r>
            <a:r>
              <a:rPr lang="tr-TR" sz="2600" dirty="0" smtClean="0">
                <a:latin typeface="Comic Sans MS" pitchFamily="66" charset="0"/>
              </a:rPr>
              <a:t>abit protezlerin ve </a:t>
            </a:r>
          </a:p>
          <a:p>
            <a:pPr marL="0" indent="0">
              <a:buNone/>
            </a:pPr>
            <a:r>
              <a:rPr lang="tr-TR" sz="2600" dirty="0" smtClean="0">
                <a:latin typeface="Comic Sans MS" pitchFamily="66" charset="0"/>
              </a:rPr>
              <a:t>hareketli protezlerin</a:t>
            </a:r>
          </a:p>
          <a:p>
            <a:pPr marL="0" indent="0">
              <a:buNone/>
            </a:pPr>
            <a:r>
              <a:rPr lang="tr-TR" sz="2600" dirty="0" smtClean="0">
                <a:latin typeface="Comic Sans MS" pitchFamily="66" charset="0"/>
              </a:rPr>
              <a:t>avantajlarından yararlanır.</a:t>
            </a:r>
          </a:p>
          <a:p>
            <a:pPr marL="0" indent="0">
              <a:buNone/>
            </a:pPr>
            <a:r>
              <a:rPr lang="tr-TR" sz="2600" dirty="0" smtClean="0">
                <a:solidFill>
                  <a:srgbClr val="0070C0"/>
                </a:solidFill>
                <a:latin typeface="Comic Sans MS" pitchFamily="66" charset="0"/>
              </a:rPr>
              <a:t>Örneğin: </a:t>
            </a:r>
          </a:p>
          <a:p>
            <a:pPr marL="0" indent="0">
              <a:buNone/>
            </a:pPr>
            <a:r>
              <a:rPr lang="tr-TR" sz="2600" dirty="0" smtClean="0">
                <a:latin typeface="Comic Sans MS" pitchFamily="66" charset="0"/>
              </a:rPr>
              <a:t>dişsiz boşlukta aşırı miktarda</a:t>
            </a:r>
          </a:p>
          <a:p>
            <a:pPr marL="0" indent="0">
              <a:buNone/>
            </a:pPr>
            <a:r>
              <a:rPr lang="tr-TR" sz="2600" dirty="0" smtClean="0">
                <a:latin typeface="Comic Sans MS" pitchFamily="66" charset="0"/>
              </a:rPr>
              <a:t>yumuşak ve sert doku kaybı mevcuttur. </a:t>
            </a:r>
          </a:p>
          <a:p>
            <a:pPr marL="0" indent="0">
              <a:buNone/>
            </a:pPr>
            <a:r>
              <a:rPr lang="tr-TR" sz="2600" dirty="0" smtClean="0">
                <a:latin typeface="Comic Sans MS" pitchFamily="66" charset="0"/>
              </a:rPr>
              <a:t>Genellikle, az sayıda diş veya </a:t>
            </a:r>
            <a:r>
              <a:rPr lang="tr-TR" sz="2600" dirty="0" err="1" smtClean="0">
                <a:latin typeface="Comic Sans MS" pitchFamily="66" charset="0"/>
              </a:rPr>
              <a:t>implant</a:t>
            </a:r>
            <a:r>
              <a:rPr lang="tr-TR" sz="2600" dirty="0" smtClean="0">
                <a:latin typeface="Comic Sans MS" pitchFamily="66" charset="0"/>
              </a:rPr>
              <a:t> dayanağı mevcuttur.</a:t>
            </a:r>
          </a:p>
          <a:p>
            <a:pPr marL="0" indent="0">
              <a:buNone/>
            </a:pPr>
            <a:r>
              <a:rPr lang="tr-TR" sz="2600" dirty="0" smtClean="0">
                <a:latin typeface="Comic Sans MS" pitchFamily="66" charset="0"/>
              </a:rPr>
              <a:t>Bu durumda, dişsiz boşluğa komşu diş destekleri </a:t>
            </a:r>
          </a:p>
          <a:p>
            <a:pPr marL="0" indent="0">
              <a:buNone/>
            </a:pPr>
            <a:r>
              <a:rPr lang="tr-TR" sz="2600" dirty="0" smtClean="0">
                <a:latin typeface="Comic Sans MS" pitchFamily="66" charset="0"/>
              </a:rPr>
              <a:t>veya </a:t>
            </a:r>
            <a:r>
              <a:rPr lang="tr-TR" sz="2600" dirty="0" err="1" smtClean="0">
                <a:latin typeface="Comic Sans MS" pitchFamily="66" charset="0"/>
              </a:rPr>
              <a:t>implant</a:t>
            </a:r>
            <a:r>
              <a:rPr lang="tr-TR" sz="2600" dirty="0" smtClean="0">
                <a:latin typeface="Comic Sans MS" pitchFamily="66" charset="0"/>
              </a:rPr>
              <a:t> destekleri arasına, </a:t>
            </a:r>
          </a:p>
          <a:p>
            <a:pPr marL="0" indent="0">
              <a:buNone/>
            </a:pPr>
            <a:r>
              <a:rPr lang="tr-TR" sz="2600" dirty="0" smtClean="0">
                <a:latin typeface="Comic Sans MS" pitchFamily="66" charset="0"/>
              </a:rPr>
              <a:t>geleneksel köprü protezi yerine, </a:t>
            </a:r>
            <a:r>
              <a:rPr lang="tr-TR" sz="2600" dirty="0" smtClean="0">
                <a:solidFill>
                  <a:srgbClr val="0070C0"/>
                </a:solidFill>
                <a:latin typeface="Comic Sans MS" pitchFamily="66" charset="0"/>
              </a:rPr>
              <a:t>bar tutucu </a:t>
            </a:r>
            <a:r>
              <a:rPr lang="tr-TR" sz="2600" dirty="0" smtClean="0">
                <a:latin typeface="Comic Sans MS" pitchFamily="66" charset="0"/>
              </a:rPr>
              <a:t>uygulanır.</a:t>
            </a:r>
            <a:r>
              <a:rPr lang="tr-TR" sz="2600" dirty="0" smtClean="0">
                <a:solidFill>
                  <a:srgbClr val="0070C0"/>
                </a:solidFill>
                <a:latin typeface="Comic Sans MS" pitchFamily="66" charset="0"/>
              </a:rPr>
              <a:t> (</a:t>
            </a:r>
            <a:r>
              <a:rPr lang="tr-TR" sz="2600" dirty="0" err="1" smtClean="0">
                <a:solidFill>
                  <a:srgbClr val="0070C0"/>
                </a:solidFill>
                <a:latin typeface="Comic Sans MS" pitchFamily="66" charset="0"/>
              </a:rPr>
              <a:t>Dolder</a:t>
            </a:r>
            <a:r>
              <a:rPr lang="tr-TR" sz="2600" dirty="0" smtClean="0">
                <a:solidFill>
                  <a:srgbClr val="0070C0"/>
                </a:solidFill>
                <a:latin typeface="Comic Sans MS" pitchFamily="66" charset="0"/>
              </a:rPr>
              <a:t> </a:t>
            </a:r>
            <a:r>
              <a:rPr lang="tr-TR" sz="2600" dirty="0">
                <a:solidFill>
                  <a:srgbClr val="0070C0"/>
                </a:solidFill>
                <a:latin typeface="Comic Sans MS" pitchFamily="66" charset="0"/>
              </a:rPr>
              <a:t>bar, </a:t>
            </a:r>
            <a:r>
              <a:rPr lang="tr-TR" sz="2600" dirty="0" err="1">
                <a:solidFill>
                  <a:srgbClr val="0070C0"/>
                </a:solidFill>
                <a:latin typeface="Comic Sans MS" pitchFamily="66" charset="0"/>
              </a:rPr>
              <a:t>Hader</a:t>
            </a:r>
            <a:r>
              <a:rPr lang="tr-TR" sz="2600" dirty="0">
                <a:solidFill>
                  <a:srgbClr val="0070C0"/>
                </a:solidFill>
                <a:latin typeface="Comic Sans MS" pitchFamily="66" charset="0"/>
              </a:rPr>
              <a:t> bar, Andrew bar </a:t>
            </a:r>
            <a:r>
              <a:rPr lang="tr-TR" sz="2600" dirty="0" smtClean="0">
                <a:solidFill>
                  <a:srgbClr val="0070C0"/>
                </a:solidFill>
                <a:latin typeface="Comic Sans MS" pitchFamily="66" charset="0"/>
              </a:rPr>
              <a:t>gibi)</a:t>
            </a:r>
            <a:r>
              <a:rPr lang="tr-TR" sz="2600" dirty="0" smtClean="0">
                <a:latin typeface="Comic Sans MS" pitchFamily="66" charset="0"/>
              </a:rPr>
              <a:t>. </a:t>
            </a:r>
          </a:p>
          <a:p>
            <a:pPr marL="0" indent="0">
              <a:buNone/>
            </a:pPr>
            <a:r>
              <a:rPr lang="tr-TR" sz="2600" dirty="0" smtClean="0">
                <a:latin typeface="Comic Sans MS" pitchFamily="66" charset="0"/>
              </a:rPr>
              <a:t>Bar tutucu üzerine, hareketli protez uygulanır. </a:t>
            </a:r>
          </a:p>
          <a:p>
            <a:pPr marL="0" indent="0">
              <a:buNone/>
            </a:pPr>
            <a:r>
              <a:rPr lang="tr-TR" sz="2800" dirty="0" smtClean="0">
                <a:solidFill>
                  <a:srgbClr val="0070C0"/>
                </a:solidFill>
                <a:latin typeface="Comic Sans MS" pitchFamily="66" charset="0"/>
              </a:rPr>
              <a:t> </a:t>
            </a:r>
            <a:endParaRPr lang="tr-TR" sz="2800" dirty="0">
              <a:solidFill>
                <a:srgbClr val="0070C0"/>
              </a:solidFill>
              <a:latin typeface="Comic Sans MS" pitchFamily="66" charset="0"/>
            </a:endParaRPr>
          </a:p>
        </p:txBody>
      </p:sp>
      <p:pic>
        <p:nvPicPr>
          <p:cNvPr id="4" name="Picture 2" descr="C:\Users\samsung pc\Desktop\haderi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31598" y="167471"/>
            <a:ext cx="2860882" cy="29734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665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4282" y="357166"/>
            <a:ext cx="8929718" cy="3742136"/>
          </a:xfrm>
        </p:spPr>
        <p:txBody>
          <a:bodyPr>
            <a:normAutofit fontScale="90000"/>
          </a:bodyPr>
          <a:lstStyle/>
          <a:p>
            <a:pPr algn="l"/>
            <a:r>
              <a:rPr lang="tr-TR" sz="2800" dirty="0" smtClean="0">
                <a:solidFill>
                  <a:srgbClr val="0070C0"/>
                </a:solidFill>
                <a:latin typeface="Comic Sans MS" pitchFamily="66" charset="0"/>
              </a:rPr>
              <a:t>Bar:</a:t>
            </a:r>
            <a:r>
              <a:rPr lang="tr-TR" sz="2800" dirty="0" smtClean="0">
                <a:latin typeface="Comic Sans MS" pitchFamily="66" charset="0"/>
              </a:rPr>
              <a:t> iki veya daha fazla desteği </a:t>
            </a:r>
            <a:br>
              <a:rPr lang="tr-TR" sz="2800" dirty="0" smtClean="0">
                <a:latin typeface="Comic Sans MS" pitchFamily="66" charset="0"/>
              </a:rPr>
            </a:br>
            <a:r>
              <a:rPr lang="tr-TR" sz="2800" dirty="0" smtClean="0">
                <a:latin typeface="Comic Sans MS" pitchFamily="66" charset="0"/>
              </a:rPr>
              <a:t>(diş desteği veya </a:t>
            </a:r>
            <a:r>
              <a:rPr lang="tr-TR" sz="2800" dirty="0" err="1" smtClean="0">
                <a:latin typeface="Comic Sans MS" pitchFamily="66" charset="0"/>
              </a:rPr>
              <a:t>implant</a:t>
            </a:r>
            <a:r>
              <a:rPr lang="tr-TR" sz="2800" dirty="0" smtClean="0">
                <a:latin typeface="Comic Sans MS" pitchFamily="66" charset="0"/>
              </a:rPr>
              <a:t> desteği) </a:t>
            </a:r>
            <a:br>
              <a:rPr lang="tr-TR" sz="2800" dirty="0" smtClean="0">
                <a:latin typeface="Comic Sans MS" pitchFamily="66" charset="0"/>
              </a:rPr>
            </a:br>
            <a:r>
              <a:rPr lang="tr-TR" sz="2800" dirty="0" err="1" smtClean="0">
                <a:solidFill>
                  <a:srgbClr val="0070C0"/>
                </a:solidFill>
                <a:latin typeface="Comic Sans MS" pitchFamily="66" charset="0"/>
              </a:rPr>
              <a:t>splint</a:t>
            </a:r>
            <a:r>
              <a:rPr lang="tr-TR" sz="2800" dirty="0" err="1" smtClean="0">
                <a:latin typeface="Comic Sans MS" pitchFamily="66" charset="0"/>
              </a:rPr>
              <a:t>ler</a:t>
            </a:r>
            <a:r>
              <a:rPr lang="tr-TR" sz="2800" dirty="0" smtClean="0">
                <a:latin typeface="Comic Sans MS" pitchFamily="66" charset="0"/>
              </a:rPr>
              <a:t> ve üzerine uygulanan </a:t>
            </a:r>
            <a:br>
              <a:rPr lang="tr-TR" sz="2800" dirty="0" smtClean="0">
                <a:latin typeface="Comic Sans MS" pitchFamily="66" charset="0"/>
              </a:rPr>
            </a:br>
            <a:r>
              <a:rPr lang="tr-TR" sz="2800" dirty="0" smtClean="0">
                <a:latin typeface="Comic Sans MS" pitchFamily="66" charset="0"/>
              </a:rPr>
              <a:t>hareketli bölümlü proteze veya </a:t>
            </a:r>
            <a:r>
              <a:rPr lang="tr-TR" sz="2800" dirty="0" err="1" smtClean="0">
                <a:latin typeface="Comic Sans MS" pitchFamily="66" charset="0"/>
              </a:rPr>
              <a:t>overdenture’a</a:t>
            </a:r>
            <a:r>
              <a:rPr lang="tr-TR" sz="2800" dirty="0" smtClean="0">
                <a:latin typeface="Comic Sans MS" pitchFamily="66" charset="0"/>
              </a:rPr>
              <a:t> </a:t>
            </a:r>
            <a:br>
              <a:rPr lang="tr-TR" sz="2800" dirty="0" smtClean="0">
                <a:latin typeface="Comic Sans MS" pitchFamily="66" charset="0"/>
              </a:rPr>
            </a:br>
            <a:r>
              <a:rPr lang="tr-TR" sz="2800" dirty="0" smtClean="0">
                <a:solidFill>
                  <a:srgbClr val="0070C0"/>
                </a:solidFill>
                <a:latin typeface="Comic Sans MS" pitchFamily="66" charset="0"/>
              </a:rPr>
              <a:t>desteklik</a:t>
            </a:r>
            <a:r>
              <a:rPr lang="tr-TR" sz="2800" dirty="0" smtClean="0">
                <a:latin typeface="Comic Sans MS" pitchFamily="66" charset="0"/>
              </a:rPr>
              <a:t>, </a:t>
            </a:r>
            <a:r>
              <a:rPr lang="tr-TR" sz="2800" dirty="0" err="1" smtClean="0">
                <a:solidFill>
                  <a:srgbClr val="0070C0"/>
                </a:solidFill>
                <a:latin typeface="Comic Sans MS" pitchFamily="66" charset="0"/>
              </a:rPr>
              <a:t>stabilite</a:t>
            </a:r>
            <a:r>
              <a:rPr lang="tr-TR" sz="2800" dirty="0" smtClean="0">
                <a:latin typeface="Comic Sans MS" pitchFamily="66" charset="0"/>
              </a:rPr>
              <a:t> ve </a:t>
            </a:r>
            <a:r>
              <a:rPr lang="tr-TR" sz="2800" dirty="0" smtClean="0">
                <a:solidFill>
                  <a:srgbClr val="0070C0"/>
                </a:solidFill>
                <a:latin typeface="Comic Sans MS" pitchFamily="66" charset="0"/>
              </a:rPr>
              <a:t>tutuculuk</a:t>
            </a:r>
            <a:r>
              <a:rPr lang="tr-TR" sz="2800" dirty="0" smtClean="0">
                <a:latin typeface="Comic Sans MS" pitchFamily="66" charset="0"/>
              </a:rPr>
              <a:t> sağlar.</a:t>
            </a:r>
            <a:br>
              <a:rPr lang="tr-TR" sz="2800" dirty="0" smtClean="0">
                <a:latin typeface="Comic Sans MS" pitchFamily="66" charset="0"/>
              </a:rPr>
            </a:br>
            <a:r>
              <a:rPr lang="tr-TR" sz="2800" dirty="0" smtClean="0">
                <a:solidFill>
                  <a:srgbClr val="FF0000"/>
                </a:solidFill>
                <a:latin typeface="Comic Sans MS" pitchFamily="66" charset="0"/>
              </a:rPr>
              <a:t>Sabit alt yapı</a:t>
            </a:r>
            <a:r>
              <a:rPr lang="tr-TR" sz="2800" dirty="0" smtClean="0">
                <a:latin typeface="Comic Sans MS" pitchFamily="66" charset="0"/>
              </a:rPr>
              <a:t>, tutuculuk (</a:t>
            </a:r>
            <a:r>
              <a:rPr lang="tr-TR" sz="2800" dirty="0" err="1" smtClean="0">
                <a:latin typeface="Comic Sans MS" pitchFamily="66" charset="0"/>
              </a:rPr>
              <a:t>retansiyon</a:t>
            </a:r>
            <a:r>
              <a:rPr lang="tr-TR" sz="2800" dirty="0" smtClean="0">
                <a:latin typeface="Comic Sans MS" pitchFamily="66" charset="0"/>
              </a:rPr>
              <a:t>) ve stabilizasyonu artırır.</a:t>
            </a:r>
            <a:br>
              <a:rPr lang="tr-TR" sz="2800" dirty="0" smtClean="0">
                <a:latin typeface="Comic Sans MS" pitchFamily="66" charset="0"/>
              </a:rPr>
            </a:br>
            <a:r>
              <a:rPr lang="tr-TR" sz="2800" dirty="0" smtClean="0">
                <a:latin typeface="Comic Sans MS" pitchFamily="66" charset="0"/>
              </a:rPr>
              <a:t> </a:t>
            </a:r>
            <a:r>
              <a:rPr lang="tr-TR" sz="2800" dirty="0" smtClean="0">
                <a:solidFill>
                  <a:srgbClr val="FF0000"/>
                </a:solidFill>
                <a:latin typeface="Comic Sans MS" pitchFamily="66" charset="0"/>
              </a:rPr>
              <a:t>Hareketli üst yapı</a:t>
            </a:r>
            <a:r>
              <a:rPr lang="tr-TR" sz="2800" dirty="0" smtClean="0">
                <a:latin typeface="Comic Sans MS" pitchFamily="66" charset="0"/>
              </a:rPr>
              <a:t>nın doku destekleri, sabit protez dayanaklarına gelen  </a:t>
            </a:r>
            <a:r>
              <a:rPr lang="tr-TR" sz="2800" dirty="0" err="1" smtClean="0">
                <a:latin typeface="Comic Sans MS" pitchFamily="66" charset="0"/>
              </a:rPr>
              <a:t>okluzal</a:t>
            </a:r>
            <a:r>
              <a:rPr lang="tr-TR" sz="2800" dirty="0" smtClean="0">
                <a:latin typeface="Comic Sans MS" pitchFamily="66" charset="0"/>
              </a:rPr>
              <a:t> kuvvetleri azaltır. </a:t>
            </a:r>
            <a:br>
              <a:rPr lang="tr-TR" sz="2800" dirty="0" smtClean="0">
                <a:latin typeface="Comic Sans MS" pitchFamily="66" charset="0"/>
              </a:rPr>
            </a:br>
            <a:r>
              <a:rPr lang="tr-TR" sz="2800" dirty="0" err="1" smtClean="0">
                <a:latin typeface="Comic Sans MS" pitchFamily="66" charset="0"/>
              </a:rPr>
              <a:t>Okluzal</a:t>
            </a:r>
            <a:r>
              <a:rPr lang="tr-TR" sz="2800" dirty="0" smtClean="0">
                <a:latin typeface="Comic Sans MS" pitchFamily="66" charset="0"/>
              </a:rPr>
              <a:t> kuvvetler, hem sabit protez dayanakları hem de hareketli protez doku uzantıları tarafından karşılanır.</a:t>
            </a:r>
            <a:endParaRPr lang="tr-TR" sz="2800" dirty="0">
              <a:latin typeface="Comic Sans MS" pitchFamily="66" charset="0"/>
            </a:endParaRPr>
          </a:p>
        </p:txBody>
      </p:sp>
      <p:pic>
        <p:nvPicPr>
          <p:cNvPr id="6" name="Picture 3" descr="C:\Users\samsung pc\Desktop\images.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71472" y="4643446"/>
            <a:ext cx="3000396" cy="197137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5" descr="C:\Users\samsung pc\Desktop\OVERDENTURE_BAR17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29322" y="4357694"/>
            <a:ext cx="2571768" cy="21643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0390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88640"/>
            <a:ext cx="8784976" cy="2097352"/>
          </a:xfrm>
        </p:spPr>
        <p:txBody>
          <a:bodyPr>
            <a:normAutofit fontScale="90000"/>
          </a:bodyPr>
          <a:lstStyle/>
          <a:p>
            <a:pPr algn="l"/>
            <a:r>
              <a:rPr lang="tr-TR" sz="3200" dirty="0" smtClean="0">
                <a:latin typeface="Comic Sans MS" pitchFamily="66" charset="0"/>
              </a:rPr>
              <a:t/>
            </a:r>
            <a:br>
              <a:rPr lang="tr-TR" sz="3200" dirty="0" smtClean="0">
                <a:latin typeface="Comic Sans MS" pitchFamily="66" charset="0"/>
              </a:rPr>
            </a:br>
            <a:r>
              <a:rPr lang="tr-TR" sz="3200" dirty="0" smtClean="0">
                <a:solidFill>
                  <a:srgbClr val="FF0000"/>
                </a:solidFill>
                <a:latin typeface="Comic Sans MS" pitchFamily="66" charset="0"/>
              </a:rPr>
              <a:t>Bar:</a:t>
            </a:r>
            <a:r>
              <a:rPr lang="tr-TR" sz="3200" dirty="0" smtClean="0">
                <a:latin typeface="Comic Sans MS" pitchFamily="66" charset="0"/>
              </a:rPr>
              <a:t> farklı çap, farklı uzunluk ve </a:t>
            </a:r>
            <a:br>
              <a:rPr lang="tr-TR" sz="3200" dirty="0" smtClean="0">
                <a:latin typeface="Comic Sans MS" pitchFamily="66" charset="0"/>
              </a:rPr>
            </a:br>
            <a:r>
              <a:rPr lang="tr-TR" sz="3200" dirty="0" smtClean="0">
                <a:latin typeface="Comic Sans MS" pitchFamily="66" charset="0"/>
              </a:rPr>
              <a:t>farklı tasarımlarda hazırlanabilir. </a:t>
            </a:r>
            <a:br>
              <a:rPr lang="tr-TR" sz="3200" dirty="0" smtClean="0">
                <a:latin typeface="Comic Sans MS" pitchFamily="66" charset="0"/>
              </a:rPr>
            </a:br>
            <a:r>
              <a:rPr lang="tr-TR" sz="3200" dirty="0" smtClean="0">
                <a:latin typeface="Comic Sans MS" pitchFamily="66" charset="0"/>
              </a:rPr>
              <a:t>Tutuculuk (</a:t>
            </a:r>
            <a:r>
              <a:rPr lang="tr-TR" sz="3200" dirty="0" err="1" smtClean="0">
                <a:latin typeface="Comic Sans MS" pitchFamily="66" charset="0"/>
              </a:rPr>
              <a:t>retansiyon</a:t>
            </a:r>
            <a:r>
              <a:rPr lang="tr-TR" sz="3200" dirty="0" smtClean="0">
                <a:latin typeface="Comic Sans MS" pitchFamily="66" charset="0"/>
              </a:rPr>
              <a:t>) vida veya hassas tutucu ile sağlanır.</a:t>
            </a:r>
            <a:endParaRPr lang="tr-TR" sz="3200" dirty="0">
              <a:latin typeface="Comic Sans MS" pitchFamily="66" charset="0"/>
            </a:endParaRPr>
          </a:p>
        </p:txBody>
      </p:sp>
      <p:pic>
        <p:nvPicPr>
          <p:cNvPr id="6" name="Picture 3" descr="C:\Users\samsung pc\Desktop\images.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23528" y="3861048"/>
            <a:ext cx="4055000" cy="266429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5" descr="C:\Users\samsung pc\Desktop\OVERDENTURE_BAR17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48064" y="3567313"/>
            <a:ext cx="3600400" cy="303003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samsung pc\Desktop\4riders40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786446" y="2071678"/>
            <a:ext cx="2857520" cy="14216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0390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401080" cy="1143000"/>
          </a:xfrm>
        </p:spPr>
        <p:txBody>
          <a:bodyPr>
            <a:normAutofit/>
          </a:bodyPr>
          <a:lstStyle/>
          <a:p>
            <a:pPr algn="l"/>
            <a:r>
              <a:rPr lang="tr-TR" sz="2800" dirty="0" smtClean="0">
                <a:latin typeface="Comic Sans MS" pitchFamily="66" charset="0"/>
              </a:rPr>
              <a:t>Yumuşak doku, </a:t>
            </a:r>
            <a:r>
              <a:rPr lang="tr-TR" sz="2800" dirty="0" err="1" smtClean="0">
                <a:latin typeface="Comic Sans MS" pitchFamily="66" charset="0"/>
              </a:rPr>
              <a:t>alveolar</a:t>
            </a:r>
            <a:r>
              <a:rPr lang="tr-TR" sz="2800" dirty="0" smtClean="0">
                <a:latin typeface="Comic Sans MS" pitchFamily="66" charset="0"/>
              </a:rPr>
              <a:t> </a:t>
            </a:r>
            <a:r>
              <a:rPr lang="tr-TR" sz="2800" dirty="0" err="1" smtClean="0">
                <a:latin typeface="Comic Sans MS" pitchFamily="66" charset="0"/>
              </a:rPr>
              <a:t>defekt</a:t>
            </a:r>
            <a:r>
              <a:rPr lang="tr-TR" sz="2800" dirty="0" smtClean="0">
                <a:latin typeface="Comic Sans MS" pitchFamily="66" charset="0"/>
              </a:rPr>
              <a:t> ve eksik dişlerin restorasyonu: </a:t>
            </a:r>
            <a:r>
              <a:rPr lang="tr-TR" sz="2800" dirty="0" smtClean="0">
                <a:solidFill>
                  <a:srgbClr val="FF0000"/>
                </a:solidFill>
                <a:latin typeface="Comic Sans MS" pitchFamily="66" charset="0"/>
              </a:rPr>
              <a:t>kombine protez </a:t>
            </a:r>
            <a:r>
              <a:rPr lang="tr-TR" sz="2800" dirty="0" smtClean="0">
                <a:latin typeface="Comic Sans MS" pitchFamily="66" charset="0"/>
              </a:rPr>
              <a:t>ile telafi edilir.</a:t>
            </a:r>
            <a:endParaRPr lang="tr-TR" sz="2800" dirty="0">
              <a:solidFill>
                <a:srgbClr val="FF0000"/>
              </a:solidFill>
              <a:latin typeface="Comic Sans MS" pitchFamily="66" charset="0"/>
            </a:endParaRPr>
          </a:p>
        </p:txBody>
      </p:sp>
      <p:sp>
        <p:nvSpPr>
          <p:cNvPr id="3" name="2 İçerik Yer Tutucusu"/>
          <p:cNvSpPr>
            <a:spLocks noGrp="1"/>
          </p:cNvSpPr>
          <p:nvPr>
            <p:ph idx="1"/>
          </p:nvPr>
        </p:nvSpPr>
        <p:spPr>
          <a:xfrm>
            <a:off x="285720" y="1285860"/>
            <a:ext cx="8678768" cy="5455508"/>
          </a:xfrm>
        </p:spPr>
        <p:txBody>
          <a:bodyPr>
            <a:normAutofit fontScale="92500" lnSpcReduction="10000"/>
          </a:bodyPr>
          <a:lstStyle/>
          <a:p>
            <a:pPr>
              <a:buNone/>
            </a:pPr>
            <a:r>
              <a:rPr lang="tr-TR" sz="2800" dirty="0" smtClean="0">
                <a:solidFill>
                  <a:srgbClr val="0070C0"/>
                </a:solidFill>
                <a:latin typeface="Comic Sans MS" pitchFamily="66" charset="0"/>
              </a:rPr>
              <a:t>Aşırı doku kayıplarının nedenleri:</a:t>
            </a:r>
          </a:p>
          <a:p>
            <a:pPr marL="514350" indent="-514350">
              <a:buNone/>
            </a:pPr>
            <a:r>
              <a:rPr lang="tr-TR" sz="2800" dirty="0" smtClean="0">
                <a:solidFill>
                  <a:srgbClr val="0070C0"/>
                </a:solidFill>
                <a:latin typeface="Comic Sans MS" pitchFamily="66" charset="0"/>
              </a:rPr>
              <a:t>1.</a:t>
            </a:r>
            <a:r>
              <a:rPr lang="tr-TR" sz="2800" dirty="0" err="1" smtClean="0">
                <a:solidFill>
                  <a:srgbClr val="0070C0"/>
                </a:solidFill>
                <a:latin typeface="Comic Sans MS" pitchFamily="66" charset="0"/>
              </a:rPr>
              <a:t>Konjenital</a:t>
            </a:r>
            <a:endParaRPr lang="tr-TR" sz="2800" dirty="0" smtClean="0">
              <a:solidFill>
                <a:srgbClr val="0070C0"/>
              </a:solidFill>
              <a:latin typeface="Comic Sans MS" pitchFamily="66" charset="0"/>
            </a:endParaRPr>
          </a:p>
          <a:p>
            <a:pPr marL="514350" indent="-514350">
              <a:buNone/>
            </a:pPr>
            <a:r>
              <a:rPr lang="tr-TR" sz="2800" dirty="0" smtClean="0">
                <a:solidFill>
                  <a:srgbClr val="0070C0"/>
                </a:solidFill>
                <a:latin typeface="Comic Sans MS" pitchFamily="66" charset="0"/>
              </a:rPr>
              <a:t>*</a:t>
            </a:r>
            <a:r>
              <a:rPr lang="tr-TR" sz="2800" dirty="0" smtClean="0">
                <a:latin typeface="Comic Sans MS" pitchFamily="66" charset="0"/>
              </a:rPr>
              <a:t>dudak damak yarığı</a:t>
            </a:r>
          </a:p>
          <a:p>
            <a:pPr marL="514350" indent="-514350">
              <a:buNone/>
            </a:pPr>
            <a:r>
              <a:rPr lang="tr-TR" sz="2800" dirty="0" smtClean="0">
                <a:solidFill>
                  <a:srgbClr val="0070C0"/>
                </a:solidFill>
                <a:latin typeface="Comic Sans MS" pitchFamily="66" charset="0"/>
              </a:rPr>
              <a:t>2.</a:t>
            </a:r>
            <a:r>
              <a:rPr lang="tr-TR" sz="2800" dirty="0" smtClean="0">
                <a:latin typeface="Comic Sans MS" pitchFamily="66" charset="0"/>
              </a:rPr>
              <a:t> </a:t>
            </a:r>
            <a:r>
              <a:rPr lang="tr-TR" sz="2800" dirty="0" smtClean="0">
                <a:solidFill>
                  <a:srgbClr val="0070C0"/>
                </a:solidFill>
                <a:latin typeface="Comic Sans MS" pitchFamily="66" charset="0"/>
              </a:rPr>
              <a:t>Kazanılmış</a:t>
            </a:r>
          </a:p>
          <a:p>
            <a:pPr marL="514350" indent="-514350">
              <a:buNone/>
            </a:pPr>
            <a:r>
              <a:rPr lang="tr-TR" sz="2800" dirty="0" smtClean="0">
                <a:solidFill>
                  <a:srgbClr val="0070C0"/>
                </a:solidFill>
                <a:latin typeface="Comic Sans MS" pitchFamily="66" charset="0"/>
              </a:rPr>
              <a:t>*</a:t>
            </a:r>
            <a:r>
              <a:rPr lang="tr-TR" sz="2800" dirty="0" smtClean="0">
                <a:latin typeface="Comic Sans MS" pitchFamily="66" charset="0"/>
              </a:rPr>
              <a:t>travma</a:t>
            </a:r>
          </a:p>
          <a:p>
            <a:pPr marL="514350" indent="-514350">
              <a:buNone/>
            </a:pPr>
            <a:r>
              <a:rPr lang="tr-TR" sz="2800" dirty="0" smtClean="0">
                <a:solidFill>
                  <a:srgbClr val="0070C0"/>
                </a:solidFill>
                <a:latin typeface="Comic Sans MS" pitchFamily="66" charset="0"/>
              </a:rPr>
              <a:t>*</a:t>
            </a:r>
            <a:r>
              <a:rPr lang="tr-TR" sz="2800" dirty="0" smtClean="0">
                <a:latin typeface="Comic Sans MS" pitchFamily="66" charset="0"/>
              </a:rPr>
              <a:t>trafik kazası</a:t>
            </a:r>
          </a:p>
          <a:p>
            <a:pPr marL="514350" indent="-514350">
              <a:buNone/>
            </a:pPr>
            <a:r>
              <a:rPr lang="tr-TR" sz="2800" dirty="0" smtClean="0">
                <a:solidFill>
                  <a:srgbClr val="0070C0"/>
                </a:solidFill>
                <a:latin typeface="Comic Sans MS" pitchFamily="66" charset="0"/>
              </a:rPr>
              <a:t>*</a:t>
            </a:r>
            <a:r>
              <a:rPr lang="tr-TR" sz="2800" dirty="0" smtClean="0">
                <a:latin typeface="Comic Sans MS" pitchFamily="66" charset="0"/>
              </a:rPr>
              <a:t>geniş rezeksiyon gerektiren cerrahi uygulamalar</a:t>
            </a:r>
          </a:p>
          <a:p>
            <a:pPr marL="514350" indent="-514350">
              <a:buNone/>
            </a:pPr>
            <a:r>
              <a:rPr lang="tr-TR" sz="2800" dirty="0" smtClean="0">
                <a:solidFill>
                  <a:srgbClr val="0070C0"/>
                </a:solidFill>
                <a:latin typeface="Comic Sans MS" pitchFamily="66" charset="0"/>
              </a:rPr>
              <a:t>*</a:t>
            </a:r>
            <a:r>
              <a:rPr lang="tr-TR" sz="2800" dirty="0" err="1" smtClean="0">
                <a:latin typeface="Comic Sans MS" pitchFamily="66" charset="0"/>
              </a:rPr>
              <a:t>travmatik</a:t>
            </a:r>
            <a:r>
              <a:rPr lang="tr-TR" sz="2800" dirty="0" smtClean="0">
                <a:latin typeface="Comic Sans MS" pitchFamily="66" charset="0"/>
              </a:rPr>
              <a:t> diş çekimleri</a:t>
            </a:r>
          </a:p>
          <a:p>
            <a:pPr marL="514350" indent="-514350">
              <a:buNone/>
            </a:pPr>
            <a:r>
              <a:rPr lang="tr-TR" sz="2800" dirty="0" smtClean="0">
                <a:solidFill>
                  <a:srgbClr val="0070C0"/>
                </a:solidFill>
                <a:latin typeface="Comic Sans MS" pitchFamily="66" charset="0"/>
              </a:rPr>
              <a:t>*</a:t>
            </a:r>
            <a:r>
              <a:rPr lang="tr-TR" sz="2800" dirty="0" smtClean="0">
                <a:latin typeface="Comic Sans MS" pitchFamily="66" charset="0"/>
              </a:rPr>
              <a:t>kist veya aşırı </a:t>
            </a:r>
            <a:r>
              <a:rPr lang="tr-TR" sz="2800" dirty="0" err="1" smtClean="0">
                <a:latin typeface="Comic Sans MS" pitchFamily="66" charset="0"/>
              </a:rPr>
              <a:t>periodontal</a:t>
            </a:r>
            <a:r>
              <a:rPr lang="tr-TR" sz="2800" dirty="0" smtClean="0">
                <a:latin typeface="Comic Sans MS" pitchFamily="66" charset="0"/>
              </a:rPr>
              <a:t> yıkım sonucu oluşan</a:t>
            </a:r>
          </a:p>
          <a:p>
            <a:pPr marL="514350" indent="-514350">
              <a:buNone/>
            </a:pPr>
            <a:r>
              <a:rPr lang="tr-TR" sz="2800" dirty="0" smtClean="0">
                <a:latin typeface="Comic Sans MS" pitchFamily="66" charset="0"/>
              </a:rPr>
              <a:t> diş kayıpları</a:t>
            </a:r>
          </a:p>
          <a:p>
            <a:pPr marL="514350" indent="-514350">
              <a:buNone/>
            </a:pPr>
            <a:r>
              <a:rPr lang="tr-TR" sz="2800" dirty="0" smtClean="0">
                <a:solidFill>
                  <a:srgbClr val="0070C0"/>
                </a:solidFill>
                <a:latin typeface="Comic Sans MS" pitchFamily="66" charset="0"/>
              </a:rPr>
              <a:t>*</a:t>
            </a:r>
            <a:r>
              <a:rPr lang="tr-TR" sz="2800" dirty="0" smtClean="0">
                <a:latin typeface="Comic Sans MS" pitchFamily="66" charset="0"/>
              </a:rPr>
              <a:t>şiddetli ön açık kapanış vakalarında,</a:t>
            </a:r>
          </a:p>
          <a:p>
            <a:pPr marL="514350" indent="-514350">
              <a:buNone/>
            </a:pPr>
            <a:r>
              <a:rPr lang="tr-TR" sz="2800" dirty="0" smtClean="0">
                <a:latin typeface="Comic Sans MS" pitchFamily="66" charset="0"/>
              </a:rPr>
              <a:t> ön grup dişlerin çekimi</a:t>
            </a:r>
            <a:endParaRPr lang="tr-TR"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892480" cy="654032"/>
          </a:xfrm>
        </p:spPr>
        <p:txBody>
          <a:bodyPr>
            <a:normAutofit fontScale="90000"/>
          </a:bodyPr>
          <a:lstStyle/>
          <a:p>
            <a:pPr algn="l"/>
            <a:r>
              <a:rPr lang="tr-TR" sz="2800" dirty="0" smtClean="0">
                <a:solidFill>
                  <a:srgbClr val="FF0000"/>
                </a:solidFill>
                <a:latin typeface="Comic Sans MS" pitchFamily="66" charset="0"/>
              </a:rPr>
              <a:t>Kombine protez (sabit-hareketli protez) </a:t>
            </a:r>
            <a:r>
              <a:rPr lang="tr-TR" sz="2800" dirty="0" err="1" smtClean="0">
                <a:solidFill>
                  <a:srgbClr val="FF0000"/>
                </a:solidFill>
                <a:latin typeface="Comic Sans MS" pitchFamily="66" charset="0"/>
              </a:rPr>
              <a:t>endikasyonları</a:t>
            </a:r>
            <a:endParaRPr lang="tr-TR" sz="2800" dirty="0">
              <a:solidFill>
                <a:srgbClr val="FF0000"/>
              </a:solidFill>
              <a:latin typeface="Comic Sans MS" pitchFamily="66" charset="0"/>
            </a:endParaRPr>
          </a:p>
        </p:txBody>
      </p:sp>
      <p:sp>
        <p:nvSpPr>
          <p:cNvPr id="3" name="2 İçerik Yer Tutucusu"/>
          <p:cNvSpPr>
            <a:spLocks noGrp="1"/>
          </p:cNvSpPr>
          <p:nvPr>
            <p:ph idx="1"/>
          </p:nvPr>
        </p:nvSpPr>
        <p:spPr>
          <a:xfrm>
            <a:off x="179512" y="980728"/>
            <a:ext cx="8856984" cy="5145435"/>
          </a:xfrm>
        </p:spPr>
        <p:txBody>
          <a:bodyPr>
            <a:normAutofit/>
          </a:bodyPr>
          <a:lstStyle/>
          <a:p>
            <a:pPr>
              <a:buNone/>
            </a:pPr>
            <a:r>
              <a:rPr lang="tr-TR" sz="2800" dirty="0" smtClean="0">
                <a:solidFill>
                  <a:srgbClr val="FF0000"/>
                </a:solidFill>
                <a:latin typeface="Comic Sans MS" pitchFamily="66" charset="0"/>
              </a:rPr>
              <a:t>*</a:t>
            </a:r>
            <a:r>
              <a:rPr lang="tr-TR" sz="2800" dirty="0" smtClean="0">
                <a:latin typeface="Comic Sans MS" pitchFamily="66" charset="0"/>
              </a:rPr>
              <a:t>Aşırı yumuşak doku ve kemik kaybına sahip hastalar</a:t>
            </a:r>
          </a:p>
          <a:p>
            <a:pPr>
              <a:buNone/>
            </a:pPr>
            <a:r>
              <a:rPr lang="tr-TR" sz="2800" dirty="0" smtClean="0">
                <a:solidFill>
                  <a:srgbClr val="FF0000"/>
                </a:solidFill>
                <a:latin typeface="Comic Sans MS" pitchFamily="66" charset="0"/>
              </a:rPr>
              <a:t>*</a:t>
            </a:r>
            <a:r>
              <a:rPr lang="tr-TR" sz="2800" dirty="0">
                <a:latin typeface="Comic Sans MS" pitchFamily="66" charset="0"/>
              </a:rPr>
              <a:t>M</a:t>
            </a:r>
            <a:r>
              <a:rPr lang="tr-TR" sz="2800" dirty="0" smtClean="0">
                <a:latin typeface="Comic Sans MS" pitchFamily="66" charset="0"/>
              </a:rPr>
              <a:t>evcut </a:t>
            </a:r>
            <a:r>
              <a:rPr lang="tr-TR" sz="2800" dirty="0" err="1" smtClean="0">
                <a:latin typeface="Comic Sans MS" pitchFamily="66" charset="0"/>
              </a:rPr>
              <a:t>kretler</a:t>
            </a:r>
            <a:r>
              <a:rPr lang="tr-TR" sz="2800" dirty="0" smtClean="0">
                <a:latin typeface="Comic Sans MS" pitchFamily="66" charset="0"/>
              </a:rPr>
              <a:t> ve karşıt dişlerle ilişkisi, </a:t>
            </a:r>
          </a:p>
          <a:p>
            <a:pPr>
              <a:buNone/>
            </a:pPr>
            <a:r>
              <a:rPr lang="tr-TR" sz="2800" dirty="0" smtClean="0">
                <a:latin typeface="Comic Sans MS" pitchFamily="66" charset="0"/>
              </a:rPr>
              <a:t>sabit protez </a:t>
            </a:r>
            <a:r>
              <a:rPr lang="tr-TR" sz="2800" dirty="0" err="1" smtClean="0">
                <a:latin typeface="Comic Sans MS" pitchFamily="66" charset="0"/>
              </a:rPr>
              <a:t>yerleştirimi</a:t>
            </a:r>
            <a:r>
              <a:rPr lang="tr-TR" sz="2800" dirty="0" smtClean="0">
                <a:latin typeface="Comic Sans MS" pitchFamily="66" charset="0"/>
              </a:rPr>
              <a:t> ve estetik açıdan </a:t>
            </a:r>
          </a:p>
          <a:p>
            <a:pPr>
              <a:buNone/>
            </a:pPr>
            <a:r>
              <a:rPr lang="tr-TR" sz="2800" dirty="0" smtClean="0">
                <a:latin typeface="Comic Sans MS" pitchFamily="66" charset="0"/>
              </a:rPr>
              <a:t>engel teşkil eden hastalar</a:t>
            </a:r>
          </a:p>
          <a:p>
            <a:pPr>
              <a:buNone/>
            </a:pPr>
            <a:r>
              <a:rPr lang="tr-TR" sz="2800" dirty="0" smtClean="0">
                <a:solidFill>
                  <a:srgbClr val="FF0000"/>
                </a:solidFill>
                <a:latin typeface="Comic Sans MS" pitchFamily="66" charset="0"/>
              </a:rPr>
              <a:t>*</a:t>
            </a:r>
            <a:r>
              <a:rPr lang="tr-TR" sz="2800" dirty="0" err="1" smtClean="0">
                <a:latin typeface="Comic Sans MS" pitchFamily="66" charset="0"/>
              </a:rPr>
              <a:t>Diestama</a:t>
            </a:r>
            <a:r>
              <a:rPr lang="tr-TR" sz="2800" dirty="0" smtClean="0">
                <a:latin typeface="Comic Sans MS" pitchFamily="66" charset="0"/>
              </a:rPr>
              <a:t>, oluşturulmasının </a:t>
            </a:r>
            <a:r>
              <a:rPr lang="tr-TR" sz="2800" dirty="0">
                <a:latin typeface="Comic Sans MS" pitchFamily="66" charset="0"/>
              </a:rPr>
              <a:t>gerekli </a:t>
            </a:r>
            <a:r>
              <a:rPr lang="tr-TR" sz="2800" dirty="0" smtClean="0">
                <a:latin typeface="Comic Sans MS" pitchFamily="66" charset="0"/>
              </a:rPr>
              <a:t>olduğu durumda, </a:t>
            </a:r>
            <a:endParaRPr lang="tr-TR" sz="2800" dirty="0">
              <a:latin typeface="Comic Sans MS" pitchFamily="66" charset="0"/>
            </a:endParaRPr>
          </a:p>
          <a:p>
            <a:pPr>
              <a:buNone/>
            </a:pPr>
            <a:r>
              <a:rPr lang="tr-TR" sz="2800" dirty="0">
                <a:latin typeface="Comic Sans MS" pitchFamily="66" charset="0"/>
              </a:rPr>
              <a:t>h</a:t>
            </a:r>
            <a:r>
              <a:rPr lang="tr-TR" sz="2800" dirty="0" smtClean="0">
                <a:latin typeface="Comic Sans MS" pitchFamily="66" charset="0"/>
              </a:rPr>
              <a:t>astalara uyumlu bir diş dizisi kazandırılması için</a:t>
            </a:r>
          </a:p>
          <a:p>
            <a:pPr>
              <a:buNone/>
            </a:pPr>
            <a:r>
              <a:rPr lang="tr-TR" sz="2800" dirty="0" smtClean="0">
                <a:solidFill>
                  <a:srgbClr val="FF0000"/>
                </a:solidFill>
                <a:latin typeface="Comic Sans MS" pitchFamily="66" charset="0"/>
              </a:rPr>
              <a:t>*</a:t>
            </a:r>
            <a:r>
              <a:rPr lang="tr-TR" sz="2800" dirty="0" err="1" smtClean="0">
                <a:latin typeface="Comic Sans MS" pitchFamily="66" charset="0"/>
              </a:rPr>
              <a:t>Anterior</a:t>
            </a:r>
            <a:r>
              <a:rPr lang="tr-TR" sz="2800" dirty="0" smtClean="0">
                <a:latin typeface="Comic Sans MS" pitchFamily="66" charset="0"/>
              </a:rPr>
              <a:t> bölgede, geniş doku kaybına bağlı, </a:t>
            </a:r>
          </a:p>
          <a:p>
            <a:pPr>
              <a:buNone/>
            </a:pPr>
            <a:r>
              <a:rPr lang="tr-TR" sz="2800" dirty="0" smtClean="0">
                <a:latin typeface="Comic Sans MS" pitchFamily="66" charset="0"/>
              </a:rPr>
              <a:t>hastada oluşan, basık dudak görünümünün </a:t>
            </a:r>
          </a:p>
          <a:p>
            <a:pPr>
              <a:buNone/>
            </a:pPr>
            <a:r>
              <a:rPr lang="tr-TR" sz="2800" dirty="0">
                <a:latin typeface="Comic Sans MS" pitchFamily="66" charset="0"/>
              </a:rPr>
              <a:t>g</a:t>
            </a:r>
            <a:r>
              <a:rPr lang="tr-TR" sz="2800" dirty="0" smtClean="0">
                <a:latin typeface="Comic Sans MS" pitchFamily="66" charset="0"/>
              </a:rPr>
              <a:t>iderilmesi için</a:t>
            </a:r>
          </a:p>
          <a:p>
            <a:pPr>
              <a:buNone/>
            </a:pPr>
            <a:endParaRPr lang="tr-TR" sz="28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858280" cy="654032"/>
          </a:xfrm>
        </p:spPr>
        <p:txBody>
          <a:bodyPr>
            <a:normAutofit fontScale="90000"/>
          </a:bodyPr>
          <a:lstStyle/>
          <a:p>
            <a:pPr algn="l"/>
            <a:r>
              <a:rPr lang="tr-TR" sz="2800" dirty="0" err="1" smtClean="0">
                <a:solidFill>
                  <a:srgbClr val="FF0000"/>
                </a:solidFill>
                <a:latin typeface="Comic Sans MS" pitchFamily="66" charset="0"/>
              </a:rPr>
              <a:t>Hibrit</a:t>
            </a:r>
            <a:r>
              <a:rPr lang="tr-TR" sz="2800" dirty="0" smtClean="0">
                <a:solidFill>
                  <a:srgbClr val="FF0000"/>
                </a:solidFill>
                <a:latin typeface="Comic Sans MS" pitchFamily="66" charset="0"/>
              </a:rPr>
              <a:t> protez(sabit-hareketli protez) </a:t>
            </a:r>
            <a:r>
              <a:rPr lang="tr-TR" sz="2800" dirty="0" err="1" smtClean="0">
                <a:solidFill>
                  <a:srgbClr val="FF0000"/>
                </a:solidFill>
                <a:latin typeface="Comic Sans MS" pitchFamily="66" charset="0"/>
              </a:rPr>
              <a:t>kontrendikasyonları</a:t>
            </a:r>
            <a:endParaRPr lang="tr-TR" sz="2800" dirty="0">
              <a:solidFill>
                <a:srgbClr val="FF0000"/>
              </a:solidFill>
              <a:latin typeface="Comic Sans MS" pitchFamily="66" charset="0"/>
            </a:endParaRPr>
          </a:p>
        </p:txBody>
      </p:sp>
      <p:sp>
        <p:nvSpPr>
          <p:cNvPr id="3" name="2 İçerik Yer Tutucusu"/>
          <p:cNvSpPr>
            <a:spLocks noGrp="1"/>
          </p:cNvSpPr>
          <p:nvPr>
            <p:ph idx="1"/>
          </p:nvPr>
        </p:nvSpPr>
        <p:spPr>
          <a:xfrm>
            <a:off x="285720" y="857232"/>
            <a:ext cx="8858280" cy="5268931"/>
          </a:xfrm>
        </p:spPr>
        <p:txBody>
          <a:bodyPr>
            <a:normAutofit/>
          </a:bodyPr>
          <a:lstStyle/>
          <a:p>
            <a:pPr>
              <a:buNone/>
            </a:pPr>
            <a:r>
              <a:rPr lang="tr-TR" sz="2800" dirty="0" smtClean="0">
                <a:solidFill>
                  <a:srgbClr val="FF0000"/>
                </a:solidFill>
                <a:latin typeface="Comic Sans MS" pitchFamily="66" charset="0"/>
              </a:rPr>
              <a:t>*</a:t>
            </a:r>
            <a:r>
              <a:rPr lang="tr-TR" sz="2800" dirty="0" smtClean="0">
                <a:latin typeface="Comic Sans MS" pitchFamily="66" charset="0"/>
              </a:rPr>
              <a:t>Oral hijyenin sağlanamadığı ve motive edilemeyen hastalar</a:t>
            </a:r>
          </a:p>
          <a:p>
            <a:pPr>
              <a:buNone/>
            </a:pPr>
            <a:r>
              <a:rPr lang="tr-TR" sz="2800" dirty="0" smtClean="0">
                <a:solidFill>
                  <a:srgbClr val="FF0000"/>
                </a:solidFill>
                <a:latin typeface="Comic Sans MS" pitchFamily="66" charset="0"/>
              </a:rPr>
              <a:t>*</a:t>
            </a:r>
            <a:r>
              <a:rPr lang="tr-TR" sz="2800" dirty="0" smtClean="0">
                <a:latin typeface="Comic Sans MS" pitchFamily="66" charset="0"/>
              </a:rPr>
              <a:t>El becerisi sınırlı olan hastalar (romatizma veya özürlü hastalar)</a:t>
            </a:r>
          </a:p>
          <a:p>
            <a:pPr>
              <a:buNone/>
            </a:pPr>
            <a:r>
              <a:rPr lang="tr-TR" sz="2800" dirty="0" smtClean="0">
                <a:solidFill>
                  <a:srgbClr val="FF0000"/>
                </a:solidFill>
                <a:latin typeface="Comic Sans MS" pitchFamily="66" charset="0"/>
              </a:rPr>
              <a:t>*</a:t>
            </a:r>
            <a:r>
              <a:rPr lang="tr-TR" sz="2800" dirty="0" smtClean="0">
                <a:latin typeface="Comic Sans MS" pitchFamily="66" charset="0"/>
              </a:rPr>
              <a:t>Daha hassas klinik ve laboratuvar uygulamaları olduğu için, hekim-hasta işbirliğinin sağlanamadığı veya hastanın periyodik </a:t>
            </a:r>
            <a:r>
              <a:rPr lang="tr-TR" sz="2800" dirty="0" err="1" smtClean="0">
                <a:latin typeface="Comic Sans MS" pitchFamily="66" charset="0"/>
              </a:rPr>
              <a:t>kontrollara</a:t>
            </a:r>
            <a:r>
              <a:rPr lang="tr-TR" sz="2800" dirty="0" smtClean="0">
                <a:latin typeface="Comic Sans MS" pitchFamily="66" charset="0"/>
              </a:rPr>
              <a:t> gelemeyeceği durumlar </a:t>
            </a:r>
          </a:p>
          <a:p>
            <a:pPr>
              <a:buNone/>
            </a:pPr>
            <a:endParaRPr lang="tr-T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858280" cy="654032"/>
          </a:xfrm>
        </p:spPr>
        <p:txBody>
          <a:bodyPr>
            <a:normAutofit/>
          </a:bodyPr>
          <a:lstStyle/>
          <a:p>
            <a:pPr algn="l"/>
            <a:r>
              <a:rPr lang="tr-TR" sz="2800" dirty="0" err="1" smtClean="0">
                <a:solidFill>
                  <a:srgbClr val="FF0000"/>
                </a:solidFill>
                <a:latin typeface="Comic Sans MS" pitchFamily="66" charset="0"/>
              </a:rPr>
              <a:t>Hibrit</a:t>
            </a:r>
            <a:r>
              <a:rPr lang="tr-TR" sz="2800" dirty="0" smtClean="0">
                <a:solidFill>
                  <a:srgbClr val="FF0000"/>
                </a:solidFill>
                <a:latin typeface="Comic Sans MS" pitchFamily="66" charset="0"/>
              </a:rPr>
              <a:t> protez(sabit-hareketli protez) avantajları:</a:t>
            </a:r>
            <a:endParaRPr lang="tr-TR" sz="2800" dirty="0">
              <a:solidFill>
                <a:srgbClr val="FF0000"/>
              </a:solidFill>
              <a:latin typeface="Comic Sans MS" pitchFamily="66" charset="0"/>
            </a:endParaRPr>
          </a:p>
        </p:txBody>
      </p:sp>
      <p:sp>
        <p:nvSpPr>
          <p:cNvPr id="3" name="2 İçerik Yer Tutucusu"/>
          <p:cNvSpPr>
            <a:spLocks noGrp="1"/>
          </p:cNvSpPr>
          <p:nvPr>
            <p:ph idx="1"/>
          </p:nvPr>
        </p:nvSpPr>
        <p:spPr>
          <a:xfrm>
            <a:off x="179512" y="836712"/>
            <a:ext cx="8858280" cy="5884136"/>
          </a:xfrm>
        </p:spPr>
        <p:txBody>
          <a:bodyPr>
            <a:normAutofit fontScale="85000" lnSpcReduction="10000"/>
          </a:bodyPr>
          <a:lstStyle/>
          <a:p>
            <a:pPr>
              <a:buNone/>
            </a:pPr>
            <a:r>
              <a:rPr lang="tr-TR" sz="2800" dirty="0" smtClean="0">
                <a:solidFill>
                  <a:srgbClr val="FF0000"/>
                </a:solidFill>
                <a:latin typeface="Comic Sans MS" pitchFamily="66" charset="0"/>
              </a:rPr>
              <a:t>*</a:t>
            </a:r>
            <a:r>
              <a:rPr lang="tr-TR" sz="2800" dirty="0" smtClean="0">
                <a:latin typeface="Comic Sans MS" pitchFamily="66" charset="0"/>
              </a:rPr>
              <a:t>Hareketli protez, minimum miktarda yumuşak doku kaplar. </a:t>
            </a:r>
          </a:p>
          <a:p>
            <a:pPr>
              <a:buNone/>
            </a:pPr>
            <a:r>
              <a:rPr lang="tr-TR" sz="2800" dirty="0" smtClean="0">
                <a:solidFill>
                  <a:srgbClr val="FF0000"/>
                </a:solidFill>
                <a:latin typeface="Comic Sans MS" pitchFamily="66" charset="0"/>
              </a:rPr>
              <a:t>*</a:t>
            </a:r>
            <a:r>
              <a:rPr lang="tr-TR" sz="2800" dirty="0" smtClean="0">
                <a:latin typeface="Comic Sans MS" pitchFamily="66" charset="0"/>
              </a:rPr>
              <a:t>Destek dişlerin </a:t>
            </a:r>
            <a:r>
              <a:rPr lang="tr-TR" sz="2800" dirty="0" err="1" smtClean="0">
                <a:latin typeface="Comic Sans MS" pitchFamily="66" charset="0"/>
              </a:rPr>
              <a:t>prognozunun</a:t>
            </a:r>
            <a:r>
              <a:rPr lang="tr-TR" sz="2800" dirty="0" smtClean="0">
                <a:latin typeface="Comic Sans MS" pitchFamily="66" charset="0"/>
              </a:rPr>
              <a:t> belirsiz olduğu durumlarda,</a:t>
            </a:r>
          </a:p>
          <a:p>
            <a:pPr>
              <a:buNone/>
            </a:pPr>
            <a:r>
              <a:rPr lang="tr-TR" sz="2800" dirty="0" smtClean="0">
                <a:latin typeface="Comic Sans MS" pitchFamily="66" charset="0"/>
              </a:rPr>
              <a:t>destek dişlerin birinin veya her ikisinin kaybı söz konusu ise</a:t>
            </a:r>
          </a:p>
          <a:p>
            <a:pPr>
              <a:buNone/>
            </a:pPr>
            <a:r>
              <a:rPr lang="tr-TR" sz="2800" dirty="0" smtClean="0">
                <a:latin typeface="Comic Sans MS" pitchFamily="66" charset="0"/>
              </a:rPr>
              <a:t>bölümlü proteze geçiş kolay olur.</a:t>
            </a:r>
          </a:p>
          <a:p>
            <a:pPr>
              <a:buNone/>
            </a:pPr>
            <a:r>
              <a:rPr lang="tr-TR" sz="2800" dirty="0" smtClean="0">
                <a:solidFill>
                  <a:srgbClr val="FF0000"/>
                </a:solidFill>
                <a:latin typeface="Comic Sans MS" pitchFamily="66" charset="0"/>
              </a:rPr>
              <a:t>*</a:t>
            </a:r>
            <a:r>
              <a:rPr lang="tr-TR" sz="2800" dirty="0" err="1" smtClean="0">
                <a:latin typeface="Comic Sans MS" pitchFamily="66" charset="0"/>
              </a:rPr>
              <a:t>Kretlerin</a:t>
            </a:r>
            <a:r>
              <a:rPr lang="tr-TR" sz="2800" dirty="0" smtClean="0">
                <a:latin typeface="Comic Sans MS" pitchFamily="66" charset="0"/>
              </a:rPr>
              <a:t> birbiri ile normal ilişkide olmadığı durumlarda, </a:t>
            </a:r>
          </a:p>
          <a:p>
            <a:pPr>
              <a:buNone/>
            </a:pPr>
            <a:r>
              <a:rPr lang="tr-TR" sz="2800" dirty="0" smtClean="0">
                <a:latin typeface="Comic Sans MS" pitchFamily="66" charset="0"/>
              </a:rPr>
              <a:t>dişlerin uyumlu </a:t>
            </a:r>
            <a:r>
              <a:rPr lang="tr-TR" sz="2800" dirty="0" err="1" smtClean="0">
                <a:latin typeface="Comic Sans MS" pitchFamily="66" charset="0"/>
              </a:rPr>
              <a:t>anterior</a:t>
            </a:r>
            <a:r>
              <a:rPr lang="tr-TR" sz="2800" dirty="0" smtClean="0">
                <a:latin typeface="Comic Sans MS" pitchFamily="66" charset="0"/>
              </a:rPr>
              <a:t>-</a:t>
            </a:r>
            <a:r>
              <a:rPr lang="tr-TR" sz="2800" dirty="0" err="1" smtClean="0">
                <a:latin typeface="Comic Sans MS" pitchFamily="66" charset="0"/>
              </a:rPr>
              <a:t>posterior</a:t>
            </a:r>
            <a:r>
              <a:rPr lang="tr-TR" sz="2800" dirty="0" smtClean="0">
                <a:latin typeface="Comic Sans MS" pitchFamily="66" charset="0"/>
              </a:rPr>
              <a:t> </a:t>
            </a:r>
            <a:r>
              <a:rPr lang="tr-TR" sz="2800" dirty="0" err="1" smtClean="0">
                <a:latin typeface="Comic Sans MS" pitchFamily="66" charset="0"/>
              </a:rPr>
              <a:t>yerleştirimine</a:t>
            </a:r>
            <a:endParaRPr lang="tr-TR" sz="2800" dirty="0" smtClean="0">
              <a:latin typeface="Comic Sans MS" pitchFamily="66" charset="0"/>
            </a:endParaRPr>
          </a:p>
          <a:p>
            <a:pPr>
              <a:buNone/>
            </a:pPr>
            <a:r>
              <a:rPr lang="tr-TR" sz="2800" dirty="0" smtClean="0">
                <a:latin typeface="Comic Sans MS" pitchFamily="66" charset="0"/>
              </a:rPr>
              <a:t>imkan sağlar. </a:t>
            </a:r>
          </a:p>
          <a:p>
            <a:pPr>
              <a:buNone/>
            </a:pPr>
            <a:r>
              <a:rPr lang="tr-TR" sz="2800" dirty="0" smtClean="0">
                <a:solidFill>
                  <a:srgbClr val="FF0000"/>
                </a:solidFill>
                <a:latin typeface="Comic Sans MS" pitchFamily="66" charset="0"/>
              </a:rPr>
              <a:t>*</a:t>
            </a:r>
            <a:r>
              <a:rPr lang="tr-TR" sz="2800" dirty="0" smtClean="0">
                <a:latin typeface="Comic Sans MS" pitchFamily="66" charset="0"/>
              </a:rPr>
              <a:t>Geniş doku temas yüzeylerinin temizlenmesi kolaydır.</a:t>
            </a:r>
          </a:p>
          <a:p>
            <a:pPr>
              <a:buNone/>
            </a:pPr>
            <a:r>
              <a:rPr lang="tr-TR" sz="2800" dirty="0" smtClean="0">
                <a:solidFill>
                  <a:srgbClr val="FF0000"/>
                </a:solidFill>
                <a:latin typeface="Comic Sans MS" pitchFamily="66" charset="0"/>
              </a:rPr>
              <a:t>*</a:t>
            </a:r>
            <a:r>
              <a:rPr lang="tr-TR" sz="2800" dirty="0" smtClean="0">
                <a:latin typeface="Comic Sans MS" pitchFamily="66" charset="0"/>
              </a:rPr>
              <a:t>Doku kaybı patolojik nedenlerle oluşmuş ise, </a:t>
            </a:r>
          </a:p>
          <a:p>
            <a:pPr>
              <a:buNone/>
            </a:pPr>
            <a:r>
              <a:rPr lang="tr-TR" sz="2800" dirty="0" smtClean="0">
                <a:latin typeface="Comic Sans MS" pitchFamily="66" charset="0"/>
              </a:rPr>
              <a:t>patolojinin takibi ve gerektiğinde cerrahi müdahale işlemine</a:t>
            </a:r>
          </a:p>
          <a:p>
            <a:pPr>
              <a:buNone/>
            </a:pPr>
            <a:r>
              <a:rPr lang="tr-TR" sz="2800" dirty="0">
                <a:latin typeface="Comic Sans MS" pitchFamily="66" charset="0"/>
              </a:rPr>
              <a:t>i</a:t>
            </a:r>
            <a:r>
              <a:rPr lang="tr-TR" sz="2800" dirty="0" smtClean="0">
                <a:latin typeface="Comic Sans MS" pitchFamily="66" charset="0"/>
              </a:rPr>
              <a:t>mkan sağlar.</a:t>
            </a:r>
          </a:p>
          <a:p>
            <a:pPr>
              <a:buNone/>
            </a:pPr>
            <a:r>
              <a:rPr lang="tr-TR" sz="2800" dirty="0" smtClean="0">
                <a:solidFill>
                  <a:srgbClr val="FF0000"/>
                </a:solidFill>
                <a:latin typeface="Comic Sans MS" pitchFamily="66" charset="0"/>
              </a:rPr>
              <a:t>*</a:t>
            </a:r>
            <a:r>
              <a:rPr lang="tr-TR" sz="2800" dirty="0" smtClean="0">
                <a:latin typeface="Comic Sans MS" pitchFamily="66" charset="0"/>
              </a:rPr>
              <a:t>Sabit protez uygulamalarına göre ekonomiktir.</a:t>
            </a:r>
            <a:endParaRPr lang="tr-TR" sz="28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694</Words>
  <Application>Microsoft Office PowerPoint</Application>
  <PresentationFormat>Ekran Gösterisi (4:3)</PresentationFormat>
  <Paragraphs>120</Paragraphs>
  <Slides>22</Slides>
  <Notes>3</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Ofis Teması</vt:lpstr>
      <vt:lpstr> KOMBİNE PROTEZLER  (SABİT-  HAREKETLİ-  PROTEZ)  </vt:lpstr>
      <vt:lpstr>Kombine protez:</vt:lpstr>
      <vt:lpstr>Slayt 3</vt:lpstr>
      <vt:lpstr>Bar: iki veya daha fazla desteği  (diş desteği veya implant desteği)  splintler ve üzerine uygulanan  hareketli bölümlü proteze veya overdenture’a  desteklik, stabilite ve tutuculuk sağlar. Sabit alt yapı, tutuculuk (retansiyon) ve stabilizasyonu artırır.  Hareketli üst yapının doku destekleri, sabit protez dayanaklarına gelen  okluzal kuvvetleri azaltır.  Okluzal kuvvetler, hem sabit protez dayanakları hem de hareketli protez doku uzantıları tarafından karşılanır.</vt:lpstr>
      <vt:lpstr> Bar: farklı çap, farklı uzunluk ve  farklı tasarımlarda hazırlanabilir.  Tutuculuk (retansiyon) vida veya hassas tutucu ile sağlanır.</vt:lpstr>
      <vt:lpstr>Yumuşak doku, alveolar defekt ve eksik dişlerin restorasyonu: kombine protez ile telafi edilir.</vt:lpstr>
      <vt:lpstr>Kombine protez (sabit-hareketli protez) endikasyonları</vt:lpstr>
      <vt:lpstr>Hibrit protez(sabit-hareketli protez) kontrendikasyonları</vt:lpstr>
      <vt:lpstr>Hibrit protez(sabit-hareketli protez) avantajları:</vt:lpstr>
      <vt:lpstr>Kombine protez örneği</vt:lpstr>
      <vt:lpstr>Kombine protez örneği</vt:lpstr>
      <vt:lpstr>Tutucu sistemler: splintlenen veya splintlenmeyen</vt:lpstr>
      <vt:lpstr>Slayt 13</vt:lpstr>
      <vt:lpstr>Slayt 14</vt:lpstr>
      <vt:lpstr>Slayt 15</vt:lpstr>
      <vt:lpstr>Slayt 16</vt:lpstr>
      <vt:lpstr>Slayt 17</vt:lpstr>
      <vt:lpstr>Slayt 18</vt:lpstr>
      <vt:lpstr>Slayt 19</vt:lpstr>
      <vt:lpstr>Slayt 20</vt:lpstr>
      <vt:lpstr>Slayt 21</vt:lpstr>
      <vt:lpstr>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KOMBİNE PROTEZLER</dc:title>
  <dc:creator>samsung pc</dc:creator>
  <cp:lastModifiedBy>DHF-01</cp:lastModifiedBy>
  <cp:revision>47</cp:revision>
  <dcterms:created xsi:type="dcterms:W3CDTF">2016-04-03T18:55:57Z</dcterms:created>
  <dcterms:modified xsi:type="dcterms:W3CDTF">2020-01-30T09:52:00Z</dcterms:modified>
</cp:coreProperties>
</file>