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0" r:id="rId3"/>
    <p:sldId id="288" r:id="rId4"/>
    <p:sldId id="289" r:id="rId5"/>
    <p:sldId id="296" r:id="rId6"/>
    <p:sldId id="297" r:id="rId7"/>
    <p:sldId id="291" r:id="rId8"/>
    <p:sldId id="292" r:id="rId9"/>
    <p:sldId id="293" r:id="rId10"/>
    <p:sldId id="294" r:id="rId11"/>
    <p:sldId id="298" r:id="rId12"/>
    <p:sldId id="295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286" r:id="rId26"/>
    <p:sldId id="287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98F-E6C1-504F-AF4E-50A2634DC9D6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2036-4555-D749-AC4D-CC34D171AE4C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176A-9820-B24B-BA80-131B7EAD784C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6487-5B0C-084A-BE8E-3FA8358BC3A8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7576-AEC3-DA4D-8F2B-F3A747DC8362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7FB4-BF41-724B-A5FF-87950E014424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1BE9-17F0-A14B-BFD7-C7970FF25438}" type="datetime1">
              <a:rPr lang="tr-TR" smtClean="0"/>
              <a:t>21.03.2021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7F1E-F90B-3547-9366-AAD392BC1A69}" type="datetime1">
              <a:rPr lang="tr-TR" smtClean="0"/>
              <a:t>21.03.2021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1CCD-1528-D04C-8A46-D19B272E9861}" type="datetime1">
              <a:rPr lang="tr-TR" smtClean="0"/>
              <a:t>21.03.2021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84AF-1E3E-C34C-B64F-47FFA08AE844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DA49-B529-314C-B5E9-C985D408E676}" type="datetime1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DE17F-39BA-CB44-87B9-2B5B9E237830}" type="datetime1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Etkili İletişim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Ders</a:t>
            </a:r>
            <a:endParaRPr lang="tr-TR" sz="54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971D8F-8861-1044-B1EF-EAF4C369E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İletişim Fonksiyonları -4-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C1303A-CABC-0A4D-A173-7D5F8671F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Kamuoyunu etkileme fonksiyonu olarak halkla </a:t>
            </a:r>
            <a:r>
              <a:rPr lang="tr-TR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topluma anlatılması, kuruma ilgi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çekilmesi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kurulup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benimsetilmesi gibi etkinlikleri kapsar. Bu noktada,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 ile ilgili bilgileri toplamak 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görevidir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olarak halkla </a:t>
            </a:r>
            <a:r>
              <a:rPr lang="tr-TR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sorumluluk, 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etkinlikleri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işletmenin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yararlarına ilaveten toplumun refah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koruyan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gerçekleştirmeye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yükümlülüktür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anlamda 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faaliyette bulundukları yerlerde “iyi kurum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vatandaşı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etkinliklerine devam etmesi ve kamuoyu tarafından bilinmesini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sağlamaktır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serbest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çoğulcu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toplumda sadece “kurumsal hedefler”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aynı zamanda “sosyal hedeflere”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ulaşılmasına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olması gereken bir faaliyettir.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45BBF96-7B2D-FA4D-BBBA-F953A1D1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270418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47A2CF-CD36-D44E-B4F7-34288D7D4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Açılardan 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1EF1B9-77A4-8340-9A21-80ABFD583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paradigmaları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sorumlulukları vardır.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Kamular veya halklar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iki farklı uygulama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 alınmaktadır.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12B26C2-AC0F-2A48-BD27-C6B63CF20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243214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9E1706-2FD0-0746-989A-9796C1B7D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İçi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84025D-5621-8849-9C42-6F4A81190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yılda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ve memnuniyet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etütleri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olmayan, yatay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çarpraz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olup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yapılır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konudaki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yalnızlık duygusundan arındırarak moral ve motivasyonunu artırır.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ile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tatmin eder.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programı: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çekinmeden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kendilerini ifade edebilecekleri demokratik bir ortamın yaratılmasıdır 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059BBD1-4920-2042-91F3-8F450F6A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103317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AD7841-9972-AD4D-8C0D-3CD6C380A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Dışı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52BA67-29DD-0C40-9C8D-52963F656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saydamlık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Saygın bir kurumsal kimlik ve imaj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Etkili kurum halkla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endParaRPr lang="tr-TR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istikrar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meşruluk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halka mal edilmesi</a:t>
            </a:r>
          </a:p>
          <a:p>
            <a:pPr marL="0" indent="0">
              <a:buNone/>
            </a:pPr>
            <a:endParaRPr lang="tr-TR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gazeteler, dergiler,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 ve dergileri, internet,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extranet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medya, televizyon, radyo, telekonferanslar, toplantılar ve konferanslar gibi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558DE5D-2A8D-C44E-B74F-735E21C70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578196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0C5885-E11A-2F45-9360-52A3A7966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Kurulacak İlişki Çeşitleri -1-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948E09-1E04-3E4F-A44C-8810EE521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Simetrik Halkla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hedef kitleleri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fikir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alışverişi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Her iki tarafında birbirlerini etkileme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vardır ve tarafların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derecede katkıları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hedef kitle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 hedef kitleden gelen mesajlar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plan, program ve stratejilerini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Simetrik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mükemmel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nitelendirilebilir. Fakat kurumlardaki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uygulamalarında nadir rastlanır.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9F60C56-A53E-BC4A-B1F3-E1394717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46710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784C5F-DE83-8942-9B21-937627EA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Kurulacak İlişki Çeşitleri -2-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C43C26-DFC1-DC44-97C5-D09987F85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Asimetrik Halkla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/>
              <a:t>Halkla </a:t>
            </a:r>
            <a:r>
              <a:rPr lang="tr-TR" dirty="0" err="1"/>
              <a:t>ilişkiler</a:t>
            </a:r>
            <a:r>
              <a:rPr lang="tr-TR" dirty="0"/>
              <a:t> uygulayıcıları hem kamuoyundan bilgi almaya </a:t>
            </a:r>
            <a:r>
              <a:rPr lang="tr-TR" dirty="0" err="1"/>
              <a:t>çalışmakta</a:t>
            </a:r>
            <a:r>
              <a:rPr lang="tr-TR" dirty="0"/>
              <a:t> hem de onlara bilgi aktarmaktadırlar. Asimetrik halkla </a:t>
            </a:r>
            <a:r>
              <a:rPr lang="tr-TR" dirty="0" err="1"/>
              <a:t>ilişkiler</a:t>
            </a:r>
            <a:r>
              <a:rPr lang="tr-TR" dirty="0"/>
              <a:t>, </a:t>
            </a:r>
            <a:r>
              <a:rPr lang="tr-TR" dirty="0" err="1"/>
              <a:t>örgütün</a:t>
            </a:r>
            <a:r>
              <a:rPr lang="tr-TR" dirty="0"/>
              <a:t> hedef kitlesinde </a:t>
            </a:r>
            <a:r>
              <a:rPr lang="tr-TR" dirty="0" err="1"/>
              <a:t>istediği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tutum ve </a:t>
            </a:r>
            <a:r>
              <a:rPr lang="tr-TR" dirty="0" err="1"/>
              <a:t>davranıs</a:t>
            </a:r>
            <a:r>
              <a:rPr lang="tr-TR" dirty="0"/>
              <a:t>̧ </a:t>
            </a:r>
            <a:r>
              <a:rPr lang="tr-TR" dirty="0" err="1"/>
              <a:t>değişikliğini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araştırmalarla</a:t>
            </a:r>
            <a:r>
              <a:rPr lang="tr-TR" dirty="0"/>
              <a:t> </a:t>
            </a:r>
            <a:r>
              <a:rPr lang="tr-TR" dirty="0" err="1"/>
              <a:t>desteklenmis</a:t>
            </a:r>
            <a:r>
              <a:rPr lang="tr-TR" dirty="0"/>
              <a:t>̧ bilimsel ikna </a:t>
            </a:r>
            <a:r>
              <a:rPr lang="tr-TR" dirty="0" err="1"/>
              <a:t>yöntemini</a:t>
            </a:r>
            <a:r>
              <a:rPr lang="tr-TR" dirty="0"/>
              <a:t> kullanmaktadır. Ancak, </a:t>
            </a:r>
            <a:r>
              <a:rPr lang="tr-TR" dirty="0" err="1"/>
              <a:t>çift</a:t>
            </a:r>
            <a:r>
              <a:rPr lang="tr-TR" dirty="0"/>
              <a:t> </a:t>
            </a:r>
            <a:r>
              <a:rPr lang="tr-TR" dirty="0" err="1"/>
              <a:t>yönlu</a:t>
            </a:r>
            <a:r>
              <a:rPr lang="tr-TR" dirty="0"/>
              <a:t>̈ bir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olmasına </a:t>
            </a:r>
            <a:r>
              <a:rPr lang="tr-TR" dirty="0" err="1"/>
              <a:t>rağmen</a:t>
            </a:r>
            <a:r>
              <a:rPr lang="tr-TR" dirty="0"/>
              <a:t>, hedef kitleden gelen bilgilerin </a:t>
            </a:r>
            <a:r>
              <a:rPr lang="tr-TR" dirty="0" err="1"/>
              <a:t>değerlendirilmediği</a:t>
            </a:r>
            <a:r>
              <a:rPr lang="tr-TR" dirty="0"/>
              <a:t> ve hedef kitleler karar </a:t>
            </a:r>
            <a:r>
              <a:rPr lang="tr-TR" dirty="0" err="1"/>
              <a:t>sürecine</a:t>
            </a:r>
            <a:r>
              <a:rPr lang="tr-TR" dirty="0"/>
              <a:t> </a:t>
            </a:r>
            <a:r>
              <a:rPr lang="tr-TR" dirty="0" err="1"/>
              <a:t>dâhil</a:t>
            </a:r>
            <a:r>
              <a:rPr lang="tr-TR" dirty="0"/>
              <a:t> </a:t>
            </a:r>
            <a:r>
              <a:rPr lang="tr-TR" dirty="0" err="1"/>
              <a:t>edilmediği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asimetrik bir </a:t>
            </a:r>
            <a:r>
              <a:rPr lang="tr-TR" dirty="0" err="1"/>
              <a:t>özellik</a:t>
            </a:r>
            <a:r>
              <a:rPr lang="tr-TR" dirty="0"/>
              <a:t> </a:t>
            </a:r>
            <a:r>
              <a:rPr lang="tr-TR" dirty="0" err="1"/>
              <a:t>taşımaktadır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15093E9-D9FC-6F4F-9686-8FE65985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292781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5728DD-1F9C-CF46-90B7-1D09B90DD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Uygulanacak Stratejiler Açısından Halkla İlişkiler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29EAF-2175-F040-8207-9204FC167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Uygulanacak stratejiler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reaktif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edilebilir.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almaya hatta bu sorunları etkileyerek fırsat yaratmaya ve imaja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Reaktif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acil sorunlar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F06629F-8794-1141-A097-B30065CF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136947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B0287E-F686-624C-B2BA-1530FC4E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9CED58-CC10-6A44-B23A-82A62A9C0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Belirli bir plan ve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vadeli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bir plan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kurumda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bilgi vermek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kullanılır.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 belirlenir.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3E31791-2F4C-6D46-9154-7B5512C2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187476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FCDF13-6C86-D942-8C88-C2555F928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83DE8-BA93-B445-A8CE-01661EE28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Pazarlama </a:t>
            </a:r>
          </a:p>
          <a:p>
            <a:pPr marL="0" indent="0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konusunda, iki alanın uzmanları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bulun- maktadır. Pazarlama uzmanları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pazarlama aracı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uzmanları, bu alanın pazarlamadan ayrı tutulması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savunmaktadır (Okay ve Okay, 2002: 55).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en yalın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 istek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belirleyen ve bunların kar-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şılanması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mal ve hizmetleri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 2)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AF753CF-1C70-464A-A721-5541F457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377273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0A6141-C071-9A4E-897F-F0E0B45BA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2AF5C1-C4B6-BD4B-B408-E2BB837BC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farklılıkları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Turney’in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edilebilir: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tedarikçiden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veya hizmetlerin aktarımını destek-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bir kurumla hedef kitlesinin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uyumuna yardım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amacı, kuru-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kitlesiyle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Pazarlama,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kârlılığına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mal/hizmetlerin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amacı, pozitif algı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artırılması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etkinliklerin onaylanması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eşgüdümler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gelir miktarıdır.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ise, kamuoyunun ifadesi veya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delilleridir.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409BDE2-124A-F84A-841F-FC579BAC2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7412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CEEC60-2B2C-C74E-BCE4-D87A0845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GİRİŞ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BAC79E-83B3-9746-818D-785E87626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Tanımlar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dayanarak bilgi toplayan, algılanma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itibarı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kamuoyunun genelinin ve hedef gruplarının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analizleri yaparak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tahmin ederek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hedef kitle hem de kurum yararına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yapan bir sanat ve sosyal bilim dalıdır.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onların hedef kitleleri arasında anlamlı ve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kullanmakla ilgilidir.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B6A446A-6CA8-6940-92F7-F6D0A7D2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849166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BDEAB9-AAED-1A44-8553-ABAA38968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875A5-D223-C741-9BFF-A0C90E0F2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Reklamcılık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 genel olarak, medyada yer ve zaman satın alma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 3,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2001:12) olarak tanımlanmaktadır.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Benzer alanlar olarak reklam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birbirlerinden yararlanmaktadırlar.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mesajı kamusuna yaymak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reklamcılığı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kullanmaktadır. Reklamcılık ise,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yararlanmak-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 3).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122EEA-1A59-FE40-9363-52964E293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194852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8BEDBA-B845-A449-9DE4-DBB7E8486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6163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0FDB79-A0FA-C241-BF87-43AFB8EB2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5557652"/>
          </a:xfrm>
        </p:spPr>
        <p:txBody>
          <a:bodyPr>
            <a:noAutofit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Reklamcılık ve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yukarıda belirtilen benzerliklerin yanında farklılıklar da bulunmaktadır. Her iki alan arasındaki genel farklılıklar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sıralan- maktadır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vd., 2001:13;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Jefkins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1995: 26).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Reklamcılık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kitleye,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potansiyel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hitap et-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mektedir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mesajlarını; hem hissedar, kamuoyu liderleri,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 gibi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kitleye, hem de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kitleye sunmaktadır. Bu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kitlesi daha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Reklamcılık,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uzmanlaşmıs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olarak bilinir.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 ve icraatlarıyla,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moralinden telefon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operatöru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aramalara cevap vermesine kadar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alanla ilgilidir.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reklamcılık daha sınırlı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alanda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çalışırken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 daha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Reklamcılığın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amacı mal veya hizmetleri satmak,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gelişebileceği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bedel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karşılığında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ya-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rarlanılır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genellikle kitle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ödenmez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kamuyu bilgilendirmek amacıyla basın toplantısı, basın bildirisi gibi yollarla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yararlanırlar. Bunun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karşılığında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herhangi bir bedel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ödemezler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Reklam, reklam verenin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altında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ödendiği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kullanılması garantili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düzenlidir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medyada yer almada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ödenmediği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yayınlanma garantisi yoktur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sağlanmaz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53E3AC0-CE86-AF47-9145-46487DF2D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195278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25C20D-7A9C-974B-B2E8-610E6908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35FFFD-9D3E-D643-A4E9-69EBE7981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Propaganda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Propaganda,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benzeyen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gelmektedir. Halk- 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propaganda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Propaganda;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sistematik olarak algıları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biçimlendirme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kavrayışları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propagandacının iste-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olacak bir tepkinin elde edilmesi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çabasıdır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Jowett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O’Donnell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1999: 6). Bu tanımda propagandanın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E72072B-5F7A-0747-B4CF-7722624B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285202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670362-2630-8A4F-8CC9-A642A820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243CE-ACC3-7243-8C7C-4544A6468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Propaganda ile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açıklanabilir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amacı, kurumlarla kamuları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iyi niyeti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Propagandanın temel amacı ise, istenilen sonucun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bilincini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Propaganda ile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ikinci farklılık,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yazar propagandanın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dayandığına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 yapmaktadırlar (Asna, 1998: 226; Tortop, 1986: 8; Okay ve Okay, 2002: 44).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propaganda, hedef kitleden gelen tepkilere kapalı olmakta ve onların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vermemektedir. Propaganda, ısrarla savunulan fikrin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Bazı propaganda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yatkınlık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sosyolojik propaganda veya siyasal propaganda da hedef kitleden gelen tepkilere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verilmektedir. Ama 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insanların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tepkilerine uygun davranmak veya politikalar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Tersine, bu tepkilere dayanılarak insanları daha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ve tekniklerini bulmaktır.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332202-553E-5340-9E02-4C3E76FA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480192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248D63-B50C-F445-B3DB-1802C1CA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Benzer Alanlar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90D82F-9CFF-6844-8414-13DF7E240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propagandadan ayıran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etmen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dürüstlüktür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(Asna, 1998: 227; Okay ve Okay, 2002: 43). Propaganda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verilen mesajların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ve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dürüst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davranılması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verilen mesajların kesinlikle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olması, hedef kitlenin asla yanıltılmaması bir zorunluluktur.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propaganda arasındaki son bir ayrım da,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yapılabilir. Propaganda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kitlenin yararını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Propagandanın amacı, hedef kitleye zarar verecek olsa bile, istenilen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bir ilke olarak kabul edilmektedir. Hedef kitlenin yararı,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kesinlikle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tutulmaktadır.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705E537-96E6-BD46-B982-C9EB160E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4040025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8D23FE4-72FB-B748-A4CA-ED308C57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F171E54-A0D0-CB4B-94C4-E56CDA78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557C01-7F4F-5944-86EE-B774B514C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GİRİŞ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2CC2E8-E360-814D-B2FC-9F9DC64E9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Kökenleri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uzanan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profesyonel bir meslek haline gelmesi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sürecinde,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katkısı vardır. Rakipleriyle daha iyi rekabet etmek isteyen, iyi bir imaja sahip olmaya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uzun yıllar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kurum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ancak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başarabilmektedir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743689D-05AC-1D41-8D63-D07D3D2E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17792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C81EED-0522-D04D-B2E7-33F8E7FC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GİRİŞ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254A4D-BB16-C74B-A629-A83B4C1EC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amacı, bir kurumla hedef kitlesi arasındaki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anlayışı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geliştirmektir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teknolojilerindeki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uluslararası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rekabetin hızlanması, sosyal,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ekonomik alanlardaki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halkla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alanı ortaya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görevlileri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medyayla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sürdürmekte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planları hazırlamakta ve krizleri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yönetmekte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sorumluluk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yapmakta, sponsorluk uygulamalarını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benzeri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yürütmektedir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4E1E2A5-B483-0746-A27A-E8BF13FB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44714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6DEECE-9E56-6D46-A464-ED629890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  -1-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88F607-7B16-1E4F-BA44-F2E047CCB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genel anlamıyla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zengin-orta sınıf, kadın-erkek,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eğitimli-eğitimsiz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etnik ve dini grupları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167) ifade etmektedir.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muhatap olmak durumunda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kitledir.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167).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politikalarından ve uygulamalarından etkilenen ve bu politikalarla uygulamaları etkileyen,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birliktelik duygusuna sahip birey, grup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Yalçındag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1996: 17).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31A1BF0-2281-E44A-B0FD-AF4679A8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94511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F55412-8BA2-5B42-9F3F-94E3DC14D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  -2-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4280DF-B416-BF44-BDDE-521005860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azından iki tarafı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faaliyetlerle kurulan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tekrarlanarak desteklenen,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yoğunluktaki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duygu,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kavramı;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yani kamusuna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etmektedir.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896B0C7-80F2-D941-925D-D2C531A42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410018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BEF2B3-3B3E-4141-AB4A-CA60F752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İletişim Fonksiyonları  -1-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F3129A-D1DF-7941-B942-2D7643838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Tasarlanmıs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Etkilemek,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sempati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kazanmak,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faaliyetlerden etkilenen hedef kitlelerden gelen tepkileri 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tasarlanır. </a:t>
            </a:r>
          </a:p>
          <a:p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vadeli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vadeli, yenilenen,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kapsar. Sorunları belirleme, sorunları analiz etme,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sıralama, alternatif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evrelerini de stratejik bir planla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analize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sistematik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Performans: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toplumun beklentilerine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üretmiyorsa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iyi niyet,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destek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olamaz.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1A8AEFC-1D2D-5842-B131-16385FF19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83474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EC500F-69D4-9D4D-8F01-67A461B1C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İletişim Fonksiyonları  -2-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4E8449-586E-6A48-9A2B-E4C9F7716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Yararı: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kurum ile hedef kitlesi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dayanır. </a:t>
            </a:r>
          </a:p>
          <a:p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kurumdan bilgilerin aktarılmasının yanı sıra hedef kitleden gelen geri bildirimler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arz eder. </a:t>
            </a:r>
          </a:p>
          <a:p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etkilidir.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 karar almada sadece bilgi vermeyi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yapma, temsil ve ara buluculuk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yerine getirir.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ve kamuoyunu etkileme fonksiyonu olarak da tanımlanmaktadır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3527AC0-CA08-E84A-BFDC-BEE8FE52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264725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39B17-D25B-6743-AF57-0A4BBD7E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İletişim Fonksiyonları -3-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B5C6B4-D708-1E4D-812E-8068E0508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olarak halkla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karmasından dolayı tutundurma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bileşenidir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yani pazarlama ve reklam etkinliklerinin destekleyicisi olmasının yanı sıra,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felsefesinin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vizyon, misyon,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saptanması,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rekabet etmesinde yardımcı olma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vardır.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olarak halkla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temelidir.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7C1FE77-24EA-3049-A7BF-DF494C01A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8124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4007</Words>
  <Application>Microsoft Macintosh PowerPoint</Application>
  <PresentationFormat>Geniş ekran</PresentationFormat>
  <Paragraphs>151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Etkili İletişim 1. Ders</vt:lpstr>
      <vt:lpstr>GİRİŞ</vt:lpstr>
      <vt:lpstr>GİRİŞ</vt:lpstr>
      <vt:lpstr>GİRİŞ</vt:lpstr>
      <vt:lpstr>Temel Kavramlar  -1-</vt:lpstr>
      <vt:lpstr>Temel Kavramlar  -2-</vt:lpstr>
      <vt:lpstr>Halkla İletişim Fonksiyonları  -1-</vt:lpstr>
      <vt:lpstr>Halkla İletişim Fonksiyonları  -2-</vt:lpstr>
      <vt:lpstr>Halkla İletişim Fonksiyonları -3-</vt:lpstr>
      <vt:lpstr>Halkla İletişim Fonksiyonları -4-</vt:lpstr>
      <vt:lpstr>Farklı Açılardan Halkla İlişkiler</vt:lpstr>
      <vt:lpstr>Kurum İçi Halkla İlişkiler</vt:lpstr>
      <vt:lpstr>Kurum Dışı Halkla İlişkiler</vt:lpstr>
      <vt:lpstr>Kurulacak İlişki Çeşitleri -1-</vt:lpstr>
      <vt:lpstr>Kurulacak İlişki Çeşitleri -2-</vt:lpstr>
      <vt:lpstr>Uygulanacak Stratejiler Açısından Halkla İlişkiler </vt:lpstr>
      <vt:lpstr>Proaktif İlişkiler</vt:lpstr>
      <vt:lpstr>Halkla İlişkiler ve Benzer Alanlar</vt:lpstr>
      <vt:lpstr>Halkla İlişkiler ve Benzer Alanlar</vt:lpstr>
      <vt:lpstr>Halkla İlişkiler ve Benzer Alanlar</vt:lpstr>
      <vt:lpstr>Halkla İlişkiler ve Benzer Alanlar</vt:lpstr>
      <vt:lpstr>Halkla İlişkiler ve Benzer Alanlar</vt:lpstr>
      <vt:lpstr>Halkla İlişkiler ve Benzer Alanlar</vt:lpstr>
      <vt:lpstr>Halkla İlişkiler ve Benzer Alanlar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27</cp:revision>
  <dcterms:created xsi:type="dcterms:W3CDTF">2020-10-04T15:36:28Z</dcterms:created>
  <dcterms:modified xsi:type="dcterms:W3CDTF">2021-03-20T21:13:42Z</dcterms:modified>
</cp:coreProperties>
</file>