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11BE4B-CE27-4009-942F-FBA6A56EB5B5}" type="datetimeFigureOut">
              <a:rPr lang="tr-TR" smtClean="0"/>
              <a:t>9.05.2020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F10297-959C-405F-9E0A-2ABC58FACAAE}" type="slidenum">
              <a:rPr lang="tr-TR" smtClean="0"/>
              <a:t>‹#›</a:t>
            </a:fld>
            <a:endParaRPr lang="tr-TR"/>
          </a:p>
        </p:txBody>
      </p:sp>
    </p:spTree>
    <p:extLst>
      <p:ext uri="{BB962C8B-B14F-4D97-AF65-F5344CB8AC3E}">
        <p14:creationId xmlns:p14="http://schemas.microsoft.com/office/powerpoint/2010/main" val="3503351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4A421203-88AC-4CFE-B6E0-CC56D43A3EC5}"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68303732-122D-41C1-B09C-A7A28A343273}"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492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BD08527-3693-48B8-8D5A-B66ABA76E593}"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68303732-122D-41C1-B09C-A7A28A343273}" type="slidenum">
              <a:rPr lang="tr-TR" smtClean="0"/>
              <a:t>‹#›</a:t>
            </a:fld>
            <a:endParaRPr lang="tr-TR"/>
          </a:p>
        </p:txBody>
      </p:sp>
    </p:spTree>
    <p:extLst>
      <p:ext uri="{BB962C8B-B14F-4D97-AF65-F5344CB8AC3E}">
        <p14:creationId xmlns:p14="http://schemas.microsoft.com/office/powerpoint/2010/main" val="1752144007"/>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2A8010-0418-497D-BF25-7C4901A8FF8F}"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68303732-122D-41C1-B09C-A7A28A343273}"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759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EC6D172-CEFF-415F-9E8D-1F3E61DBCC24}"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68303732-122D-41C1-B09C-A7A28A343273}" type="slidenum">
              <a:rPr lang="tr-TR" smtClean="0"/>
              <a:t>‹#›</a:t>
            </a:fld>
            <a:endParaRPr lang="tr-TR"/>
          </a:p>
        </p:txBody>
      </p:sp>
    </p:spTree>
    <p:extLst>
      <p:ext uri="{BB962C8B-B14F-4D97-AF65-F5344CB8AC3E}">
        <p14:creationId xmlns:p14="http://schemas.microsoft.com/office/powerpoint/2010/main" val="4145852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8A69C10-29F1-497A-9849-CCC52B932D45}"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68303732-122D-41C1-B09C-A7A28A343273}"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918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DE78CEB-CA65-4553-B428-A7FB2557B20B}"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68303732-122D-41C1-B09C-A7A28A343273}" type="slidenum">
              <a:rPr lang="tr-TR" smtClean="0"/>
              <a:t>‹#›</a:t>
            </a:fld>
            <a:endParaRPr lang="tr-TR"/>
          </a:p>
        </p:txBody>
      </p:sp>
    </p:spTree>
    <p:extLst>
      <p:ext uri="{BB962C8B-B14F-4D97-AF65-F5344CB8AC3E}">
        <p14:creationId xmlns:p14="http://schemas.microsoft.com/office/powerpoint/2010/main" val="268924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24128" y="2967788"/>
            <a:ext cx="4754880" cy="33415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smtClean="0"/>
              <a:t>Asıl metin stillerini düzenle</a:t>
            </a:r>
          </a:p>
        </p:txBody>
      </p:sp>
      <p:sp>
        <p:nvSpPr>
          <p:cNvPr id="6" name="Content Placeholder 5"/>
          <p:cNvSpPr>
            <a:spLocks noGrp="1"/>
          </p:cNvSpPr>
          <p:nvPr>
            <p:ph sz="quarter" idx="4"/>
          </p:nvPr>
        </p:nvSpPr>
        <p:spPr>
          <a:xfrm>
            <a:off x="5990888" y="2967788"/>
            <a:ext cx="4754880" cy="33415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91695D4-D8C4-45C4-A20F-9A4E7A87A745}" type="datetime1">
              <a:rPr lang="tr-TR" smtClean="0"/>
              <a:t>9.05.2020</a:t>
            </a:fld>
            <a:endParaRPr lang="tr-TR"/>
          </a:p>
        </p:txBody>
      </p:sp>
      <p:sp>
        <p:nvSpPr>
          <p:cNvPr id="8" name="Footer Placeholder 7"/>
          <p:cNvSpPr>
            <a:spLocks noGrp="1"/>
          </p:cNvSpPr>
          <p:nvPr>
            <p:ph type="ftr" sz="quarter" idx="11"/>
          </p:nvPr>
        </p:nvSpPr>
        <p:spPr/>
        <p:txBody>
          <a:bodyPr/>
          <a:lstStyle/>
          <a:p>
            <a:r>
              <a:rPr lang="tr-TR" smtClean="0"/>
              <a:t>HKZ</a:t>
            </a:r>
            <a:endParaRPr lang="tr-TR"/>
          </a:p>
        </p:txBody>
      </p:sp>
      <p:sp>
        <p:nvSpPr>
          <p:cNvPr id="9" name="Slide Number Placeholder 8"/>
          <p:cNvSpPr>
            <a:spLocks noGrp="1"/>
          </p:cNvSpPr>
          <p:nvPr>
            <p:ph type="sldNum" sz="quarter" idx="12"/>
          </p:nvPr>
        </p:nvSpPr>
        <p:spPr/>
        <p:txBody>
          <a:bodyPr/>
          <a:lstStyle/>
          <a:p>
            <a:fld id="{68303732-122D-41C1-B09C-A7A28A343273}" type="slidenum">
              <a:rPr lang="tr-TR" smtClean="0"/>
              <a:t>‹#›</a:t>
            </a:fld>
            <a:endParaRPr lang="tr-TR"/>
          </a:p>
        </p:txBody>
      </p:sp>
    </p:spTree>
    <p:extLst>
      <p:ext uri="{BB962C8B-B14F-4D97-AF65-F5344CB8AC3E}">
        <p14:creationId xmlns:p14="http://schemas.microsoft.com/office/powerpoint/2010/main" val="97643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4E1892C-F791-4B20-BE26-77E4BB211F6A}" type="datetime1">
              <a:rPr lang="tr-TR" smtClean="0"/>
              <a:t>9.05.2020</a:t>
            </a:fld>
            <a:endParaRPr lang="tr-TR"/>
          </a:p>
        </p:txBody>
      </p:sp>
      <p:sp>
        <p:nvSpPr>
          <p:cNvPr id="4" name="Footer Placeholder 3"/>
          <p:cNvSpPr>
            <a:spLocks noGrp="1"/>
          </p:cNvSpPr>
          <p:nvPr>
            <p:ph type="ftr" sz="quarter" idx="11"/>
          </p:nvPr>
        </p:nvSpPr>
        <p:spPr/>
        <p:txBody>
          <a:bodyPr/>
          <a:lstStyle/>
          <a:p>
            <a:r>
              <a:rPr lang="tr-TR" smtClean="0"/>
              <a:t>HKZ</a:t>
            </a:r>
            <a:endParaRPr lang="tr-TR"/>
          </a:p>
        </p:txBody>
      </p:sp>
      <p:sp>
        <p:nvSpPr>
          <p:cNvPr id="5" name="Slide Number Placeholder 4"/>
          <p:cNvSpPr>
            <a:spLocks noGrp="1"/>
          </p:cNvSpPr>
          <p:nvPr>
            <p:ph type="sldNum" sz="quarter" idx="12"/>
          </p:nvPr>
        </p:nvSpPr>
        <p:spPr/>
        <p:txBody>
          <a:bodyPr/>
          <a:lstStyle/>
          <a:p>
            <a:fld id="{68303732-122D-41C1-B09C-A7A28A343273}" type="slidenum">
              <a:rPr lang="tr-TR" smtClean="0"/>
              <a:t>‹#›</a:t>
            </a:fld>
            <a:endParaRPr lang="tr-TR"/>
          </a:p>
        </p:txBody>
      </p:sp>
    </p:spTree>
    <p:extLst>
      <p:ext uri="{BB962C8B-B14F-4D97-AF65-F5344CB8AC3E}">
        <p14:creationId xmlns:p14="http://schemas.microsoft.com/office/powerpoint/2010/main" val="270932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CB0FF-DDE0-49C3-8948-0CD266E01EAE}" type="datetime1">
              <a:rPr lang="tr-TR" smtClean="0"/>
              <a:t>9.05.2020</a:t>
            </a:fld>
            <a:endParaRPr lang="tr-TR"/>
          </a:p>
        </p:txBody>
      </p:sp>
      <p:sp>
        <p:nvSpPr>
          <p:cNvPr id="3" name="Footer Placeholder 2"/>
          <p:cNvSpPr>
            <a:spLocks noGrp="1"/>
          </p:cNvSpPr>
          <p:nvPr>
            <p:ph type="ftr" sz="quarter" idx="11"/>
          </p:nvPr>
        </p:nvSpPr>
        <p:spPr/>
        <p:txBody>
          <a:bodyPr/>
          <a:lstStyle/>
          <a:p>
            <a:r>
              <a:rPr lang="tr-TR" smtClean="0"/>
              <a:t>HKZ</a:t>
            </a:r>
            <a:endParaRPr lang="tr-TR"/>
          </a:p>
        </p:txBody>
      </p:sp>
      <p:sp>
        <p:nvSpPr>
          <p:cNvPr id="4" name="Slide Number Placeholder 3"/>
          <p:cNvSpPr>
            <a:spLocks noGrp="1"/>
          </p:cNvSpPr>
          <p:nvPr>
            <p:ph type="sldNum" sz="quarter" idx="12"/>
          </p:nvPr>
        </p:nvSpPr>
        <p:spPr/>
        <p:txBody>
          <a:bodyPr/>
          <a:lstStyle/>
          <a:p>
            <a:fld id="{68303732-122D-41C1-B09C-A7A28A343273}" type="slidenum">
              <a:rPr lang="tr-TR" smtClean="0"/>
              <a:t>‹#›</a:t>
            </a:fld>
            <a:endParaRPr lang="tr-TR"/>
          </a:p>
        </p:txBody>
      </p:sp>
    </p:spTree>
    <p:extLst>
      <p:ext uri="{BB962C8B-B14F-4D97-AF65-F5344CB8AC3E}">
        <p14:creationId xmlns:p14="http://schemas.microsoft.com/office/powerpoint/2010/main" val="826203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smtClean="0"/>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AC6FCFF-C761-4794-9BC0-6E0A8E1589FE}"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68303732-122D-41C1-B09C-A7A28A343273}" type="slidenum">
              <a:rPr lang="tr-TR" smtClean="0"/>
              <a:t>‹#›</a:t>
            </a:fld>
            <a:endParaRPr lang="tr-TR"/>
          </a:p>
        </p:txBody>
      </p:sp>
    </p:spTree>
    <p:extLst>
      <p:ext uri="{BB962C8B-B14F-4D97-AF65-F5344CB8AC3E}">
        <p14:creationId xmlns:p14="http://schemas.microsoft.com/office/powerpoint/2010/main" val="377325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448BB8A-AD06-4EDC-84FD-15F1DF750C40}"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68303732-122D-41C1-B09C-A7A28A343273}"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6961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BD08527-3693-48B8-8D5A-B66ABA76E593}" type="datetime1">
              <a:rPr lang="tr-TR" smtClean="0"/>
              <a:t>9.05.2020</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tr-TR" smtClean="0"/>
              <a:t>HKZ</a:t>
            </a:r>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8303732-122D-41C1-B09C-A7A28A343273}"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7825874"/>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sldNum="0"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 BİLİMİNE GİRİŞ</a:t>
            </a:r>
            <a:endParaRPr lang="tr-TR" dirty="0"/>
          </a:p>
        </p:txBody>
      </p:sp>
      <p:sp>
        <p:nvSpPr>
          <p:cNvPr id="3" name="Alt Başlık 2"/>
          <p:cNvSpPr>
            <a:spLocks noGrp="1"/>
          </p:cNvSpPr>
          <p:nvPr>
            <p:ph type="subTitle" idx="1"/>
          </p:nvPr>
        </p:nvSpPr>
        <p:spPr/>
        <p:txBody>
          <a:bodyPr/>
          <a:lstStyle/>
          <a:p>
            <a:r>
              <a:rPr lang="tr-TR" dirty="0" smtClean="0"/>
              <a:t>HALİSE KADER ZENGİN</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629905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Davranış</a:t>
            </a:r>
            <a:endParaRPr lang="tr-TR" dirty="0"/>
          </a:p>
        </p:txBody>
      </p:sp>
      <p:sp>
        <p:nvSpPr>
          <p:cNvPr id="3" name="İçerik Yer Tutucusu 2"/>
          <p:cNvSpPr>
            <a:spLocks noGrp="1"/>
          </p:cNvSpPr>
          <p:nvPr>
            <p:ph idx="1"/>
          </p:nvPr>
        </p:nvSpPr>
        <p:spPr/>
        <p:txBody>
          <a:bodyPr>
            <a:normAutofit fontScale="92500"/>
          </a:bodyPr>
          <a:lstStyle/>
          <a:p>
            <a:r>
              <a:rPr lang="tr-TR" dirty="0" smtClean="0"/>
              <a:t>Organizmanın etkiye karşı gösterdiği tepki ya da tepkiye karşı gösterdiği etkiye denir.</a:t>
            </a:r>
          </a:p>
          <a:p>
            <a:r>
              <a:rPr lang="tr-TR" dirty="0" smtClean="0"/>
              <a:t>Açık ya da örtülü nitelikte olabilecek davranımlar zincirinin belli bir sıra ve uyarlık içinde sunulmuş hali davranış anlamına gelir.</a:t>
            </a:r>
          </a:p>
          <a:p>
            <a:r>
              <a:rPr lang="tr-TR" dirty="0" smtClean="0"/>
              <a:t>Eğitim açısından davranışın; gözlenebilir, ölçülebilir ve istenilir olması gerekir.</a:t>
            </a:r>
          </a:p>
          <a:p>
            <a:r>
              <a:rPr lang="tr-TR" dirty="0" smtClean="0"/>
              <a:t>Gözlenmeyen, ölçülmeyen davranışlar eğitim açısından yeterli görülmemektedir.</a:t>
            </a:r>
          </a:p>
          <a:p>
            <a:r>
              <a:rPr lang="tr-TR" dirty="0" smtClean="0"/>
              <a:t>Doğuştan gelen davranışlar, öğrenmeyle değişmeyen davranışlardır.</a:t>
            </a:r>
          </a:p>
          <a:p>
            <a:r>
              <a:rPr lang="tr-TR" dirty="0" smtClean="0"/>
              <a:t>Geçici davranışlar, alkol, ilaç, uyuşturucu madde, hastalık gibi etkilerle ortaya çıkan ve bu etki ortadan kalktıktan sonra kaybolan davranışlardır.</a:t>
            </a:r>
          </a:p>
          <a:p>
            <a:r>
              <a:rPr lang="tr-TR" dirty="0" smtClean="0"/>
              <a:t>Sonradan kazanılan davranışlar, doğuştan getirilmeyen, öğrenme ürünü olan davranışlardır. Sonradan kazanılan davranışların istendik olması beklenir.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258218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İnformal</a:t>
            </a:r>
            <a:r>
              <a:rPr lang="tr-TR" dirty="0" smtClean="0"/>
              <a:t> eğitim</a:t>
            </a:r>
            <a:endParaRPr lang="tr-TR" dirty="0"/>
          </a:p>
        </p:txBody>
      </p:sp>
      <p:sp>
        <p:nvSpPr>
          <p:cNvPr id="3" name="İçerik Yer Tutucusu 2"/>
          <p:cNvSpPr>
            <a:spLocks noGrp="1"/>
          </p:cNvSpPr>
          <p:nvPr>
            <p:ph idx="1"/>
          </p:nvPr>
        </p:nvSpPr>
        <p:spPr/>
        <p:txBody>
          <a:bodyPr/>
          <a:lstStyle/>
          <a:p>
            <a:r>
              <a:rPr lang="tr-TR" dirty="0" smtClean="0"/>
              <a:t>Gelişigüzel </a:t>
            </a:r>
            <a:r>
              <a:rPr lang="tr-TR" dirty="0" err="1" smtClean="0"/>
              <a:t>kültürlemeyle</a:t>
            </a:r>
            <a:r>
              <a:rPr lang="tr-TR" dirty="0" smtClean="0"/>
              <a:t> gerçekleşen eğitimdir.</a:t>
            </a:r>
          </a:p>
          <a:p>
            <a:r>
              <a:rPr lang="tr-TR" dirty="0" smtClean="0"/>
              <a:t>Yaşam içinde kendiliğinden oluşan bir süreçtir.</a:t>
            </a:r>
          </a:p>
          <a:p>
            <a:r>
              <a:rPr lang="tr-TR" dirty="0" smtClean="0"/>
              <a:t>Belli bir plan ve program uygulanmadan, yaşam içinde kendiliğinden gerçekleşir.</a:t>
            </a:r>
          </a:p>
          <a:p>
            <a:r>
              <a:rPr lang="tr-TR" dirty="0" smtClean="0"/>
              <a:t>Amaçlı planlı değil, gelişigüzeldir. Bu nedenle bu eğitime «doğal eğitim» de denir.</a:t>
            </a:r>
          </a:p>
          <a:p>
            <a:r>
              <a:rPr lang="tr-TR" dirty="0" smtClean="0"/>
              <a:t>Kişi karşılaştığı durum ve içinde bulunduğu grubun üyeleriyle etkileşimde bulundukça farkında olmadan yeni şeyler öğrenir.</a:t>
            </a:r>
          </a:p>
          <a:p>
            <a:r>
              <a:rPr lang="tr-TR" dirty="0" err="1" smtClean="0"/>
              <a:t>İnformal</a:t>
            </a:r>
            <a:r>
              <a:rPr lang="tr-TR" dirty="0" smtClean="0"/>
              <a:t> eğitimde iki öğrenme yolu vardır: Gözlem ve taklit.</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146012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Formal</a:t>
            </a:r>
            <a:r>
              <a:rPr lang="tr-TR" dirty="0" smtClean="0"/>
              <a:t> eğitim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Okullarda ya da kurumlarda bir plan ya da program uygulanarak gerçekleştirilen eğitime denir.</a:t>
            </a:r>
          </a:p>
          <a:p>
            <a:r>
              <a:rPr lang="tr-TR" dirty="0" smtClean="0"/>
              <a:t>Amaçlıdır, önceden hazırlanmış bir program çerçevesinde planlı olarak yapılır, öğretim yoluyla gerçekleştirilir.</a:t>
            </a:r>
          </a:p>
          <a:p>
            <a:r>
              <a:rPr lang="tr-TR" dirty="0" smtClean="0"/>
              <a:t>Eğitim süreci öğretmen tarafından planlanır, uygulanır ve izlenir.</a:t>
            </a:r>
          </a:p>
          <a:p>
            <a:r>
              <a:rPr lang="tr-TR" dirty="0" smtClean="0"/>
              <a:t>Eğitim kontrollü olarak yürütülür.</a:t>
            </a:r>
          </a:p>
          <a:p>
            <a:r>
              <a:rPr lang="tr-TR" dirty="0" smtClean="0"/>
              <a:t>Sürecin belli aşamalarında değerlendirme işlemi yapılır.</a:t>
            </a:r>
          </a:p>
          <a:p>
            <a:r>
              <a:rPr lang="tr-TR" dirty="0" smtClean="0"/>
              <a:t>Okul dışında endüstri, tarım ve hizmet alanlarında kişileri bir eşeleğe hazırlamak, meslekte ilerlemelerini sağlamak ve yenilikleri öğretmek amacıyla yapılan öğretim etkinlikleri, halk eğitim merkezlerinde açılan kurslar, asker yetiştirme birer </a:t>
            </a:r>
            <a:r>
              <a:rPr lang="tr-TR" dirty="0" err="1" smtClean="0"/>
              <a:t>formal</a:t>
            </a:r>
            <a:r>
              <a:rPr lang="tr-TR" dirty="0" smtClean="0"/>
              <a:t> eğitimdir.</a:t>
            </a:r>
          </a:p>
          <a:p>
            <a:r>
              <a:rPr lang="tr-TR" dirty="0" smtClean="0"/>
              <a:t>Aile yarı </a:t>
            </a:r>
            <a:r>
              <a:rPr lang="tr-TR" dirty="0" err="1" smtClean="0"/>
              <a:t>formaldir</a:t>
            </a:r>
            <a:r>
              <a:rPr lang="tr-TR" dirty="0" smtClean="0"/>
              <a:t>.</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518782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Örgün eğitim</a:t>
            </a:r>
            <a:endParaRPr lang="tr-TR" dirty="0"/>
          </a:p>
        </p:txBody>
      </p:sp>
      <p:sp>
        <p:nvSpPr>
          <p:cNvPr id="3" name="İçerik Yer Tutucusu 2"/>
          <p:cNvSpPr>
            <a:spLocks noGrp="1"/>
          </p:cNvSpPr>
          <p:nvPr>
            <p:ph idx="1"/>
          </p:nvPr>
        </p:nvSpPr>
        <p:spPr/>
        <p:txBody>
          <a:bodyPr/>
          <a:lstStyle/>
          <a:p>
            <a:r>
              <a:rPr lang="tr-TR" dirty="0" smtClean="0"/>
              <a:t>Kişilerin, iş ve meslek kollarında çalışmaya başlamadan önce okul ya da okul niteliği taşıyan yerlerde genel ve özel bilgiler bakımından yetişmelerini sağlamak amacıyla belli yasalara göre düzenlenen eğitimdir.</a:t>
            </a:r>
          </a:p>
          <a:p>
            <a:r>
              <a:rPr lang="tr-TR" dirty="0" smtClean="0"/>
              <a:t>Okul öncesi eğitimden başlayıp üniversitenin sonuna kadar yapılan eğitim süresini kapsar.</a:t>
            </a:r>
          </a:p>
          <a:p>
            <a:r>
              <a:rPr lang="tr-TR" dirty="0" smtClean="0"/>
              <a:t>Okulöncesi, ilkokul, ortaokul, lise ve yüksek öğretimden oluşur.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247158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Yaygın eğitim</a:t>
            </a:r>
            <a:endParaRPr lang="tr-TR" dirty="0"/>
          </a:p>
        </p:txBody>
      </p:sp>
      <p:sp>
        <p:nvSpPr>
          <p:cNvPr id="3" name="İçerik Yer Tutucusu 2"/>
          <p:cNvSpPr>
            <a:spLocks noGrp="1"/>
          </p:cNvSpPr>
          <p:nvPr>
            <p:ph idx="1"/>
          </p:nvPr>
        </p:nvSpPr>
        <p:spPr/>
        <p:txBody>
          <a:bodyPr/>
          <a:lstStyle/>
          <a:p>
            <a:r>
              <a:rPr lang="tr-TR" dirty="0" smtClean="0"/>
              <a:t>Örgün eğitim olanaklarından hiç yararlanmamış durumda olanlara, gittikleri okullardan erken ayrılanlara ya da örgün eğitim kurumlarında okumakta olanlara ve meslek dallarında daha yeterli duruma gelmek isteyenlere uygulanan eğitimdir.</a:t>
            </a:r>
          </a:p>
          <a:p>
            <a:r>
              <a:rPr lang="tr-TR" dirty="0" smtClean="0"/>
              <a:t>Yaygın eğitim, örgün eğitim kurumlarının dışında eğitim görenler için uygulanan kısa ve uzun dönemli eğitimdir.</a:t>
            </a:r>
          </a:p>
          <a:p>
            <a:r>
              <a:rPr lang="tr-TR" dirty="0" err="1" smtClean="0"/>
              <a:t>Örn</a:t>
            </a:r>
            <a:r>
              <a:rPr lang="tr-TR" dirty="0" smtClean="0"/>
              <a:t>: Halk eğitimi, hizmet içi eğitim seminerleri ve iş başında eğitim uygulamaları yaygın eğitim kapsamına girer.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228512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Halk eğitim</a:t>
            </a:r>
            <a:endParaRPr lang="tr-TR" dirty="0"/>
          </a:p>
        </p:txBody>
      </p:sp>
      <p:sp>
        <p:nvSpPr>
          <p:cNvPr id="3" name="İçerik Yer Tutucusu 2"/>
          <p:cNvSpPr>
            <a:spLocks noGrp="1"/>
          </p:cNvSpPr>
          <p:nvPr>
            <p:ph idx="1"/>
          </p:nvPr>
        </p:nvSpPr>
        <p:spPr/>
        <p:txBody>
          <a:bodyPr/>
          <a:lstStyle/>
          <a:p>
            <a:r>
              <a:rPr lang="tr-TR" dirty="0" smtClean="0"/>
              <a:t>Genellikle on beş ya da daha ileri yaşta olup normal okul ve üniversite sisteminin dışında bulunan kimselerin yararına sunulan ve gereksinimlere göre düzenlenen eğitimdir.</a:t>
            </a:r>
          </a:p>
          <a:p>
            <a:r>
              <a:rPr lang="tr-TR" dirty="0" smtClean="0"/>
              <a:t>Zorunlu öğretim çağının dışına çıkmış ve asıl uğraşısı artık okula gitmek olmayan kimselerin,, yaşamlarının herhangi bir aşamasında duyacakları öğrenme gereksinimini ve ilgiyi doyurmak  üzere özellikle düzenlenen etkinlikleri ve programları kapsar.</a:t>
            </a:r>
          </a:p>
          <a:p>
            <a:r>
              <a:rPr lang="tr-TR" dirty="0"/>
              <a:t> </a:t>
            </a:r>
            <a:r>
              <a:rPr lang="tr-TR" dirty="0"/>
              <a:t>T</a:t>
            </a:r>
            <a:r>
              <a:rPr lang="tr-TR" dirty="0" smtClean="0"/>
              <a:t>emel özellik</a:t>
            </a:r>
            <a:r>
              <a:rPr lang="tr-TR" dirty="0" smtClean="0"/>
              <a:t>, okul çağının dışında bulunan ya da herhangi bir okulla ilişkisi bulunmayan kişilere verilmesidir.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916604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Hizmet içi eğitim</a:t>
            </a:r>
            <a:endParaRPr lang="tr-TR" dirty="0"/>
          </a:p>
        </p:txBody>
      </p:sp>
      <p:sp>
        <p:nvSpPr>
          <p:cNvPr id="3" name="İçerik Yer Tutucusu 2"/>
          <p:cNvSpPr>
            <a:spLocks noGrp="1"/>
          </p:cNvSpPr>
          <p:nvPr>
            <p:ph idx="1"/>
          </p:nvPr>
        </p:nvSpPr>
        <p:spPr/>
        <p:txBody>
          <a:bodyPr>
            <a:normAutofit/>
          </a:bodyPr>
          <a:lstStyle/>
          <a:p>
            <a:r>
              <a:rPr lang="tr-TR" dirty="0" smtClean="0"/>
              <a:t>Özel ve tüzel kişilere ait iş yerlerinde, belirli bir maaş ya da ücret karşılığında işe alınmış ve çalışmakta olan bireylere görevleri ile ilgili bilgi, beceri ve tutum kazanmalarını sağlamak üzere yapılan eğitimdir.</a:t>
            </a:r>
          </a:p>
          <a:p>
            <a:r>
              <a:rPr lang="tr-TR" dirty="0" smtClean="0"/>
              <a:t>Kişilerin hizmetteki verim ve etkinliklerinin artırılmasını, gelişmeye yol açan bilgi, beceri ve tutumlarının zenginleştirilmesini amaç edinen ve kurumların genel çalışma düzenini sürekli olarak etkileyen eğitimdir.</a:t>
            </a:r>
          </a:p>
          <a:p>
            <a:r>
              <a:rPr lang="tr-TR" dirty="0" smtClean="0"/>
              <a:t>Hizmet öncesi eğitimin devamı ve tamamlayıcısıdır.</a:t>
            </a:r>
          </a:p>
          <a:p>
            <a:r>
              <a:rPr lang="tr-TR" dirty="0" smtClean="0"/>
              <a:t>İş başında eğitim şeklinde yapılabileceği gibi yerel ve bölgesel seminerlerle, tatil günlerinde de yapılabilir.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008531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programı</a:t>
            </a:r>
            <a:endParaRPr lang="tr-TR" dirty="0"/>
          </a:p>
        </p:txBody>
      </p:sp>
      <p:sp>
        <p:nvSpPr>
          <p:cNvPr id="3" name="İçerik Yer Tutucusu 2"/>
          <p:cNvSpPr>
            <a:spLocks noGrp="1"/>
          </p:cNvSpPr>
          <p:nvPr>
            <p:ph idx="1"/>
          </p:nvPr>
        </p:nvSpPr>
        <p:spPr/>
        <p:txBody>
          <a:bodyPr/>
          <a:lstStyle/>
          <a:p>
            <a:r>
              <a:rPr lang="tr-TR" dirty="0" smtClean="0"/>
              <a:t>Öğrenene okulda ya da okul dışında planlanmış etkinlikler yoluyla sağlanan öğrenme yaşantıları düzeneği olarak tanımlanır.</a:t>
            </a:r>
          </a:p>
          <a:p>
            <a:r>
              <a:rPr lang="tr-TR" dirty="0" smtClean="0"/>
              <a:t>Eğitim programında dört unsur vardır:</a:t>
            </a:r>
          </a:p>
          <a:p>
            <a:r>
              <a:rPr lang="tr-TR" dirty="0" smtClean="0"/>
              <a:t>Hedef</a:t>
            </a:r>
          </a:p>
          <a:p>
            <a:r>
              <a:rPr lang="tr-TR" dirty="0" smtClean="0"/>
              <a:t>İçerik</a:t>
            </a:r>
          </a:p>
          <a:p>
            <a:r>
              <a:rPr lang="tr-TR" dirty="0" smtClean="0"/>
              <a:t>Öğretme öğrenme süreci</a:t>
            </a:r>
          </a:p>
          <a:p>
            <a:r>
              <a:rPr lang="tr-TR" dirty="0"/>
              <a:t>D</a:t>
            </a:r>
            <a:r>
              <a:rPr lang="tr-TR" dirty="0" smtClean="0"/>
              <a:t>eğerlendirme</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40418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Program geliştirme</a:t>
            </a:r>
            <a:endParaRPr lang="tr-TR" dirty="0"/>
          </a:p>
        </p:txBody>
      </p:sp>
      <p:sp>
        <p:nvSpPr>
          <p:cNvPr id="3" name="İçerik Yer Tutucusu 2"/>
          <p:cNvSpPr>
            <a:spLocks noGrp="1"/>
          </p:cNvSpPr>
          <p:nvPr>
            <p:ph idx="1"/>
          </p:nvPr>
        </p:nvSpPr>
        <p:spPr/>
        <p:txBody>
          <a:bodyPr/>
          <a:lstStyle/>
          <a:p>
            <a:r>
              <a:rPr lang="tr-TR" dirty="0" smtClean="0"/>
              <a:t>Programın; hedef, içerik, öğretme öğrenme ve değerlendirme aşamalarının birinde yapılan değişiklik diğerlerini etkilemektedir. Arada dinamik bir ilişki vardır</a:t>
            </a:r>
            <a:r>
              <a:rPr lang="tr-TR" smtClean="0"/>
              <a:t>. </a:t>
            </a:r>
            <a:endParaRPr lang="tr-TR"/>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493160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endParaRPr lang="tr-TR" dirty="0" smtClean="0"/>
          </a:p>
          <a:p>
            <a:r>
              <a:rPr lang="tr-TR" dirty="0" smtClean="0"/>
              <a:t>Özcan Demirel-Zeki Kaya, «Eğitimle İlgili Kavramlar», </a:t>
            </a:r>
            <a:r>
              <a:rPr lang="tr-TR" dirty="0" err="1" smtClean="0"/>
              <a:t>ed</a:t>
            </a:r>
            <a:r>
              <a:rPr lang="tr-TR" dirty="0" smtClean="0"/>
              <a:t>: </a:t>
            </a:r>
            <a:r>
              <a:rPr lang="tr-TR" dirty="0" err="1" smtClean="0"/>
              <a:t>Özan</a:t>
            </a:r>
            <a:r>
              <a:rPr lang="tr-TR" dirty="0" smtClean="0"/>
              <a:t> Demirel, Zeki Kaya, </a:t>
            </a:r>
            <a:r>
              <a:rPr lang="tr-TR" i="1" dirty="0" smtClean="0"/>
              <a:t>Eğitime Giriş, </a:t>
            </a:r>
            <a:r>
              <a:rPr lang="tr-TR" dirty="0" smtClean="0"/>
              <a:t>14 baskı, </a:t>
            </a:r>
            <a:r>
              <a:rPr lang="tr-TR" dirty="0" err="1" smtClean="0"/>
              <a:t>Pegem</a:t>
            </a:r>
            <a:r>
              <a:rPr lang="tr-TR" dirty="0" smtClean="0"/>
              <a:t> A., Ankara 2018, </a:t>
            </a:r>
            <a:r>
              <a:rPr lang="tr-TR" dirty="0" err="1" smtClean="0"/>
              <a:t>ss</a:t>
            </a:r>
            <a:r>
              <a:rPr lang="tr-TR" dirty="0" smtClean="0"/>
              <a:t>. 3-18.</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124146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KÜLTÜRLEME EĞİTİM İLİŞKİSİ</a:t>
            </a:r>
            <a:endParaRPr lang="tr-TR" dirty="0"/>
          </a:p>
        </p:txBody>
      </p:sp>
      <p:sp>
        <p:nvSpPr>
          <p:cNvPr id="3" name="İçerik Yer Tutucusu 2"/>
          <p:cNvSpPr>
            <a:spLocks noGrp="1"/>
          </p:cNvSpPr>
          <p:nvPr>
            <p:ph idx="1"/>
          </p:nvPr>
        </p:nvSpPr>
        <p:spPr/>
        <p:txBody>
          <a:bodyPr/>
          <a:lstStyle/>
          <a:p>
            <a:endParaRPr lang="tr-TR" dirty="0" smtClean="0"/>
          </a:p>
          <a:p>
            <a:r>
              <a:rPr lang="tr-TR" sz="2000" dirty="0" smtClean="0"/>
              <a:t>Ailede, sokakta ve hemen her yerde bilinçli ya da bilinç dışı, yaygın, kendiliğinden oluşan ve bireysel olan öğrenmeleri de kapsar.</a:t>
            </a:r>
          </a:p>
          <a:p>
            <a:r>
              <a:rPr lang="tr-TR" sz="2000" dirty="0" err="1" smtClean="0"/>
              <a:t>Kültürlemenin</a:t>
            </a:r>
            <a:r>
              <a:rPr lang="tr-TR" sz="2000" dirty="0" smtClean="0"/>
              <a:t> amaçlı olarak yapılan kısmı eğitimdir.</a:t>
            </a:r>
            <a:endParaRPr lang="tr-TR" sz="2000"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350796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a:t>
            </a:r>
            <a:endParaRPr lang="tr-TR" dirty="0"/>
          </a:p>
        </p:txBody>
      </p:sp>
      <p:sp>
        <p:nvSpPr>
          <p:cNvPr id="3" name="İçerik Yer Tutucusu 2"/>
          <p:cNvSpPr>
            <a:spLocks noGrp="1"/>
          </p:cNvSpPr>
          <p:nvPr>
            <p:ph idx="1"/>
          </p:nvPr>
        </p:nvSpPr>
        <p:spPr/>
        <p:txBody>
          <a:bodyPr/>
          <a:lstStyle/>
          <a:p>
            <a:r>
              <a:rPr lang="tr-TR" dirty="0" smtClean="0"/>
              <a:t>Kültür, toplumu oluşturan insanın öğrendiği, bilgi, sanat, gelenek, görenek ve benzeri yetenek, beceri ve alışkanlıkları içine alan karmaşık bir bütündür.</a:t>
            </a:r>
          </a:p>
          <a:p>
            <a:r>
              <a:rPr lang="tr-TR" dirty="0" smtClean="0"/>
              <a:t>Kültür, doğumdan kazanılır ve öğrenilir. Kazandığı bilgiyi, alışkanlıkları kendisinden sonraya aktaran tek varlık insandır.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1472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kültürleme</a:t>
            </a:r>
            <a:endParaRPr lang="tr-TR" dirty="0"/>
          </a:p>
        </p:txBody>
      </p:sp>
      <p:sp>
        <p:nvSpPr>
          <p:cNvPr id="3" name="İçerik Yer Tutucusu 2"/>
          <p:cNvSpPr>
            <a:spLocks noGrp="1"/>
          </p:cNvSpPr>
          <p:nvPr>
            <p:ph idx="1"/>
          </p:nvPr>
        </p:nvSpPr>
        <p:spPr/>
        <p:txBody>
          <a:bodyPr/>
          <a:lstStyle/>
          <a:p>
            <a:r>
              <a:rPr lang="tr-TR" dirty="0" smtClean="0"/>
              <a:t>Kültürel değerlerin bireye kazandırılması sürecine denir.</a:t>
            </a:r>
          </a:p>
          <a:p>
            <a:r>
              <a:rPr lang="tr-TR" dirty="0" err="1" smtClean="0"/>
              <a:t>Kültürleme</a:t>
            </a:r>
            <a:r>
              <a:rPr lang="tr-TR" dirty="0" smtClean="0"/>
              <a:t> kavramı, bilinçli ya da bilinç dışı, yaygın ya da kendiliğinden, rastlantısal ve bireysel öğrenmeler ile şartlanmaları da kapsar.</a:t>
            </a:r>
          </a:p>
          <a:p>
            <a:r>
              <a:rPr lang="tr-TR" dirty="0" err="1" smtClean="0"/>
              <a:t>Örn</a:t>
            </a:r>
            <a:r>
              <a:rPr lang="tr-TR" dirty="0" smtClean="0"/>
              <a:t>: </a:t>
            </a:r>
            <a:r>
              <a:rPr lang="tr-TR" dirty="0" smtClean="0"/>
              <a:t>Çocuklara </a:t>
            </a:r>
            <a:r>
              <a:rPr lang="tr-TR" dirty="0" smtClean="0"/>
              <a:t>ana dili öğretmek </a:t>
            </a:r>
            <a:r>
              <a:rPr lang="tr-TR" dirty="0" err="1" smtClean="0"/>
              <a:t>kültürlemedir</a:t>
            </a:r>
            <a:r>
              <a:rPr lang="tr-TR" dirty="0" smtClean="0"/>
              <a:t>.</a:t>
            </a:r>
          </a:p>
          <a:p>
            <a:r>
              <a:rPr lang="tr-TR" dirty="0" smtClean="0"/>
              <a:t>Belli bir toplumun alt kültürlerinden ya da farklı toplumlardan kopup gelen insan ve grupların buluşması ve bir etkileşim süreci sonunda, asıl kültür ve alt kültürlerde bulunmayan yepyeni bir senteze varılması ya da ulaşılmasına da </a:t>
            </a:r>
            <a:r>
              <a:rPr lang="tr-TR" dirty="0" err="1" smtClean="0"/>
              <a:t>kültürleme</a:t>
            </a:r>
            <a:r>
              <a:rPr lang="tr-TR" dirty="0" smtClean="0"/>
              <a:t> diyebiliriz.</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603840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kültürleşme</a:t>
            </a:r>
            <a:endParaRPr lang="tr-TR" dirty="0"/>
          </a:p>
        </p:txBody>
      </p:sp>
      <p:sp>
        <p:nvSpPr>
          <p:cNvPr id="3" name="İçerik Yer Tutucusu 2"/>
          <p:cNvSpPr>
            <a:spLocks noGrp="1"/>
          </p:cNvSpPr>
          <p:nvPr>
            <p:ph idx="1"/>
          </p:nvPr>
        </p:nvSpPr>
        <p:spPr/>
        <p:txBody>
          <a:bodyPr/>
          <a:lstStyle/>
          <a:p>
            <a:r>
              <a:rPr lang="tr-TR" dirty="0" smtClean="0"/>
              <a:t>Kültürel yayılma süreciyle gelen maddi ve manevi öğelerle, başka kültürden insan ve grupların, belli bir kültüre girmesi ve karşılıklı etkileşim sonucu her ikisinin de değişmesine kültürleşme denir.</a:t>
            </a:r>
          </a:p>
          <a:p>
            <a:r>
              <a:rPr lang="tr-TR" dirty="0" err="1" smtClean="0"/>
              <a:t>Örn</a:t>
            </a:r>
            <a:r>
              <a:rPr lang="tr-TR" dirty="0" smtClean="0"/>
              <a:t>: Dönerin Almanya’nın belli kentlerinde yaygınlaşması, Amerikan yemeklerin Türkiye’de yaygınlaşması.</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33666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a:t>
            </a:r>
            <a:endParaRPr lang="tr-TR" dirty="0"/>
          </a:p>
        </p:txBody>
      </p:sp>
      <p:sp>
        <p:nvSpPr>
          <p:cNvPr id="3" name="İçerik Yer Tutucusu 2"/>
          <p:cNvSpPr>
            <a:spLocks noGrp="1"/>
          </p:cNvSpPr>
          <p:nvPr>
            <p:ph idx="1"/>
          </p:nvPr>
        </p:nvSpPr>
        <p:spPr/>
        <p:txBody>
          <a:bodyPr>
            <a:normAutofit/>
          </a:bodyPr>
          <a:lstStyle/>
          <a:p>
            <a:r>
              <a:rPr lang="tr-TR" dirty="0" smtClean="0"/>
              <a:t>Bazı tanımlar:</a:t>
            </a:r>
          </a:p>
          <a:p>
            <a:r>
              <a:rPr lang="tr-TR" dirty="0" smtClean="0"/>
              <a:t>Bireyde davranış değiştirme sürecidir.</a:t>
            </a:r>
          </a:p>
          <a:p>
            <a:r>
              <a:rPr lang="tr-TR" dirty="0" smtClean="0"/>
              <a:t>Geniş anlamda, bireyin toplum standartlarını, inançlarını ve yaşam yollarını kazanmasında etkili olan tüm sosyal süreçlerdir.</a:t>
            </a:r>
          </a:p>
          <a:p>
            <a:r>
              <a:rPr lang="tr-TR" dirty="0" smtClean="0"/>
              <a:t>Kişinin yaşadığı toplum içinde değeri olan, yetenek, tutum ve diğer davranış biçimlerini geliştirdiği süreçlerin tümüdür.</a:t>
            </a:r>
          </a:p>
          <a:p>
            <a:r>
              <a:rPr lang="tr-TR" dirty="0" smtClean="0"/>
              <a:t>Bireyin yaşadığı toplumda uygulama değeri olan yetenek, yöneliş ve diğer davranış örüntülerini kazandığı süreçler toplamıdır.</a:t>
            </a:r>
          </a:p>
          <a:p>
            <a:r>
              <a:rPr lang="tr-TR" dirty="0" smtClean="0"/>
              <a:t>Seçilmiş, ve kontrollü bir çevrenin, özellikle de okulun etkisi altında sosyal yeterlik ve en iyi şekilde bireysel gelişmeyi sağlayan sosyal bir süreçtir.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196091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a:t>
            </a:r>
            <a:endParaRPr lang="tr-TR" dirty="0"/>
          </a:p>
        </p:txBody>
      </p:sp>
      <p:sp>
        <p:nvSpPr>
          <p:cNvPr id="3" name="İçerik Yer Tutucusu 2"/>
          <p:cNvSpPr>
            <a:spLocks noGrp="1"/>
          </p:cNvSpPr>
          <p:nvPr>
            <p:ph idx="1"/>
          </p:nvPr>
        </p:nvSpPr>
        <p:spPr/>
        <p:txBody>
          <a:bodyPr/>
          <a:lstStyle/>
          <a:p>
            <a:r>
              <a:rPr lang="tr-TR" dirty="0" smtClean="0"/>
              <a:t>Okuldaki eğitimde, bireyin davranışlarında kendi yaşantısı yoluyla kasıtlı olarak istendik değişme oluşturma kastedilir.</a:t>
            </a:r>
          </a:p>
          <a:p>
            <a:pPr marL="0" indent="0">
              <a:buNone/>
            </a:pPr>
            <a:endParaRPr lang="tr-TR" dirty="0" smtClean="0"/>
          </a:p>
          <a:p>
            <a:r>
              <a:rPr lang="tr-TR" dirty="0" smtClean="0"/>
              <a:t>Kasıt</a:t>
            </a:r>
          </a:p>
          <a:p>
            <a:r>
              <a:rPr lang="tr-TR" dirty="0" smtClean="0"/>
              <a:t>İstendik</a:t>
            </a:r>
          </a:p>
          <a:p>
            <a:r>
              <a:rPr lang="tr-TR" dirty="0" smtClean="0"/>
              <a:t>Kendi yaşantısı</a:t>
            </a:r>
          </a:p>
          <a:p>
            <a:r>
              <a:rPr lang="tr-TR" dirty="0" smtClean="0"/>
              <a:t>değişme</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94397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Yaşantı</a:t>
            </a:r>
            <a:endParaRPr lang="tr-TR" dirty="0"/>
          </a:p>
        </p:txBody>
      </p:sp>
      <p:sp>
        <p:nvSpPr>
          <p:cNvPr id="3" name="İçerik Yer Tutucusu 2"/>
          <p:cNvSpPr>
            <a:spLocks noGrp="1"/>
          </p:cNvSpPr>
          <p:nvPr>
            <p:ph idx="1"/>
          </p:nvPr>
        </p:nvSpPr>
        <p:spPr/>
        <p:txBody>
          <a:bodyPr/>
          <a:lstStyle/>
          <a:p>
            <a:r>
              <a:rPr lang="tr-TR" dirty="0" smtClean="0"/>
              <a:t>İnsanın diğer insanlarla ve çevresiyle etkileşiminin bireyde bıraktıklarıdır.</a:t>
            </a:r>
          </a:p>
          <a:p>
            <a:r>
              <a:rPr lang="tr-TR" dirty="0" smtClean="0"/>
              <a:t>İnsanda kalan izlerdir.</a:t>
            </a:r>
          </a:p>
          <a:p>
            <a:r>
              <a:rPr lang="tr-TR" dirty="0" smtClean="0"/>
              <a:t>Kazanılmış yaşantı: Belirli bir etkileşim durumunda yer alan etkinliklerin tümünü içerir</a:t>
            </a:r>
          </a:p>
          <a:p>
            <a:r>
              <a:rPr lang="tr-TR" dirty="0" smtClean="0"/>
              <a:t>Yaşanılmış yaşantı: Söz konusu etkileşim durumunda yer alan etkinliklerden yalnızca bireyde kalıcı iz bırakan ve bireyin davranışında değişim oluşturan etkinliklerdir.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566051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süreç</a:t>
            </a:r>
            <a:endParaRPr lang="tr-TR" dirty="0"/>
          </a:p>
        </p:txBody>
      </p:sp>
      <p:sp>
        <p:nvSpPr>
          <p:cNvPr id="3" name="İçerik Yer Tutucusu 2"/>
          <p:cNvSpPr>
            <a:spLocks noGrp="1"/>
          </p:cNvSpPr>
          <p:nvPr>
            <p:ph idx="1"/>
          </p:nvPr>
        </p:nvSpPr>
        <p:spPr/>
        <p:txBody>
          <a:bodyPr/>
          <a:lstStyle/>
          <a:p>
            <a:r>
              <a:rPr lang="tr-TR" dirty="0" smtClean="0"/>
              <a:t>Ham gerecin, yapık duruma dönüşümündeki aşamalar düzenidir.</a:t>
            </a:r>
          </a:p>
          <a:p>
            <a:r>
              <a:rPr lang="tr-TR" dirty="0" smtClean="0"/>
              <a:t>Süreci, başı ve sonu belli olmayan zaman birimi olarak da kabul edebiliriz.</a:t>
            </a:r>
          </a:p>
          <a:p>
            <a:r>
              <a:rPr lang="tr-TR" dirty="0" smtClean="0"/>
              <a:t>Eğitim sürecini, birbirini izleyen ve birbiri üzerine biriken öğrenme ve öğretme olayları oluşturur.</a:t>
            </a:r>
          </a:p>
          <a:p>
            <a:r>
              <a:rPr lang="tr-TR" dirty="0" smtClean="0"/>
              <a:t>Öğrenmenin oluşmasını sağlayan her türlü etkiyi, eğitim sürecinin bir parçası olarak kabul etmek mümkündür.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849742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E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68</TotalTime>
  <Words>1085</Words>
  <Application>Microsoft Office PowerPoint</Application>
  <PresentationFormat>Geniş ekran</PresentationFormat>
  <Paragraphs>112</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Calibri</vt:lpstr>
      <vt:lpstr>Tw Cen MT</vt:lpstr>
      <vt:lpstr>Tw Cen MT Condensed</vt:lpstr>
      <vt:lpstr>Wingdings 3</vt:lpstr>
      <vt:lpstr>Entegral</vt:lpstr>
      <vt:lpstr>EĞİTİM BİLİMİNE GİRİŞ</vt:lpstr>
      <vt:lpstr>KÜLTÜRLEME EĞİTİM İLİŞKİSİ</vt:lpstr>
      <vt:lpstr>kültür</vt:lpstr>
      <vt:lpstr>kültürleme</vt:lpstr>
      <vt:lpstr>kültürleşme</vt:lpstr>
      <vt:lpstr>Eğitim</vt:lpstr>
      <vt:lpstr>eğitim</vt:lpstr>
      <vt:lpstr>Yaşantı</vt:lpstr>
      <vt:lpstr>süreç</vt:lpstr>
      <vt:lpstr>Davranış</vt:lpstr>
      <vt:lpstr>İnformal eğitim</vt:lpstr>
      <vt:lpstr>Formal eğitim</vt:lpstr>
      <vt:lpstr>Örgün eğitim</vt:lpstr>
      <vt:lpstr>Yaygın eğitim</vt:lpstr>
      <vt:lpstr>Halk eğitim</vt:lpstr>
      <vt:lpstr>Hizmet içi eğitim</vt:lpstr>
      <vt:lpstr>Eğitim programı</vt:lpstr>
      <vt:lpstr>Program geliştirme</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BİLİMİNE GİRİŞ</dc:title>
  <dc:creator>userr</dc:creator>
  <cp:lastModifiedBy>user</cp:lastModifiedBy>
  <cp:revision>10</cp:revision>
  <dcterms:created xsi:type="dcterms:W3CDTF">2018-10-02T08:17:30Z</dcterms:created>
  <dcterms:modified xsi:type="dcterms:W3CDTF">2020-05-09T20:45:14Z</dcterms:modified>
</cp:coreProperties>
</file>