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73D71D83-3559-4813-A215-1E75F578FD0E}" type="datetimeFigureOut">
              <a:rPr lang="tr-TR" smtClean="0"/>
              <a:t>23.11.2019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8E8B369-8C6D-4CD7-80F7-C4261589594D}"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3D71D83-3559-4813-A215-1E75F578FD0E}"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E8B369-8C6D-4CD7-80F7-C4261589594D}"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3D71D83-3559-4813-A215-1E75F578FD0E}"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E8B369-8C6D-4CD7-80F7-C4261589594D}"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3D71D83-3559-4813-A215-1E75F578FD0E}"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E8B369-8C6D-4CD7-80F7-C4261589594D}"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3D71D83-3559-4813-A215-1E75F578FD0E}" type="datetimeFigureOut">
              <a:rPr lang="tr-TR" smtClean="0"/>
              <a:t>23.11.2019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E8B369-8C6D-4CD7-80F7-C4261589594D}"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3D71D83-3559-4813-A215-1E75F578FD0E}"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E8B369-8C6D-4CD7-80F7-C4261589594D}"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3D71D83-3559-4813-A215-1E75F578FD0E}" type="datetimeFigureOut">
              <a:rPr lang="tr-TR" smtClean="0"/>
              <a:t>23.11.2019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8E8B369-8C6D-4CD7-80F7-C4261589594D}"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3D71D83-3559-4813-A215-1E75F578FD0E}" type="datetimeFigureOut">
              <a:rPr lang="tr-TR" smtClean="0"/>
              <a:t>23.11.2019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E8B369-8C6D-4CD7-80F7-C4261589594D}"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71D83-3559-4813-A215-1E75F578FD0E}" type="datetimeFigureOut">
              <a:rPr lang="tr-TR" smtClean="0"/>
              <a:t>23.11.2019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8E8B369-8C6D-4CD7-80F7-C4261589594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D71D83-3559-4813-A215-1E75F578FD0E}"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E8B369-8C6D-4CD7-80F7-C4261589594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3D71D83-3559-4813-A215-1E75F578FD0E}" type="datetimeFigureOut">
              <a:rPr lang="tr-TR" smtClean="0"/>
              <a:t>23.11.2019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E8B369-8C6D-4CD7-80F7-C4261589594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73D71D83-3559-4813-A215-1E75F578FD0E}" type="datetimeFigureOut">
              <a:rPr lang="tr-TR" smtClean="0"/>
              <a:t>23.11.2019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C8E8B369-8C6D-4CD7-80F7-C4261589594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Mülkiyet-6</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27988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pPr marL="0" indent="0">
              <a:buNone/>
            </a:pPr>
            <a:r>
              <a:rPr lang="tr-TR" b="1" dirty="0" err="1" smtClean="0"/>
              <a:t>dd</a:t>
            </a:r>
            <a:r>
              <a:rPr lang="tr-TR" b="1" dirty="0" smtClean="0"/>
              <a:t>. Doğal Olarak Akan Suların Akış Şekline Katlanma Yükümlülüğü</a:t>
            </a:r>
          </a:p>
          <a:p>
            <a:pPr marL="0" indent="0" algn="just">
              <a:buNone/>
            </a:pPr>
            <a:r>
              <a:rPr lang="tr-TR" dirty="0"/>
              <a:t>Taşınmaz maliki, üst taraftaki araziden kendi arazisine doğal olarak akan </a:t>
            </a:r>
            <a:r>
              <a:rPr lang="tr-TR" dirty="0" smtClean="0"/>
              <a:t>suların ve </a:t>
            </a:r>
            <a:r>
              <a:rPr lang="tr-TR" dirty="0"/>
              <a:t>özellikle yağmur, kar ve tutulmamış kaynak sularının akışına katlanmak zorundadır. </a:t>
            </a:r>
          </a:p>
          <a:p>
            <a:pPr marL="0" indent="0" algn="just">
              <a:buNone/>
            </a:pPr>
            <a:r>
              <a:rPr lang="tr-TR" dirty="0" smtClean="0"/>
              <a:t>Komşulardan </a:t>
            </a:r>
            <a:r>
              <a:rPr lang="tr-TR" dirty="0"/>
              <a:t>hiçbiri bu suların akışını diğerinin zararına değiştiremez.</a:t>
            </a:r>
          </a:p>
          <a:p>
            <a:pPr marL="0" indent="0" algn="just">
              <a:buNone/>
            </a:pPr>
            <a:r>
              <a:rPr lang="tr-TR" dirty="0"/>
              <a:t>Üstteki arazi maliki, alt taraftaki taşınmaza gerekli olan suyu, ancak kendi taşınmazı </a:t>
            </a:r>
            <a:r>
              <a:rPr lang="tr-TR" dirty="0" smtClean="0"/>
              <a:t>için zorunlu </a:t>
            </a:r>
            <a:r>
              <a:rPr lang="tr-TR" dirty="0"/>
              <a:t>olduğu ölçüde tutabilir</a:t>
            </a:r>
            <a:r>
              <a:rPr lang="tr-TR" dirty="0" smtClean="0"/>
              <a:t>.(MK m. 742)</a:t>
            </a:r>
            <a:endParaRPr lang="tr-TR" dirty="0"/>
          </a:p>
        </p:txBody>
      </p:sp>
    </p:spTree>
    <p:extLst>
      <p:ext uri="{BB962C8B-B14F-4D97-AF65-F5344CB8AC3E}">
        <p14:creationId xmlns:p14="http://schemas.microsoft.com/office/powerpoint/2010/main" val="2018004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352927" cy="4204989"/>
          </a:xfrm>
        </p:spPr>
        <p:txBody>
          <a:bodyPr>
            <a:normAutofit fontScale="85000" lnSpcReduction="20000"/>
          </a:bodyPr>
          <a:lstStyle/>
          <a:p>
            <a:pPr marL="0" indent="0" algn="just">
              <a:buNone/>
            </a:pPr>
            <a:r>
              <a:rPr lang="tr-TR" b="1" dirty="0" smtClean="0"/>
              <a:t>I. Genel Olarak</a:t>
            </a:r>
          </a:p>
          <a:p>
            <a:pPr algn="just"/>
            <a:r>
              <a:rPr lang="tr-TR" dirty="0" smtClean="0"/>
              <a:t>Hukuki işlemden doğan kısıtlamalar</a:t>
            </a:r>
          </a:p>
          <a:p>
            <a:pPr algn="just"/>
            <a:r>
              <a:rPr lang="tr-TR" dirty="0" smtClean="0"/>
              <a:t>Kanundan doğan kısıtlamalar</a:t>
            </a:r>
          </a:p>
          <a:p>
            <a:pPr marL="0" indent="0" algn="just">
              <a:buNone/>
            </a:pPr>
            <a:r>
              <a:rPr lang="tr-TR" b="1" dirty="0" smtClean="0"/>
              <a:t>II. Hukuki İşlemden Doğan Kısıtlamalar</a:t>
            </a:r>
          </a:p>
          <a:p>
            <a:pPr marL="0" indent="0" algn="just">
              <a:buNone/>
            </a:pPr>
            <a:r>
              <a:rPr lang="tr-TR" dirty="0" smtClean="0"/>
              <a:t>Dayanağını bir hukuki işlemden alan mülkiyet kısıtlamaları, yararlanma yetkisi, tasarruf yetkisi ve değerlendirme yetkisi kısıtlamaları olarak üç gruba ayrılır.</a:t>
            </a:r>
          </a:p>
          <a:p>
            <a:pPr marL="0" indent="0" algn="just">
              <a:buNone/>
            </a:pPr>
            <a:r>
              <a:rPr lang="tr-TR" dirty="0" smtClean="0"/>
              <a:t>Sözleşmeyle kurulan irtifak hakları yararlanma yetkisi kısıtlamaları, sözleşmeden doğan ve tapu siciline şerh verilebilen alım, gerialım ve önalım hakları tasarruf yetkisi kısıtlamaları, sözleşmeyle kurulan taşınmaz yükü ve rehin hakları da değerlendirme yetkisi kısıtlamalarıdır.</a:t>
            </a:r>
          </a:p>
          <a:p>
            <a:pPr marL="0" indent="0" algn="just">
              <a:buNone/>
            </a:pPr>
            <a:r>
              <a:rPr lang="tr-TR" dirty="0" smtClean="0"/>
              <a:t>Alım, gerialım ve önalım hakkı, malikin mülkiyeti devretme yetkisini kısıtlayan, tasarruf yetkisi kısıtlamalarıdır.</a:t>
            </a:r>
            <a:endParaRPr lang="tr-TR" dirty="0"/>
          </a:p>
        </p:txBody>
      </p:sp>
      <p:sp>
        <p:nvSpPr>
          <p:cNvPr id="3" name="Başlık 2"/>
          <p:cNvSpPr>
            <a:spLocks noGrp="1"/>
          </p:cNvSpPr>
          <p:nvPr>
            <p:ph type="title"/>
          </p:nvPr>
        </p:nvSpPr>
        <p:spPr>
          <a:xfrm>
            <a:off x="179512" y="260648"/>
            <a:ext cx="8568952" cy="1363758"/>
          </a:xfrm>
        </p:spPr>
        <p:txBody>
          <a:bodyPr/>
          <a:lstStyle/>
          <a:p>
            <a:r>
              <a:rPr lang="tr-TR" dirty="0" smtClean="0"/>
              <a:t>5. Taşınmaz Mülkiyetinin Kısıtlamaları</a:t>
            </a:r>
            <a:endParaRPr lang="tr-TR" dirty="0"/>
          </a:p>
        </p:txBody>
      </p:sp>
    </p:spTree>
    <p:extLst>
      <p:ext uri="{BB962C8B-B14F-4D97-AF65-F5344CB8AC3E}">
        <p14:creationId xmlns:p14="http://schemas.microsoft.com/office/powerpoint/2010/main" val="156733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248347"/>
            <a:ext cx="8049216" cy="4204989"/>
          </a:xfrm>
        </p:spPr>
        <p:txBody>
          <a:bodyPr>
            <a:normAutofit fontScale="92500"/>
          </a:bodyPr>
          <a:lstStyle/>
          <a:p>
            <a:pPr marL="457200" indent="-457200" algn="just">
              <a:buAutoNum type="alphaUcPeriod"/>
            </a:pPr>
            <a:r>
              <a:rPr lang="tr-TR" b="1" dirty="0" smtClean="0"/>
              <a:t>Alım (İştira) Hakkı</a:t>
            </a:r>
          </a:p>
          <a:p>
            <a:pPr algn="just"/>
            <a:r>
              <a:rPr lang="tr-TR" dirty="0" smtClean="0"/>
              <a:t>Alım hakkı, hak sahibine, tek taraflı bir irade beyanıyla bir malın alıcısı olma yetkisini veren yenilik doğuran bir haktır.</a:t>
            </a:r>
          </a:p>
          <a:p>
            <a:pPr algn="just"/>
            <a:r>
              <a:rPr lang="tr-TR" dirty="0" smtClean="0"/>
              <a:t>Malikin alım hakkını tanımak için yaptığı sözleşmeye de</a:t>
            </a:r>
            <a:r>
              <a:rPr lang="tr-TR" b="1" dirty="0" smtClean="0"/>
              <a:t>, </a:t>
            </a:r>
            <a:r>
              <a:rPr lang="tr-TR" i="1" dirty="0" smtClean="0"/>
              <a:t>‘alım sözleşmesi’ </a:t>
            </a:r>
            <a:r>
              <a:rPr lang="tr-TR" dirty="0" smtClean="0"/>
              <a:t>denir.</a:t>
            </a:r>
          </a:p>
          <a:p>
            <a:pPr algn="just"/>
            <a:r>
              <a:rPr lang="tr-TR" dirty="0" smtClean="0"/>
              <a:t>Alım hakkı bedel karşılığı tanınabileceği gibi karşılıksız da tanınabilir.</a:t>
            </a:r>
          </a:p>
          <a:p>
            <a:pPr algn="just"/>
            <a:r>
              <a:rPr lang="tr-TR" dirty="0" smtClean="0"/>
              <a:t>Alım hakkı kişisel bir haktır, tapu kütüğüne şerh verilebilir.</a:t>
            </a:r>
          </a:p>
          <a:p>
            <a:pPr algn="just"/>
            <a:r>
              <a:rPr lang="tr-TR" dirty="0"/>
              <a:t>Taşınmazlara ilişkin </a:t>
            </a:r>
            <a:r>
              <a:rPr lang="tr-TR" dirty="0" smtClean="0"/>
              <a:t>alım </a:t>
            </a:r>
            <a:r>
              <a:rPr lang="tr-TR" dirty="0"/>
              <a:t>sözleşmesinin geçerli olması için resmi şekilde yapılması gerekir.</a:t>
            </a:r>
          </a:p>
          <a:p>
            <a:pPr marL="0" indent="0" algn="just">
              <a:buNone/>
            </a:pPr>
            <a:endParaRPr lang="tr-TR" dirty="0"/>
          </a:p>
        </p:txBody>
      </p:sp>
    </p:spTree>
    <p:extLst>
      <p:ext uri="{BB962C8B-B14F-4D97-AF65-F5344CB8AC3E}">
        <p14:creationId xmlns:p14="http://schemas.microsoft.com/office/powerpoint/2010/main" val="3018219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204989"/>
          </a:xfrm>
        </p:spPr>
        <p:txBody>
          <a:bodyPr/>
          <a:lstStyle/>
          <a:p>
            <a:pPr marL="0" indent="0" algn="just">
              <a:buNone/>
            </a:pPr>
            <a:r>
              <a:rPr lang="tr-TR" b="1" dirty="0" smtClean="0"/>
              <a:t>B. Geri Alım (Vefa) Hakkı</a:t>
            </a:r>
          </a:p>
          <a:p>
            <a:pPr algn="just"/>
            <a:r>
              <a:rPr lang="tr-TR" dirty="0" smtClean="0"/>
              <a:t>Geri alım hakkı, malını bir başkasına satıp mülkiyetini devretmiş olan kişiye, tek taraflı bir irade beyanıyla o malı geri alabilme yetkisi veren yenilik doğuran bir haktır.</a:t>
            </a:r>
          </a:p>
          <a:p>
            <a:pPr algn="just"/>
            <a:r>
              <a:rPr lang="tr-TR" dirty="0" smtClean="0"/>
              <a:t>Geri alım hakkı tanımak için yapılan sözleşmeye de </a:t>
            </a:r>
            <a:r>
              <a:rPr lang="tr-TR" i="1" dirty="0" smtClean="0"/>
              <a:t>‘geri alım sözleşmesi’</a:t>
            </a:r>
            <a:r>
              <a:rPr lang="tr-TR" dirty="0" smtClean="0"/>
              <a:t> denir.</a:t>
            </a:r>
          </a:p>
          <a:p>
            <a:pPr algn="just"/>
            <a:r>
              <a:rPr lang="tr-TR" dirty="0" smtClean="0"/>
              <a:t>Taşınmazlara ilişkin geri alım sözleşmesinin geçerli olması için resmi şekilde yapılması gerekir.</a:t>
            </a:r>
          </a:p>
          <a:p>
            <a:pPr algn="just"/>
            <a:r>
              <a:rPr lang="tr-TR" dirty="0" smtClean="0"/>
              <a:t>Geri alım </a:t>
            </a:r>
            <a:r>
              <a:rPr lang="tr-TR" dirty="0"/>
              <a:t>hakkı kişisel bir haktır, tapu kütüğüne şerh verilebilir.</a:t>
            </a:r>
          </a:p>
          <a:p>
            <a:pPr marL="0" indent="0" algn="just">
              <a:buNone/>
            </a:pPr>
            <a:endParaRPr lang="tr-TR" dirty="0"/>
          </a:p>
        </p:txBody>
      </p:sp>
    </p:spTree>
    <p:extLst>
      <p:ext uri="{BB962C8B-B14F-4D97-AF65-F5344CB8AC3E}">
        <p14:creationId xmlns:p14="http://schemas.microsoft.com/office/powerpoint/2010/main" val="1352689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0000" lnSpcReduction="20000"/>
          </a:bodyPr>
          <a:lstStyle/>
          <a:p>
            <a:pPr marL="0" indent="0" algn="just">
              <a:buNone/>
            </a:pPr>
            <a:r>
              <a:rPr lang="tr-TR" b="1" dirty="0" smtClean="0"/>
              <a:t>C. Önalım (</a:t>
            </a:r>
            <a:r>
              <a:rPr lang="tr-TR" b="1" dirty="0" err="1" smtClean="0"/>
              <a:t>Şuf’a</a:t>
            </a:r>
            <a:r>
              <a:rPr lang="tr-TR" b="1" dirty="0" smtClean="0"/>
              <a:t>) Hakkı</a:t>
            </a:r>
          </a:p>
          <a:p>
            <a:pPr algn="just"/>
            <a:r>
              <a:rPr lang="tr-TR" dirty="0" smtClean="0"/>
              <a:t>Önalım hakkı, malikin malını bir üçüncü kişiye satması ya da ekonomik bakımdan satışa eş değer bir işlem yapması halinde, hak sahibine, tek taraflı bir irade beyanıyla o malın alıcısı olma yetkisini veren yenilik doğuran bir haktır.</a:t>
            </a:r>
          </a:p>
          <a:p>
            <a:pPr algn="just"/>
            <a:r>
              <a:rPr lang="tr-TR" dirty="0" smtClean="0"/>
              <a:t>Malikin bir kimseye önalım hakkı tanımak için yaptığı sözleşmeye </a:t>
            </a:r>
            <a:r>
              <a:rPr lang="tr-TR" i="1" dirty="0" smtClean="0"/>
              <a:t>‘önalım sözleşmesi’ </a:t>
            </a:r>
            <a:r>
              <a:rPr lang="tr-TR" dirty="0" smtClean="0"/>
              <a:t>denir.</a:t>
            </a:r>
          </a:p>
          <a:p>
            <a:pPr algn="just"/>
            <a:r>
              <a:rPr lang="tr-TR" dirty="0" smtClean="0"/>
              <a:t>Taşınmazlar için yapılan önalım sözleşmesinin geçerli olması için, sözleşmenin adi yazılı şekilde yapılması yeterlidir.</a:t>
            </a:r>
          </a:p>
          <a:p>
            <a:pPr algn="just"/>
            <a:r>
              <a:rPr lang="tr-TR" dirty="0" smtClean="0"/>
              <a:t>Önalım hakkı ancak önalım olayının gerçekleşmesiyle kullanılabilir.</a:t>
            </a:r>
          </a:p>
          <a:p>
            <a:pPr algn="just"/>
            <a:r>
              <a:rPr lang="tr-TR" dirty="0" smtClean="0"/>
              <a:t>Önalım hakkı kişisel bir haktır; tapu kütüğüne şerh verilebilir.</a:t>
            </a:r>
          </a:p>
          <a:p>
            <a:pPr algn="just"/>
            <a:r>
              <a:rPr lang="tr-TR" dirty="0" smtClean="0"/>
              <a:t>Önalım hakkı sözleşmede kararlaştırılmış süre içerisinde kullanılır.</a:t>
            </a:r>
          </a:p>
          <a:p>
            <a:pPr algn="just"/>
            <a:r>
              <a:rPr lang="tr-TR" dirty="0" smtClean="0"/>
              <a:t>Önalım hakkı dava açılmak suretiyle kullanılır.</a:t>
            </a:r>
          </a:p>
          <a:p>
            <a:pPr algn="just"/>
            <a:r>
              <a:rPr lang="tr-TR" dirty="0" smtClean="0"/>
              <a:t>Önalım hakkından vazgeçme yazılı bir şekle tabidir ve satıştan önce veya sonra kullanılabilir.</a:t>
            </a:r>
          </a:p>
          <a:p>
            <a:pPr marL="0" indent="0" algn="just">
              <a:buNone/>
            </a:pPr>
            <a:endParaRPr lang="tr-TR" b="1" dirty="0"/>
          </a:p>
        </p:txBody>
      </p:sp>
    </p:spTree>
    <p:extLst>
      <p:ext uri="{BB962C8B-B14F-4D97-AF65-F5344CB8AC3E}">
        <p14:creationId xmlns:p14="http://schemas.microsoft.com/office/powerpoint/2010/main" val="3684299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a:buNone/>
            </a:pPr>
            <a:r>
              <a:rPr lang="tr-TR" b="1" dirty="0" smtClean="0"/>
              <a:t>III. Kanundan Doğan Kısıtlamalar</a:t>
            </a:r>
          </a:p>
          <a:p>
            <a:pPr marL="457200" indent="-457200" algn="just">
              <a:buFont typeface="+mj-lt"/>
              <a:buAutoNum type="alphaUcPeriod"/>
            </a:pPr>
            <a:r>
              <a:rPr lang="tr-TR" b="1" dirty="0" smtClean="0"/>
              <a:t>Kamu Hukuku Kısıtlamaları</a:t>
            </a:r>
          </a:p>
          <a:p>
            <a:pPr marL="0" indent="0" algn="just">
              <a:buNone/>
            </a:pPr>
            <a:r>
              <a:rPr lang="tr-TR" dirty="0" smtClean="0"/>
              <a:t>Kanun tarafından kamu yararı için getirilen kısıtlamalar.</a:t>
            </a:r>
          </a:p>
          <a:p>
            <a:pPr algn="just"/>
            <a:endParaRPr lang="tr-TR" dirty="0" smtClean="0"/>
          </a:p>
          <a:p>
            <a:pPr marL="0" indent="0" algn="just">
              <a:buNone/>
            </a:pPr>
            <a:endParaRPr lang="tr-TR" dirty="0"/>
          </a:p>
        </p:txBody>
      </p:sp>
    </p:spTree>
    <p:extLst>
      <p:ext uri="{BB962C8B-B14F-4D97-AF65-F5344CB8AC3E}">
        <p14:creationId xmlns:p14="http://schemas.microsoft.com/office/powerpoint/2010/main" val="970543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1916832"/>
            <a:ext cx="8712967" cy="4680519"/>
          </a:xfrm>
        </p:spPr>
        <p:txBody>
          <a:bodyPr>
            <a:normAutofit fontScale="77500" lnSpcReduction="20000"/>
          </a:bodyPr>
          <a:lstStyle/>
          <a:p>
            <a:pPr marL="0" indent="0" algn="just">
              <a:buNone/>
            </a:pPr>
            <a:r>
              <a:rPr lang="tr-TR" b="1" dirty="0"/>
              <a:t>B. Özel Hukuk Kısıtlamaları</a:t>
            </a:r>
          </a:p>
          <a:p>
            <a:pPr marL="457200" indent="-457200" algn="just">
              <a:buAutoNum type="arabicPeriod"/>
            </a:pPr>
            <a:r>
              <a:rPr lang="tr-TR" b="1" dirty="0" smtClean="0"/>
              <a:t>Tasarruf </a:t>
            </a:r>
            <a:r>
              <a:rPr lang="tr-TR" b="1" dirty="0"/>
              <a:t>Yetkisi Kısıtlamalarından Paydaşların Yasal Önalım </a:t>
            </a:r>
            <a:r>
              <a:rPr lang="tr-TR" b="1" dirty="0" smtClean="0"/>
              <a:t>Hakkı</a:t>
            </a:r>
          </a:p>
          <a:p>
            <a:pPr algn="just">
              <a:buFont typeface="Arial" pitchFamily="34" charset="0"/>
              <a:buChar char="•"/>
            </a:pPr>
            <a:r>
              <a:rPr lang="tr-TR" dirty="0"/>
              <a:t>Paylı mülkiyette bir paydaşın taşınmaz üzerindeki payını tamamen veya </a:t>
            </a:r>
            <a:r>
              <a:rPr lang="tr-TR" dirty="0" smtClean="0"/>
              <a:t>kısmen üçüncü </a:t>
            </a:r>
            <a:r>
              <a:rPr lang="tr-TR" dirty="0"/>
              <a:t>kişiye satması hâlinde, diğer paydaşlar önalım hakkını kullanabilirler. </a:t>
            </a:r>
            <a:endParaRPr lang="tr-TR" dirty="0" smtClean="0"/>
          </a:p>
          <a:p>
            <a:pPr algn="just">
              <a:buFont typeface="Arial" pitchFamily="34" charset="0"/>
              <a:buChar char="•"/>
            </a:pPr>
            <a:r>
              <a:rPr lang="tr-TR" dirty="0"/>
              <a:t>Cebrî artırmayla satışlarda önalım hakkı kullanılamaz.</a:t>
            </a:r>
          </a:p>
          <a:p>
            <a:pPr algn="just">
              <a:buFont typeface="Arial" pitchFamily="34" charset="0"/>
              <a:buChar char="•"/>
            </a:pPr>
            <a:r>
              <a:rPr lang="tr-TR" dirty="0"/>
              <a:t>Önalım hakkından feragatin resmî şekilde yapılması ve tapu kütüğüne şerh verilmesi gerekir.</a:t>
            </a:r>
          </a:p>
          <a:p>
            <a:pPr algn="just">
              <a:buFont typeface="Arial" pitchFamily="34" charset="0"/>
              <a:buChar char="•"/>
            </a:pPr>
            <a:r>
              <a:rPr lang="tr-TR" dirty="0"/>
              <a:t>Belirli bir satışta önalım hakkını kullanmaktan vazgeçme, yazılı şekle tâbidir ve satıştan önce </a:t>
            </a:r>
            <a:r>
              <a:rPr lang="tr-TR" dirty="0" smtClean="0"/>
              <a:t>veya sonra </a:t>
            </a:r>
            <a:r>
              <a:rPr lang="tr-TR" dirty="0"/>
              <a:t>yapılabilir.</a:t>
            </a:r>
          </a:p>
          <a:p>
            <a:pPr algn="just">
              <a:buFont typeface="Arial" pitchFamily="34" charset="0"/>
              <a:buChar char="•"/>
            </a:pPr>
            <a:r>
              <a:rPr lang="tr-TR" dirty="0"/>
              <a:t>Yapılan satış, alıcı veya satıcı tarafından diğer paydaşlara noter aracılığıyla </a:t>
            </a:r>
            <a:r>
              <a:rPr lang="tr-TR" dirty="0" smtClean="0"/>
              <a:t>bildirilir. Önalım </a:t>
            </a:r>
            <a:r>
              <a:rPr lang="tr-TR" dirty="0"/>
              <a:t>hakkı, satışın hak sahibine bildirildiği tarihin üzerinden üç ay ve her hâlde </a:t>
            </a:r>
            <a:r>
              <a:rPr lang="tr-TR" dirty="0" smtClean="0"/>
              <a:t>satışın üzerinden </a:t>
            </a:r>
            <a:r>
              <a:rPr lang="tr-TR" dirty="0"/>
              <a:t>iki yıl geçmekle düşer</a:t>
            </a:r>
            <a:r>
              <a:rPr lang="tr-TR" dirty="0" smtClean="0"/>
              <a:t>.</a:t>
            </a:r>
          </a:p>
          <a:p>
            <a:pPr algn="just">
              <a:buFont typeface="Arial" pitchFamily="34" charset="0"/>
              <a:buChar char="•"/>
            </a:pPr>
            <a:r>
              <a:rPr lang="tr-TR" dirty="0"/>
              <a:t>Önalım hakkı, alıcıya karşı dava açılarak kullanılır.</a:t>
            </a:r>
          </a:p>
          <a:p>
            <a:pPr algn="just">
              <a:buFont typeface="Arial" pitchFamily="34" charset="0"/>
              <a:buChar char="•"/>
            </a:pPr>
            <a:r>
              <a:rPr lang="tr-TR" dirty="0"/>
              <a:t>Önalım hakkı sahibi, adına payın tesciline karar verilmeden önce, satış bedeli ile alıcıya </a:t>
            </a:r>
            <a:r>
              <a:rPr lang="tr-TR" dirty="0" smtClean="0"/>
              <a:t>düşen tapu </a:t>
            </a:r>
            <a:r>
              <a:rPr lang="tr-TR" dirty="0"/>
              <a:t>giderlerini, hâkim tarafından belirlenen süre içinde hâkimin belirleyeceği yere nakden </a:t>
            </a:r>
            <a:r>
              <a:rPr lang="tr-TR" dirty="0" smtClean="0"/>
              <a:t>yatırmakla yükümlüdür.</a:t>
            </a:r>
            <a:endParaRPr lang="tr-TR" dirty="0"/>
          </a:p>
          <a:p>
            <a:pPr marL="0" indent="0" algn="just">
              <a:buNone/>
            </a:pPr>
            <a:endParaRPr lang="tr-TR" dirty="0"/>
          </a:p>
        </p:txBody>
      </p:sp>
    </p:spTree>
    <p:extLst>
      <p:ext uri="{BB962C8B-B14F-4D97-AF65-F5344CB8AC3E}">
        <p14:creationId xmlns:p14="http://schemas.microsoft.com/office/powerpoint/2010/main" val="2079250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2276872"/>
            <a:ext cx="8136903" cy="4349005"/>
          </a:xfrm>
        </p:spPr>
        <p:txBody>
          <a:bodyPr>
            <a:normAutofit fontScale="85000" lnSpcReduction="20000"/>
          </a:bodyPr>
          <a:lstStyle/>
          <a:p>
            <a:pPr marL="0" indent="0">
              <a:buNone/>
            </a:pPr>
            <a:r>
              <a:rPr lang="tr-TR" sz="2800" b="1" dirty="0" smtClean="0"/>
              <a:t>2. Yararlanma Yetkisi Kısıtlamaları</a:t>
            </a:r>
          </a:p>
          <a:p>
            <a:pPr marL="457200" indent="-457200">
              <a:buAutoNum type="alphaLcPeriod"/>
            </a:pPr>
            <a:r>
              <a:rPr lang="tr-TR" b="1" dirty="0" smtClean="0"/>
              <a:t>Komşular Yararına Getirilmiş Kısıtlamalar</a:t>
            </a:r>
          </a:p>
          <a:p>
            <a:pPr marL="0" indent="0" algn="just">
              <a:buNone/>
            </a:pPr>
            <a:r>
              <a:rPr lang="tr-TR" dirty="0" smtClean="0"/>
              <a:t>Komşular yararına getirilmiş kısıtlamalar, malike mülkiyet hakkının kullanılmasında bazı yasaklar ve yükümlülükler getirmektedir.</a:t>
            </a:r>
          </a:p>
          <a:p>
            <a:pPr marL="0" indent="0">
              <a:buNone/>
            </a:pPr>
            <a:r>
              <a:rPr lang="tr-TR" b="1" dirty="0" err="1" smtClean="0"/>
              <a:t>aa</a:t>
            </a:r>
            <a:r>
              <a:rPr lang="tr-TR" b="1" dirty="0" smtClean="0"/>
              <a:t>. Taşkın Kullanma Yasağı</a:t>
            </a:r>
          </a:p>
          <a:p>
            <a:pPr marL="0" indent="0" algn="just">
              <a:buNone/>
            </a:pPr>
            <a:r>
              <a:rPr lang="tr-TR" dirty="0"/>
              <a:t>Herkes, taşınmaz mülkiyetinden doğan yetkileri kullanırken ve özellikle </a:t>
            </a:r>
            <a:r>
              <a:rPr lang="tr-TR" dirty="0" smtClean="0"/>
              <a:t>işletme faaliyetini </a:t>
            </a:r>
            <a:r>
              <a:rPr lang="tr-TR" dirty="0"/>
              <a:t>sürdürürken, komşularını olumsuz şekilde etkileyecek taşkınlıktan kaçınmakla yükümlüdür.</a:t>
            </a:r>
          </a:p>
          <a:p>
            <a:pPr marL="0" indent="0" algn="just">
              <a:buNone/>
            </a:pPr>
            <a:r>
              <a:rPr lang="tr-TR" dirty="0"/>
              <a:t>Özellikle, taşınmazın durumuna, niteliğine ve yerel âdete göre komşular arasında </a:t>
            </a:r>
            <a:r>
              <a:rPr lang="tr-TR" dirty="0" smtClean="0"/>
              <a:t>hoş görülebilecek </a:t>
            </a:r>
            <a:r>
              <a:rPr lang="tr-TR" dirty="0"/>
              <a:t>dereceyi aşan duman, buğu, kurum, toz, koku çıkartarak, gürültü veya sarsıntı yaparak</a:t>
            </a:r>
          </a:p>
          <a:p>
            <a:pPr marL="0" indent="0" algn="just">
              <a:buNone/>
            </a:pPr>
            <a:r>
              <a:rPr lang="tr-TR" dirty="0"/>
              <a:t>rahatsızlık vermek yasaktır.</a:t>
            </a:r>
          </a:p>
          <a:p>
            <a:pPr marL="0" indent="0" algn="just">
              <a:buNone/>
            </a:pPr>
            <a:r>
              <a:rPr lang="tr-TR" dirty="0"/>
              <a:t>Yerel âdete uygun ve kaçınılmaz taşkınlıklardan doğan denkleştirmeye ilişkin haklar </a:t>
            </a:r>
            <a:r>
              <a:rPr lang="tr-TR" dirty="0" smtClean="0"/>
              <a:t>saklıdır. (MK m. 737)</a:t>
            </a:r>
            <a:endParaRPr lang="tr-TR" dirty="0"/>
          </a:p>
        </p:txBody>
      </p:sp>
    </p:spTree>
    <p:extLst>
      <p:ext uri="{BB962C8B-B14F-4D97-AF65-F5344CB8AC3E}">
        <p14:creationId xmlns:p14="http://schemas.microsoft.com/office/powerpoint/2010/main" val="2836601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352927" cy="4204989"/>
          </a:xfrm>
        </p:spPr>
        <p:txBody>
          <a:bodyPr>
            <a:normAutofit fontScale="85000" lnSpcReduction="20000"/>
          </a:bodyPr>
          <a:lstStyle/>
          <a:p>
            <a:pPr marL="0" indent="0">
              <a:buNone/>
            </a:pPr>
            <a:r>
              <a:rPr lang="tr-TR" b="1" dirty="0" err="1" smtClean="0"/>
              <a:t>bb</a:t>
            </a:r>
            <a:r>
              <a:rPr lang="tr-TR" b="1" dirty="0" smtClean="0"/>
              <a:t>. Zarar Verici Kazı ve Yapı Yapma Yasağı</a:t>
            </a:r>
          </a:p>
          <a:p>
            <a:pPr marL="0" indent="0" algn="just">
              <a:buNone/>
            </a:pPr>
            <a:r>
              <a:rPr lang="tr-TR" dirty="0"/>
              <a:t>Malik, kazı ve yapı yaparken komşu taşınmazlara, onların topraklarını </a:t>
            </a:r>
            <a:r>
              <a:rPr lang="tr-TR" dirty="0" smtClean="0"/>
              <a:t>sarsmak veya </a:t>
            </a:r>
            <a:r>
              <a:rPr lang="tr-TR" dirty="0"/>
              <a:t>tehlikeye düşürmek ya da üzerlerindeki tesisleri etkilemek suretiyle zarar vermekten </a:t>
            </a:r>
            <a:r>
              <a:rPr lang="tr-TR" dirty="0" smtClean="0"/>
              <a:t>kaçınmak zorundadır</a:t>
            </a:r>
            <a:r>
              <a:rPr lang="tr-TR" dirty="0"/>
              <a:t>.</a:t>
            </a:r>
          </a:p>
          <a:p>
            <a:pPr marL="0" indent="0" algn="just">
              <a:buNone/>
            </a:pPr>
            <a:r>
              <a:rPr lang="tr-TR" dirty="0"/>
              <a:t>Komşuluk hukuku kurallarına aykırı yapılar hakkında taşkın yapılara ilişkin </a:t>
            </a:r>
            <a:r>
              <a:rPr lang="tr-TR" dirty="0" smtClean="0"/>
              <a:t>hükümler uygulanır.(MK m. 738)</a:t>
            </a:r>
          </a:p>
          <a:p>
            <a:pPr marL="0" indent="0" algn="just">
              <a:buNone/>
            </a:pPr>
            <a:r>
              <a:rPr lang="tr-TR" b="1" dirty="0" smtClean="0"/>
              <a:t>cc. Ağaç Dal ve Köklerinin Taşmasına Katlanma Yükümlülüğü</a:t>
            </a:r>
          </a:p>
          <a:p>
            <a:pPr marL="0" indent="0" algn="just">
              <a:buNone/>
            </a:pPr>
            <a:r>
              <a:rPr lang="tr-TR" dirty="0"/>
              <a:t>Komşunun arazisine taşarak zarar veren dal ve kökler, onun istemi üzerine </a:t>
            </a:r>
            <a:r>
              <a:rPr lang="tr-TR" dirty="0" smtClean="0"/>
              <a:t>uygun bir </a:t>
            </a:r>
            <a:r>
              <a:rPr lang="tr-TR" dirty="0"/>
              <a:t>süre içinde kaldırılmazsa, komşu bu dal ve kökleri kesip kendi mülkiyetine geçirebilir.</a:t>
            </a:r>
          </a:p>
          <a:p>
            <a:pPr marL="0" indent="0" algn="just">
              <a:buNone/>
            </a:pPr>
            <a:r>
              <a:rPr lang="tr-TR" dirty="0"/>
              <a:t>Ekilmiş veya üzerine yapı yapılmış arazisine dalların taşmasına katlanan komşu, bu </a:t>
            </a:r>
            <a:r>
              <a:rPr lang="tr-TR" dirty="0" smtClean="0"/>
              <a:t>dallarda yetişen </a:t>
            </a:r>
            <a:r>
              <a:rPr lang="tr-TR" dirty="0" err="1"/>
              <a:t>meyvaları</a:t>
            </a:r>
            <a:r>
              <a:rPr lang="tr-TR" dirty="0"/>
              <a:t> toplama hakkına sahip olur.</a:t>
            </a:r>
          </a:p>
          <a:p>
            <a:pPr marL="0" indent="0" algn="just">
              <a:buNone/>
            </a:pPr>
            <a:r>
              <a:rPr lang="tr-TR" dirty="0"/>
              <a:t>Komşu ormanlar hakkında bu hükümler uygulanmaz</a:t>
            </a:r>
            <a:r>
              <a:rPr lang="tr-TR" dirty="0" smtClean="0"/>
              <a:t>.(MK m. 740)</a:t>
            </a:r>
            <a:endParaRPr lang="tr-TR" dirty="0"/>
          </a:p>
        </p:txBody>
      </p:sp>
    </p:spTree>
    <p:extLst>
      <p:ext uri="{BB962C8B-B14F-4D97-AF65-F5344CB8AC3E}">
        <p14:creationId xmlns:p14="http://schemas.microsoft.com/office/powerpoint/2010/main" val="29678518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78</TotalTime>
  <Words>831</Words>
  <Application>Microsoft Office PowerPoint</Application>
  <PresentationFormat>Ekran Gösterisi (4:3)</PresentationFormat>
  <Paragraphs>60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Cilt</vt:lpstr>
      <vt:lpstr>Mülkiyet-6</vt:lpstr>
      <vt:lpstr>5. Taşınmaz Mülkiyetinin Kısıtlamaları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Mülkiyet-6</dc:title>
  <dc:creator>Acer</dc:creator>
  <cp:lastModifiedBy>Acer</cp:lastModifiedBy>
  <cp:revision>10</cp:revision>
  <dcterms:created xsi:type="dcterms:W3CDTF">2019-11-23T01:36:33Z</dcterms:created>
  <dcterms:modified xsi:type="dcterms:W3CDTF">2019-11-23T02:54:52Z</dcterms:modified>
</cp:coreProperties>
</file>