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61" r:id="rId5"/>
    <p:sldId id="259" r:id="rId6"/>
    <p:sldId id="260" r:id="rId7"/>
    <p:sldId id="262"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49" d="100"/>
          <a:sy n="49" d="100"/>
        </p:scale>
        <p:origin x="-344"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A93A8647-2FB3-E24B-80F5-4AF37FEF8F6B}" type="datetimeFigureOut">
              <a:rPr lang="en-US" smtClean="0"/>
              <a:t>16/11/17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B55CF2-DE34-9240-BE22-0A8D8FF3285B}" type="slidenum">
              <a:rPr lang="en-US" smtClean="0"/>
              <a:t>‹#›</a:t>
            </a:fld>
            <a:endParaRPr lang="en-US"/>
          </a:p>
        </p:txBody>
      </p:sp>
    </p:spTree>
    <p:extLst>
      <p:ext uri="{BB962C8B-B14F-4D97-AF65-F5344CB8AC3E}">
        <p14:creationId xmlns:p14="http://schemas.microsoft.com/office/powerpoint/2010/main" val="2920740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A93A8647-2FB3-E24B-80F5-4AF37FEF8F6B}" type="datetimeFigureOut">
              <a:rPr lang="en-US" smtClean="0"/>
              <a:t>16/11/17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B55CF2-DE34-9240-BE22-0A8D8FF3285B}" type="slidenum">
              <a:rPr lang="en-US" smtClean="0"/>
              <a:t>‹#›</a:t>
            </a:fld>
            <a:endParaRPr lang="en-US"/>
          </a:p>
        </p:txBody>
      </p:sp>
    </p:spTree>
    <p:extLst>
      <p:ext uri="{BB962C8B-B14F-4D97-AF65-F5344CB8AC3E}">
        <p14:creationId xmlns:p14="http://schemas.microsoft.com/office/powerpoint/2010/main" val="9061462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A93A8647-2FB3-E24B-80F5-4AF37FEF8F6B}" type="datetimeFigureOut">
              <a:rPr lang="en-US" smtClean="0"/>
              <a:t>16/11/17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B55CF2-DE34-9240-BE22-0A8D8FF3285B}" type="slidenum">
              <a:rPr lang="en-US" smtClean="0"/>
              <a:t>‹#›</a:t>
            </a:fld>
            <a:endParaRPr lang="en-US"/>
          </a:p>
        </p:txBody>
      </p:sp>
    </p:spTree>
    <p:extLst>
      <p:ext uri="{BB962C8B-B14F-4D97-AF65-F5344CB8AC3E}">
        <p14:creationId xmlns:p14="http://schemas.microsoft.com/office/powerpoint/2010/main" val="17383390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A93A8647-2FB3-E24B-80F5-4AF37FEF8F6B}" type="datetimeFigureOut">
              <a:rPr lang="en-US" smtClean="0"/>
              <a:t>16/11/17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B55CF2-DE34-9240-BE22-0A8D8FF3285B}" type="slidenum">
              <a:rPr lang="en-US" smtClean="0"/>
              <a:t>‹#›</a:t>
            </a:fld>
            <a:endParaRPr lang="en-US"/>
          </a:p>
        </p:txBody>
      </p:sp>
    </p:spTree>
    <p:extLst>
      <p:ext uri="{BB962C8B-B14F-4D97-AF65-F5344CB8AC3E}">
        <p14:creationId xmlns:p14="http://schemas.microsoft.com/office/powerpoint/2010/main" val="1989262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A93A8647-2FB3-E24B-80F5-4AF37FEF8F6B}" type="datetimeFigureOut">
              <a:rPr lang="en-US" smtClean="0"/>
              <a:t>16/11/17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B55CF2-DE34-9240-BE22-0A8D8FF3285B}" type="slidenum">
              <a:rPr lang="en-US" smtClean="0"/>
              <a:t>‹#›</a:t>
            </a:fld>
            <a:endParaRPr lang="en-US"/>
          </a:p>
        </p:txBody>
      </p:sp>
    </p:spTree>
    <p:extLst>
      <p:ext uri="{BB962C8B-B14F-4D97-AF65-F5344CB8AC3E}">
        <p14:creationId xmlns:p14="http://schemas.microsoft.com/office/powerpoint/2010/main" val="42174489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A93A8647-2FB3-E24B-80F5-4AF37FEF8F6B}" type="datetimeFigureOut">
              <a:rPr lang="en-US" smtClean="0"/>
              <a:t>16/11/17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B55CF2-DE34-9240-BE22-0A8D8FF3285B}" type="slidenum">
              <a:rPr lang="en-US" smtClean="0"/>
              <a:t>‹#›</a:t>
            </a:fld>
            <a:endParaRPr lang="en-US"/>
          </a:p>
        </p:txBody>
      </p:sp>
    </p:spTree>
    <p:extLst>
      <p:ext uri="{BB962C8B-B14F-4D97-AF65-F5344CB8AC3E}">
        <p14:creationId xmlns:p14="http://schemas.microsoft.com/office/powerpoint/2010/main" val="3131697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A93A8647-2FB3-E24B-80F5-4AF37FEF8F6B}" type="datetimeFigureOut">
              <a:rPr lang="en-US" smtClean="0"/>
              <a:t>16/11/17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9B55CF2-DE34-9240-BE22-0A8D8FF3285B}" type="slidenum">
              <a:rPr lang="en-US" smtClean="0"/>
              <a:t>‹#›</a:t>
            </a:fld>
            <a:endParaRPr lang="en-US"/>
          </a:p>
        </p:txBody>
      </p:sp>
    </p:spTree>
    <p:extLst>
      <p:ext uri="{BB962C8B-B14F-4D97-AF65-F5344CB8AC3E}">
        <p14:creationId xmlns:p14="http://schemas.microsoft.com/office/powerpoint/2010/main" val="28569964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A93A8647-2FB3-E24B-80F5-4AF37FEF8F6B}" type="datetimeFigureOut">
              <a:rPr lang="en-US" smtClean="0"/>
              <a:t>16/11/17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9B55CF2-DE34-9240-BE22-0A8D8FF3285B}" type="slidenum">
              <a:rPr lang="en-US" smtClean="0"/>
              <a:t>‹#›</a:t>
            </a:fld>
            <a:endParaRPr lang="en-US"/>
          </a:p>
        </p:txBody>
      </p:sp>
    </p:spTree>
    <p:extLst>
      <p:ext uri="{BB962C8B-B14F-4D97-AF65-F5344CB8AC3E}">
        <p14:creationId xmlns:p14="http://schemas.microsoft.com/office/powerpoint/2010/main" val="10726470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3A8647-2FB3-E24B-80F5-4AF37FEF8F6B}" type="datetimeFigureOut">
              <a:rPr lang="en-US" smtClean="0"/>
              <a:t>16/11/17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9B55CF2-DE34-9240-BE22-0A8D8FF3285B}" type="slidenum">
              <a:rPr lang="en-US" smtClean="0"/>
              <a:t>‹#›</a:t>
            </a:fld>
            <a:endParaRPr lang="en-US"/>
          </a:p>
        </p:txBody>
      </p:sp>
    </p:spTree>
    <p:extLst>
      <p:ext uri="{BB962C8B-B14F-4D97-AF65-F5344CB8AC3E}">
        <p14:creationId xmlns:p14="http://schemas.microsoft.com/office/powerpoint/2010/main" val="3967177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A93A8647-2FB3-E24B-80F5-4AF37FEF8F6B}" type="datetimeFigureOut">
              <a:rPr lang="en-US" smtClean="0"/>
              <a:t>16/11/17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B55CF2-DE34-9240-BE22-0A8D8FF3285B}" type="slidenum">
              <a:rPr lang="en-US" smtClean="0"/>
              <a:t>‹#›</a:t>
            </a:fld>
            <a:endParaRPr lang="en-US"/>
          </a:p>
        </p:txBody>
      </p:sp>
    </p:spTree>
    <p:extLst>
      <p:ext uri="{BB962C8B-B14F-4D97-AF65-F5344CB8AC3E}">
        <p14:creationId xmlns:p14="http://schemas.microsoft.com/office/powerpoint/2010/main" val="10157668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A93A8647-2FB3-E24B-80F5-4AF37FEF8F6B}" type="datetimeFigureOut">
              <a:rPr lang="en-US" smtClean="0"/>
              <a:t>16/11/17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B55CF2-DE34-9240-BE22-0A8D8FF3285B}" type="slidenum">
              <a:rPr lang="en-US" smtClean="0"/>
              <a:t>‹#›</a:t>
            </a:fld>
            <a:endParaRPr lang="en-US"/>
          </a:p>
        </p:txBody>
      </p:sp>
    </p:spTree>
    <p:extLst>
      <p:ext uri="{BB962C8B-B14F-4D97-AF65-F5344CB8AC3E}">
        <p14:creationId xmlns:p14="http://schemas.microsoft.com/office/powerpoint/2010/main" val="87663605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3A8647-2FB3-E24B-80F5-4AF37FEF8F6B}" type="datetimeFigureOut">
              <a:rPr lang="en-US" smtClean="0"/>
              <a:t>16/11/17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B55CF2-DE34-9240-BE22-0A8D8FF3285B}" type="slidenum">
              <a:rPr lang="en-US" smtClean="0"/>
              <a:t>‹#›</a:t>
            </a:fld>
            <a:endParaRPr lang="en-US"/>
          </a:p>
        </p:txBody>
      </p:sp>
    </p:spTree>
    <p:extLst>
      <p:ext uri="{BB962C8B-B14F-4D97-AF65-F5344CB8AC3E}">
        <p14:creationId xmlns:p14="http://schemas.microsoft.com/office/powerpoint/2010/main" val="2718919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tr.wikipedia.org/wiki/Birle%C5%9Fmi%C5%9F_Milletler" TargetMode="External"/><Relationship Id="rId4" Type="http://schemas.openxmlformats.org/officeDocument/2006/relationships/hyperlink" Target="http://tr.wikipedia.org/wiki/10_Aral%C4%B1k" TargetMode="External"/><Relationship Id="rId5" Type="http://schemas.openxmlformats.org/officeDocument/2006/relationships/hyperlink" Target="http://tr.wikipedia.org/wiki/1948" TargetMode="External"/><Relationship Id="rId6" Type="http://schemas.openxmlformats.org/officeDocument/2006/relationships/hyperlink" Target="http://tr.wikipedia.org/wiki/Birle%C5%9Fmi%C5%9F_Milletler%23Genel_Kurul" TargetMode="External"/><Relationship Id="rId7" Type="http://schemas.openxmlformats.org/officeDocument/2006/relationships/hyperlink" Target="http://tr.wikipedia.org/wiki/Paris" TargetMode="External"/><Relationship Id="rId8" Type="http://schemas.openxmlformats.org/officeDocument/2006/relationships/hyperlink" Target="http://tr.wikipedia.org/wiki/%C4%B0kinci_D%C3%BCnya_Sava%C5%9F%C4%B1" TargetMode="External"/><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Turizm</a:t>
            </a:r>
            <a:r>
              <a:rPr lang="en-US" dirty="0" smtClean="0"/>
              <a:t> </a:t>
            </a:r>
            <a:r>
              <a:rPr lang="en-US" dirty="0" err="1" smtClean="0"/>
              <a:t>İşletmelerinde</a:t>
            </a:r>
            <a:r>
              <a:rPr lang="en-US" dirty="0" smtClean="0"/>
              <a:t> </a:t>
            </a:r>
            <a:r>
              <a:rPr lang="en-US" dirty="0" err="1" smtClean="0"/>
              <a:t>Etik</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7082366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625" y="214313"/>
            <a:ext cx="8229600" cy="1143000"/>
          </a:xfrm>
        </p:spPr>
        <p:txBody>
          <a:bodyPr/>
          <a:lstStyle/>
          <a:p>
            <a:pPr>
              <a:defRPr/>
            </a:pPr>
            <a:r>
              <a:rPr lang="tr-TR">
                <a:latin typeface="Arial" charset="0"/>
                <a:cs typeface="+mj-cs"/>
              </a:rPr>
              <a:t>İnsan Hakları Evrensel Bildirisi</a:t>
            </a:r>
          </a:p>
        </p:txBody>
      </p:sp>
      <p:pic>
        <p:nvPicPr>
          <p:cNvPr id="14338" name="Content Placeholder 3" descr="human-rights-insan-haklari.gif"/>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0" y="4143375"/>
            <a:ext cx="2928938" cy="2714625"/>
          </a:xfrm>
        </p:spPr>
      </p:pic>
      <p:sp>
        <p:nvSpPr>
          <p:cNvPr id="14339" name="Rectangle 4"/>
          <p:cNvSpPr>
            <a:spLocks noChangeArrowheads="1"/>
          </p:cNvSpPr>
          <p:nvPr/>
        </p:nvSpPr>
        <p:spPr bwMode="auto">
          <a:xfrm>
            <a:off x="357188" y="1285875"/>
            <a:ext cx="8286750" cy="590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tr-TR" i="1"/>
              <a:t>	           </a:t>
            </a:r>
            <a:r>
              <a:rPr lang="en-US" i="1"/>
              <a:t>Universal Declaration of Human Rights</a:t>
            </a:r>
            <a:r>
              <a:rPr lang="en-US"/>
              <a:t> </a:t>
            </a:r>
            <a:r>
              <a:rPr lang="tr-TR"/>
              <a:t>- </a:t>
            </a:r>
            <a:r>
              <a:rPr lang="en-US" i="1"/>
              <a:t>UDHR</a:t>
            </a:r>
            <a:endParaRPr lang="tr-TR" i="1"/>
          </a:p>
          <a:p>
            <a:endParaRPr lang="tr-TR" i="1"/>
          </a:p>
          <a:p>
            <a:r>
              <a:rPr lang="tr-TR">
                <a:solidFill>
                  <a:srgbClr val="2A2A2A"/>
                </a:solidFill>
                <a:hlinkClick r:id="rId3" action="ppaction://hlinkfile" tooltip="Birleşmiş Milletler"/>
              </a:rPr>
              <a:t>Birleşmiş Milletler</a:t>
            </a:r>
            <a:r>
              <a:rPr lang="tr-TR">
                <a:solidFill>
                  <a:srgbClr val="2A2A2A"/>
                </a:solidFill>
              </a:rPr>
              <a:t> İnsan Hakları Komisyonu'nun Haziran 1948'de hazırladığı ve birkaç değişiklik yapıldıktan sonra </a:t>
            </a:r>
            <a:r>
              <a:rPr lang="tr-TR">
                <a:solidFill>
                  <a:srgbClr val="2A2A2A"/>
                </a:solidFill>
                <a:hlinkClick r:id="rId4" action="ppaction://hlinkfile" tooltip="10 Aralık"/>
              </a:rPr>
              <a:t>10 Aralık</a:t>
            </a:r>
            <a:r>
              <a:rPr lang="tr-TR">
                <a:solidFill>
                  <a:srgbClr val="2A2A2A"/>
                </a:solidFill>
              </a:rPr>
              <a:t> </a:t>
            </a:r>
            <a:r>
              <a:rPr lang="tr-TR">
                <a:solidFill>
                  <a:srgbClr val="2A2A2A"/>
                </a:solidFill>
                <a:hlinkClick r:id="rId5" action="ppaction://hlinkfile" tooltip="1948"/>
              </a:rPr>
              <a:t>1948</a:t>
            </a:r>
            <a:r>
              <a:rPr lang="tr-TR">
                <a:solidFill>
                  <a:srgbClr val="2A2A2A"/>
                </a:solidFill>
              </a:rPr>
              <a:t>'de, </a:t>
            </a:r>
            <a:r>
              <a:rPr lang="tr-TR">
                <a:solidFill>
                  <a:srgbClr val="2A2A2A"/>
                </a:solidFill>
                <a:hlinkClick r:id="rId6" action="ppaction://hlinkfile" tooltip="Birleşmiş Milletler"/>
              </a:rPr>
              <a:t>BM Genel Kurulu</a:t>
            </a:r>
            <a:r>
              <a:rPr lang="tr-TR">
                <a:solidFill>
                  <a:srgbClr val="2A2A2A"/>
                </a:solidFill>
              </a:rPr>
              <a:t>'nun </a:t>
            </a:r>
            <a:r>
              <a:rPr lang="tr-TR">
                <a:solidFill>
                  <a:srgbClr val="2A2A2A"/>
                </a:solidFill>
                <a:hlinkClick r:id="rId7" action="ppaction://hlinkfile" tooltip="Paris"/>
              </a:rPr>
              <a:t>Paris</a:t>
            </a:r>
            <a:r>
              <a:rPr lang="tr-TR">
                <a:solidFill>
                  <a:srgbClr val="2A2A2A"/>
                </a:solidFill>
              </a:rPr>
              <a:t>'te yapılan oturumunda kabul edilen 30 maddelik bildiridir.</a:t>
            </a:r>
          </a:p>
          <a:p>
            <a:endParaRPr lang="tr-TR">
              <a:solidFill>
                <a:srgbClr val="2A2A2A"/>
              </a:solidFill>
            </a:endParaRPr>
          </a:p>
          <a:p>
            <a:r>
              <a:rPr lang="tr-TR">
                <a:solidFill>
                  <a:srgbClr val="2A2A2A"/>
                </a:solidFill>
              </a:rPr>
              <a:t>Bildirinin imzalanmasında, </a:t>
            </a:r>
            <a:r>
              <a:rPr lang="tr-TR">
                <a:solidFill>
                  <a:srgbClr val="2A2A2A"/>
                </a:solidFill>
                <a:hlinkClick r:id="rId8" action="ppaction://hlinkfile" tooltip="İkinci Dünya Savaşı"/>
              </a:rPr>
              <a:t>İkinci Dünya Savaşı</a:t>
            </a:r>
            <a:r>
              <a:rPr lang="tr-TR">
                <a:solidFill>
                  <a:srgbClr val="2A2A2A"/>
                </a:solidFill>
              </a:rPr>
              <a:t>'ndan sonra devletlerin, bireylere tanınan hak ve özgürlüklerin güvence altına alınması konusunda birleşmesi de etkili olmuştur. Bildirinin imzalandığı 10 Aralık, </a:t>
            </a:r>
            <a:r>
              <a:rPr lang="tr-TR" i="1">
                <a:solidFill>
                  <a:srgbClr val="2A2A2A"/>
                </a:solidFill>
              </a:rPr>
              <a:t>Dünya İnsan Hakları Günü</a:t>
            </a:r>
            <a:r>
              <a:rPr lang="tr-TR">
                <a:solidFill>
                  <a:srgbClr val="2A2A2A"/>
                </a:solidFill>
              </a:rPr>
              <a:t> olarak kutlanır.</a:t>
            </a:r>
          </a:p>
          <a:p>
            <a:endParaRPr lang="tr-TR" i="1"/>
          </a:p>
          <a:p>
            <a:endParaRPr lang="tr-TR" i="1"/>
          </a:p>
          <a:p>
            <a:endParaRPr lang="tr-TR" i="1"/>
          </a:p>
          <a:p>
            <a:endParaRPr lang="tr-TR" i="1"/>
          </a:p>
          <a:p>
            <a:endParaRPr lang="tr-TR" i="1"/>
          </a:p>
          <a:p>
            <a:endParaRPr lang="tr-TR" i="1"/>
          </a:p>
          <a:p>
            <a:endParaRPr lang="tr-TR" i="1"/>
          </a:p>
          <a:p>
            <a:endParaRPr lang="tr-TR" i="1"/>
          </a:p>
          <a:p>
            <a:endParaRPr lang="tr-TR" i="1"/>
          </a:p>
          <a:p>
            <a:endParaRPr lang="tr-TR" i="1"/>
          </a:p>
          <a:p>
            <a:endParaRPr lang="tr-TR" i="1"/>
          </a:p>
        </p:txBody>
      </p:sp>
    </p:spTree>
    <p:extLst>
      <p:ext uri="{BB962C8B-B14F-4D97-AF65-F5344CB8AC3E}">
        <p14:creationId xmlns:p14="http://schemas.microsoft.com/office/powerpoint/2010/main" val="404411056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188" y="549275"/>
            <a:ext cx="8137525" cy="6308725"/>
          </a:xfrm>
        </p:spPr>
        <p:txBody>
          <a:bodyPr/>
          <a:lstStyle/>
          <a:p>
            <a:pPr>
              <a:defRPr/>
            </a:pPr>
            <a:r>
              <a:rPr lang="tr-TR" sz="2000" dirty="0">
                <a:effectLst/>
                <a:latin typeface="Tahoma" charset="0"/>
                <a:cs typeface="+mn-cs"/>
              </a:rPr>
              <a:t>Madde 1- Bütün insanlar özgür, onur ve haklar bakımından eşit doğarlar. Akıl ve vicdana sahiptirler, birbirlerine karşı kardeşlik anlayışıyla davranmalıdırlar. </a:t>
            </a:r>
          </a:p>
          <a:p>
            <a:pPr>
              <a:defRPr/>
            </a:pPr>
            <a:r>
              <a:rPr lang="tr-TR" sz="2000" dirty="0">
                <a:effectLst/>
                <a:latin typeface="Tahoma" charset="0"/>
                <a:cs typeface="+mn-cs"/>
              </a:rPr>
              <a:t>Madde 2- Herkes, ırk, renk, cinsiyet, dil, din, siyasal veya başka bir görüş, ulusal veya sosyal köken, mülkiyet, doğuş veya herhangi başka bir ayrım gözetmeksizin bu Bildirge ile ilan olunan bütün haklardan ve bütün özgürlüklerden yararlanabilir. Ayrıca, ister bağımsız olsun, ister vesayet altında veya özerk olmayan ya da başka bir egemenlik kısıtlamasına bağlı ülke yurttaşı olsun, bir kimse hakkında, uyruğunda bulunduğu devlet veya ülkenin siyasal, hukuksal veya uluslararası statüsü bakımından hiçbir ayrım gözetilmeyecektir. </a:t>
            </a:r>
          </a:p>
          <a:p>
            <a:pPr>
              <a:defRPr/>
            </a:pPr>
            <a:endParaRPr lang="tr-TR" sz="800" dirty="0">
              <a:latin typeface="Tahoma" charset="0"/>
              <a:cs typeface="+mn-cs"/>
            </a:endParaRPr>
          </a:p>
        </p:txBody>
      </p:sp>
    </p:spTree>
    <p:extLst>
      <p:ext uri="{BB962C8B-B14F-4D97-AF65-F5344CB8AC3E}">
        <p14:creationId xmlns:p14="http://schemas.microsoft.com/office/powerpoint/2010/main" val="778833963"/>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a:defRPr/>
            </a:pPr>
            <a:r>
              <a:rPr lang="tr-TR" dirty="0">
                <a:latin typeface="Tahoma" charset="0"/>
              </a:rPr>
              <a:t>Madde 3 -Yaşamak, özgürlük ve kişi güvenliği herkesin hakkıdır. </a:t>
            </a:r>
          </a:p>
          <a:p>
            <a:pPr>
              <a:defRPr/>
            </a:pPr>
            <a:r>
              <a:rPr lang="tr-TR" dirty="0">
                <a:latin typeface="Tahoma" charset="0"/>
              </a:rPr>
              <a:t>Madde 4- Hiç kimse kölelik veya kulluk altında bulundurulamaz, kölelik ve köle ticareti her türlü biçimde yasaktır. </a:t>
            </a:r>
          </a:p>
          <a:p>
            <a:pPr>
              <a:defRPr/>
            </a:pPr>
            <a:r>
              <a:rPr lang="tr-TR" dirty="0">
                <a:latin typeface="Tahoma" charset="0"/>
              </a:rPr>
              <a:t>Madde 5- Hiç kimseye işkence yapılamaz, zalimce, insanlık dışı veya onur kırıcı davranışlarda bulunulamaz ve ceza verilemez. </a:t>
            </a:r>
          </a:p>
          <a:p>
            <a:endParaRPr lang="en-US" dirty="0"/>
          </a:p>
        </p:txBody>
      </p:sp>
    </p:spTree>
    <p:extLst>
      <p:ext uri="{BB962C8B-B14F-4D97-AF65-F5344CB8AC3E}">
        <p14:creationId xmlns:p14="http://schemas.microsoft.com/office/powerpoint/2010/main" val="40603385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sp>
        <p:nvSpPr>
          <p:cNvPr id="3" name="Content Placeholder 2"/>
          <p:cNvSpPr>
            <a:spLocks noGrp="1"/>
          </p:cNvSpPr>
          <p:nvPr>
            <p:ph idx="1"/>
          </p:nvPr>
        </p:nvSpPr>
        <p:spPr/>
        <p:txBody>
          <a:bodyPr/>
          <a:lstStyle/>
          <a:p>
            <a:pPr>
              <a:defRPr/>
            </a:pPr>
            <a:r>
              <a:rPr lang="tr-TR" sz="1800" dirty="0">
                <a:effectLst/>
                <a:latin typeface="Tahoma" charset="0"/>
              </a:rPr>
              <a:t>Madde 6- Herkesin, her nerede olursa olsun, hukuksal kişiliğinin tanınması hakkı vardır. </a:t>
            </a:r>
          </a:p>
          <a:p>
            <a:pPr>
              <a:defRPr/>
            </a:pPr>
            <a:r>
              <a:rPr lang="tr-TR" sz="1800" dirty="0">
                <a:effectLst/>
                <a:latin typeface="Tahoma" charset="0"/>
              </a:rPr>
              <a:t>Madde 7- Herkes yasa önünde eşittir ve ayrım gözetilmeksizin yasanın korunmasından eşit olarak yararlanma hakkına sahiptir. Herkesin bu Bildirgeye aykırı her türlü ayrım gözetici işleme karşı ve böyle işlemler için yapılacak her türlü kışkırtmaya karşı eşit korunma hakkı vardır. </a:t>
            </a:r>
          </a:p>
          <a:p>
            <a:pPr>
              <a:defRPr/>
            </a:pPr>
            <a:r>
              <a:rPr lang="tr-TR" sz="1800" dirty="0">
                <a:effectLst/>
                <a:latin typeface="Tahoma" charset="0"/>
              </a:rPr>
              <a:t>Madde 8- Herkesin anayasa ya da yasayla tanınmış temel haklarını çiğneyen eylemlere karşı yetkili ulusal mahkemeler eliyle etkin bir yargı yoluna başvurma hakkı vardır. </a:t>
            </a:r>
          </a:p>
          <a:p>
            <a:pPr>
              <a:defRPr/>
            </a:pPr>
            <a:r>
              <a:rPr lang="tr-TR" sz="1800" dirty="0">
                <a:effectLst/>
                <a:latin typeface="Tahoma" charset="0"/>
              </a:rPr>
              <a:t>Madde 9- Hiç kimse keyfi olarak yakalanamaz, tutuklanamaz ve sürgün edilemez. </a:t>
            </a:r>
          </a:p>
          <a:p>
            <a:pPr>
              <a:defRPr/>
            </a:pPr>
            <a:r>
              <a:rPr lang="tr-TR" sz="1800" dirty="0">
                <a:effectLst/>
                <a:latin typeface="Tahoma" charset="0"/>
              </a:rPr>
              <a:t>Madde 10- Herkesin, hak ve yükümlülükleri belirlenirken ve kendisine bir suç yüklenirken, tam bir şekilde davasının bağımsız ve tarafsız bir mahkeme tarafından hakça ve açık olarak görülmesini istemeye hakkı vardır. </a:t>
            </a:r>
          </a:p>
          <a:p>
            <a:pPr>
              <a:defRPr/>
            </a:pPr>
            <a:endParaRPr lang="en-US" dirty="0"/>
          </a:p>
        </p:txBody>
      </p:sp>
    </p:spTree>
    <p:extLst>
      <p:ext uri="{BB962C8B-B14F-4D97-AF65-F5344CB8AC3E}">
        <p14:creationId xmlns:p14="http://schemas.microsoft.com/office/powerpoint/2010/main" val="42849867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pPr>
              <a:defRPr/>
            </a:pPr>
            <a:r>
              <a:rPr lang="tr-TR" dirty="0">
                <a:latin typeface="Tahoma" charset="0"/>
              </a:rPr>
              <a:t>Madde 8- Herkesin anayasa ya da yasayla tanınmış temel haklarını çiğneyen eylemlere karşı yetkili ulusal mahkemeler eliyle etkin bir yargı yoluna başvurma hakkı vardır. </a:t>
            </a:r>
          </a:p>
          <a:p>
            <a:pPr>
              <a:defRPr/>
            </a:pPr>
            <a:r>
              <a:rPr lang="tr-TR" dirty="0">
                <a:latin typeface="Tahoma" charset="0"/>
              </a:rPr>
              <a:t>Madde 9- Hiç kimse keyfi olarak yakalanamaz, tutuklanamaz ve sürgün edilemez. </a:t>
            </a:r>
          </a:p>
          <a:p>
            <a:pPr>
              <a:defRPr/>
            </a:pPr>
            <a:r>
              <a:rPr lang="tr-TR">
                <a:latin typeface="Tahoma" charset="0"/>
              </a:rPr>
              <a:t>Madde 10- Herkesin, hak ve yükümlülükleri belirlenirken ve kendisine bir suç yüklenirken, tam bir şekilde davasının bağımsız ve tarafsız bir mahkeme tarafından hakça ve açık olarak görülmesini istemeye hakkı vardır. </a:t>
            </a:r>
          </a:p>
          <a:p>
            <a:endParaRPr lang="en-US"/>
          </a:p>
        </p:txBody>
      </p:sp>
    </p:spTree>
    <p:extLst>
      <p:ext uri="{BB962C8B-B14F-4D97-AF65-F5344CB8AC3E}">
        <p14:creationId xmlns:p14="http://schemas.microsoft.com/office/powerpoint/2010/main" val="22284806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Kaynak</a:t>
            </a:r>
            <a:endParaRPr lang="en-US" dirty="0"/>
          </a:p>
        </p:txBody>
      </p:sp>
      <p:sp>
        <p:nvSpPr>
          <p:cNvPr id="3" name="Content Placeholder 2"/>
          <p:cNvSpPr>
            <a:spLocks noGrp="1"/>
          </p:cNvSpPr>
          <p:nvPr>
            <p:ph idx="1"/>
          </p:nvPr>
        </p:nvSpPr>
        <p:spPr/>
        <p:txBody>
          <a:bodyPr/>
          <a:lstStyle/>
          <a:p>
            <a:r>
              <a:rPr lang="en-US" dirty="0" err="1" smtClean="0"/>
              <a:t>Meryem</a:t>
            </a:r>
            <a:r>
              <a:rPr lang="en-US" dirty="0" smtClean="0"/>
              <a:t> </a:t>
            </a:r>
            <a:r>
              <a:rPr lang="en-US" dirty="0" err="1" smtClean="0"/>
              <a:t>Kozak</a:t>
            </a:r>
            <a:r>
              <a:rPr lang="en-US" dirty="0" smtClean="0"/>
              <a:t>- </a:t>
            </a:r>
            <a:r>
              <a:rPr lang="en-US" dirty="0" err="1" smtClean="0"/>
              <a:t>Hatice</a:t>
            </a:r>
            <a:r>
              <a:rPr lang="en-US" dirty="0" smtClean="0"/>
              <a:t> </a:t>
            </a:r>
            <a:r>
              <a:rPr lang="en-US" dirty="0" err="1" smtClean="0"/>
              <a:t>Nergis</a:t>
            </a:r>
            <a:r>
              <a:rPr lang="en-US" dirty="0" smtClean="0"/>
              <a:t>- </a:t>
            </a:r>
            <a:r>
              <a:rPr lang="en-US" dirty="0" err="1" smtClean="0"/>
              <a:t>Turizmde</a:t>
            </a:r>
            <a:r>
              <a:rPr lang="en-US" dirty="0" smtClean="0"/>
              <a:t> </a:t>
            </a:r>
            <a:r>
              <a:rPr lang="en-US" dirty="0" err="1" smtClean="0"/>
              <a:t>Etik</a:t>
            </a:r>
            <a:r>
              <a:rPr lang="en-US" dirty="0" smtClean="0"/>
              <a:t>- </a:t>
            </a:r>
            <a:r>
              <a:rPr lang="en-US" dirty="0" err="1" smtClean="0"/>
              <a:t>Detay</a:t>
            </a:r>
            <a:r>
              <a:rPr lang="en-US" dirty="0" smtClean="0"/>
              <a:t> </a:t>
            </a:r>
            <a:r>
              <a:rPr lang="en-US" dirty="0" err="1" smtClean="0"/>
              <a:t>Yayıncılık</a:t>
            </a:r>
            <a:endParaRPr lang="en-US" dirty="0" smtClean="0"/>
          </a:p>
          <a:p>
            <a:r>
              <a:rPr lang="en-US" dirty="0" err="1" smtClean="0"/>
              <a:t>Çeşitli</a:t>
            </a:r>
            <a:r>
              <a:rPr lang="en-US" dirty="0" smtClean="0"/>
              <a:t> </a:t>
            </a:r>
            <a:r>
              <a:rPr lang="en-US" dirty="0" err="1" smtClean="0"/>
              <a:t>makaleler</a:t>
            </a:r>
            <a:endParaRPr lang="en-US" dirty="0"/>
          </a:p>
        </p:txBody>
      </p:sp>
    </p:spTree>
    <p:extLst>
      <p:ext uri="{BB962C8B-B14F-4D97-AF65-F5344CB8AC3E}">
        <p14:creationId xmlns:p14="http://schemas.microsoft.com/office/powerpoint/2010/main" val="3867889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395</Words>
  <Application>Microsoft Macintosh PowerPoint</Application>
  <PresentationFormat>On-screen Show (4:3)</PresentationFormat>
  <Paragraphs>32</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Turizm İşletmelerinde Etik</vt:lpstr>
      <vt:lpstr>İnsan Hakları Evrensel Bildirisi</vt:lpstr>
      <vt:lpstr>PowerPoint Presentation</vt:lpstr>
      <vt:lpstr>PowerPoint Presentation</vt:lpstr>
      <vt:lpstr>PowerPoint Presentation</vt:lpstr>
      <vt:lpstr>PowerPoint Presentation</vt:lpstr>
      <vt:lpstr>Kaynak</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İşletmelerinde Etik</dc:title>
  <dc:creator>azade</dc:creator>
  <cp:lastModifiedBy>azade</cp:lastModifiedBy>
  <cp:revision>2</cp:revision>
  <dcterms:created xsi:type="dcterms:W3CDTF">2017-11-16T12:44:41Z</dcterms:created>
  <dcterms:modified xsi:type="dcterms:W3CDTF">2017-11-16T13:35:41Z</dcterms:modified>
</cp:coreProperties>
</file>