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7"/>
  </p:notesMasterIdLst>
  <p:sldIdLst>
    <p:sldId id="256" r:id="rId2"/>
    <p:sldId id="258" r:id="rId3"/>
    <p:sldId id="321" r:id="rId4"/>
    <p:sldId id="262" r:id="rId5"/>
    <p:sldId id="263" r:id="rId6"/>
    <p:sldId id="275" r:id="rId7"/>
    <p:sldId id="276" r:id="rId8"/>
    <p:sldId id="277" r:id="rId9"/>
    <p:sldId id="265" r:id="rId10"/>
    <p:sldId id="272" r:id="rId11"/>
    <p:sldId id="268" r:id="rId12"/>
    <p:sldId id="267" r:id="rId13"/>
    <p:sldId id="274" r:id="rId14"/>
    <p:sldId id="283" r:id="rId15"/>
    <p:sldId id="269" r:id="rId16"/>
    <p:sldId id="270" r:id="rId17"/>
    <p:sldId id="325" r:id="rId18"/>
    <p:sldId id="322" r:id="rId19"/>
    <p:sldId id="323" r:id="rId20"/>
    <p:sldId id="326" r:id="rId21"/>
    <p:sldId id="320" r:id="rId22"/>
    <p:sldId id="324" r:id="rId23"/>
    <p:sldId id="284" r:id="rId24"/>
    <p:sldId id="278" r:id="rId25"/>
    <p:sldId id="266" r:id="rId26"/>
    <p:sldId id="296" r:id="rId27"/>
    <p:sldId id="288" r:id="rId28"/>
    <p:sldId id="317" r:id="rId29"/>
    <p:sldId id="334" r:id="rId30"/>
    <p:sldId id="280" r:id="rId31"/>
    <p:sldId id="335" r:id="rId32"/>
    <p:sldId id="281" r:id="rId33"/>
    <p:sldId id="282" r:id="rId34"/>
    <p:sldId id="336" r:id="rId35"/>
    <p:sldId id="285" r:id="rId36"/>
    <p:sldId id="299" r:id="rId37"/>
    <p:sldId id="300" r:id="rId38"/>
    <p:sldId id="301" r:id="rId39"/>
    <p:sldId id="302" r:id="rId40"/>
    <p:sldId id="286" r:id="rId41"/>
    <p:sldId id="289" r:id="rId42"/>
    <p:sldId id="329" r:id="rId43"/>
    <p:sldId id="331" r:id="rId44"/>
    <p:sldId id="330" r:id="rId45"/>
    <p:sldId id="332" r:id="rId46"/>
    <p:sldId id="291" r:id="rId47"/>
    <p:sldId id="292" r:id="rId48"/>
    <p:sldId id="339" r:id="rId49"/>
    <p:sldId id="293" r:id="rId50"/>
    <p:sldId id="290" r:id="rId51"/>
    <p:sldId id="303" r:id="rId52"/>
    <p:sldId id="304" r:id="rId53"/>
    <p:sldId id="305" r:id="rId54"/>
    <p:sldId id="306" r:id="rId55"/>
    <p:sldId id="307" r:id="rId56"/>
    <p:sldId id="308" r:id="rId57"/>
    <p:sldId id="294" r:id="rId58"/>
    <p:sldId id="328" r:id="rId59"/>
    <p:sldId id="295" r:id="rId60"/>
    <p:sldId id="337" r:id="rId61"/>
    <p:sldId id="338" r:id="rId62"/>
    <p:sldId id="318" r:id="rId63"/>
    <p:sldId id="311" r:id="rId64"/>
    <p:sldId id="319" r:id="rId65"/>
    <p:sldId id="261" r:id="rId6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0000FF"/>
    <a:srgbClr val="FF0000"/>
    <a:srgbClr val="710E09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81884" autoAdjust="0"/>
  </p:normalViewPr>
  <p:slideViewPr>
    <p:cSldViewPr snapToGrid="0" snapToObjects="1">
      <p:cViewPr varScale="1">
        <p:scale>
          <a:sx n="95" d="100"/>
          <a:sy n="95" d="100"/>
        </p:scale>
        <p:origin x="-20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Office_Excel__al__ma_Sayfas_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Ads&#305;z:Users:osx:Desktop:Chart%20in%20Microsoft%20Office%20PowerPoin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style val="18"/>
  <c:chart>
    <c:title>
      <c:tx>
        <c:rich>
          <a:bodyPr/>
          <a:lstStyle/>
          <a:p>
            <a:pPr>
              <a:defRPr lang="en-US"/>
            </a:pPr>
            <a:r>
              <a:rPr lang="en-US" dirty="0" smtClean="0"/>
              <a:t>5</a:t>
            </a:r>
            <a:r>
              <a:rPr lang="en-US" baseline="0" dirty="0" smtClean="0"/>
              <a:t> </a:t>
            </a:r>
            <a:r>
              <a:rPr lang="en-US" dirty="0" err="1" smtClean="0"/>
              <a:t>yıllık</a:t>
            </a:r>
            <a:r>
              <a:rPr lang="en-US" dirty="0" smtClean="0"/>
              <a:t> GSK</a:t>
            </a:r>
            <a:endParaRPr lang="en-US" dirty="0"/>
          </a:p>
        </c:rich>
      </c:tx>
      <c:layout>
        <c:manualLayout>
          <c:xMode val="edge"/>
          <c:yMode val="edge"/>
          <c:x val="0.36738697506561835"/>
          <c:y val="4.0625000000000008E-2"/>
        </c:manualLayout>
      </c:layout>
    </c:title>
    <c:plotArea>
      <c:layout/>
      <c:barChart>
        <c:barDir val="col"/>
        <c:grouping val="clustered"/>
        <c:axId val="139920128"/>
        <c:axId val="139921664"/>
      </c:barChart>
      <c:catAx>
        <c:axId val="139920128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tr-TR"/>
          </a:p>
        </c:txPr>
        <c:crossAx val="139921664"/>
        <c:crosses val="autoZero"/>
        <c:auto val="1"/>
        <c:lblAlgn val="ctr"/>
        <c:lblOffset val="100"/>
      </c:catAx>
      <c:valAx>
        <c:axId val="139921664"/>
        <c:scaling>
          <c:orientation val="minMax"/>
          <c:max val="1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tr-TR"/>
          </a:p>
        </c:txPr>
        <c:crossAx val="139920128"/>
        <c:crosses val="autoZero"/>
        <c:crossBetween val="between"/>
        <c:majorUnit val="10"/>
      </c:valAx>
    </c:plotArea>
    <c:legend>
      <c:legendPos val="r"/>
      <c:layout/>
      <c:txPr>
        <a:bodyPr/>
        <a:lstStyle/>
        <a:p>
          <a:pPr>
            <a:defRPr lang="en-US"/>
          </a:pPr>
          <a:endParaRPr lang="tr-TR"/>
        </a:p>
      </c:txPr>
    </c:legend>
    <c:plotVisOnly val="1"/>
    <c:dispBlanksAs val="gap"/>
  </c:chart>
  <c:txPr>
    <a:bodyPr/>
    <a:lstStyle/>
    <a:p>
      <a:pPr>
        <a:defRPr sz="1800"/>
      </a:pPr>
      <a:endParaRPr lang="tr-T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tr-TR"/>
  <c:style val="20"/>
  <c:chart>
    <c:title>
      <c:layout/>
      <c:txPr>
        <a:bodyPr/>
        <a:lstStyle/>
        <a:p>
          <a:pPr>
            <a:defRPr lang="en-US"/>
          </a:pPr>
          <a:endParaRPr lang="tr-TR"/>
        </a:p>
      </c:txPr>
    </c:title>
    <c:plotArea>
      <c:layout/>
      <c:barChart>
        <c:barDir val="col"/>
        <c:grouping val="clustered"/>
        <c:ser>
          <c:idx val="0"/>
          <c:order val="0"/>
          <c:tx>
            <c:strRef>
              <c:f>Sheet1!$B$1</c:f>
              <c:strCache>
                <c:ptCount val="1"/>
                <c:pt idx="0">
                  <c:v>5 yıllık GSK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00FF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  <a:bevelB w="101600" prst="riblet"/>
            </a:sp3d>
          </c:spPr>
          <c:cat>
            <c:strRef>
              <c:f>Sheet1!$A$2:$A$5</c:f>
              <c:strCache>
                <c:ptCount val="4"/>
                <c:pt idx="0">
                  <c:v>Lokal evre</c:v>
                </c:pt>
                <c:pt idx="1">
                  <c:v>Bölgesel yayılım</c:v>
                </c:pt>
                <c:pt idx="2">
                  <c:v>uzak metastaz</c:v>
                </c:pt>
                <c:pt idx="3">
                  <c:v>Belirsiz evre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98</c:v>
                </c:pt>
                <c:pt idx="1">
                  <c:v>84</c:v>
                </c:pt>
                <c:pt idx="2">
                  <c:v>25</c:v>
                </c:pt>
                <c:pt idx="3">
                  <c:v>51</c:v>
                </c:pt>
              </c:numCache>
            </c:numRef>
          </c:val>
        </c:ser>
        <c:axId val="148361600"/>
        <c:axId val="148363136"/>
      </c:barChart>
      <c:catAx>
        <c:axId val="148361600"/>
        <c:scaling>
          <c:orientation val="minMax"/>
        </c:scaling>
        <c:axPos val="b"/>
        <c:tickLblPos val="nextTo"/>
        <c:txPr>
          <a:bodyPr/>
          <a:lstStyle/>
          <a:p>
            <a:pPr>
              <a:defRPr lang="en-US"/>
            </a:pPr>
            <a:endParaRPr lang="tr-TR"/>
          </a:p>
        </c:txPr>
        <c:crossAx val="148363136"/>
        <c:crosses val="autoZero"/>
        <c:auto val="1"/>
        <c:lblAlgn val="ctr"/>
        <c:lblOffset val="100"/>
      </c:catAx>
      <c:valAx>
        <c:axId val="148363136"/>
        <c:scaling>
          <c:orientation val="minMax"/>
          <c:max val="100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en-US"/>
            </a:pPr>
            <a:endParaRPr lang="tr-TR"/>
          </a:p>
        </c:txPr>
        <c:crossAx val="148361600"/>
        <c:crosses val="autoZero"/>
        <c:crossBetween val="between"/>
        <c:majorUnit val="10"/>
      </c:valAx>
    </c:plotArea>
    <c:legend>
      <c:legendPos val="r"/>
      <c:layout/>
      <c:txPr>
        <a:bodyPr/>
        <a:lstStyle/>
        <a:p>
          <a:pPr>
            <a:defRPr lang="en-US"/>
          </a:pPr>
          <a:endParaRPr lang="tr-TR"/>
        </a:p>
      </c:txPr>
    </c:legend>
    <c:plotVisOnly val="1"/>
    <c:dispBlanksAs val="gap"/>
  </c:chart>
  <c:spPr>
    <a:pattFill prst="pct50">
      <a:fgClr>
        <a:srgbClr val="000090"/>
      </a:fgClr>
      <a:bgClr>
        <a:srgbClr val="0000FF"/>
      </a:bgClr>
    </a:pattFill>
    <a:ln>
      <a:solidFill>
        <a:srgbClr val="FF0000"/>
      </a:solidFill>
    </a:ln>
    <a:scene3d>
      <a:camera prst="orthographicFront"/>
      <a:lightRig rig="threePt" dir="t"/>
    </a:scene3d>
    <a:sp3d>
      <a:bevelT/>
      <a:bevelB prst="relaxedInset"/>
    </a:sp3d>
  </c:spPr>
  <c:txPr>
    <a:bodyPr/>
    <a:lstStyle/>
    <a:p>
      <a:pPr>
        <a:defRPr sz="1600" b="1" i="0" u="none">
          <a:solidFill>
            <a:schemeClr val="bg1"/>
          </a:solidFill>
        </a:defRPr>
      </a:pPr>
      <a:endParaRPr lang="tr-TR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53F9A4-19F6-724B-B353-76228FB50223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997648-9EB0-804A-BD42-BBB6DEDEA81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18248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7648-9EB0-804A-BD42-BBB6DEDEA81C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666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7648-9EB0-804A-BD42-BBB6DEDEA81C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66668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7648-9EB0-804A-BD42-BBB6DEDEA81C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7648-9EB0-804A-BD42-BBB6DEDEA81C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tr-TR" smtClean="0"/>
          </a:p>
        </p:txBody>
      </p:sp>
      <p:sp>
        <p:nvSpPr>
          <p:cNvPr id="491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CB6CB3-BD31-4F2A-874B-C061AC89325D}" type="slidenum">
              <a:rPr lang="en-US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15-20 lob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7648-9EB0-804A-BD42-BBB6DEDEA81C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30375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7648-9EB0-804A-BD42-BBB6DEDEA81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0313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X</a:t>
            </a:r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997648-9EB0-804A-BD42-BBB6DEDEA81C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82858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44636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9370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92052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95442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4322393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84036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418911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6582137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551552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64954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dirty="0" err="1" smtClean="0"/>
              <a:t>Click</a:t>
            </a:r>
            <a:r>
              <a:rPr lang="tr-TR" dirty="0" smtClean="0"/>
              <a:t> </a:t>
            </a:r>
            <a:r>
              <a:rPr lang="tr-TR" dirty="0" err="1" smtClean="0"/>
              <a:t>to</a:t>
            </a:r>
            <a:r>
              <a:rPr lang="tr-TR" dirty="0" smtClean="0"/>
              <a:t> </a:t>
            </a:r>
            <a:r>
              <a:rPr lang="tr-TR" dirty="0" err="1" smtClean="0"/>
              <a:t>edit</a:t>
            </a:r>
            <a:r>
              <a:rPr lang="tr-TR" dirty="0" smtClean="0"/>
              <a:t> Master </a:t>
            </a:r>
            <a:r>
              <a:rPr lang="tr-TR" dirty="0" err="1" smtClean="0"/>
              <a:t>text</a:t>
            </a:r>
            <a:r>
              <a:rPr lang="tr-TR" dirty="0" smtClean="0"/>
              <a:t> </a:t>
            </a:r>
            <a:r>
              <a:rPr lang="tr-TR" dirty="0" err="1" smtClean="0"/>
              <a:t>styles</a:t>
            </a:r>
            <a:endParaRPr lang="tr-TR" dirty="0" smtClean="0"/>
          </a:p>
          <a:p>
            <a:pPr lvl="1"/>
            <a:r>
              <a:rPr lang="tr-TR" dirty="0" smtClean="0"/>
              <a:t>Second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2"/>
            <a:r>
              <a:rPr lang="tr-TR" dirty="0" smtClean="0"/>
              <a:t>Third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3"/>
            <a:r>
              <a:rPr lang="tr-TR" dirty="0" err="1" smtClean="0"/>
              <a:t>Fourth</a:t>
            </a:r>
            <a:r>
              <a:rPr lang="tr-TR" dirty="0" smtClean="0"/>
              <a:t> </a:t>
            </a:r>
            <a:r>
              <a:rPr lang="tr-TR" dirty="0" err="1" smtClean="0"/>
              <a:t>level</a:t>
            </a:r>
            <a:endParaRPr lang="tr-TR" dirty="0" smtClean="0"/>
          </a:p>
          <a:p>
            <a:pPr lvl="4"/>
            <a:r>
              <a:rPr lang="tr-TR" dirty="0" err="1" smtClean="0"/>
              <a:t>Fifth</a:t>
            </a:r>
            <a:r>
              <a:rPr lang="tr-TR" dirty="0" smtClean="0"/>
              <a:t> </a:t>
            </a:r>
            <a:r>
              <a:rPr lang="tr-TR" dirty="0" err="1" smtClean="0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0E8BF4-9D22-EB4A-BCEA-E0E336DBBC2B}" type="datetimeFigureOut">
              <a:rPr lang="en-US" smtClean="0"/>
              <a:pPr/>
              <a:t>12/12/2017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062F2-6222-464C-B3F5-3AB3D1F86E3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15114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00FF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rgbClr val="FF0000"/>
        </a:buClr>
        <a:buFont typeface="Wingdings" charset="2"/>
        <a:buChar char="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rgbClr val="0000FF"/>
        </a:buClr>
        <a:buFont typeface="Wingdings" charset="2"/>
        <a:buChar char="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rgbClr val="FF0000"/>
        </a:buClr>
        <a:buFont typeface="Wingdings" charset="2"/>
        <a:buChar char="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46216" y="179783"/>
            <a:ext cx="8851747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6000" dirty="0" smtClean="0">
                <a:solidFill>
                  <a:srgbClr val="000000"/>
                </a:solidFill>
              </a:rPr>
              <a:t>MEME KANSERİ</a:t>
            </a:r>
            <a:endParaRPr lang="en-US" sz="6000" dirty="0">
              <a:solidFill>
                <a:srgbClr val="000000"/>
              </a:solidFill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206469" y="2401556"/>
            <a:ext cx="4716846" cy="266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25425" indent="-225425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GB" dirty="0" err="1" smtClean="0"/>
              <a:t>Yüksel</a:t>
            </a:r>
            <a:r>
              <a:rPr lang="en-GB" dirty="0" smtClean="0"/>
              <a:t> ÜRÜN</a:t>
            </a:r>
          </a:p>
          <a:p>
            <a:pPr algn="ctr" eaLnBrk="1" hangingPunct="1">
              <a:lnSpc>
                <a:spcPct val="150000"/>
              </a:lnSpc>
            </a:pPr>
            <a:endParaRPr lang="en-GB" baseline="30000" dirty="0"/>
          </a:p>
          <a:p>
            <a:pPr algn="ctr" eaLnBrk="1" hangingPunct="1">
              <a:lnSpc>
                <a:spcPct val="150000"/>
              </a:lnSpc>
            </a:pPr>
            <a:r>
              <a:rPr lang="en-GB" dirty="0" smtClean="0"/>
              <a:t>Ankara </a:t>
            </a:r>
            <a:r>
              <a:rPr lang="en-GB" dirty="0" err="1" smtClean="0"/>
              <a:t>Üniversitesi</a:t>
            </a:r>
            <a:r>
              <a:rPr lang="en-GB" dirty="0" smtClean="0"/>
              <a:t> </a:t>
            </a:r>
            <a:r>
              <a:rPr lang="tr-TR" dirty="0" smtClean="0"/>
              <a:t>Tıp </a:t>
            </a:r>
            <a:r>
              <a:rPr lang="tr-TR" dirty="0" smtClean="0"/>
              <a:t>Fakültesi</a:t>
            </a:r>
            <a:endParaRPr lang="en-GB" dirty="0" smtClean="0"/>
          </a:p>
          <a:p>
            <a:pPr algn="ctr" eaLnBrk="1" hangingPunct="1">
              <a:lnSpc>
                <a:spcPct val="150000"/>
              </a:lnSpc>
            </a:pPr>
            <a:r>
              <a:rPr lang="en-GB" dirty="0" err="1" smtClean="0"/>
              <a:t>Tıbbi</a:t>
            </a:r>
            <a:r>
              <a:rPr lang="en-GB" dirty="0" smtClean="0"/>
              <a:t> </a:t>
            </a:r>
            <a:r>
              <a:rPr lang="en-GB" dirty="0" err="1" smtClean="0"/>
              <a:t>Onkoloji</a:t>
            </a:r>
            <a:r>
              <a:rPr lang="en-GB" dirty="0" smtClean="0"/>
              <a:t> BD</a:t>
            </a:r>
          </a:p>
          <a:p>
            <a:pPr algn="ctr">
              <a:lnSpc>
                <a:spcPct val="150000"/>
              </a:lnSpc>
            </a:pPr>
            <a:endParaRPr lang="en-US" dirty="0"/>
          </a:p>
          <a:p>
            <a:pPr algn="ctr" eaLnBrk="1" hangingPunct="1">
              <a:lnSpc>
                <a:spcPct val="150000"/>
              </a:lnSpc>
            </a:pPr>
            <a:r>
              <a:rPr lang="en-US" sz="1800" dirty="0" smtClean="0"/>
              <a:t> </a:t>
            </a:r>
            <a:endParaRPr lang="en-US" sz="18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215" y="5580000"/>
            <a:ext cx="1116000" cy="111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432" y="5580000"/>
            <a:ext cx="1116000" cy="1116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5400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dörtgen"/>
          <p:cNvSpPr/>
          <p:nvPr/>
        </p:nvSpPr>
        <p:spPr>
          <a:xfrm>
            <a:off x="1759945" y="1778100"/>
            <a:ext cx="5624111" cy="3301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sz="4800" b="1" dirty="0" smtClean="0">
                <a:solidFill>
                  <a:srgbClr val="FF0000"/>
                </a:solidFill>
              </a:rPr>
              <a:t>Hastaların önemli bir kısmında </a:t>
            </a:r>
            <a:r>
              <a:rPr lang="tr-TR" sz="4800" b="1" dirty="0" err="1" smtClean="0">
                <a:solidFill>
                  <a:srgbClr val="FF0000"/>
                </a:solidFill>
              </a:rPr>
              <a:t>etyoloji</a:t>
            </a:r>
            <a:r>
              <a:rPr lang="tr-TR" sz="4800" b="1" dirty="0" smtClean="0">
                <a:solidFill>
                  <a:srgbClr val="FF0000"/>
                </a:solidFill>
              </a:rPr>
              <a:t> bilinmemektedir.</a:t>
            </a:r>
            <a:endParaRPr lang="tr-TR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Kuvvetli</a:t>
            </a:r>
            <a:r>
              <a:rPr lang="en-US" b="1" dirty="0" smtClean="0">
                <a:solidFill>
                  <a:srgbClr val="FF0000"/>
                </a:solidFill>
              </a:rPr>
              <a:t> risk </a:t>
            </a:r>
            <a:r>
              <a:rPr lang="en-US" b="1" dirty="0" err="1" smtClean="0">
                <a:solidFill>
                  <a:srgbClr val="FF0000"/>
                </a:solidFill>
              </a:rPr>
              <a:t>faktörleri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b="1" dirty="0" err="1" smtClean="0">
                <a:solidFill>
                  <a:srgbClr val="0000FF"/>
                </a:solidFill>
              </a:rPr>
              <a:t>Yaş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tr-TR" b="1" dirty="0" smtClean="0">
                <a:solidFill>
                  <a:srgbClr val="0000FF"/>
                </a:solidFill>
              </a:rPr>
              <a:t>Cinsiyet: </a:t>
            </a:r>
            <a:r>
              <a:rPr lang="tr-TR" b="1" dirty="0" smtClean="0">
                <a:solidFill>
                  <a:srgbClr val="FF00FF"/>
                </a:solidFill>
              </a:rPr>
              <a:t>Tüm kadınlar risk altında!!!</a:t>
            </a:r>
            <a:endParaRPr lang="en-US" b="1" dirty="0" smtClean="0">
              <a:solidFill>
                <a:srgbClr val="FF00FF"/>
              </a:solidFill>
            </a:endParaRPr>
          </a:p>
          <a:p>
            <a:r>
              <a:rPr lang="en-US" sz="2400" dirty="0" smtClean="0"/>
              <a:t>BRCA1 – BRCA2 </a:t>
            </a:r>
            <a:r>
              <a:rPr lang="en-US" sz="2400" dirty="0" err="1" smtClean="0"/>
              <a:t>mutasyonu</a:t>
            </a:r>
            <a:endParaRPr lang="en-US" sz="2400" dirty="0" smtClean="0"/>
          </a:p>
          <a:p>
            <a:r>
              <a:rPr lang="en-US" sz="2400" dirty="0" err="1" smtClean="0"/>
              <a:t>Aile</a:t>
            </a:r>
            <a:r>
              <a:rPr lang="en-US" sz="2400" dirty="0" smtClean="0"/>
              <a:t> </a:t>
            </a:r>
            <a:r>
              <a:rPr lang="en-US" sz="2400" dirty="0" err="1" smtClean="0"/>
              <a:t>öyküsü</a:t>
            </a:r>
            <a:endParaRPr lang="en-US" sz="2400" dirty="0" smtClean="0"/>
          </a:p>
          <a:p>
            <a:pPr lvl="1"/>
            <a:r>
              <a:rPr lang="en-US" sz="2000" dirty="0" smtClean="0"/>
              <a:t>1.derece</a:t>
            </a:r>
          </a:p>
          <a:p>
            <a:pPr lvl="1"/>
            <a:r>
              <a:rPr lang="en-US" sz="2000" dirty="0" err="1" smtClean="0"/>
              <a:t>Erken</a:t>
            </a:r>
            <a:r>
              <a:rPr lang="en-US" sz="2000" dirty="0" smtClean="0"/>
              <a:t> </a:t>
            </a:r>
            <a:r>
              <a:rPr lang="en-US" sz="2000" dirty="0" err="1" smtClean="0"/>
              <a:t>yaş</a:t>
            </a:r>
            <a:endParaRPr lang="en-US" sz="2000" dirty="0" smtClean="0"/>
          </a:p>
          <a:p>
            <a:r>
              <a:rPr lang="en-US" sz="2400" dirty="0" err="1" smtClean="0"/>
              <a:t>Atipik</a:t>
            </a:r>
            <a:r>
              <a:rPr lang="en-US" sz="2400" dirty="0" smtClean="0"/>
              <a:t> </a:t>
            </a:r>
            <a:r>
              <a:rPr lang="en-US" sz="2400" dirty="0" err="1" smtClean="0"/>
              <a:t>hiperplazi</a:t>
            </a:r>
            <a:endParaRPr lang="en-US" sz="2400" dirty="0" smtClean="0"/>
          </a:p>
          <a:p>
            <a:r>
              <a:rPr lang="en-US" sz="2400" dirty="0" smtClean="0"/>
              <a:t>RT</a:t>
            </a:r>
          </a:p>
          <a:p>
            <a:r>
              <a:rPr lang="en-US" sz="2400" dirty="0" err="1" smtClean="0"/>
              <a:t>Kanser</a:t>
            </a:r>
            <a:r>
              <a:rPr lang="en-US" sz="2400" dirty="0" smtClean="0"/>
              <a:t> </a:t>
            </a:r>
            <a:r>
              <a:rPr lang="en-US" sz="2400" dirty="0" err="1" smtClean="0"/>
              <a:t>öyküsü</a:t>
            </a:r>
            <a:endParaRPr lang="en-US" sz="2400" dirty="0" smtClean="0"/>
          </a:p>
          <a:p>
            <a:r>
              <a:rPr lang="en-US" sz="2400" dirty="0" err="1" smtClean="0"/>
              <a:t>Yüksek</a:t>
            </a:r>
            <a:r>
              <a:rPr lang="en-US" sz="2400" dirty="0" smtClean="0"/>
              <a:t> meme </a:t>
            </a:r>
            <a:r>
              <a:rPr lang="en-US" sz="2400" dirty="0" err="1" smtClean="0"/>
              <a:t>dansitesi</a:t>
            </a:r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="" xmlns:p14="http://schemas.microsoft.com/office/powerpoint/2010/main" val="3831336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04010" y="652859"/>
            <a:ext cx="8124480" cy="55707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</a:rPr>
              <a:t>YAŞ                           10 </a:t>
            </a:r>
            <a:r>
              <a:rPr lang="en-US" sz="3200" b="1" u="sng" dirty="0" err="1" smtClean="0">
                <a:solidFill>
                  <a:srgbClr val="FF0000"/>
                </a:solidFill>
              </a:rPr>
              <a:t>yıllık</a:t>
            </a:r>
            <a:r>
              <a:rPr lang="en-US" sz="3200" b="1" u="sng" dirty="0" smtClean="0">
                <a:solidFill>
                  <a:srgbClr val="FF0000"/>
                </a:solidFill>
              </a:rPr>
              <a:t> </a:t>
            </a:r>
            <a:r>
              <a:rPr lang="is-IS" sz="3200" b="1" u="sng" dirty="0" smtClean="0">
                <a:solidFill>
                  <a:srgbClr val="FF0000"/>
                </a:solidFill>
              </a:rPr>
              <a:t>RİSK</a:t>
            </a:r>
            <a:endParaRPr lang="en-US" sz="3200" b="1" u="sng" dirty="0" smtClean="0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en-US" sz="3600" dirty="0" smtClean="0"/>
              <a:t>30 . </a:t>
            </a:r>
            <a:r>
              <a:rPr lang="en-US" sz="3600" dirty="0"/>
              <a:t>. </a:t>
            </a:r>
            <a:r>
              <a:rPr lang="is-IS" sz="3600" dirty="0" smtClean="0"/>
              <a:t>…....</a:t>
            </a:r>
            <a:r>
              <a:rPr lang="en-US" sz="3600" dirty="0" smtClean="0"/>
              <a:t> </a:t>
            </a:r>
            <a:r>
              <a:rPr lang="en-US" sz="3600" dirty="0"/>
              <a:t>. . . </a:t>
            </a:r>
            <a:r>
              <a:rPr lang="en-US" sz="3600" dirty="0" smtClean="0"/>
              <a:t>0,44 </a:t>
            </a:r>
            <a:r>
              <a:rPr lang="en-US" sz="3600" b="1" dirty="0" smtClean="0">
                <a:solidFill>
                  <a:srgbClr val="0000FF"/>
                </a:solidFill>
              </a:rPr>
              <a:t>(1 /227</a:t>
            </a:r>
            <a:r>
              <a:rPr lang="en-US" sz="3600" b="1" dirty="0">
                <a:solidFill>
                  <a:srgbClr val="0000FF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/>
              <a:t>40 </a:t>
            </a:r>
            <a:r>
              <a:rPr lang="en-US" sz="3600" dirty="0"/>
              <a:t>. . </a:t>
            </a:r>
            <a:r>
              <a:rPr lang="is-IS" sz="3600" dirty="0" smtClean="0"/>
              <a:t>….....</a:t>
            </a:r>
            <a:r>
              <a:rPr lang="en-US" sz="3600" dirty="0" smtClean="0"/>
              <a:t>. </a:t>
            </a:r>
            <a:r>
              <a:rPr lang="en-US" sz="3600" dirty="0"/>
              <a:t>. . . </a:t>
            </a:r>
            <a:r>
              <a:rPr lang="en-US" sz="3600" dirty="0" smtClean="0"/>
              <a:t>1,47 </a:t>
            </a:r>
            <a:r>
              <a:rPr lang="en-US" sz="3600" b="1" dirty="0" smtClean="0">
                <a:solidFill>
                  <a:srgbClr val="0000FF"/>
                </a:solidFill>
              </a:rPr>
              <a:t>(1 /68)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/>
              <a:t>50 </a:t>
            </a:r>
            <a:r>
              <a:rPr lang="en-US" sz="3600" dirty="0"/>
              <a:t>. . </a:t>
            </a:r>
            <a:r>
              <a:rPr lang="is-IS" sz="3600" dirty="0" smtClean="0"/>
              <a:t>…......</a:t>
            </a:r>
            <a:r>
              <a:rPr lang="en-US" sz="3600" dirty="0" smtClean="0"/>
              <a:t> </a:t>
            </a:r>
            <a:r>
              <a:rPr lang="en-US" sz="3600" dirty="0"/>
              <a:t>. . . </a:t>
            </a:r>
            <a:r>
              <a:rPr lang="en-US" sz="3600" dirty="0" smtClean="0"/>
              <a:t>2,38 </a:t>
            </a:r>
            <a:r>
              <a:rPr lang="en-US" sz="3600" b="1" dirty="0" smtClean="0">
                <a:solidFill>
                  <a:srgbClr val="0000FF"/>
                </a:solidFill>
              </a:rPr>
              <a:t>(1 /42</a:t>
            </a:r>
            <a:r>
              <a:rPr lang="en-US" sz="3600" b="1" dirty="0">
                <a:solidFill>
                  <a:srgbClr val="0000FF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/>
              <a:t>60 </a:t>
            </a:r>
            <a:r>
              <a:rPr lang="en-US" sz="3600" dirty="0"/>
              <a:t>. . </a:t>
            </a:r>
            <a:r>
              <a:rPr lang="is-IS" sz="3600" dirty="0" smtClean="0"/>
              <a:t>…......</a:t>
            </a:r>
            <a:r>
              <a:rPr lang="en-US" sz="3600" dirty="0" smtClean="0"/>
              <a:t> </a:t>
            </a:r>
            <a:r>
              <a:rPr lang="en-US" sz="3600" dirty="0"/>
              <a:t>. . . </a:t>
            </a:r>
            <a:r>
              <a:rPr lang="en-US" sz="3600" dirty="0" smtClean="0"/>
              <a:t>3,56 </a:t>
            </a:r>
            <a:r>
              <a:rPr lang="en-US" sz="3600" b="1" dirty="0" smtClean="0">
                <a:solidFill>
                  <a:srgbClr val="0000FF"/>
                </a:solidFill>
              </a:rPr>
              <a:t>(1 /28</a:t>
            </a:r>
            <a:r>
              <a:rPr lang="en-US" sz="3600" b="1" dirty="0">
                <a:solidFill>
                  <a:srgbClr val="0000FF"/>
                </a:solidFill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3600" dirty="0" smtClean="0"/>
              <a:t>70 </a:t>
            </a:r>
            <a:r>
              <a:rPr lang="en-US" sz="3600" dirty="0"/>
              <a:t>. . . </a:t>
            </a:r>
            <a:r>
              <a:rPr lang="is-IS" sz="3600" dirty="0" smtClean="0"/>
              <a:t>….....</a:t>
            </a:r>
            <a:r>
              <a:rPr lang="en-US" sz="3600" dirty="0" smtClean="0"/>
              <a:t>. </a:t>
            </a:r>
            <a:r>
              <a:rPr lang="en-US" sz="3600" dirty="0"/>
              <a:t>. . </a:t>
            </a:r>
            <a:r>
              <a:rPr lang="en-US" sz="3600" dirty="0" smtClean="0"/>
              <a:t>3,82 </a:t>
            </a:r>
            <a:r>
              <a:rPr lang="en-US" sz="3600" b="1" dirty="0" smtClean="0">
                <a:solidFill>
                  <a:srgbClr val="0000FF"/>
                </a:solidFill>
              </a:rPr>
              <a:t>(1 /26)</a:t>
            </a:r>
            <a:endParaRPr lang="tr-TR" sz="3600" b="1" dirty="0" smtClean="0">
              <a:solidFill>
                <a:srgbClr val="0000FF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tr-TR" sz="3600" b="1" dirty="0" smtClean="0">
                <a:solidFill>
                  <a:srgbClr val="FF0000"/>
                </a:solidFill>
              </a:rPr>
              <a:t>Yaşam boyu risk………… 12 (1/8)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4010" y="6391079"/>
            <a:ext cx="6480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www.cancer.gov</a:t>
            </a:r>
            <a:r>
              <a:rPr lang="en-US" dirty="0"/>
              <a:t>/types/breast/risk-fact-sheet</a:t>
            </a:r>
          </a:p>
        </p:txBody>
      </p:sp>
    </p:spTree>
    <p:extLst>
      <p:ext uri="{BB962C8B-B14F-4D97-AF65-F5344CB8AC3E}">
        <p14:creationId xmlns="" xmlns:p14="http://schemas.microsoft.com/office/powerpoint/2010/main" val="413708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Dikdörtgen"/>
          <p:cNvSpPr/>
          <p:nvPr/>
        </p:nvSpPr>
        <p:spPr>
          <a:xfrm>
            <a:off x="5056742" y="1740665"/>
            <a:ext cx="37457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				</a:t>
            </a:r>
          </a:p>
          <a:p>
            <a:r>
              <a:rPr lang="tr-TR" dirty="0" smtClean="0"/>
              <a:t>			</a:t>
            </a:r>
          </a:p>
          <a:p>
            <a:r>
              <a:rPr lang="tr-TR" dirty="0" smtClean="0"/>
              <a:t>			</a:t>
            </a:r>
            <a:endParaRPr lang="tr-TR" dirty="0"/>
          </a:p>
        </p:txBody>
      </p:sp>
      <p:graphicFrame>
        <p:nvGraphicFramePr>
          <p:cNvPr id="6" name="5 Tablo"/>
          <p:cNvGraphicFramePr>
            <a:graphicFrameLocks noGrp="1"/>
          </p:cNvGraphicFramePr>
          <p:nvPr/>
        </p:nvGraphicFramePr>
        <p:xfrm>
          <a:off x="702093" y="673363"/>
          <a:ext cx="6522671" cy="457187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507251"/>
                <a:gridCol w="2007710"/>
                <a:gridCol w="2007710"/>
              </a:tblGrid>
              <a:tr h="1142969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Risk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MEME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OVER</a:t>
                      </a:r>
                      <a:endParaRPr lang="tr-TR" dirty="0"/>
                    </a:p>
                  </a:txBody>
                  <a:tcPr/>
                </a:tc>
              </a:tr>
              <a:tr h="1142969"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b="1" dirty="0" smtClean="0"/>
                        <a:t>Normal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%12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%1,3</a:t>
                      </a:r>
                      <a:endParaRPr lang="tr-TR" dirty="0"/>
                    </a:p>
                  </a:txBody>
                  <a:tcPr/>
                </a:tc>
              </a:tr>
              <a:tr h="1142969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BRCA1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%55-65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%39</a:t>
                      </a:r>
                      <a:endParaRPr lang="tr-TR" b="1" dirty="0"/>
                    </a:p>
                  </a:txBody>
                  <a:tcPr/>
                </a:tc>
              </a:tr>
              <a:tr h="1142969">
                <a:tc>
                  <a:txBody>
                    <a:bodyPr/>
                    <a:lstStyle/>
                    <a:p>
                      <a:pPr algn="ctr"/>
                      <a:r>
                        <a:rPr lang="tr-TR" b="1" dirty="0" smtClean="0"/>
                        <a:t>BRCA2</a:t>
                      </a:r>
                      <a:endParaRPr lang="tr-TR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%45	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%11-17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6 Dikdörtgen"/>
          <p:cNvSpPr/>
          <p:nvPr/>
        </p:nvSpPr>
        <p:spPr>
          <a:xfrm>
            <a:off x="4862111" y="6262822"/>
            <a:ext cx="41882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smtClean="0">
                <a:solidFill>
                  <a:srgbClr val="0000FF"/>
                </a:solidFill>
              </a:rPr>
              <a:t>Am J Hum Genet. 2003 May;72(5):1117-30</a:t>
            </a:r>
            <a:endParaRPr lang="tr-TR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0000FF"/>
                </a:solidFill>
              </a:rPr>
              <a:t>Herediter</a:t>
            </a:r>
            <a:r>
              <a:rPr lang="en-US" dirty="0" smtClean="0">
                <a:solidFill>
                  <a:srgbClr val="0000FF"/>
                </a:solidFill>
              </a:rPr>
              <a:t> meme </a:t>
            </a:r>
            <a:r>
              <a:rPr lang="en-US" dirty="0" err="1" smtClean="0">
                <a:solidFill>
                  <a:srgbClr val="0000FF"/>
                </a:solidFill>
              </a:rPr>
              <a:t>kanserleri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30000"/>
              </a:lnSpc>
            </a:pPr>
            <a:r>
              <a:rPr lang="en-US" b="1" u="sng" dirty="0"/>
              <a:t>M</a:t>
            </a:r>
            <a:r>
              <a:rPr lang="en-US" b="1" u="sng" dirty="0" smtClean="0"/>
              <a:t>eme </a:t>
            </a:r>
            <a:r>
              <a:rPr lang="en-US" b="1" u="sng" dirty="0" err="1" smtClean="0"/>
              <a:t>kanserlerinin</a:t>
            </a:r>
            <a:r>
              <a:rPr lang="en-US" b="1" u="sng" dirty="0" smtClean="0"/>
              <a:t> </a:t>
            </a:r>
            <a:r>
              <a:rPr lang="en-US" b="1" u="sng" dirty="0"/>
              <a:t>%5-</a:t>
            </a:r>
            <a:r>
              <a:rPr lang="en-US" b="1" u="sng" dirty="0" smtClean="0"/>
              <a:t>10’u</a:t>
            </a:r>
          </a:p>
          <a:p>
            <a:pPr lvl="1">
              <a:lnSpc>
                <a:spcPct val="130000"/>
              </a:lnSpc>
            </a:pPr>
            <a:r>
              <a:rPr lang="en-US" dirty="0" smtClean="0">
                <a:solidFill>
                  <a:srgbClr val="FF0000"/>
                </a:solidFill>
              </a:rPr>
              <a:t>BRCA1					%20-40</a:t>
            </a:r>
          </a:p>
          <a:p>
            <a:pPr lvl="1">
              <a:lnSpc>
                <a:spcPct val="130000"/>
              </a:lnSpc>
            </a:pPr>
            <a:r>
              <a:rPr lang="en-US" dirty="0" smtClean="0">
                <a:solidFill>
                  <a:srgbClr val="FF0000"/>
                </a:solidFill>
              </a:rPr>
              <a:t>BRCA2					%10-30</a:t>
            </a:r>
          </a:p>
          <a:p>
            <a:pPr lvl="1">
              <a:lnSpc>
                <a:spcPct val="130000"/>
              </a:lnSpc>
            </a:pPr>
            <a:r>
              <a:rPr lang="en-US" dirty="0" smtClean="0">
                <a:solidFill>
                  <a:srgbClr val="FF0000"/>
                </a:solidFill>
              </a:rPr>
              <a:t>TP53					&lt;%1</a:t>
            </a:r>
          </a:p>
          <a:p>
            <a:pPr lvl="1">
              <a:lnSpc>
                <a:spcPct val="130000"/>
              </a:lnSpc>
            </a:pPr>
            <a:r>
              <a:rPr lang="en-US" dirty="0" smtClean="0">
                <a:solidFill>
                  <a:srgbClr val="FF0000"/>
                </a:solidFill>
              </a:rPr>
              <a:t>PTEN					&lt;%1</a:t>
            </a:r>
          </a:p>
          <a:p>
            <a:pPr lvl="1">
              <a:lnSpc>
                <a:spcPct val="130000"/>
              </a:lnSpc>
            </a:pPr>
            <a:r>
              <a:rPr lang="en-US" dirty="0" err="1" smtClean="0">
                <a:solidFill>
                  <a:srgbClr val="FF0000"/>
                </a:solidFill>
              </a:rPr>
              <a:t>Bilinmeyen</a:t>
            </a:r>
            <a:r>
              <a:rPr lang="en-US" dirty="0" smtClean="0">
                <a:solidFill>
                  <a:srgbClr val="FF0000"/>
                </a:solidFill>
              </a:rPr>
              <a:t> 			%30-70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180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Z</a:t>
            </a:r>
            <a:r>
              <a:rPr lang="en-US" dirty="0" err="1" smtClean="0">
                <a:solidFill>
                  <a:srgbClr val="0000FF"/>
                </a:solidFill>
              </a:rPr>
              <a:t>ayıf-orta</a:t>
            </a:r>
            <a:r>
              <a:rPr lang="en-US" dirty="0" smtClean="0">
                <a:solidFill>
                  <a:srgbClr val="0000FF"/>
                </a:solidFill>
              </a:rPr>
              <a:t> risk </a:t>
            </a:r>
            <a:r>
              <a:rPr lang="en-US" dirty="0" err="1" smtClean="0">
                <a:solidFill>
                  <a:srgbClr val="0000FF"/>
                </a:solidFill>
              </a:rPr>
              <a:t>faktörleri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360566" y="1636451"/>
            <a:ext cx="4040188" cy="395128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 err="1" smtClean="0"/>
              <a:t>Aile</a:t>
            </a:r>
            <a:r>
              <a:rPr lang="en-US" sz="3200" dirty="0" smtClean="0"/>
              <a:t> </a:t>
            </a:r>
            <a:r>
              <a:rPr lang="en-US" sz="3200" dirty="0" err="1" smtClean="0"/>
              <a:t>öyküsü:ileri</a:t>
            </a:r>
            <a:r>
              <a:rPr lang="en-US" sz="3200" dirty="0" smtClean="0"/>
              <a:t> </a:t>
            </a:r>
            <a:r>
              <a:rPr lang="en-US" sz="3200" dirty="0" err="1" smtClean="0"/>
              <a:t>yaş</a:t>
            </a:r>
            <a:endParaRPr lang="en-US" sz="3200" dirty="0" smtClean="0"/>
          </a:p>
          <a:p>
            <a:pPr>
              <a:lnSpc>
                <a:spcPct val="110000"/>
              </a:lnSpc>
            </a:pPr>
            <a:r>
              <a:rPr lang="en-US" sz="3200" dirty="0" smtClean="0"/>
              <a:t>&lt;12 </a:t>
            </a:r>
            <a:r>
              <a:rPr lang="en-US" sz="3200" dirty="0" err="1" smtClean="0"/>
              <a:t>yaş</a:t>
            </a:r>
            <a:r>
              <a:rPr lang="en-US" sz="3200" dirty="0" smtClean="0"/>
              <a:t> </a:t>
            </a:r>
            <a:r>
              <a:rPr lang="en-US" sz="3200" dirty="0" err="1" smtClean="0"/>
              <a:t>menarş</a:t>
            </a:r>
            <a:endParaRPr lang="en-US" sz="3200" dirty="0" smtClean="0"/>
          </a:p>
          <a:p>
            <a:pPr>
              <a:lnSpc>
                <a:spcPct val="110000"/>
              </a:lnSpc>
            </a:pPr>
            <a:r>
              <a:rPr lang="en-US" sz="3200" dirty="0" smtClean="0"/>
              <a:t>&gt;55 </a:t>
            </a:r>
            <a:r>
              <a:rPr lang="en-US" sz="3200" dirty="0" err="1" smtClean="0"/>
              <a:t>yaş</a:t>
            </a:r>
            <a:r>
              <a:rPr lang="en-US" sz="3200" dirty="0" smtClean="0"/>
              <a:t> </a:t>
            </a:r>
            <a:r>
              <a:rPr lang="en-US" sz="3200" dirty="0" err="1" smtClean="0"/>
              <a:t>menopoz</a:t>
            </a:r>
            <a:endParaRPr lang="en-US" sz="3200" dirty="0" smtClean="0"/>
          </a:p>
          <a:p>
            <a:pPr>
              <a:lnSpc>
                <a:spcPct val="110000"/>
              </a:lnSpc>
            </a:pPr>
            <a:r>
              <a:rPr lang="en-US" sz="3200" dirty="0" err="1" smtClean="0"/>
              <a:t>Nulliparite</a:t>
            </a:r>
            <a:endParaRPr lang="en-US" sz="3200" dirty="0" smtClean="0"/>
          </a:p>
          <a:p>
            <a:pPr>
              <a:lnSpc>
                <a:spcPct val="110000"/>
              </a:lnSpc>
            </a:pPr>
            <a:r>
              <a:rPr lang="en-US" sz="3200" dirty="0" smtClean="0"/>
              <a:t>&gt;35 </a:t>
            </a:r>
            <a:r>
              <a:rPr lang="en-US" sz="3200" dirty="0" err="1" smtClean="0"/>
              <a:t>yaş</a:t>
            </a:r>
            <a:r>
              <a:rPr lang="en-US" sz="3200" dirty="0" smtClean="0"/>
              <a:t> </a:t>
            </a:r>
            <a:r>
              <a:rPr lang="en-US" sz="3200" dirty="0" err="1" smtClean="0"/>
              <a:t>sonrası</a:t>
            </a:r>
            <a:r>
              <a:rPr lang="en-US" sz="3200" dirty="0" smtClean="0"/>
              <a:t> ilk </a:t>
            </a:r>
            <a:r>
              <a:rPr lang="en-US" sz="3200" dirty="0" err="1" smtClean="0"/>
              <a:t>doğum</a:t>
            </a:r>
            <a:endParaRPr lang="en-US" sz="3200" dirty="0" smtClean="0"/>
          </a:p>
          <a:p>
            <a:pPr>
              <a:lnSpc>
                <a:spcPct val="110000"/>
              </a:lnSpc>
            </a:pPr>
            <a:r>
              <a:rPr lang="en-US" sz="3200" dirty="0" smtClean="0"/>
              <a:t>HRT (E+P)/OKS</a:t>
            </a:r>
          </a:p>
          <a:p>
            <a:pPr>
              <a:lnSpc>
                <a:spcPct val="110000"/>
              </a:lnSpc>
            </a:pPr>
            <a:endParaRPr lang="en-US" sz="32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4586" y="1636451"/>
            <a:ext cx="4041775" cy="3951288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</a:pPr>
            <a:r>
              <a:rPr lang="en-US" sz="3200" dirty="0"/>
              <a:t>Postmenopozal kilo </a:t>
            </a:r>
            <a:r>
              <a:rPr lang="en-US" sz="3200" dirty="0" err="1"/>
              <a:t>artışı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en-US" sz="3200" dirty="0"/>
              <a:t>Sedanter </a:t>
            </a:r>
            <a:r>
              <a:rPr lang="en-US" sz="3200" dirty="0" err="1"/>
              <a:t>yaşam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en-US" sz="3200" dirty="0" err="1"/>
              <a:t>Alkol</a:t>
            </a:r>
            <a:r>
              <a:rPr lang="en-US" sz="3200" dirty="0"/>
              <a:t>: 2-3 </a:t>
            </a:r>
            <a:r>
              <a:rPr lang="en-US" sz="3200" dirty="0" err="1"/>
              <a:t>ölçü</a:t>
            </a:r>
            <a:r>
              <a:rPr lang="en-US" sz="3200" dirty="0"/>
              <a:t>/</a:t>
            </a:r>
            <a:r>
              <a:rPr lang="en-US" sz="3200" dirty="0" err="1"/>
              <a:t>gün</a:t>
            </a:r>
            <a:r>
              <a:rPr lang="en-US" sz="3200" dirty="0"/>
              <a:t>: %20 risk </a:t>
            </a:r>
            <a:r>
              <a:rPr lang="en-US" sz="3200" dirty="0" err="1"/>
              <a:t>artışı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en-US" sz="3200" dirty="0" err="1"/>
              <a:t>Batı</a:t>
            </a:r>
            <a:r>
              <a:rPr lang="en-US" sz="3200" dirty="0"/>
              <a:t> tipi </a:t>
            </a:r>
            <a:r>
              <a:rPr lang="en-US" sz="3200" dirty="0" err="1"/>
              <a:t>diyet</a:t>
            </a:r>
            <a:endParaRPr lang="en-US" sz="3200" dirty="0"/>
          </a:p>
          <a:p>
            <a:pPr>
              <a:lnSpc>
                <a:spcPct val="110000"/>
              </a:lnSpc>
            </a:pPr>
            <a:r>
              <a:rPr lang="en-US" sz="3200" dirty="0" err="1"/>
              <a:t>Çevresel</a:t>
            </a:r>
            <a:r>
              <a:rPr lang="en-US" sz="3200" dirty="0"/>
              <a:t> </a:t>
            </a:r>
            <a:r>
              <a:rPr lang="en-US" sz="3200" dirty="0" err="1"/>
              <a:t>toksinler</a:t>
            </a:r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="" xmlns:p14="http://schemas.microsoft.com/office/powerpoint/2010/main" val="365932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Tartışmalı</a:t>
            </a:r>
            <a:r>
              <a:rPr lang="en-US" dirty="0" smtClean="0"/>
              <a:t> </a:t>
            </a:r>
            <a:r>
              <a:rPr lang="mr-IN" dirty="0" smtClean="0"/>
              <a:t>–</a:t>
            </a:r>
            <a:r>
              <a:rPr lang="en-US" dirty="0" smtClean="0"/>
              <a:t> </a:t>
            </a:r>
            <a:r>
              <a:rPr lang="en-US" dirty="0" err="1" smtClean="0"/>
              <a:t>Yanlış</a:t>
            </a:r>
            <a:r>
              <a:rPr lang="en-US" dirty="0" smtClean="0"/>
              <a:t> </a:t>
            </a:r>
            <a:r>
              <a:rPr lang="en-US" dirty="0" err="1" smtClean="0"/>
              <a:t>olduğu</a:t>
            </a:r>
            <a:r>
              <a:rPr lang="en-US" dirty="0" smtClean="0"/>
              <a:t> </a:t>
            </a:r>
            <a:r>
              <a:rPr lang="en-US" dirty="0" err="1" smtClean="0"/>
              <a:t>düşünülen</a:t>
            </a:r>
            <a:r>
              <a:rPr lang="en-US" dirty="0" smtClean="0"/>
              <a:t> </a:t>
            </a:r>
            <a:r>
              <a:rPr lang="en-US" dirty="0" err="1" smtClean="0"/>
              <a:t>faktörler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30000"/>
              </a:lnSpc>
            </a:pPr>
            <a:r>
              <a:rPr lang="en-US" dirty="0" smtClean="0"/>
              <a:t>D/C – </a:t>
            </a:r>
            <a:r>
              <a:rPr lang="en-US" dirty="0" err="1" smtClean="0"/>
              <a:t>Düşük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err="1" smtClean="0"/>
              <a:t>Sutyen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smtClean="0"/>
              <a:t>Meme </a:t>
            </a:r>
            <a:r>
              <a:rPr lang="en-US" dirty="0" err="1" smtClean="0"/>
              <a:t>implantları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err="1" smtClean="0"/>
              <a:t>Kafein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err="1" smtClean="0"/>
              <a:t>Cep</a:t>
            </a:r>
            <a:r>
              <a:rPr lang="en-US" dirty="0" smtClean="0"/>
              <a:t> </a:t>
            </a:r>
            <a:r>
              <a:rPr lang="en-US" dirty="0" err="1" smtClean="0"/>
              <a:t>telefonu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smtClean="0"/>
              <a:t>Deodorant-antiperspirant</a:t>
            </a:r>
          </a:p>
          <a:p>
            <a:pPr>
              <a:lnSpc>
                <a:spcPct val="130000"/>
              </a:lnSpc>
            </a:pPr>
            <a:r>
              <a:rPr lang="en-US" dirty="0" err="1" smtClean="0"/>
              <a:t>Saç</a:t>
            </a:r>
            <a:r>
              <a:rPr lang="en-US" dirty="0" smtClean="0"/>
              <a:t> </a:t>
            </a:r>
            <a:r>
              <a:rPr lang="en-US" dirty="0" err="1" smtClean="0"/>
              <a:t>boyama</a:t>
            </a:r>
            <a:r>
              <a:rPr lang="en-US" dirty="0" smtClean="0"/>
              <a:t> ???</a:t>
            </a:r>
          </a:p>
          <a:p>
            <a:pPr>
              <a:lnSpc>
                <a:spcPct val="130000"/>
              </a:lnSpc>
            </a:pPr>
            <a:r>
              <a:rPr lang="en-US" dirty="0" err="1" smtClean="0"/>
              <a:t>Solak</a:t>
            </a:r>
            <a:r>
              <a:rPr lang="en-US" dirty="0" smtClean="0"/>
              <a:t> </a:t>
            </a:r>
            <a:r>
              <a:rPr lang="en-US" dirty="0" err="1" smtClean="0"/>
              <a:t>olma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err="1" smtClean="0"/>
              <a:t>Migren</a:t>
            </a:r>
            <a:endParaRPr lang="en-US" dirty="0" smtClean="0"/>
          </a:p>
          <a:p>
            <a:pPr>
              <a:lnSpc>
                <a:spcPct val="130000"/>
              </a:lnSpc>
            </a:pPr>
            <a:r>
              <a:rPr lang="en-US" dirty="0" smtClean="0"/>
              <a:t>Meme </a:t>
            </a:r>
            <a:r>
              <a:rPr lang="en-US" dirty="0" err="1" smtClean="0"/>
              <a:t>travması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2412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</a:rPr>
              <a:t>Tarama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ve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önleme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err="1" smtClean="0"/>
              <a:t>Tarama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Kemoprevansiyon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Cerrahi</a:t>
            </a:r>
            <a:r>
              <a:rPr lang="en-US" dirty="0" smtClean="0"/>
              <a:t> </a:t>
            </a:r>
            <a:r>
              <a:rPr lang="en-US" dirty="0" err="1" smtClean="0"/>
              <a:t>prevansiyon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Yaşam</a:t>
            </a:r>
            <a:r>
              <a:rPr lang="en-US" dirty="0" smtClean="0"/>
              <a:t> </a:t>
            </a:r>
            <a:r>
              <a:rPr lang="en-US" dirty="0" err="1" smtClean="0"/>
              <a:t>tarzı</a:t>
            </a:r>
            <a:r>
              <a:rPr lang="en-US" dirty="0" smtClean="0"/>
              <a:t> </a:t>
            </a:r>
            <a:r>
              <a:rPr lang="en-US" dirty="0" err="1" smtClean="0"/>
              <a:t>değişiklikleri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1389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2093989"/>
          </a:xfrm>
        </p:spPr>
        <p:txBody>
          <a:bodyPr>
            <a:normAutofit fontScale="90000"/>
          </a:bodyPr>
          <a:lstStyle/>
          <a:p>
            <a:r>
              <a:rPr lang="tr-TR" sz="4800" b="1" dirty="0" smtClean="0">
                <a:solidFill>
                  <a:srgbClr val="0000FF"/>
                </a:solidFill>
              </a:rPr>
              <a:t>        MEME KANSERİ TARAMA PROGRAMI ULUSAL STANDARTLARI  </a:t>
            </a:r>
            <a:endParaRPr lang="tr-TR" sz="4800" b="1" dirty="0">
              <a:solidFill>
                <a:srgbClr val="0000FF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2368627"/>
            <a:ext cx="8229600" cy="3757536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tr-TR" sz="4800" dirty="0" smtClean="0"/>
              <a:t>40-69 yaş</a:t>
            </a:r>
          </a:p>
          <a:p>
            <a:pPr algn="just">
              <a:lnSpc>
                <a:spcPct val="150000"/>
              </a:lnSpc>
            </a:pPr>
            <a:r>
              <a:rPr lang="tr-TR" sz="4800" dirty="0" err="1" smtClean="0">
                <a:solidFill>
                  <a:srgbClr val="000000"/>
                </a:solidFill>
              </a:rPr>
              <a:t>Mammografi</a:t>
            </a:r>
            <a:endParaRPr lang="tr-TR" sz="4800" dirty="0" smtClean="0">
              <a:solidFill>
                <a:srgbClr val="000000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tr-TR" sz="4800" dirty="0" smtClean="0">
                <a:solidFill>
                  <a:srgbClr val="000000"/>
                </a:solidFill>
              </a:rPr>
              <a:t>2 yılda bir</a:t>
            </a:r>
          </a:p>
        </p:txBody>
      </p:sp>
      <p:pic>
        <p:nvPicPr>
          <p:cNvPr id="5" name="Picture 4" descr="http://i50.tinypic.com/2yzfloz.jpg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045" y="33051"/>
            <a:ext cx="1774381" cy="13307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0275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Meme kanseri - ACS</a:t>
            </a:r>
            <a:endParaRPr lang="tr-TR" dirty="0"/>
          </a:p>
        </p:txBody>
      </p:sp>
      <p:graphicFrame>
        <p:nvGraphicFramePr>
          <p:cNvPr id="4" name="3 İçerik Yer Tutucusu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tr-TR" sz="2800" dirty="0" smtClean="0"/>
                        <a:t>Popülasyon </a:t>
                      </a:r>
                      <a:endParaRPr lang="tr-T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smtClean="0"/>
                        <a:t>Test </a:t>
                      </a:r>
                      <a:endParaRPr lang="tr-T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smtClean="0"/>
                        <a:t>Öneri</a:t>
                      </a:r>
                      <a:r>
                        <a:rPr lang="tr-TR" sz="2800" baseline="0" dirty="0" smtClean="0"/>
                        <a:t> </a:t>
                      </a:r>
                      <a:endParaRPr lang="tr-TR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solidFill>
                            <a:srgbClr val="FF0000"/>
                          </a:solidFill>
                        </a:rPr>
                        <a:t>40-54 yaş kadınlar</a:t>
                      </a:r>
                      <a:endParaRPr lang="tr-TR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err="1" smtClean="0">
                          <a:solidFill>
                            <a:srgbClr val="FF0000"/>
                          </a:solidFill>
                        </a:rPr>
                        <a:t>Mammografi</a:t>
                      </a:r>
                      <a:r>
                        <a:rPr lang="tr-TR" sz="28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tr-TR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solidFill>
                            <a:srgbClr val="FF0000"/>
                          </a:solidFill>
                        </a:rPr>
                        <a:t>Yılda bir</a:t>
                      </a:r>
                      <a:endParaRPr lang="tr-TR" sz="28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solidFill>
                            <a:srgbClr val="0000FF"/>
                          </a:solidFill>
                        </a:rPr>
                        <a:t>≥55 yaş kadınlar</a:t>
                      </a:r>
                      <a:endParaRPr lang="tr-TR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err="1" smtClean="0">
                          <a:solidFill>
                            <a:srgbClr val="0000FF"/>
                          </a:solidFill>
                        </a:rPr>
                        <a:t>Mammografi</a:t>
                      </a:r>
                      <a:r>
                        <a:rPr lang="tr-TR" sz="2800" b="1" baseline="0" dirty="0" smtClean="0">
                          <a:solidFill>
                            <a:srgbClr val="0000FF"/>
                          </a:solidFill>
                        </a:rPr>
                        <a:t> </a:t>
                      </a:r>
                      <a:endParaRPr lang="tr-TR" sz="2800" b="1" dirty="0">
                        <a:solidFill>
                          <a:srgbClr val="0000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>
                          <a:solidFill>
                            <a:srgbClr val="0000FF"/>
                          </a:solidFill>
                        </a:rPr>
                        <a:t>2 yılda bir*</a:t>
                      </a:r>
                    </a:p>
                    <a:p>
                      <a:endParaRPr lang="tr-TR" sz="2800" dirty="0" smtClean="0"/>
                    </a:p>
                    <a:p>
                      <a:r>
                        <a:rPr lang="tr-TR" sz="2800" dirty="0" smtClean="0"/>
                        <a:t>(*Genel sağlık durumu iyi ve beklenen </a:t>
                      </a:r>
                      <a:r>
                        <a:rPr lang="tr-TR" sz="2800" dirty="0" err="1" smtClean="0"/>
                        <a:t>sağkalımı</a:t>
                      </a:r>
                      <a:r>
                        <a:rPr lang="tr-TR" sz="2800" dirty="0" smtClean="0"/>
                        <a:t> &gt;10 yıl) </a:t>
                      </a:r>
                      <a:endParaRPr lang="tr-TR" sz="28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9147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76200" y="76200"/>
            <a:ext cx="901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r>
              <a:rPr lang="en-US" sz="2800" dirty="0" smtClean="0">
                <a:solidFill>
                  <a:srgbClr val="000000"/>
                </a:solidFill>
              </a:rPr>
              <a:t>Meme </a:t>
            </a:r>
            <a:r>
              <a:rPr lang="en-US" sz="2800" dirty="0" err="1" smtClean="0">
                <a:solidFill>
                  <a:srgbClr val="000000"/>
                </a:solidFill>
              </a:rPr>
              <a:t>kanseri</a:t>
            </a:r>
            <a:r>
              <a:rPr lang="en-US" sz="2800" dirty="0" smtClean="0">
                <a:solidFill>
                  <a:srgbClr val="000000"/>
                </a:solidFill>
              </a:rPr>
              <a:t>: Risk- </a:t>
            </a:r>
            <a:r>
              <a:rPr lang="en-US" sz="2800" dirty="0" err="1" smtClean="0">
                <a:solidFill>
                  <a:srgbClr val="000000"/>
                </a:solidFill>
              </a:rPr>
              <a:t>Tanı-tedavi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8004175" y="5755772"/>
            <a:ext cx="82387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800" dirty="0" err="1" smtClean="0"/>
              <a:t>Tedavi</a:t>
            </a:r>
            <a:endParaRPr lang="en-GB" sz="1800" dirty="0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4041775" y="3734485"/>
            <a:ext cx="3962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800" dirty="0" err="1" smtClean="0"/>
              <a:t>Tanı</a:t>
            </a:r>
            <a:r>
              <a:rPr lang="en-GB" sz="1800" dirty="0" smtClean="0"/>
              <a:t> </a:t>
            </a:r>
            <a:endParaRPr lang="en-GB" sz="1800" dirty="0"/>
          </a:p>
        </p:txBody>
      </p:sp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2735314" y="1485801"/>
            <a:ext cx="35258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1pPr>
            <a:lvl2pPr marL="742950" indent="-28575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2pPr>
            <a:lvl3pPr marL="11430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3pPr>
            <a:lvl4pPr marL="16002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4pPr>
            <a:lvl5pPr marL="2057400" indent="-228600" eaLnBrk="0" hangingPunct="0">
              <a:defRPr sz="2000" b="1">
                <a:solidFill>
                  <a:srgbClr val="000099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000099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GB" sz="1800" dirty="0" smtClean="0"/>
              <a:t>Risk </a:t>
            </a:r>
            <a:r>
              <a:rPr lang="en-GB" sz="1800" dirty="0" err="1" smtClean="0"/>
              <a:t>faktörleri</a:t>
            </a:r>
            <a:endParaRPr lang="en-GB" sz="18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612" y="861233"/>
            <a:ext cx="1453206" cy="20760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34282" b="13799"/>
          <a:stretch/>
        </p:blipFill>
        <p:spPr>
          <a:xfrm>
            <a:off x="2539646" y="2456451"/>
            <a:ext cx="1333657" cy="235880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2256" y="5289135"/>
            <a:ext cx="1333657" cy="134551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2123" y="5289136"/>
            <a:ext cx="2021949" cy="134551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1363" y="5289135"/>
            <a:ext cx="2037574" cy="11702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974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Cerrahi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prevansiyon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u="sng" dirty="0" err="1"/>
              <a:t>Kuvvetli</a:t>
            </a:r>
            <a:r>
              <a:rPr lang="en-US" b="1" u="sng" dirty="0"/>
              <a:t> </a:t>
            </a:r>
            <a:r>
              <a:rPr lang="en-US" b="1" u="sng" dirty="0" err="1"/>
              <a:t>aile</a:t>
            </a:r>
            <a:r>
              <a:rPr lang="en-US" b="1" u="sng" dirty="0"/>
              <a:t> </a:t>
            </a:r>
            <a:r>
              <a:rPr lang="en-US" b="1" u="sng" dirty="0" err="1"/>
              <a:t>öyküsü</a:t>
            </a:r>
            <a:r>
              <a:rPr lang="en-US" b="1" u="sng" dirty="0"/>
              <a:t> (BRCA </a:t>
            </a:r>
            <a:r>
              <a:rPr lang="en-US" b="1" u="sng" dirty="0" err="1"/>
              <a:t>mutasyonu</a:t>
            </a:r>
            <a:r>
              <a:rPr lang="en-US" b="1" u="sng" dirty="0"/>
              <a:t> vb.</a:t>
            </a:r>
            <a:r>
              <a:rPr lang="en-US" b="1" u="sng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FF"/>
                </a:solidFill>
              </a:rPr>
              <a:t>Mastektomi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%90 risk </a:t>
            </a:r>
            <a:r>
              <a:rPr lang="en-US" dirty="0" err="1" smtClean="0">
                <a:solidFill>
                  <a:srgbClr val="000000"/>
                </a:solidFill>
              </a:rPr>
              <a:t>azalır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FF"/>
                </a:solidFill>
              </a:rPr>
              <a:t>Ooferektomi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%50 risk </a:t>
            </a:r>
            <a:r>
              <a:rPr lang="en-US" dirty="0" err="1" smtClean="0"/>
              <a:t>azalır</a:t>
            </a:r>
            <a:r>
              <a:rPr lang="en-US" dirty="0" smtClean="0"/>
              <a:t>.</a:t>
            </a:r>
          </a:p>
          <a:p>
            <a:pPr lvl="1">
              <a:lnSpc>
                <a:spcPct val="150000"/>
              </a:lnSpc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44101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0000FF"/>
                </a:solidFill>
              </a:rPr>
              <a:t>Kemoprevansiyon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 err="1" smtClean="0"/>
              <a:t>Artmış</a:t>
            </a:r>
            <a:r>
              <a:rPr lang="en-US" b="1" u="sng" dirty="0" smtClean="0"/>
              <a:t> meme </a:t>
            </a:r>
            <a:r>
              <a:rPr lang="en-US" b="1" u="sng" dirty="0" err="1" smtClean="0"/>
              <a:t>kanseri</a:t>
            </a:r>
            <a:r>
              <a:rPr lang="en-US" b="1" u="sng" dirty="0" smtClean="0"/>
              <a:t> </a:t>
            </a:r>
            <a:r>
              <a:rPr lang="en-US" b="1" u="sng" dirty="0" err="1" smtClean="0"/>
              <a:t>riski</a:t>
            </a:r>
            <a:r>
              <a:rPr lang="en-US" b="1" u="sng" dirty="0" smtClean="0"/>
              <a:t> </a:t>
            </a:r>
          </a:p>
          <a:p>
            <a:r>
              <a:rPr lang="en-US" dirty="0" smtClean="0"/>
              <a:t>&lt;60 </a:t>
            </a:r>
            <a:r>
              <a:rPr lang="en-US" dirty="0" err="1" smtClean="0"/>
              <a:t>yaş</a:t>
            </a:r>
            <a:r>
              <a:rPr lang="en-US" dirty="0" smtClean="0"/>
              <a:t> </a:t>
            </a:r>
          </a:p>
          <a:p>
            <a:r>
              <a:rPr lang="en-US" dirty="0" smtClean="0"/>
              <a:t>5 </a:t>
            </a:r>
            <a:r>
              <a:rPr lang="en-US" dirty="0" err="1" smtClean="0"/>
              <a:t>yıllık</a:t>
            </a:r>
            <a:r>
              <a:rPr lang="en-US" dirty="0" smtClean="0"/>
              <a:t> meme </a:t>
            </a:r>
            <a:r>
              <a:rPr lang="en-US" dirty="0" err="1" smtClean="0"/>
              <a:t>kanseri</a:t>
            </a:r>
            <a:r>
              <a:rPr lang="en-US" dirty="0" smtClean="0"/>
              <a:t> </a:t>
            </a:r>
            <a:r>
              <a:rPr lang="en-US" dirty="0" err="1" smtClean="0"/>
              <a:t>riski</a:t>
            </a:r>
            <a:r>
              <a:rPr lang="en-US" dirty="0" smtClean="0"/>
              <a:t> &gt;%3 </a:t>
            </a:r>
            <a:r>
              <a:rPr lang="en-US" dirty="0" err="1"/>
              <a:t>olan</a:t>
            </a:r>
            <a:r>
              <a:rPr lang="en-US" dirty="0"/>
              <a:t> </a:t>
            </a:r>
            <a:r>
              <a:rPr lang="en-US" dirty="0" err="1"/>
              <a:t>kadınlarda</a:t>
            </a:r>
            <a:r>
              <a:rPr lang="en-US" dirty="0" smtClean="0"/>
              <a:t>,</a:t>
            </a:r>
          </a:p>
          <a:p>
            <a:pPr lvl="1"/>
            <a:r>
              <a:rPr lang="en-US" dirty="0" err="1" smtClean="0"/>
              <a:t>Tamoksifen</a:t>
            </a:r>
            <a:endParaRPr lang="en-US" dirty="0" smtClean="0"/>
          </a:p>
          <a:p>
            <a:pPr lvl="1"/>
            <a:r>
              <a:rPr lang="en-US" dirty="0" err="1" smtClean="0"/>
              <a:t>Raloksifen</a:t>
            </a:r>
            <a:endParaRPr lang="en-US" dirty="0" smtClean="0"/>
          </a:p>
          <a:p>
            <a:r>
              <a:rPr lang="en-US" dirty="0" err="1"/>
              <a:t>İ</a:t>
            </a:r>
            <a:r>
              <a:rPr lang="en-US" dirty="0" err="1" smtClean="0"/>
              <a:t>nvaziv</a:t>
            </a:r>
            <a:r>
              <a:rPr lang="en-US" dirty="0" smtClean="0"/>
              <a:t> meme </a:t>
            </a:r>
            <a:r>
              <a:rPr lang="en-US" dirty="0" err="1" smtClean="0"/>
              <a:t>kanseri</a:t>
            </a:r>
            <a:r>
              <a:rPr lang="en-US" dirty="0" smtClean="0"/>
              <a:t> </a:t>
            </a:r>
            <a:r>
              <a:rPr lang="en-US" dirty="0" err="1" smtClean="0"/>
              <a:t>riskini</a:t>
            </a:r>
            <a:r>
              <a:rPr lang="en-US" dirty="0"/>
              <a:t> </a:t>
            </a:r>
            <a:r>
              <a:rPr lang="en-US" dirty="0" smtClean="0"/>
              <a:t>%50 </a:t>
            </a:r>
            <a:r>
              <a:rPr lang="en-US" dirty="0" err="1" smtClean="0"/>
              <a:t>azaltır</a:t>
            </a:r>
            <a:r>
              <a:rPr lang="en-US" dirty="0" smtClean="0"/>
              <a:t>.</a:t>
            </a:r>
          </a:p>
          <a:p>
            <a:r>
              <a:rPr lang="en-US" dirty="0" smtClean="0"/>
              <a:t>Yan </a:t>
            </a:r>
            <a:r>
              <a:rPr lang="en-US" dirty="0" err="1" smtClean="0"/>
              <a:t>etkilere</a:t>
            </a:r>
            <a:r>
              <a:rPr lang="en-US" dirty="0" smtClean="0"/>
              <a:t> </a:t>
            </a:r>
            <a:r>
              <a:rPr lang="en-US" dirty="0" err="1" smtClean="0"/>
              <a:t>dikkat</a:t>
            </a:r>
            <a:r>
              <a:rPr lang="en-US" dirty="0" smtClean="0"/>
              <a:t>! </a:t>
            </a:r>
            <a:r>
              <a:rPr lang="en-US" dirty="0" err="1" smtClean="0"/>
              <a:t>Kar</a:t>
            </a:r>
            <a:r>
              <a:rPr lang="en-US" dirty="0" smtClean="0"/>
              <a:t>/</a:t>
            </a:r>
            <a:r>
              <a:rPr lang="en-US" dirty="0" err="1" smtClean="0"/>
              <a:t>zarar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62061" y="6388043"/>
            <a:ext cx="3675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dirty="0" err="1">
                <a:solidFill>
                  <a:srgbClr val="0000FF"/>
                </a:solidFill>
              </a:rPr>
              <a:t>Goldman-Cecil</a:t>
            </a:r>
            <a:r>
              <a:rPr lang="tr-TR" dirty="0">
                <a:solidFill>
                  <a:srgbClr val="0000FF"/>
                </a:solidFill>
              </a:rPr>
              <a:t> </a:t>
            </a:r>
            <a:r>
              <a:rPr lang="tr-TR" dirty="0" err="1">
                <a:solidFill>
                  <a:srgbClr val="0000FF"/>
                </a:solidFill>
              </a:rPr>
              <a:t>Medicine</a:t>
            </a:r>
            <a:r>
              <a:rPr lang="tr-TR" dirty="0">
                <a:solidFill>
                  <a:srgbClr val="0000FF"/>
                </a:solidFill>
              </a:rPr>
              <a:t> 25th Edition 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757097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err="1" smtClean="0">
                <a:solidFill>
                  <a:srgbClr val="0000FF"/>
                </a:solidFill>
              </a:rPr>
              <a:t>Tanısal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r>
              <a:rPr lang="en-US" sz="7200" b="1" dirty="0" err="1" smtClean="0">
                <a:solidFill>
                  <a:srgbClr val="0000FF"/>
                </a:solidFill>
              </a:rPr>
              <a:t>yaklaşım</a:t>
            </a:r>
            <a:r>
              <a:rPr lang="en-US" sz="7200" b="1" dirty="0" smtClean="0">
                <a:solidFill>
                  <a:srgbClr val="0000FF"/>
                </a:solidFill>
              </a:rPr>
              <a:t> </a:t>
            </a:r>
            <a:endParaRPr lang="en-US" sz="7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70071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TANI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 smtClean="0"/>
              <a:t>ANAMNEZ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FİZİK MUAYENE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MAMMOGRAFİ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USG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BİYOPSİ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0735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 descr="Large confetti"/>
          <p:cNvSpPr>
            <a:spLocks noGrp="1"/>
          </p:cNvSpPr>
          <p:nvPr>
            <p:ph type="title"/>
          </p:nvPr>
        </p:nvSpPr>
        <p:spPr>
          <a:xfrm>
            <a:off x="1093788" y="152400"/>
            <a:ext cx="7123112" cy="1143000"/>
          </a:xfrm>
        </p:spPr>
        <p:txBody>
          <a:bodyPr/>
          <a:lstStyle/>
          <a:p>
            <a:pPr eaLnBrk="1" hangingPunct="1"/>
            <a:r>
              <a:rPr lang="tr-TR" b="1" dirty="0" smtClean="0">
                <a:solidFill>
                  <a:srgbClr val="0000FF"/>
                </a:solidFill>
              </a:rPr>
              <a:t>Belirti ve bulgular</a:t>
            </a:r>
            <a:endParaRPr lang="en-US" b="1" dirty="0" smtClean="0">
              <a:solidFill>
                <a:srgbClr val="0000FF"/>
              </a:solidFill>
            </a:endParaRPr>
          </a:p>
        </p:txBody>
      </p:sp>
      <p:sp>
        <p:nvSpPr>
          <p:cNvPr id="48130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C5D99B6-710E-42C7-9B67-2F54FB2D0AC0}" type="slidenum">
              <a:rPr lang="en-US"/>
              <a:pPr/>
              <a:t>24</a:t>
            </a:fld>
            <a:endParaRPr lang="en-US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1093788" y="1066800"/>
            <a:ext cx="8050212" cy="5638800"/>
            <a:chOff x="1295400" y="1828800"/>
            <a:chExt cx="7086600" cy="4876800"/>
          </a:xfrm>
        </p:grpSpPr>
        <p:pic>
          <p:nvPicPr>
            <p:cNvPr id="48148" name="Picture 6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95400" y="2224498"/>
              <a:ext cx="3884253" cy="26397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49" name="Picture 9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95702" y="3429000"/>
              <a:ext cx="3276600" cy="3276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8150" name="Picture 8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118100" y="1828800"/>
              <a:ext cx="3263900" cy="22439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Rounded Rectangular Callout 11"/>
          <p:cNvSpPr/>
          <p:nvPr/>
        </p:nvSpPr>
        <p:spPr bwMode="auto">
          <a:xfrm>
            <a:off x="66098" y="1773715"/>
            <a:ext cx="1662629" cy="1402335"/>
          </a:xfrm>
          <a:prstGeom prst="wedgeRoundRectCallout">
            <a:avLst>
              <a:gd name="adj1" fmla="val 80745"/>
              <a:gd name="adj2" fmla="val -23541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0" anchor="ctr"/>
          <a:lstStyle/>
          <a:p>
            <a:pPr>
              <a:lnSpc>
                <a:spcPts val="2100"/>
              </a:lnSpc>
              <a:defRPr/>
            </a:pPr>
            <a:r>
              <a:rPr lang="tr-TR" sz="2000" b="1" u="sng" dirty="0" smtClean="0">
                <a:solidFill>
                  <a:srgbClr val="0000FF"/>
                </a:solidFill>
                <a:latin typeface="Calibri" pitchFamily="34" charset="0"/>
                <a:ea typeface="+mn-ea"/>
                <a:cs typeface="Calibri" pitchFamily="34" charset="0"/>
              </a:rPr>
              <a:t>En sık</a:t>
            </a:r>
            <a:r>
              <a:rPr lang="en-US" sz="2000" dirty="0" smtClean="0">
                <a:latin typeface="Calibri" pitchFamily="34" charset="0"/>
                <a:ea typeface="+mn-ea"/>
                <a:cs typeface="Calibri" pitchFamily="34" charset="0"/>
              </a:rPr>
              <a:t>:  </a:t>
            </a:r>
            <a:r>
              <a:rPr lang="tr-TR" sz="2000" dirty="0" smtClean="0">
                <a:latin typeface="Calibri" pitchFamily="34" charset="0"/>
                <a:ea typeface="+mn-ea"/>
                <a:cs typeface="Calibri" pitchFamily="34" charset="0"/>
              </a:rPr>
              <a:t>kitle veya kalınlaşma, sıklıkla ağrısız</a:t>
            </a:r>
            <a:endParaRPr lang="en-US" sz="20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7" name="Rounded Rectangular Callout 16"/>
          <p:cNvSpPr/>
          <p:nvPr/>
        </p:nvSpPr>
        <p:spPr bwMode="auto">
          <a:xfrm>
            <a:off x="5339144" y="5705856"/>
            <a:ext cx="1966912" cy="990600"/>
          </a:xfrm>
          <a:prstGeom prst="wedgeRoundRectCallout">
            <a:avLst>
              <a:gd name="adj1" fmla="val -56722"/>
              <a:gd name="adj2" fmla="val -16498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tr-TR" sz="2200" dirty="0" err="1" smtClean="0">
                <a:latin typeface="Calibri" pitchFamily="34" charset="0"/>
                <a:ea typeface="+mn-ea"/>
                <a:cs typeface="Calibri" pitchFamily="34" charset="0"/>
              </a:rPr>
              <a:t>areola</a:t>
            </a:r>
            <a:r>
              <a:rPr lang="tr-TR" sz="2200" dirty="0" smtClean="0">
                <a:latin typeface="Calibri" pitchFamily="34" charset="0"/>
                <a:ea typeface="+mn-ea"/>
                <a:cs typeface="Calibri" pitchFamily="34" charset="0"/>
              </a:rPr>
              <a:t> renk ve görünümünde değişiklik</a:t>
            </a:r>
            <a:endParaRPr lang="en-US" sz="2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5" name="Rounded Rectangular Callout 14"/>
          <p:cNvSpPr/>
          <p:nvPr/>
        </p:nvSpPr>
        <p:spPr bwMode="auto">
          <a:xfrm>
            <a:off x="6705600" y="4191000"/>
            <a:ext cx="2362200" cy="1371600"/>
          </a:xfrm>
          <a:prstGeom prst="wedgeRoundRectCallout">
            <a:avLst>
              <a:gd name="adj1" fmla="val 15391"/>
              <a:gd name="adj2" fmla="val -13750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tr-TR" sz="2200" dirty="0" smtClean="0">
                <a:latin typeface="Calibri" pitchFamily="34" charset="0"/>
                <a:ea typeface="+mn-ea"/>
                <a:cs typeface="Calibri" pitchFamily="34" charset="0"/>
              </a:rPr>
              <a:t>Kızarıklık, portakal kabuğu görünümü</a:t>
            </a:r>
            <a:endParaRPr lang="en-US" sz="2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9" name="Rounded Rectangular Callout 18"/>
          <p:cNvSpPr/>
          <p:nvPr/>
        </p:nvSpPr>
        <p:spPr bwMode="auto">
          <a:xfrm>
            <a:off x="56004" y="4191000"/>
            <a:ext cx="1295400" cy="990600"/>
          </a:xfrm>
          <a:prstGeom prst="wedgeRoundRectCallout">
            <a:avLst>
              <a:gd name="adj1" fmla="val 81120"/>
              <a:gd name="adj2" fmla="val -74903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tr-TR" sz="2200" dirty="0" smtClean="0">
                <a:latin typeface="Calibri" pitchFamily="34" charset="0"/>
                <a:ea typeface="+mn-ea"/>
                <a:cs typeface="Calibri" pitchFamily="34" charset="0"/>
              </a:rPr>
              <a:t>akıntı veya kanama</a:t>
            </a:r>
            <a:endParaRPr lang="en-US" sz="2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0" name="Rounded Rectangular Callout 19"/>
          <p:cNvSpPr/>
          <p:nvPr/>
        </p:nvSpPr>
        <p:spPr bwMode="auto">
          <a:xfrm>
            <a:off x="620597" y="5486400"/>
            <a:ext cx="1785080" cy="1210056"/>
          </a:xfrm>
          <a:prstGeom prst="wedgeRoundRectCallout">
            <a:avLst>
              <a:gd name="adj1" fmla="val 123121"/>
              <a:gd name="adj2" fmla="val -290854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tr-TR" sz="2200" dirty="0" smtClean="0">
                <a:latin typeface="Calibri" pitchFamily="34" charset="0"/>
                <a:ea typeface="+mn-ea"/>
                <a:cs typeface="Calibri" pitchFamily="34" charset="0"/>
              </a:rPr>
              <a:t>Meme boyut ve konturlarında değişiklik</a:t>
            </a:r>
            <a:endParaRPr lang="en-US" sz="2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21" name="Oval 20"/>
          <p:cNvSpPr>
            <a:spLocks noChangeArrowheads="1"/>
          </p:cNvSpPr>
          <p:nvPr/>
        </p:nvSpPr>
        <p:spPr bwMode="auto">
          <a:xfrm>
            <a:off x="3095625" y="4995863"/>
            <a:ext cx="914400" cy="914400"/>
          </a:xfrm>
          <a:prstGeom prst="ellipse">
            <a:avLst/>
          </a:prstGeom>
          <a:noFill/>
          <a:ln w="12700">
            <a:solidFill>
              <a:srgbClr val="C00000"/>
            </a:solidFill>
            <a:prstDash val="sysDash"/>
            <a:round/>
            <a:headEnd/>
            <a:tailEnd/>
          </a:ln>
        </p:spPr>
        <p:txBody>
          <a:bodyPr wrap="none"/>
          <a:lstStyle/>
          <a:p>
            <a:endParaRPr lang="tr-TR"/>
          </a:p>
        </p:txBody>
      </p:sp>
      <p:sp>
        <p:nvSpPr>
          <p:cNvPr id="14" name="Rounded Rectangular Callout 18"/>
          <p:cNvSpPr/>
          <p:nvPr/>
        </p:nvSpPr>
        <p:spPr bwMode="auto">
          <a:xfrm>
            <a:off x="2714625" y="5730875"/>
            <a:ext cx="1295400" cy="990600"/>
          </a:xfrm>
          <a:prstGeom prst="wedgeRoundRectCallout">
            <a:avLst>
              <a:gd name="adj1" fmla="val 40298"/>
              <a:gd name="adj2" fmla="val -73790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tr-TR" sz="2200" dirty="0" smtClean="0">
                <a:latin typeface="Calibri" pitchFamily="34" charset="0"/>
                <a:ea typeface="+mn-ea"/>
                <a:cs typeface="Calibri" pitchFamily="34" charset="0"/>
              </a:rPr>
              <a:t>Meme başı çekintisi</a:t>
            </a:r>
            <a:endParaRPr lang="en-US" sz="2200" dirty="0"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130" y="242705"/>
            <a:ext cx="8621740" cy="637259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707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Meme </a:t>
            </a:r>
            <a:r>
              <a:rPr lang="en-US" dirty="0" err="1" smtClean="0"/>
              <a:t>kanseri</a:t>
            </a:r>
            <a:r>
              <a:rPr lang="en-US" dirty="0" smtClean="0"/>
              <a:t> </a:t>
            </a:r>
            <a:r>
              <a:rPr lang="en-US" dirty="0" err="1" smtClean="0"/>
              <a:t>anatomik</a:t>
            </a:r>
            <a:r>
              <a:rPr lang="en-US" dirty="0" smtClean="0"/>
              <a:t> </a:t>
            </a:r>
            <a:r>
              <a:rPr lang="en-US" dirty="0" err="1" smtClean="0"/>
              <a:t>dağılım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rcRect l="-9201" r="-9201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11033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MAMMOGRAFİ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Düşük</a:t>
            </a:r>
            <a:r>
              <a:rPr lang="en-US" dirty="0" smtClean="0"/>
              <a:t> </a:t>
            </a:r>
            <a:r>
              <a:rPr lang="en-US" dirty="0" err="1" smtClean="0"/>
              <a:t>doz</a:t>
            </a:r>
            <a:r>
              <a:rPr lang="en-US" dirty="0" smtClean="0"/>
              <a:t> X-</a:t>
            </a:r>
            <a:r>
              <a:rPr lang="en-US" dirty="0" err="1" smtClean="0"/>
              <a:t>ışınları</a:t>
            </a:r>
            <a:r>
              <a:rPr lang="en-US" dirty="0" smtClean="0"/>
              <a:t> </a:t>
            </a:r>
            <a:r>
              <a:rPr lang="en-US" dirty="0" err="1" smtClean="0"/>
              <a:t>kullanılır</a:t>
            </a:r>
            <a:endParaRPr lang="en-US" dirty="0" smtClean="0"/>
          </a:p>
          <a:p>
            <a:r>
              <a:rPr lang="en-US" dirty="0" err="1" smtClean="0"/>
              <a:t>Tarama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tanıda</a:t>
            </a:r>
            <a:r>
              <a:rPr lang="en-US" dirty="0" smtClean="0"/>
              <a:t> </a:t>
            </a:r>
            <a:r>
              <a:rPr lang="en-US" dirty="0" err="1" smtClean="0"/>
              <a:t>kullanılır</a:t>
            </a:r>
            <a:endParaRPr lang="en-US" dirty="0" smtClean="0"/>
          </a:p>
          <a:p>
            <a:r>
              <a:rPr lang="en-US" dirty="0" err="1" smtClean="0"/>
              <a:t>Palpasyon</a:t>
            </a:r>
            <a:r>
              <a:rPr lang="en-US" dirty="0" smtClean="0"/>
              <a:t> </a:t>
            </a:r>
            <a:r>
              <a:rPr lang="en-US" dirty="0" err="1" smtClean="0"/>
              <a:t>ile</a:t>
            </a:r>
            <a:r>
              <a:rPr lang="en-US" dirty="0" smtClean="0"/>
              <a:t> </a:t>
            </a:r>
            <a:r>
              <a:rPr lang="en-US" dirty="0" err="1" smtClean="0"/>
              <a:t>saptanmadan</a:t>
            </a:r>
            <a:r>
              <a:rPr lang="en-US" dirty="0" smtClean="0"/>
              <a:t> 2 </a:t>
            </a:r>
            <a:r>
              <a:rPr lang="en-US" dirty="0" err="1" smtClean="0"/>
              <a:t>yıl</a:t>
            </a:r>
            <a:r>
              <a:rPr lang="en-US" dirty="0" smtClean="0"/>
              <a:t> </a:t>
            </a:r>
            <a:r>
              <a:rPr lang="en-US" dirty="0" err="1" smtClean="0"/>
              <a:t>önce</a:t>
            </a:r>
            <a:r>
              <a:rPr lang="en-US" dirty="0" smtClean="0"/>
              <a:t> </a:t>
            </a:r>
            <a:r>
              <a:rPr lang="en-US" dirty="0" err="1" smtClean="0"/>
              <a:t>görüntülenebilir</a:t>
            </a:r>
            <a:endParaRPr lang="en-US" dirty="0" smtClean="0"/>
          </a:p>
          <a:p>
            <a:r>
              <a:rPr lang="en-US" dirty="0" err="1" smtClean="0"/>
              <a:t>Yanlış</a:t>
            </a:r>
            <a:r>
              <a:rPr lang="en-US" dirty="0" smtClean="0"/>
              <a:t> </a:t>
            </a:r>
            <a:r>
              <a:rPr lang="en-US" dirty="0" err="1" smtClean="0"/>
              <a:t>pozitif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negatif</a:t>
            </a:r>
            <a:r>
              <a:rPr lang="en-US" dirty="0" smtClean="0"/>
              <a:t> </a:t>
            </a:r>
            <a:r>
              <a:rPr lang="en-US" dirty="0" err="1" smtClean="0"/>
              <a:t>olabilir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2300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6900"/>
            <a:ext cx="9131300" cy="3124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674944" y="6337037"/>
            <a:ext cx="2718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http://ww5.</a:t>
            </a:r>
            <a:r>
              <a:rPr lang="en-US" dirty="0" smtClean="0">
                <a:solidFill>
                  <a:srgbClr val="0000FF"/>
                </a:solidFill>
              </a:rPr>
              <a:t>komen.org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79658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Biyopsi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200000"/>
              </a:lnSpc>
            </a:pPr>
            <a:r>
              <a:rPr lang="tr-TR" dirty="0" smtClean="0"/>
              <a:t>İİAB</a:t>
            </a:r>
          </a:p>
          <a:p>
            <a:pPr>
              <a:lnSpc>
                <a:spcPct val="200000"/>
              </a:lnSpc>
            </a:pPr>
            <a:r>
              <a:rPr lang="tr-TR" dirty="0" smtClean="0"/>
              <a:t>Kor-biyopsi</a:t>
            </a:r>
          </a:p>
          <a:p>
            <a:pPr>
              <a:lnSpc>
                <a:spcPct val="200000"/>
              </a:lnSpc>
            </a:pPr>
            <a:r>
              <a:rPr lang="tr-TR" dirty="0" smtClean="0"/>
              <a:t>Cerrahi biyopsi</a:t>
            </a:r>
          </a:p>
          <a:p>
            <a:pPr lvl="1">
              <a:lnSpc>
                <a:spcPct val="200000"/>
              </a:lnSpc>
            </a:pPr>
            <a:r>
              <a:rPr lang="tr-TR" dirty="0" err="1" smtClean="0"/>
              <a:t>İnsizyonel</a:t>
            </a:r>
            <a:endParaRPr lang="tr-TR" dirty="0" smtClean="0"/>
          </a:p>
          <a:p>
            <a:pPr lvl="1">
              <a:lnSpc>
                <a:spcPct val="200000"/>
              </a:lnSpc>
            </a:pPr>
            <a:r>
              <a:rPr lang="tr-TR" dirty="0" err="1" smtClean="0"/>
              <a:t>Eksizyonel</a:t>
            </a:r>
            <a:r>
              <a:rPr lang="tr-TR" dirty="0" smtClean="0"/>
              <a:t> </a:t>
            </a:r>
            <a:endParaRPr lang="tr-TR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b="1" dirty="0" err="1" smtClean="0">
                <a:solidFill>
                  <a:srgbClr val="0000FF"/>
                </a:solidFill>
              </a:rPr>
              <a:t>Epidemiyoloji</a:t>
            </a:r>
            <a:r>
              <a:rPr lang="en-US" sz="6600" b="1" dirty="0" smtClean="0">
                <a:solidFill>
                  <a:srgbClr val="0000FF"/>
                </a:solidFill>
              </a:rPr>
              <a:t> </a:t>
            </a:r>
            <a:endParaRPr lang="en-US" sz="66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tr-TR" sz="2000" dirty="0" smtClean="0"/>
              <a:t>Meme kanseri kadınlarda (</a:t>
            </a:r>
            <a:r>
              <a:rPr lang="tr-TR" sz="2000" dirty="0" err="1" smtClean="0"/>
              <a:t>melanom</a:t>
            </a:r>
            <a:r>
              <a:rPr lang="tr-TR" sz="2000" dirty="0" smtClean="0"/>
              <a:t> dışı cilt kanserleri hariç) en sık görülen kanserdir. </a:t>
            </a:r>
          </a:p>
          <a:p>
            <a:pPr>
              <a:lnSpc>
                <a:spcPct val="150000"/>
              </a:lnSpc>
            </a:pPr>
            <a:r>
              <a:rPr lang="tr-TR" sz="2000" dirty="0" smtClean="0"/>
              <a:t>Dünya genelinde kadınlarda görülen her üç veya dört kanserden biri meme kanseridir. </a:t>
            </a:r>
          </a:p>
          <a:p>
            <a:pPr>
              <a:lnSpc>
                <a:spcPct val="150000"/>
              </a:lnSpc>
            </a:pPr>
            <a:r>
              <a:rPr lang="tr-TR" sz="2000" dirty="0" err="1" smtClean="0"/>
              <a:t>Globocan</a:t>
            </a:r>
            <a:r>
              <a:rPr lang="tr-TR" sz="2000" dirty="0" smtClean="0"/>
              <a:t> verilerine göre yıllık 1.700.000’e yakın meme kanseri görülür.</a:t>
            </a:r>
          </a:p>
          <a:p>
            <a:pPr>
              <a:lnSpc>
                <a:spcPct val="150000"/>
              </a:lnSpc>
            </a:pPr>
            <a:r>
              <a:rPr lang="tr-TR" sz="2000" dirty="0" smtClean="0"/>
              <a:t>Sağlık bakanlığı verilerine göre ülkemizdeki sıklığı yüz binde 46 olarak tahmin edilmektedir </a:t>
            </a:r>
          </a:p>
          <a:p>
            <a:pPr>
              <a:lnSpc>
                <a:spcPct val="150000"/>
              </a:lnSpc>
            </a:pPr>
            <a:r>
              <a:rPr lang="tr-TR" sz="2000" dirty="0" smtClean="0"/>
              <a:t>Taramanın yaygınlaşması, tedavi ile ilgili gelişmeler sonucunda meme kanseri ilişkili </a:t>
            </a:r>
            <a:r>
              <a:rPr lang="tr-TR" sz="2000" dirty="0" err="1" smtClean="0"/>
              <a:t>mortalite</a:t>
            </a:r>
            <a:r>
              <a:rPr lang="tr-TR" sz="2000" dirty="0" smtClean="0"/>
              <a:t> azalmaktadır. </a:t>
            </a:r>
          </a:p>
          <a:p>
            <a:pPr>
              <a:lnSpc>
                <a:spcPct val="150000"/>
              </a:lnSpc>
            </a:pPr>
            <a:endParaRPr lang="en-US" sz="2000" dirty="0"/>
          </a:p>
        </p:txBody>
      </p:sp>
    </p:spTree>
    <p:extLst>
      <p:ext uri="{BB962C8B-B14F-4D97-AF65-F5344CB8AC3E}">
        <p14:creationId xmlns="" xmlns:p14="http://schemas.microsoft.com/office/powerpoint/2010/main" val="21360447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>
                <a:solidFill>
                  <a:srgbClr val="FF0000"/>
                </a:solidFill>
              </a:rPr>
              <a:t>Meme patolojisi</a:t>
            </a: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tr-TR" dirty="0" err="1" smtClean="0"/>
              <a:t>Duktal</a:t>
            </a:r>
            <a:r>
              <a:rPr lang="tr-TR" dirty="0" smtClean="0"/>
              <a:t> </a:t>
            </a:r>
            <a:r>
              <a:rPr lang="tr-TR" dirty="0" err="1" smtClean="0"/>
              <a:t>epitel</a:t>
            </a:r>
            <a:endParaRPr lang="tr-TR" dirty="0" smtClean="0"/>
          </a:p>
          <a:p>
            <a:pPr lvl="1">
              <a:lnSpc>
                <a:spcPct val="200000"/>
              </a:lnSpc>
            </a:pPr>
            <a:r>
              <a:rPr lang="tr-TR" dirty="0" smtClean="0"/>
              <a:t>İn </a:t>
            </a:r>
            <a:r>
              <a:rPr lang="tr-TR" dirty="0" err="1" smtClean="0"/>
              <a:t>situ</a:t>
            </a:r>
            <a:r>
              <a:rPr lang="tr-TR" dirty="0" smtClean="0"/>
              <a:t> (DCIS)</a:t>
            </a:r>
          </a:p>
          <a:p>
            <a:pPr lvl="1">
              <a:lnSpc>
                <a:spcPct val="200000"/>
              </a:lnSpc>
            </a:pPr>
            <a:r>
              <a:rPr lang="tr-TR" dirty="0" err="1" smtClean="0"/>
              <a:t>invaziv</a:t>
            </a:r>
            <a:endParaRPr lang="tr-TR" dirty="0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200000"/>
              </a:lnSpc>
            </a:pPr>
            <a:r>
              <a:rPr lang="tr-TR" dirty="0" err="1" smtClean="0"/>
              <a:t>Lobüler</a:t>
            </a:r>
            <a:r>
              <a:rPr lang="tr-TR" dirty="0" smtClean="0"/>
              <a:t> </a:t>
            </a:r>
            <a:r>
              <a:rPr lang="tr-TR" dirty="0" err="1" smtClean="0"/>
              <a:t>epitel</a:t>
            </a:r>
            <a:endParaRPr lang="tr-TR" dirty="0" smtClean="0"/>
          </a:p>
          <a:p>
            <a:pPr lvl="1">
              <a:lnSpc>
                <a:spcPct val="200000"/>
              </a:lnSpc>
            </a:pPr>
            <a:r>
              <a:rPr lang="tr-TR" dirty="0" smtClean="0"/>
              <a:t>İn </a:t>
            </a:r>
            <a:r>
              <a:rPr lang="tr-TR" dirty="0" err="1" smtClean="0"/>
              <a:t>situ</a:t>
            </a:r>
            <a:r>
              <a:rPr lang="tr-TR" dirty="0" smtClean="0"/>
              <a:t> (LCIS)</a:t>
            </a:r>
          </a:p>
          <a:p>
            <a:pPr lvl="1">
              <a:lnSpc>
                <a:spcPct val="200000"/>
              </a:lnSpc>
            </a:pPr>
            <a:r>
              <a:rPr lang="tr-TR" dirty="0" err="1" smtClean="0"/>
              <a:t>invaziv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00FF"/>
                </a:solidFill>
              </a:rPr>
              <a:t>Patolojik Değerlendirme </a:t>
            </a:r>
            <a:endParaRPr lang="tr-TR" b="1" dirty="0">
              <a:solidFill>
                <a:srgbClr val="0000FF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tr-TR" dirty="0" smtClean="0"/>
              <a:t>Tümör  büyüklüğü</a:t>
            </a:r>
          </a:p>
          <a:p>
            <a:r>
              <a:rPr lang="tr-TR" dirty="0" smtClean="0"/>
              <a:t>Cerrahi sınır</a:t>
            </a:r>
          </a:p>
          <a:p>
            <a:r>
              <a:rPr lang="tr-TR" dirty="0" err="1" smtClean="0"/>
              <a:t>Grad</a:t>
            </a:r>
            <a:r>
              <a:rPr lang="tr-TR" dirty="0" smtClean="0"/>
              <a:t>, </a:t>
            </a:r>
          </a:p>
          <a:p>
            <a:r>
              <a:rPr lang="tr-TR" dirty="0" err="1" smtClean="0"/>
              <a:t>Proliferasyon</a:t>
            </a:r>
            <a:r>
              <a:rPr lang="tr-TR" dirty="0" smtClean="0"/>
              <a:t> </a:t>
            </a:r>
          </a:p>
          <a:p>
            <a:r>
              <a:rPr lang="tr-TR" dirty="0" err="1" smtClean="0"/>
              <a:t>Vasküler</a:t>
            </a:r>
            <a:r>
              <a:rPr lang="tr-TR" dirty="0" smtClean="0"/>
              <a:t> </a:t>
            </a:r>
            <a:r>
              <a:rPr lang="tr-TR" dirty="0" err="1" smtClean="0"/>
              <a:t>invazyon</a:t>
            </a:r>
            <a:endParaRPr lang="tr-TR" dirty="0" smtClean="0"/>
          </a:p>
          <a:p>
            <a:r>
              <a:rPr lang="tr-TR" dirty="0" smtClean="0"/>
              <a:t>Lenf </a:t>
            </a:r>
            <a:r>
              <a:rPr lang="tr-TR" dirty="0" err="1" smtClean="0"/>
              <a:t>nodu</a:t>
            </a:r>
            <a:r>
              <a:rPr lang="tr-TR" dirty="0" smtClean="0"/>
              <a:t> tutulumu</a:t>
            </a:r>
          </a:p>
          <a:p>
            <a:r>
              <a:rPr lang="tr-TR" dirty="0" smtClean="0"/>
              <a:t>Östrojen reseptörü (ER), </a:t>
            </a:r>
          </a:p>
          <a:p>
            <a:r>
              <a:rPr lang="tr-TR" dirty="0" err="1" smtClean="0"/>
              <a:t>Progesteron</a:t>
            </a:r>
            <a:r>
              <a:rPr lang="tr-TR" dirty="0" smtClean="0"/>
              <a:t> reseptörü (PR) </a:t>
            </a:r>
          </a:p>
          <a:p>
            <a:r>
              <a:rPr lang="tr-TR" dirty="0" smtClean="0"/>
              <a:t>İnsan </a:t>
            </a:r>
            <a:r>
              <a:rPr lang="tr-TR" dirty="0" err="1" smtClean="0"/>
              <a:t>epidermal</a:t>
            </a:r>
            <a:r>
              <a:rPr lang="tr-TR" dirty="0" smtClean="0"/>
              <a:t> büyüme faktörü reseptörü (HER2: </a:t>
            </a:r>
            <a:r>
              <a:rPr lang="tr-TR" i="1" dirty="0" err="1" smtClean="0"/>
              <a:t>Human</a:t>
            </a:r>
            <a:r>
              <a:rPr lang="tr-TR" i="1" dirty="0" smtClean="0"/>
              <a:t> </a:t>
            </a:r>
            <a:r>
              <a:rPr lang="tr-TR" i="1" dirty="0" err="1" smtClean="0"/>
              <a:t>epidermal</a:t>
            </a:r>
            <a:r>
              <a:rPr lang="tr-TR" i="1" dirty="0" smtClean="0"/>
              <a:t> </a:t>
            </a:r>
            <a:r>
              <a:rPr lang="tr-TR" i="1" dirty="0" err="1" smtClean="0"/>
              <a:t>growth</a:t>
            </a:r>
            <a:r>
              <a:rPr lang="tr-TR" i="1" dirty="0" smtClean="0"/>
              <a:t> </a:t>
            </a:r>
            <a:r>
              <a:rPr lang="tr-TR" i="1" dirty="0" err="1" smtClean="0"/>
              <a:t>factor</a:t>
            </a:r>
            <a:r>
              <a:rPr lang="tr-TR" i="1" dirty="0" smtClean="0"/>
              <a:t> </a:t>
            </a:r>
            <a:r>
              <a:rPr lang="tr-TR" i="1" dirty="0" err="1" smtClean="0"/>
              <a:t>receptor</a:t>
            </a:r>
            <a:r>
              <a:rPr lang="tr-TR" i="1" dirty="0" smtClean="0"/>
              <a:t>-2)</a:t>
            </a:r>
            <a:endParaRPr lang="tr-TR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prstGeom prst="wedgeRectCallout">
            <a:avLst/>
          </a:prstGeo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Ductal Carcinoma in situ (DCIS)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5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=""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508" b="7107"/>
          <a:stretch/>
        </p:blipFill>
        <p:spPr bwMode="auto">
          <a:xfrm>
            <a:off x="1097341" y="2315193"/>
            <a:ext cx="7725085" cy="396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ounded Rectangular Callout 7"/>
          <p:cNvSpPr/>
          <p:nvPr/>
        </p:nvSpPr>
        <p:spPr bwMode="auto">
          <a:xfrm>
            <a:off x="2330114" y="4402134"/>
            <a:ext cx="1066800" cy="990600"/>
          </a:xfrm>
          <a:prstGeom prst="wedgeRoundRectCallout">
            <a:avLst>
              <a:gd name="adj1" fmla="val 332954"/>
              <a:gd name="adj2" fmla="val -68037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en-US" dirty="0" err="1" smtClean="0">
                <a:latin typeface="Calibri" pitchFamily="34" charset="0"/>
                <a:ea typeface="+mn-ea"/>
                <a:cs typeface="Calibri" pitchFamily="34" charset="0"/>
              </a:rPr>
              <a:t>Duktal</a:t>
            </a:r>
            <a:r>
              <a:rPr lang="en-US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ea typeface="+mn-ea"/>
                <a:cs typeface="Calibri" pitchFamily="34" charset="0"/>
              </a:rPr>
              <a:t>kanser</a:t>
            </a:r>
            <a:r>
              <a:rPr lang="en-US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ea typeface="+mn-ea"/>
                <a:cs typeface="Calibri" pitchFamily="34" charset="0"/>
              </a:rPr>
              <a:t>hücreleri</a:t>
            </a:r>
            <a:endParaRPr 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9" name="Rounded Rectangular Callout 8"/>
          <p:cNvSpPr/>
          <p:nvPr/>
        </p:nvSpPr>
        <p:spPr bwMode="auto">
          <a:xfrm>
            <a:off x="1328088" y="5630863"/>
            <a:ext cx="2004052" cy="990600"/>
          </a:xfrm>
          <a:prstGeom prst="wedgeRoundRectCallout">
            <a:avLst>
              <a:gd name="adj1" fmla="val 164835"/>
              <a:gd name="adj2" fmla="val -46605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en-US" dirty="0">
                <a:latin typeface="Calibri" pitchFamily="34" charset="0"/>
                <a:ea typeface="+mn-ea"/>
                <a:cs typeface="Calibri" pitchFamily="34" charset="0"/>
              </a:rPr>
              <a:t>Normal </a:t>
            </a:r>
            <a:r>
              <a:rPr lang="en-US" dirty="0" err="1" smtClean="0">
                <a:latin typeface="Calibri" pitchFamily="34" charset="0"/>
                <a:ea typeface="+mn-ea"/>
                <a:cs typeface="Calibri" pitchFamily="34" charset="0"/>
              </a:rPr>
              <a:t>duktal</a:t>
            </a:r>
            <a:r>
              <a:rPr lang="en-US" dirty="0">
                <a:latin typeface="Calibri" pitchFamily="34" charset="0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hücreler</a:t>
            </a:r>
            <a:endParaRPr 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1934" y="173838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2" name="Rounded Rectangular Callout 11"/>
          <p:cNvSpPr/>
          <p:nvPr/>
        </p:nvSpPr>
        <p:spPr bwMode="auto">
          <a:xfrm>
            <a:off x="7620000" y="1587479"/>
            <a:ext cx="1066800" cy="990600"/>
          </a:xfrm>
          <a:prstGeom prst="wedgeRoundRectCallout">
            <a:avLst>
              <a:gd name="adj1" fmla="val -84277"/>
              <a:gd name="adj2" fmla="val 124876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en-US" dirty="0" err="1" smtClean="0">
                <a:latin typeface="Calibri" pitchFamily="34" charset="0"/>
                <a:ea typeface="+mn-ea"/>
                <a:cs typeface="Calibri" pitchFamily="34" charset="0"/>
              </a:rPr>
              <a:t>Duktal</a:t>
            </a:r>
            <a:r>
              <a:rPr lang="en-US" dirty="0" smtClean="0">
                <a:latin typeface="Calibri" pitchFamily="34" charset="0"/>
                <a:ea typeface="+mn-ea"/>
                <a:cs typeface="Calibri" pitchFamily="34" charset="0"/>
              </a:rPr>
              <a:t> </a:t>
            </a:r>
            <a:r>
              <a:rPr lang="en-US" dirty="0" err="1" smtClean="0">
                <a:latin typeface="Calibri" pitchFamily="34" charset="0"/>
                <a:ea typeface="+mn-ea"/>
                <a:cs typeface="Calibri" pitchFamily="34" charset="0"/>
              </a:rPr>
              <a:t>duvar</a:t>
            </a:r>
            <a:endParaRPr 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  <p:sp>
        <p:nvSpPr>
          <p:cNvPr id="14" name="Rounded Rectangular Callout 13"/>
          <p:cNvSpPr/>
          <p:nvPr/>
        </p:nvSpPr>
        <p:spPr bwMode="auto">
          <a:xfrm>
            <a:off x="4751628" y="1738386"/>
            <a:ext cx="1066800" cy="669851"/>
          </a:xfrm>
          <a:prstGeom prst="wedgeRoundRectCallout">
            <a:avLst>
              <a:gd name="adj1" fmla="val 94"/>
              <a:gd name="adj2" fmla="val 52689"/>
              <a:gd name="adj3" fmla="val 16667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45720" rIns="0" anchor="ctr"/>
          <a:lstStyle/>
          <a:p>
            <a:pPr>
              <a:lnSpc>
                <a:spcPts val="2200"/>
              </a:lnSpc>
              <a:defRPr/>
            </a:pPr>
            <a:r>
              <a:rPr lang="en-US" dirty="0" smtClean="0">
                <a:latin typeface="Calibri" pitchFamily="34" charset="0"/>
                <a:ea typeface="+mn-ea"/>
                <a:cs typeface="Calibri" pitchFamily="34" charset="0"/>
              </a:rPr>
              <a:t>DCIS</a:t>
            </a:r>
            <a:endParaRPr lang="en-US" dirty="0">
              <a:latin typeface="Calibri" pitchFamily="34" charset="0"/>
              <a:ea typeface="+mn-ea"/>
              <a:cs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8554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b="1" dirty="0" err="1">
                <a:solidFill>
                  <a:srgbClr val="FF0000"/>
                </a:solidFill>
              </a:rPr>
              <a:t>i</a:t>
            </a:r>
            <a:r>
              <a:rPr lang="en-US" sz="4800" b="1" dirty="0" err="1" smtClean="0">
                <a:solidFill>
                  <a:srgbClr val="FF0000"/>
                </a:solidFill>
              </a:rPr>
              <a:t>nvaziv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duktal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</a:rPr>
              <a:t>karsinoma</a:t>
            </a:r>
            <a:r>
              <a:rPr lang="en-US" sz="4800" b="1" dirty="0" smtClean="0">
                <a:solidFill>
                  <a:srgbClr val="FF0000"/>
                </a:solidFill>
              </a:rPr>
              <a:t> </a:t>
            </a:r>
            <a:endParaRPr lang="en-US" sz="48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3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4" y="1453509"/>
            <a:ext cx="7688096" cy="4882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160273" y="4624374"/>
            <a:ext cx="4130456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</a:rPr>
              <a:t>Tüm</a:t>
            </a:r>
            <a:r>
              <a:rPr lang="en-US" sz="4000" b="1" dirty="0">
                <a:solidFill>
                  <a:srgbClr val="FF0000"/>
                </a:solidFill>
              </a:rPr>
              <a:t> meme </a:t>
            </a:r>
            <a:r>
              <a:rPr lang="en-US" sz="4000" b="1" dirty="0" err="1">
                <a:solidFill>
                  <a:srgbClr val="FF0000"/>
                </a:solidFill>
              </a:rPr>
              <a:t>kanserlerinin</a:t>
            </a:r>
            <a:r>
              <a:rPr lang="en-US" sz="4000" b="1" dirty="0">
                <a:solidFill>
                  <a:srgbClr val="FF0000"/>
                </a:solidFill>
              </a:rPr>
              <a:t> %80’i</a:t>
            </a:r>
          </a:p>
        </p:txBody>
      </p:sp>
    </p:spTree>
    <p:extLst>
      <p:ext uri="{BB962C8B-B14F-4D97-AF65-F5344CB8AC3E}">
        <p14:creationId xmlns="" xmlns:p14="http://schemas.microsoft.com/office/powerpoint/2010/main" val="57599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1636"/>
          </a:xfrm>
        </p:spPr>
        <p:txBody>
          <a:bodyPr>
            <a:normAutofit fontScale="90000"/>
          </a:bodyPr>
          <a:lstStyle/>
          <a:p>
            <a:r>
              <a:rPr lang="tr-TR" b="1" dirty="0" err="1" smtClean="0">
                <a:solidFill>
                  <a:srgbClr val="0000FF"/>
                </a:solidFill>
              </a:rPr>
              <a:t>Evreleme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endParaRPr lang="tr-TR" b="1" dirty="0">
              <a:solidFill>
                <a:srgbClr val="0000FF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457200" y="866274"/>
            <a:ext cx="8229600" cy="54864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SzPct val="100000"/>
            </a:pPr>
            <a:r>
              <a:rPr lang="tr-TR" sz="2000" dirty="0" smtClean="0"/>
              <a:t>TNM </a:t>
            </a:r>
            <a:r>
              <a:rPr lang="tr-TR" sz="2000" dirty="0" err="1" smtClean="0"/>
              <a:t>evreleme</a:t>
            </a:r>
            <a:r>
              <a:rPr lang="tr-TR" sz="2000" dirty="0" smtClean="0"/>
              <a:t> sistemi kullanılır. </a:t>
            </a:r>
          </a:p>
          <a:p>
            <a:pPr>
              <a:lnSpc>
                <a:spcPct val="150000"/>
              </a:lnSpc>
              <a:buSzPct val="100000"/>
            </a:pPr>
            <a:r>
              <a:rPr lang="tr-TR" sz="2000" dirty="0" smtClean="0"/>
              <a:t>Fizik muayene, mamografi ve/veya ultrason lokal </a:t>
            </a:r>
            <a:r>
              <a:rPr lang="tr-TR" sz="2000" dirty="0" err="1" smtClean="0"/>
              <a:t>evreleme</a:t>
            </a:r>
            <a:r>
              <a:rPr lang="tr-TR" sz="2000" dirty="0" smtClean="0"/>
              <a:t> için çoğunlukla yeterlidir. </a:t>
            </a:r>
          </a:p>
          <a:p>
            <a:pPr>
              <a:lnSpc>
                <a:spcPct val="150000"/>
              </a:lnSpc>
              <a:buSzPct val="100000"/>
            </a:pPr>
            <a:r>
              <a:rPr lang="tr-TR" sz="2000" dirty="0" smtClean="0"/>
              <a:t>Genç, genetik mutasyona sahip, </a:t>
            </a:r>
            <a:r>
              <a:rPr lang="tr-TR" sz="2000" dirty="0" err="1" smtClean="0"/>
              <a:t>multifokal</a:t>
            </a:r>
            <a:r>
              <a:rPr lang="tr-TR" sz="2000" dirty="0" smtClean="0"/>
              <a:t> hastalarda bazen lokal değerlendirme için MRG de kullanılabilir. </a:t>
            </a:r>
          </a:p>
          <a:p>
            <a:pPr>
              <a:lnSpc>
                <a:spcPct val="150000"/>
              </a:lnSpc>
              <a:buSzPct val="100000"/>
            </a:pPr>
            <a:r>
              <a:rPr lang="tr-TR" sz="2000" dirty="0" err="1" smtClean="0"/>
              <a:t>Metastatik</a:t>
            </a:r>
            <a:r>
              <a:rPr lang="tr-TR" sz="2000" dirty="0" smtClean="0"/>
              <a:t> hastalık bulgu ve belirtileri olmayan Evre I  ve II hastalar için, akciğer </a:t>
            </a:r>
            <a:r>
              <a:rPr lang="tr-TR" sz="2000" dirty="0" err="1" smtClean="0"/>
              <a:t>grafisi</a:t>
            </a:r>
            <a:r>
              <a:rPr lang="tr-TR" sz="2000" dirty="0" smtClean="0"/>
              <a:t> ve rutin </a:t>
            </a:r>
            <a:r>
              <a:rPr lang="tr-TR" sz="2000" dirty="0" err="1" smtClean="0"/>
              <a:t>laboratuvar</a:t>
            </a:r>
            <a:r>
              <a:rPr lang="tr-TR" sz="2000" dirty="0" smtClean="0"/>
              <a:t> testleri yeterli olabilir. </a:t>
            </a:r>
          </a:p>
          <a:p>
            <a:pPr>
              <a:lnSpc>
                <a:spcPct val="150000"/>
              </a:lnSpc>
              <a:buSzPct val="100000"/>
            </a:pPr>
            <a:r>
              <a:rPr lang="tr-TR" sz="2000" dirty="0" smtClean="0"/>
              <a:t>Evre III ve IV hastalar için TAP BT, </a:t>
            </a:r>
            <a:r>
              <a:rPr lang="tr-TR" sz="2000" dirty="0" err="1" smtClean="0"/>
              <a:t>kraniyal</a:t>
            </a:r>
            <a:r>
              <a:rPr lang="tr-TR" sz="2000" dirty="0" smtClean="0"/>
              <a:t> MRG ve kemik sintigrafisi gerekebilir. </a:t>
            </a:r>
          </a:p>
          <a:p>
            <a:pPr>
              <a:lnSpc>
                <a:spcPct val="150000"/>
              </a:lnSpc>
              <a:buSzPct val="100000"/>
            </a:pPr>
            <a:r>
              <a:rPr lang="tr-TR" sz="2000" dirty="0" smtClean="0"/>
              <a:t>PET/BT ise her hasta için gerekli değildir ve uygun hastalarda kullanılmalıdır. </a:t>
            </a:r>
          </a:p>
          <a:p>
            <a:pPr>
              <a:lnSpc>
                <a:spcPct val="150000"/>
              </a:lnSpc>
              <a:buSzPct val="100000"/>
            </a:pPr>
            <a:endParaRPr lang="tr-TR" sz="200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0000FF"/>
                </a:solidFill>
              </a:rPr>
              <a:t>EVRELEME</a:t>
            </a:r>
            <a:endParaRPr lang="en-US" sz="6000" b="1" dirty="0">
              <a:solidFill>
                <a:srgbClr val="0000FF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3879" r="3879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855685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6400" r="-6400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272669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5157" r="-5157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401476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6082" b="-6082"/>
          <a:stretch>
            <a:fillRect/>
          </a:stretch>
        </p:blipFill>
        <p:spPr/>
      </p:pic>
    </p:spTree>
    <p:extLst>
      <p:ext uri="{BB962C8B-B14F-4D97-AF65-F5344CB8AC3E}">
        <p14:creationId xmlns="" xmlns:p14="http://schemas.microsoft.com/office/powerpoint/2010/main" val="314399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25" r="246"/>
          <a:stretch/>
        </p:blipFill>
        <p:spPr>
          <a:xfrm>
            <a:off x="998704" y="221098"/>
            <a:ext cx="6399105" cy="6506854"/>
          </a:xfrm>
        </p:spPr>
      </p:pic>
    </p:spTree>
    <p:extLst>
      <p:ext uri="{BB962C8B-B14F-4D97-AF65-F5344CB8AC3E}">
        <p14:creationId xmlns="" xmlns:p14="http://schemas.microsoft.com/office/powerpoint/2010/main" val="1439747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5999" y="340125"/>
            <a:ext cx="4823857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9900" dirty="0">
                <a:solidFill>
                  <a:srgbClr val="FF0000"/>
                </a:solidFill>
              </a:rPr>
              <a:t>190</a:t>
            </a:r>
          </a:p>
          <a:p>
            <a:pPr algn="ctr"/>
            <a:r>
              <a:rPr lang="en-US" sz="19900" dirty="0">
                <a:solidFill>
                  <a:srgbClr val="FF0000"/>
                </a:solidFill>
              </a:rPr>
              <a:t>60</a:t>
            </a:r>
          </a:p>
        </p:txBody>
      </p:sp>
    </p:spTree>
    <p:extLst>
      <p:ext uri="{BB962C8B-B14F-4D97-AF65-F5344CB8AC3E}">
        <p14:creationId xmlns="" xmlns:p14="http://schemas.microsoft.com/office/powerpoint/2010/main" val="36521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</a:rPr>
              <a:t>PROGNOSTİK BELİRTEÇLER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30000"/>
              </a:lnSpc>
            </a:pPr>
            <a:r>
              <a:rPr lang="en-US" b="1" dirty="0" err="1" smtClean="0">
                <a:solidFill>
                  <a:srgbClr val="0000FF"/>
                </a:solidFill>
              </a:rPr>
              <a:t>Tümör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Büyüklüğü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Aksiller</a:t>
            </a:r>
            <a:r>
              <a:rPr lang="en-US" b="1" dirty="0" smtClean="0">
                <a:solidFill>
                  <a:srgbClr val="0000FF"/>
                </a:solidFill>
              </a:rPr>
              <a:t> LN </a:t>
            </a:r>
            <a:r>
              <a:rPr lang="en-US" b="1" dirty="0" err="1" smtClean="0">
                <a:solidFill>
                  <a:srgbClr val="0000FF"/>
                </a:solidFill>
              </a:rPr>
              <a:t>Tutulumu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Histolojik</a:t>
            </a:r>
            <a:r>
              <a:rPr lang="en-US" b="1" dirty="0" smtClean="0">
                <a:solidFill>
                  <a:srgbClr val="0000FF"/>
                </a:solidFill>
              </a:rPr>
              <a:t> Grad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Tümör</a:t>
            </a:r>
            <a:r>
              <a:rPr lang="en-US" b="1" dirty="0" smtClean="0">
                <a:solidFill>
                  <a:srgbClr val="0000FF"/>
                </a:solidFill>
              </a:rPr>
              <a:t> Tipi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Reseptör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Durumu</a:t>
            </a:r>
            <a:r>
              <a:rPr lang="en-US" b="1" dirty="0" smtClean="0">
                <a:solidFill>
                  <a:srgbClr val="0000FF"/>
                </a:solidFill>
              </a:rPr>
              <a:t> (</a:t>
            </a:r>
            <a:r>
              <a:rPr lang="en-US" b="1" dirty="0" smtClean="0">
                <a:solidFill>
                  <a:srgbClr val="FF0000"/>
                </a:solidFill>
              </a:rPr>
              <a:t>ER-PR-HER2</a:t>
            </a:r>
            <a:r>
              <a:rPr lang="en-US" b="1" dirty="0" smtClean="0">
                <a:solidFill>
                  <a:srgbClr val="0000FF"/>
                </a:solidFill>
              </a:rPr>
              <a:t>)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Yaş</a:t>
            </a:r>
            <a:endParaRPr lang="en-US" b="1" dirty="0" smtClean="0">
              <a:solidFill>
                <a:srgbClr val="0000FF"/>
              </a:solidFill>
            </a:endParaRPr>
          </a:p>
          <a:p>
            <a:r>
              <a:rPr lang="en-US" b="1" dirty="0" err="1" smtClean="0">
                <a:solidFill>
                  <a:srgbClr val="0000FF"/>
                </a:solidFill>
              </a:rPr>
              <a:t>Proliferasyon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Hızı</a:t>
            </a:r>
            <a:r>
              <a:rPr lang="en-US" b="1" dirty="0" smtClean="0">
                <a:solidFill>
                  <a:srgbClr val="0000FF"/>
                </a:solidFill>
              </a:rPr>
              <a:t> (Ki-67)</a:t>
            </a:r>
          </a:p>
          <a:p>
            <a:r>
              <a:rPr lang="en-US" b="1" dirty="0" err="1" smtClean="0">
                <a:solidFill>
                  <a:srgbClr val="0000FF"/>
                </a:solidFill>
              </a:rPr>
              <a:t>Lenfovasküler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İnvazyon</a:t>
            </a:r>
            <a:endParaRPr lang="en-US" b="1" dirty="0" smtClean="0">
              <a:solidFill>
                <a:srgbClr val="0000FF"/>
              </a:solidFill>
            </a:endParaRPr>
          </a:p>
          <a:p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980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İyi</a:t>
            </a:r>
            <a:r>
              <a:rPr lang="en-US" dirty="0" smtClean="0"/>
              <a:t> </a:t>
            </a:r>
            <a:r>
              <a:rPr lang="en-US" dirty="0" err="1" smtClean="0"/>
              <a:t>Prognozlu</a:t>
            </a:r>
            <a:r>
              <a:rPr lang="en-US" dirty="0" smtClean="0"/>
              <a:t> </a:t>
            </a:r>
            <a:r>
              <a:rPr lang="en-US" dirty="0" err="1" smtClean="0"/>
              <a:t>Histolojik</a:t>
            </a:r>
            <a:r>
              <a:rPr lang="en-US" dirty="0" smtClean="0"/>
              <a:t> </a:t>
            </a:r>
            <a:r>
              <a:rPr lang="en-US" dirty="0" err="1" smtClean="0"/>
              <a:t>Tipler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40000"/>
              </a:lnSpc>
            </a:pPr>
            <a:r>
              <a:rPr lang="en-US" b="1" dirty="0" err="1" smtClean="0"/>
              <a:t>Kolloid</a:t>
            </a:r>
            <a:r>
              <a:rPr lang="en-US" b="1" dirty="0" smtClean="0"/>
              <a:t> (</a:t>
            </a:r>
            <a:r>
              <a:rPr lang="en-US" b="1" dirty="0" err="1" smtClean="0"/>
              <a:t>Müsinöz</a:t>
            </a:r>
            <a:r>
              <a:rPr lang="en-US" b="1" dirty="0" smtClean="0"/>
              <a:t>)</a:t>
            </a:r>
          </a:p>
          <a:p>
            <a:pPr>
              <a:lnSpc>
                <a:spcPct val="140000"/>
              </a:lnSpc>
            </a:pPr>
            <a:r>
              <a:rPr lang="en-US" b="1" dirty="0" err="1" smtClean="0"/>
              <a:t>Meduller</a:t>
            </a:r>
            <a:endParaRPr lang="en-US" b="1" dirty="0" smtClean="0"/>
          </a:p>
          <a:p>
            <a:pPr>
              <a:lnSpc>
                <a:spcPct val="140000"/>
              </a:lnSpc>
            </a:pPr>
            <a:r>
              <a:rPr lang="en-US" b="1" dirty="0" err="1" smtClean="0"/>
              <a:t>Papiller</a:t>
            </a:r>
            <a:endParaRPr lang="en-US" b="1" dirty="0" smtClean="0"/>
          </a:p>
          <a:p>
            <a:pPr>
              <a:lnSpc>
                <a:spcPct val="140000"/>
              </a:lnSpc>
            </a:pPr>
            <a:r>
              <a:rPr lang="en-US" b="1" dirty="0" smtClean="0"/>
              <a:t>Adenoid </a:t>
            </a:r>
            <a:r>
              <a:rPr lang="en-US" b="1" dirty="0" err="1" smtClean="0"/>
              <a:t>Kistik</a:t>
            </a:r>
            <a:endParaRPr lang="en-US" b="1" dirty="0" smtClean="0"/>
          </a:p>
          <a:p>
            <a:pPr>
              <a:lnSpc>
                <a:spcPct val="140000"/>
              </a:lnSpc>
            </a:pPr>
            <a:r>
              <a:rPr lang="en-US" b="1" dirty="0" err="1" smtClean="0"/>
              <a:t>Tübüler</a:t>
            </a:r>
            <a:endParaRPr lang="en-US" b="1" dirty="0"/>
          </a:p>
        </p:txBody>
      </p:sp>
    </p:spTree>
    <p:extLst>
      <p:ext uri="{BB962C8B-B14F-4D97-AF65-F5344CB8AC3E}">
        <p14:creationId xmlns="" xmlns:p14="http://schemas.microsoft.com/office/powerpoint/2010/main" val="29182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0000FF"/>
                </a:solidFill>
              </a:rPr>
              <a:t>Hormon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</a:rPr>
              <a:t>reseptörleri</a:t>
            </a:r>
            <a:r>
              <a:rPr lang="en-US" sz="5400" b="1" dirty="0" smtClean="0">
                <a:solidFill>
                  <a:srgbClr val="0000FF"/>
                </a:solidFill>
              </a:rPr>
              <a:t> </a:t>
            </a:r>
            <a:endParaRPr lang="en-US" sz="54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b="1" dirty="0" smtClean="0"/>
              <a:t>%65-75 </a:t>
            </a:r>
            <a:r>
              <a:rPr lang="en-US" b="1" dirty="0" err="1" smtClean="0"/>
              <a:t>hastada</a:t>
            </a:r>
            <a:r>
              <a:rPr lang="en-US" b="1" dirty="0" smtClean="0"/>
              <a:t> </a:t>
            </a:r>
            <a:r>
              <a:rPr lang="en-US" b="1" dirty="0" err="1" smtClean="0"/>
              <a:t>pozitif</a:t>
            </a:r>
            <a:r>
              <a:rPr lang="en-US" b="1" dirty="0" smtClean="0"/>
              <a:t>: </a:t>
            </a:r>
            <a:r>
              <a:rPr lang="en-US" b="1" dirty="0" err="1" smtClean="0">
                <a:solidFill>
                  <a:srgbClr val="008000"/>
                </a:solidFill>
              </a:rPr>
              <a:t>Endokrin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</a:rPr>
              <a:t>tedaviye</a:t>
            </a:r>
            <a:r>
              <a:rPr lang="en-US" b="1" dirty="0" smtClean="0">
                <a:solidFill>
                  <a:srgbClr val="008000"/>
                </a:solidFill>
              </a:rPr>
              <a:t> </a:t>
            </a:r>
            <a:r>
              <a:rPr lang="en-US" b="1" dirty="0" err="1" smtClean="0">
                <a:solidFill>
                  <a:srgbClr val="008000"/>
                </a:solidFill>
              </a:rPr>
              <a:t>aday</a:t>
            </a:r>
            <a:endParaRPr lang="en-US" b="1" dirty="0" smtClean="0">
              <a:solidFill>
                <a:srgbClr val="008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ER:</a:t>
            </a:r>
            <a:r>
              <a:rPr lang="en-US" dirty="0" smtClean="0"/>
              <a:t> </a:t>
            </a:r>
            <a:r>
              <a:rPr lang="en-US" dirty="0" err="1" smtClean="0"/>
              <a:t>östrojen</a:t>
            </a:r>
            <a:r>
              <a:rPr lang="en-US" dirty="0" smtClean="0"/>
              <a:t> </a:t>
            </a:r>
            <a:r>
              <a:rPr lang="en-US" dirty="0" err="1" smtClean="0"/>
              <a:t>resptörü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b="1" dirty="0" smtClean="0">
                <a:solidFill>
                  <a:srgbClr val="FF0000"/>
                </a:solidFill>
              </a:rPr>
              <a:t>PR:</a:t>
            </a:r>
            <a:r>
              <a:rPr lang="en-US" dirty="0" smtClean="0"/>
              <a:t> </a:t>
            </a:r>
            <a:r>
              <a:rPr lang="en-US" dirty="0" err="1" smtClean="0"/>
              <a:t>progesteron</a:t>
            </a:r>
            <a:r>
              <a:rPr lang="en-US" dirty="0" smtClean="0"/>
              <a:t> </a:t>
            </a:r>
            <a:r>
              <a:rPr lang="en-US" dirty="0" err="1" smtClean="0"/>
              <a:t>resptörü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00"/>
                </a:solidFill>
              </a:rPr>
              <a:t>%25 </a:t>
            </a:r>
            <a:r>
              <a:rPr lang="en-US" b="1" dirty="0" err="1" smtClean="0">
                <a:solidFill>
                  <a:srgbClr val="000000"/>
                </a:solidFill>
              </a:rPr>
              <a:t>hormon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reseptörü</a:t>
            </a:r>
            <a:r>
              <a:rPr lang="en-US" b="1" dirty="0" smtClean="0">
                <a:solidFill>
                  <a:srgbClr val="000000"/>
                </a:solidFill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</a:rPr>
              <a:t>negatif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838379" y="6092222"/>
            <a:ext cx="40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de-DE" dirty="0"/>
              <a:t> ONCOLOGY LETTERS 9: 1207-1212, 2015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125052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838379" y="6092222"/>
            <a:ext cx="40132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  <a:p>
            <a:r>
              <a:rPr lang="de-DE" dirty="0"/>
              <a:t> ONCOLOGY LETTERS 9: 1207-1212, 2015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1"/>
            <a:ext cx="8504338" cy="62110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053672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solidFill>
                  <a:srgbClr val="0000FF"/>
                </a:solidFill>
              </a:rPr>
              <a:t>H</a:t>
            </a:r>
            <a:r>
              <a:rPr lang="en-US" sz="3200" b="1" dirty="0" smtClean="0">
                <a:solidFill>
                  <a:srgbClr val="0000FF"/>
                </a:solidFill>
              </a:rPr>
              <a:t>uman </a:t>
            </a:r>
            <a:r>
              <a:rPr lang="en-US" sz="3200" b="1" dirty="0">
                <a:solidFill>
                  <a:srgbClr val="0000FF"/>
                </a:solidFill>
              </a:rPr>
              <a:t>epidermal growth factor receptor-</a:t>
            </a:r>
            <a:r>
              <a:rPr lang="en-US" sz="3200" b="1" dirty="0" smtClean="0">
                <a:solidFill>
                  <a:srgbClr val="0000FF"/>
                </a:solidFill>
              </a:rPr>
              <a:t>2</a:t>
            </a:r>
            <a:endParaRPr lang="en-US" sz="3200" b="1" dirty="0">
              <a:solidFill>
                <a:srgbClr val="00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8105"/>
            <a:ext cx="8229600" cy="5064462"/>
          </a:xfrm>
        </p:spPr>
        <p:txBody>
          <a:bodyPr>
            <a:noAutofit/>
          </a:bodyPr>
          <a:lstStyle/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smtClean="0"/>
              <a:t>c-erbB-2; </a:t>
            </a:r>
            <a:r>
              <a:rPr lang="en-US" dirty="0"/>
              <a:t>Her2/</a:t>
            </a:r>
            <a:r>
              <a:rPr lang="en-US" dirty="0" err="1" smtClean="0"/>
              <a:t>neu</a:t>
            </a:r>
            <a:r>
              <a:rPr lang="en-US" dirty="0" smtClean="0"/>
              <a:t>; </a:t>
            </a:r>
            <a:r>
              <a:rPr lang="en-US" dirty="0"/>
              <a:t>HER-</a:t>
            </a:r>
            <a:r>
              <a:rPr lang="en-US" dirty="0" smtClean="0"/>
              <a:t>2; </a:t>
            </a:r>
            <a:r>
              <a:rPr lang="en-US" dirty="0"/>
              <a:t>HER-2/</a:t>
            </a:r>
            <a:r>
              <a:rPr lang="en-US" dirty="0" err="1" smtClean="0"/>
              <a:t>neu</a:t>
            </a:r>
            <a:endParaRPr lang="en-US" dirty="0" smtClean="0"/>
          </a:p>
          <a:p>
            <a:pPr marL="342900" lvl="1" indent="-342900">
              <a:lnSpc>
                <a:spcPct val="150000"/>
              </a:lnSpc>
              <a:buFont typeface="Arial"/>
              <a:buChar char="•"/>
            </a:pPr>
            <a:r>
              <a:rPr lang="en-US" dirty="0" err="1" smtClean="0">
                <a:solidFill>
                  <a:srgbClr val="FF0000"/>
                </a:solidFill>
              </a:rPr>
              <a:t>Transmembran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tirozin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kinaz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reseptörü</a:t>
            </a:r>
            <a:endParaRPr lang="en-US" dirty="0" smtClean="0">
              <a:solidFill>
                <a:srgbClr val="FF0000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b="1" u="sng" dirty="0" smtClean="0">
                <a:solidFill>
                  <a:srgbClr val="0000FF"/>
                </a:solidFill>
              </a:rPr>
              <a:t>IHC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0 </a:t>
            </a:r>
            <a:r>
              <a:rPr lang="en-US" dirty="0" err="1" smtClean="0">
                <a:solidFill>
                  <a:srgbClr val="000000"/>
                </a:solidFill>
              </a:rPr>
              <a:t>veya</a:t>
            </a:r>
            <a:r>
              <a:rPr lang="en-US" dirty="0" smtClean="0">
                <a:solidFill>
                  <a:srgbClr val="000000"/>
                </a:solidFill>
              </a:rPr>
              <a:t> 1+ : </a:t>
            </a:r>
            <a:r>
              <a:rPr lang="en-US" dirty="0" err="1" smtClean="0">
                <a:solidFill>
                  <a:srgbClr val="000000"/>
                </a:solidFill>
              </a:rPr>
              <a:t>Negatif</a:t>
            </a:r>
            <a:endParaRPr lang="en-US" dirty="0" smtClean="0">
              <a:solidFill>
                <a:srgbClr val="000000"/>
              </a:solidFill>
            </a:endParaRP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2+ </a:t>
            </a:r>
            <a:r>
              <a:rPr lang="en-US" dirty="0" err="1" smtClean="0">
                <a:solidFill>
                  <a:srgbClr val="000000"/>
                </a:solidFill>
              </a:rPr>
              <a:t>ek</a:t>
            </a:r>
            <a:r>
              <a:rPr lang="en-US" dirty="0" smtClean="0">
                <a:solidFill>
                  <a:srgbClr val="000000"/>
                </a:solidFill>
              </a:rPr>
              <a:t> test </a:t>
            </a:r>
            <a:r>
              <a:rPr lang="en-US" dirty="0" err="1" smtClean="0">
                <a:solidFill>
                  <a:srgbClr val="000000"/>
                </a:solidFill>
              </a:rPr>
              <a:t>gerekir</a:t>
            </a:r>
            <a:r>
              <a:rPr lang="en-US" dirty="0" smtClean="0">
                <a:solidFill>
                  <a:srgbClr val="000000"/>
                </a:solidFill>
              </a:rPr>
              <a:t> (FISH</a:t>
            </a:r>
            <a:r>
              <a:rPr lang="en-US" dirty="0">
                <a:solidFill>
                  <a:srgbClr val="000000"/>
                </a:solidFill>
              </a:rPr>
              <a:t>/</a:t>
            </a:r>
            <a:r>
              <a:rPr lang="en-US" dirty="0" smtClean="0">
                <a:solidFill>
                  <a:srgbClr val="000000"/>
                </a:solidFill>
              </a:rPr>
              <a:t>CISH)</a:t>
            </a:r>
          </a:p>
          <a:p>
            <a:pPr lvl="2">
              <a:lnSpc>
                <a:spcPct val="150000"/>
              </a:lnSpc>
            </a:pPr>
            <a:r>
              <a:rPr lang="en-US" dirty="0" smtClean="0">
                <a:solidFill>
                  <a:srgbClr val="000000"/>
                </a:solidFill>
              </a:rPr>
              <a:t>3+: </a:t>
            </a:r>
            <a:r>
              <a:rPr lang="en-US" dirty="0" err="1" smtClean="0">
                <a:solidFill>
                  <a:srgbClr val="000000"/>
                </a:solidFill>
              </a:rPr>
              <a:t>Pozitif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%15-25 </a:t>
            </a:r>
            <a:r>
              <a:rPr lang="en-US" sz="2800" b="1" dirty="0" err="1" smtClean="0">
                <a:solidFill>
                  <a:srgbClr val="FF0000"/>
                </a:solidFill>
              </a:rPr>
              <a:t>hastada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pozitif</a:t>
            </a:r>
            <a:r>
              <a:rPr lang="en-US" sz="2800" b="1" dirty="0" smtClean="0">
                <a:solidFill>
                  <a:srgbClr val="FF0000"/>
                </a:solidFill>
              </a:rPr>
              <a:t>: </a:t>
            </a:r>
            <a:r>
              <a:rPr lang="en-US" sz="2800" dirty="0" smtClean="0">
                <a:solidFill>
                  <a:srgbClr val="0000FF"/>
                </a:solidFill>
              </a:rPr>
              <a:t>anti-HER2 </a:t>
            </a:r>
            <a:r>
              <a:rPr lang="en-US" sz="2800" dirty="0" err="1" smtClean="0">
                <a:solidFill>
                  <a:srgbClr val="0000FF"/>
                </a:solidFill>
              </a:rPr>
              <a:t>tedaviye</a:t>
            </a:r>
            <a:r>
              <a:rPr lang="en-US" sz="2800" dirty="0" smtClean="0">
                <a:solidFill>
                  <a:srgbClr val="0000FF"/>
                </a:solidFill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</a:rPr>
              <a:t>aday</a:t>
            </a:r>
            <a:endParaRPr lang="en-US" sz="280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99476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84591" y="6442884"/>
            <a:ext cx="53594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 American Journal of Pathology, Vol. 183, No. 4,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8763655" cy="619225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377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11500" b="1" dirty="0" err="1" smtClean="0">
                <a:solidFill>
                  <a:srgbClr val="FF0000"/>
                </a:solidFill>
              </a:rPr>
              <a:t>Tedavi</a:t>
            </a:r>
            <a:r>
              <a:rPr lang="en-US" sz="11500" b="1" dirty="0" smtClean="0">
                <a:solidFill>
                  <a:srgbClr val="FF0000"/>
                </a:solidFill>
              </a:rPr>
              <a:t> </a:t>
            </a:r>
            <a:endParaRPr lang="en-US" sz="115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8000" dirty="0" err="1" smtClean="0"/>
              <a:t>Küratif</a:t>
            </a:r>
            <a:endParaRPr lang="en-US" sz="8000" dirty="0" smtClean="0"/>
          </a:p>
          <a:p>
            <a:pPr>
              <a:lnSpc>
                <a:spcPct val="150000"/>
              </a:lnSpc>
            </a:pPr>
            <a:r>
              <a:rPr lang="en-US" sz="8000" dirty="0" err="1" smtClean="0"/>
              <a:t>Palyatif</a:t>
            </a:r>
            <a:r>
              <a:rPr lang="en-US" sz="8000" dirty="0" smtClean="0"/>
              <a:t> </a:t>
            </a:r>
            <a:endParaRPr lang="en-US" sz="8000" dirty="0"/>
          </a:p>
        </p:txBody>
      </p:sp>
    </p:spTree>
    <p:extLst>
      <p:ext uri="{BB962C8B-B14F-4D97-AF65-F5344CB8AC3E}">
        <p14:creationId xmlns="" xmlns:p14="http://schemas.microsoft.com/office/powerpoint/2010/main" val="294741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Cerrahi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b="1" dirty="0" err="1" smtClean="0">
                <a:solidFill>
                  <a:srgbClr val="0000FF"/>
                </a:solidFill>
              </a:rPr>
              <a:t>Radikal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mastektomi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 smtClean="0">
                <a:solidFill>
                  <a:srgbClr val="0000FF"/>
                </a:solidFill>
              </a:rPr>
              <a:t>Meme, </a:t>
            </a:r>
            <a:r>
              <a:rPr lang="en-US" dirty="0" err="1" smtClean="0">
                <a:solidFill>
                  <a:srgbClr val="0000FF"/>
                </a:solidFill>
              </a:rPr>
              <a:t>pektoral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kas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 smtClean="0">
                <a:solidFill>
                  <a:srgbClr val="0000FF"/>
                </a:solidFill>
              </a:rPr>
              <a:t>aksiller</a:t>
            </a:r>
            <a:r>
              <a:rPr lang="en-US" dirty="0" smtClean="0">
                <a:solidFill>
                  <a:srgbClr val="0000FF"/>
                </a:solidFill>
              </a:rPr>
              <a:t> LN</a:t>
            </a:r>
          </a:p>
          <a:p>
            <a:pPr>
              <a:lnSpc>
                <a:spcPct val="150000"/>
              </a:lnSpc>
            </a:pPr>
            <a:r>
              <a:rPr lang="en-US" b="1" dirty="0" err="1" smtClean="0">
                <a:solidFill>
                  <a:srgbClr val="0000FF"/>
                </a:solidFill>
              </a:rPr>
              <a:t>Modifiye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radikal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mastektomi</a:t>
            </a:r>
            <a:endParaRPr lang="en-US" b="1" dirty="0" smtClean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>
                <a:solidFill>
                  <a:srgbClr val="0000FF"/>
                </a:solidFill>
              </a:rPr>
              <a:t>Meme, </a:t>
            </a:r>
            <a:r>
              <a:rPr lang="en-US" dirty="0" err="1">
                <a:solidFill>
                  <a:srgbClr val="0000FF"/>
                </a:solidFill>
              </a:rPr>
              <a:t>pektoral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kas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fasyası</a:t>
            </a:r>
            <a:r>
              <a:rPr lang="en-US" dirty="0" smtClean="0">
                <a:solidFill>
                  <a:srgbClr val="0000FF"/>
                </a:solidFill>
              </a:rPr>
              <a:t>, </a:t>
            </a:r>
            <a:r>
              <a:rPr lang="en-US" dirty="0" err="1">
                <a:solidFill>
                  <a:srgbClr val="0000FF"/>
                </a:solidFill>
              </a:rPr>
              <a:t>aksiller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smtClean="0">
                <a:solidFill>
                  <a:srgbClr val="0000FF"/>
                </a:solidFill>
              </a:rPr>
              <a:t>LN</a:t>
            </a: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Meme </a:t>
            </a:r>
            <a:r>
              <a:rPr lang="en-US" b="1" dirty="0" err="1" smtClean="0">
                <a:solidFill>
                  <a:srgbClr val="0000FF"/>
                </a:solidFill>
              </a:rPr>
              <a:t>koruyucu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cerrahi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b="1" dirty="0" smtClean="0">
                <a:solidFill>
                  <a:srgbClr val="0000FF"/>
                </a:solidFill>
              </a:rPr>
              <a:t>Sentinel </a:t>
            </a:r>
            <a:r>
              <a:rPr lang="en-US" b="1" dirty="0" err="1" smtClean="0">
                <a:solidFill>
                  <a:srgbClr val="0000FF"/>
                </a:solidFill>
              </a:rPr>
              <a:t>lenf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nodu</a:t>
            </a:r>
            <a:r>
              <a:rPr lang="en-US" b="1" dirty="0" smtClean="0">
                <a:solidFill>
                  <a:srgbClr val="0000FF"/>
                </a:solidFill>
              </a:rPr>
              <a:t> </a:t>
            </a:r>
            <a:r>
              <a:rPr lang="en-US" b="1" dirty="0" err="1" smtClean="0">
                <a:solidFill>
                  <a:srgbClr val="0000FF"/>
                </a:solidFill>
              </a:rPr>
              <a:t>biyopsisi</a:t>
            </a:r>
            <a:endParaRPr lang="en-US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endParaRPr lang="en-US" dirty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964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8300"/>
            <a:ext cx="9144000" cy="357586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0532560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b="1" dirty="0" smtClean="0">
                <a:solidFill>
                  <a:srgbClr val="FF0000"/>
                </a:solidFill>
              </a:rPr>
              <a:t>Adjuvant </a:t>
            </a:r>
            <a:r>
              <a:rPr lang="en-US" sz="6000" b="1" dirty="0" err="1" smtClean="0">
                <a:solidFill>
                  <a:srgbClr val="FF0000"/>
                </a:solidFill>
              </a:rPr>
              <a:t>tedaviler</a:t>
            </a:r>
            <a:endParaRPr lang="en-US" sz="60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</a:pPr>
            <a:r>
              <a:rPr lang="en-US" sz="4000" b="1" u="sng" dirty="0" err="1">
                <a:solidFill>
                  <a:srgbClr val="0000FF"/>
                </a:solidFill>
              </a:rPr>
              <a:t>Amaç</a:t>
            </a:r>
            <a:r>
              <a:rPr lang="en-US" sz="4000" b="1" u="sng" dirty="0">
                <a:solidFill>
                  <a:srgbClr val="0000FF"/>
                </a:solidFill>
              </a:rPr>
              <a:t>:</a:t>
            </a:r>
            <a:r>
              <a:rPr lang="en-US" sz="4000" dirty="0"/>
              <a:t> </a:t>
            </a:r>
            <a:r>
              <a:rPr lang="en-US" sz="4000" dirty="0" err="1"/>
              <a:t>nükslerden</a:t>
            </a:r>
            <a:r>
              <a:rPr lang="en-US" sz="4000" dirty="0"/>
              <a:t> </a:t>
            </a:r>
            <a:r>
              <a:rPr lang="en-US" sz="4000" dirty="0" err="1"/>
              <a:t>sorumlu</a:t>
            </a:r>
            <a:r>
              <a:rPr lang="en-US" sz="4000" dirty="0"/>
              <a:t> </a:t>
            </a:r>
            <a:r>
              <a:rPr lang="en-US" sz="4000" dirty="0" err="1"/>
              <a:t>olan</a:t>
            </a:r>
            <a:r>
              <a:rPr lang="en-US" sz="4000" dirty="0"/>
              <a:t> </a:t>
            </a:r>
            <a:r>
              <a:rPr lang="en-US" sz="4000" dirty="0" err="1"/>
              <a:t>mikrometastazların</a:t>
            </a:r>
            <a:r>
              <a:rPr lang="en-US" sz="4000" dirty="0"/>
              <a:t> </a:t>
            </a:r>
            <a:r>
              <a:rPr lang="en-US" sz="4000" dirty="0" err="1"/>
              <a:t>ortadan</a:t>
            </a:r>
            <a:r>
              <a:rPr lang="en-US" sz="4000" dirty="0"/>
              <a:t> </a:t>
            </a:r>
            <a:r>
              <a:rPr lang="en-US" sz="4000" dirty="0" err="1" smtClean="0"/>
              <a:t>kaldırılması</a:t>
            </a:r>
            <a:endParaRPr lang="en-US" sz="4400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smtClean="0">
                <a:solidFill>
                  <a:srgbClr val="0000FF"/>
                </a:solidFill>
              </a:rPr>
              <a:t>Hormonal </a:t>
            </a:r>
            <a:r>
              <a:rPr lang="en-US" sz="4400" b="1" dirty="0" err="1" smtClean="0">
                <a:solidFill>
                  <a:srgbClr val="0000FF"/>
                </a:solidFill>
              </a:rPr>
              <a:t>tedavi</a:t>
            </a:r>
            <a:endParaRPr lang="en-US" sz="4400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00FF"/>
                </a:solidFill>
              </a:rPr>
              <a:t>Kemoterapi</a:t>
            </a:r>
            <a:endParaRPr lang="en-US" sz="4400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00FF"/>
                </a:solidFill>
              </a:rPr>
              <a:t>Hedefe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yönelik</a:t>
            </a:r>
            <a:r>
              <a:rPr lang="en-US" sz="4400" b="1" dirty="0" smtClean="0">
                <a:solidFill>
                  <a:srgbClr val="0000FF"/>
                </a:solidFill>
              </a:rPr>
              <a:t> </a:t>
            </a:r>
            <a:r>
              <a:rPr lang="en-US" sz="4400" b="1" dirty="0" err="1" smtClean="0">
                <a:solidFill>
                  <a:srgbClr val="0000FF"/>
                </a:solidFill>
              </a:rPr>
              <a:t>tedavi</a:t>
            </a:r>
            <a:endParaRPr lang="tr-TR" sz="4400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4400" b="1" dirty="0" err="1" smtClean="0">
                <a:solidFill>
                  <a:srgbClr val="0000FF"/>
                </a:solidFill>
              </a:rPr>
              <a:t>Radyoterapi</a:t>
            </a:r>
            <a:endParaRPr lang="en-US" sz="4400" b="1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endParaRPr lang="en-US" sz="44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6655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7607" y="1218505"/>
            <a:ext cx="7074248" cy="4154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800" dirty="0" smtClean="0">
                <a:solidFill>
                  <a:srgbClr val="000000"/>
                </a:solidFill>
              </a:rPr>
              <a:t>1 </a:t>
            </a:r>
            <a:r>
              <a:rPr lang="en-US" sz="8800" dirty="0" err="1" smtClean="0">
                <a:solidFill>
                  <a:srgbClr val="000000"/>
                </a:solidFill>
              </a:rPr>
              <a:t>Saatte</a:t>
            </a:r>
            <a:r>
              <a:rPr lang="en-US" sz="88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190 </a:t>
            </a:r>
            <a:r>
              <a:rPr lang="en-US" sz="8800" dirty="0" err="1" smtClean="0"/>
              <a:t>yeni</a:t>
            </a:r>
            <a:r>
              <a:rPr lang="en-US" sz="8800" dirty="0" smtClean="0"/>
              <a:t> </a:t>
            </a:r>
            <a:r>
              <a:rPr lang="en-US" sz="8800" dirty="0" err="1" smtClean="0"/>
              <a:t>vaka</a:t>
            </a:r>
            <a:endParaRPr lang="en-US" sz="8800" dirty="0"/>
          </a:p>
          <a:p>
            <a:pPr algn="ctr"/>
            <a:r>
              <a:rPr lang="en-US" sz="8800" dirty="0" smtClean="0">
                <a:solidFill>
                  <a:srgbClr val="FF0000"/>
                </a:solidFill>
              </a:rPr>
              <a:t>60 </a:t>
            </a:r>
            <a:r>
              <a:rPr lang="en-US" sz="8800" dirty="0" err="1" smtClean="0">
                <a:solidFill>
                  <a:srgbClr val="000000"/>
                </a:solidFill>
              </a:rPr>
              <a:t>ölüm</a:t>
            </a:r>
            <a:endParaRPr lang="en-US" sz="88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400" y="415165"/>
            <a:ext cx="2023292" cy="20232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1269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Hormon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reseptör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</a:rPr>
              <a:t>pozitifliği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sz="3600" b="1" u="sng" dirty="0" smtClean="0">
                <a:solidFill>
                  <a:srgbClr val="0000FF"/>
                </a:solidFill>
              </a:rPr>
              <a:t>5 </a:t>
            </a:r>
            <a:r>
              <a:rPr lang="en-US" sz="3600" b="1" u="sng" dirty="0" err="1" smtClean="0">
                <a:solidFill>
                  <a:srgbClr val="0000FF"/>
                </a:solidFill>
              </a:rPr>
              <a:t>yıl</a:t>
            </a:r>
            <a:r>
              <a:rPr lang="en-US" sz="3600" b="1" u="sng" dirty="0" smtClean="0">
                <a:solidFill>
                  <a:srgbClr val="0000FF"/>
                </a:solidFill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</a:rPr>
              <a:t>tamoksifen</a:t>
            </a:r>
            <a:r>
              <a:rPr lang="en-US" sz="3600" b="1" u="sng" dirty="0" smtClean="0">
                <a:solidFill>
                  <a:srgbClr val="0000FF"/>
                </a:solidFill>
              </a:rPr>
              <a:t> </a:t>
            </a:r>
            <a:r>
              <a:rPr lang="en-US" sz="3600" b="1" u="sng" dirty="0" err="1" smtClean="0">
                <a:solidFill>
                  <a:srgbClr val="0000FF"/>
                </a:solidFill>
              </a:rPr>
              <a:t>ile</a:t>
            </a:r>
            <a:r>
              <a:rPr lang="en-US" sz="3600" b="1" u="sng" dirty="0" smtClean="0">
                <a:solidFill>
                  <a:srgbClr val="0000FF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en-US" sz="3200" dirty="0" err="1" smtClean="0">
                <a:solidFill>
                  <a:srgbClr val="0000FF"/>
                </a:solidFill>
              </a:rPr>
              <a:t>Nüks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riskinde</a:t>
            </a:r>
            <a:r>
              <a:rPr lang="en-US" sz="3200" dirty="0" smtClean="0">
                <a:solidFill>
                  <a:srgbClr val="0000FF"/>
                </a:solidFill>
              </a:rPr>
              <a:t> %41</a:t>
            </a:r>
          </a:p>
          <a:p>
            <a:pPr lvl="1">
              <a:lnSpc>
                <a:spcPct val="150000"/>
              </a:lnSpc>
            </a:pPr>
            <a:r>
              <a:rPr lang="en-US" sz="3200" dirty="0" err="1" smtClean="0">
                <a:solidFill>
                  <a:srgbClr val="0000FF"/>
                </a:solidFill>
              </a:rPr>
              <a:t>Ölüm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riskinde</a:t>
            </a:r>
            <a:r>
              <a:rPr lang="en-US" sz="3200" dirty="0" smtClean="0">
                <a:solidFill>
                  <a:srgbClr val="0000FF"/>
                </a:solidFill>
              </a:rPr>
              <a:t> %34 </a:t>
            </a:r>
            <a:r>
              <a:rPr lang="en-US" sz="3200" dirty="0" err="1" smtClean="0">
                <a:solidFill>
                  <a:srgbClr val="0000FF"/>
                </a:solidFill>
              </a:rPr>
              <a:t>azalma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sağlanmaktadır</a:t>
            </a:r>
            <a:r>
              <a:rPr lang="is-IS" sz="3200" dirty="0" smtClean="0">
                <a:solidFill>
                  <a:srgbClr val="0000FF"/>
                </a:solidFill>
              </a:rPr>
              <a:t>…</a:t>
            </a:r>
          </a:p>
          <a:p>
            <a:pPr>
              <a:lnSpc>
                <a:spcPct val="150000"/>
              </a:lnSpc>
            </a:pPr>
            <a:r>
              <a:rPr lang="en-US" sz="3600" b="1" u="sng" dirty="0" smtClean="0">
                <a:solidFill>
                  <a:srgbClr val="0000FF"/>
                </a:solidFill>
              </a:rPr>
              <a:t>A</a:t>
            </a:r>
            <a:r>
              <a:rPr lang="is-IS" sz="3600" b="1" u="sng" dirty="0" smtClean="0">
                <a:solidFill>
                  <a:srgbClr val="0000FF"/>
                </a:solidFill>
              </a:rPr>
              <a:t>romataz inhibitörleri</a:t>
            </a:r>
          </a:p>
          <a:p>
            <a:pPr lvl="1">
              <a:lnSpc>
                <a:spcPct val="15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P</a:t>
            </a:r>
            <a:r>
              <a:rPr lang="is-IS" sz="3200" dirty="0" smtClean="0">
                <a:solidFill>
                  <a:srgbClr val="0000FF"/>
                </a:solidFill>
              </a:rPr>
              <a:t>ostmenopozal kadınlarda</a:t>
            </a:r>
            <a:endParaRPr lang="en-US" sz="32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895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Tamoksifen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tr-TR" dirty="0" err="1" smtClean="0">
                <a:solidFill>
                  <a:srgbClr val="0000FF"/>
                </a:solidFill>
              </a:rPr>
              <a:t>Selektif</a:t>
            </a:r>
            <a:r>
              <a:rPr lang="tr-TR" dirty="0" smtClean="0"/>
              <a:t> östrojen reseptör modülatörü (SERM)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rgbClr val="0000FF"/>
                </a:solidFill>
              </a:rPr>
              <a:t>Kompetitif</a:t>
            </a:r>
            <a:r>
              <a:rPr lang="tr-TR" dirty="0" smtClean="0"/>
              <a:t> </a:t>
            </a:r>
            <a:r>
              <a:rPr lang="tr-TR" sz="3600" b="1" dirty="0" smtClean="0"/>
              <a:t>ER</a:t>
            </a:r>
            <a:r>
              <a:rPr lang="tr-TR" sz="3600" dirty="0" smtClean="0"/>
              <a:t> </a:t>
            </a:r>
            <a:r>
              <a:rPr lang="tr-TR" dirty="0" smtClean="0">
                <a:solidFill>
                  <a:srgbClr val="0000FF"/>
                </a:solidFill>
              </a:rPr>
              <a:t>antagonisti</a:t>
            </a:r>
          </a:p>
          <a:p>
            <a:pPr>
              <a:lnSpc>
                <a:spcPct val="150000"/>
              </a:lnSpc>
            </a:pPr>
            <a:r>
              <a:rPr lang="tr-TR" b="1" u="sng" dirty="0" smtClean="0"/>
              <a:t>Metabolizma:</a:t>
            </a:r>
            <a:r>
              <a:rPr lang="tr-TR" dirty="0" smtClean="0"/>
              <a:t> </a:t>
            </a:r>
            <a:r>
              <a:rPr lang="tr-TR" dirty="0" err="1" smtClean="0"/>
              <a:t>Hepatik</a:t>
            </a:r>
            <a:r>
              <a:rPr lang="tr-TR" dirty="0" smtClean="0"/>
              <a:t>, CYP2D6 - CYP3A4/5</a:t>
            </a:r>
          </a:p>
          <a:p>
            <a:pPr>
              <a:lnSpc>
                <a:spcPct val="150000"/>
              </a:lnSpc>
            </a:pPr>
            <a:r>
              <a:rPr lang="tr-TR" b="1" dirty="0" err="1" smtClean="0">
                <a:solidFill>
                  <a:srgbClr val="0000FF"/>
                </a:solidFill>
              </a:rPr>
              <a:t>Premenopozal</a:t>
            </a:r>
            <a:r>
              <a:rPr lang="tr-TR" dirty="0" smtClean="0"/>
              <a:t> ve </a:t>
            </a:r>
            <a:r>
              <a:rPr lang="tr-TR" b="1" dirty="0" err="1" smtClean="0">
                <a:solidFill>
                  <a:srgbClr val="0000FF"/>
                </a:solidFill>
              </a:rPr>
              <a:t>postmenopozal</a:t>
            </a:r>
            <a:r>
              <a:rPr lang="tr-TR" dirty="0" smtClean="0"/>
              <a:t> hastalarda kullanılabilir.</a:t>
            </a:r>
          </a:p>
          <a:p>
            <a:pPr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Tamoksifen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advers</a:t>
            </a:r>
            <a:r>
              <a:rPr lang="tr-TR" dirty="0" smtClean="0">
                <a:solidFill>
                  <a:srgbClr val="FF0000"/>
                </a:solidFill>
              </a:rPr>
              <a:t> olaylar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b="1" u="sng" dirty="0" smtClean="0">
                <a:solidFill>
                  <a:srgbClr val="0000FF"/>
                </a:solidFill>
              </a:rPr>
              <a:t>Sık görülenler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Sıcak basması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Gece terlemesi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Libido azalması</a:t>
            </a:r>
          </a:p>
          <a:p>
            <a:pPr lvl="1">
              <a:lnSpc>
                <a:spcPct val="150000"/>
              </a:lnSpc>
            </a:pPr>
            <a:r>
              <a:rPr lang="tr-TR" dirty="0" err="1" smtClean="0"/>
              <a:t>Vajinal</a:t>
            </a:r>
            <a:r>
              <a:rPr lang="tr-TR" dirty="0" smtClean="0"/>
              <a:t> </a:t>
            </a:r>
            <a:r>
              <a:rPr lang="tr-TR" dirty="0" err="1" smtClean="0"/>
              <a:t>akıtntı</a:t>
            </a:r>
            <a:r>
              <a:rPr lang="tr-TR" dirty="0" smtClean="0"/>
              <a:t>-kuruluk-kaşıntı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Adet düzensizliği/kanama</a:t>
            </a:r>
          </a:p>
          <a:p>
            <a:pPr>
              <a:lnSpc>
                <a:spcPct val="150000"/>
              </a:lnSpc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err="1" smtClean="0">
                <a:solidFill>
                  <a:srgbClr val="FF0000"/>
                </a:solidFill>
              </a:rPr>
              <a:t>Tamoksifen</a:t>
            </a:r>
            <a:r>
              <a:rPr lang="tr-TR" dirty="0" smtClean="0">
                <a:solidFill>
                  <a:srgbClr val="FF0000"/>
                </a:solidFill>
              </a:rPr>
              <a:t> </a:t>
            </a:r>
            <a:r>
              <a:rPr lang="tr-TR" dirty="0" err="1" smtClean="0">
                <a:solidFill>
                  <a:srgbClr val="FF0000"/>
                </a:solidFill>
              </a:rPr>
              <a:t>advers</a:t>
            </a:r>
            <a:r>
              <a:rPr lang="tr-TR" dirty="0" smtClean="0">
                <a:solidFill>
                  <a:srgbClr val="FF0000"/>
                </a:solidFill>
              </a:rPr>
              <a:t> olaylar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tr-TR" b="1" u="sng" dirty="0" smtClean="0">
                <a:solidFill>
                  <a:srgbClr val="0000FF"/>
                </a:solidFill>
              </a:rPr>
              <a:t>Nadir görülenler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Derin </a:t>
            </a:r>
            <a:r>
              <a:rPr lang="tr-TR" dirty="0" err="1" smtClean="0"/>
              <a:t>ven</a:t>
            </a:r>
            <a:r>
              <a:rPr lang="tr-TR" dirty="0" smtClean="0"/>
              <a:t> </a:t>
            </a:r>
            <a:r>
              <a:rPr lang="tr-TR" dirty="0" err="1" smtClean="0"/>
              <a:t>trombozu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err="1" smtClean="0"/>
              <a:t>Pulmoner</a:t>
            </a:r>
            <a:r>
              <a:rPr lang="tr-TR" dirty="0" smtClean="0"/>
              <a:t> </a:t>
            </a:r>
            <a:r>
              <a:rPr lang="tr-TR" dirty="0" err="1" smtClean="0"/>
              <a:t>emboli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smtClean="0"/>
              <a:t>Osteoporoz/kırık (</a:t>
            </a:r>
            <a:r>
              <a:rPr lang="tr-TR" dirty="0" err="1" smtClean="0"/>
              <a:t>premenopozal</a:t>
            </a:r>
            <a:r>
              <a:rPr lang="tr-TR" dirty="0" smtClean="0"/>
              <a:t> kadınlarda</a:t>
            </a:r>
            <a:r>
              <a:rPr lang="tr-TR" dirty="0" smtClean="0">
                <a:solidFill>
                  <a:srgbClr val="FF0000"/>
                </a:solidFill>
              </a:rPr>
              <a:t>!!!</a:t>
            </a:r>
            <a:r>
              <a:rPr lang="tr-TR" dirty="0" smtClean="0"/>
              <a:t>)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Katarakt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SVO</a:t>
            </a:r>
          </a:p>
          <a:p>
            <a:pPr lvl="1">
              <a:lnSpc>
                <a:spcPct val="150000"/>
              </a:lnSpc>
            </a:pPr>
            <a:r>
              <a:rPr lang="tr-TR" dirty="0" err="1" smtClean="0"/>
              <a:t>Endometriyum</a:t>
            </a:r>
            <a:r>
              <a:rPr lang="tr-TR" dirty="0" smtClean="0"/>
              <a:t> CA</a:t>
            </a:r>
          </a:p>
          <a:p>
            <a:pPr lvl="1">
              <a:lnSpc>
                <a:spcPct val="150000"/>
              </a:lnSpc>
            </a:pPr>
            <a:endParaRPr lang="tr-TR" dirty="0" smtClean="0"/>
          </a:p>
          <a:p>
            <a:pPr>
              <a:lnSpc>
                <a:spcPct val="150000"/>
              </a:lnSpc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err="1" smtClean="0">
                <a:solidFill>
                  <a:srgbClr val="FF0000"/>
                </a:solidFill>
              </a:rPr>
              <a:t>Aromataz</a:t>
            </a:r>
            <a:r>
              <a:rPr lang="tr-TR" b="1" dirty="0" smtClean="0">
                <a:solidFill>
                  <a:srgbClr val="FF0000"/>
                </a:solidFill>
              </a:rPr>
              <a:t> inhibitörleri</a:t>
            </a:r>
            <a:endParaRPr lang="tr-TR" b="1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 Potent </a:t>
            </a:r>
            <a:r>
              <a:rPr lang="tr-TR" dirty="0" smtClean="0"/>
              <a:t>ve </a:t>
            </a:r>
            <a:r>
              <a:rPr lang="tr-TR" b="1" dirty="0" err="1" smtClean="0">
                <a:solidFill>
                  <a:srgbClr val="0000FF"/>
                </a:solidFill>
              </a:rPr>
              <a:t>selektif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aromataz</a:t>
            </a:r>
            <a:r>
              <a:rPr lang="tr-TR" b="1" dirty="0" smtClean="0">
                <a:solidFill>
                  <a:srgbClr val="0000FF"/>
                </a:solidFill>
              </a:rPr>
              <a:t> </a:t>
            </a:r>
            <a:r>
              <a:rPr lang="tr-TR" b="1" dirty="0" err="1" smtClean="0">
                <a:solidFill>
                  <a:srgbClr val="0000FF"/>
                </a:solidFill>
              </a:rPr>
              <a:t>inhibisyonu</a:t>
            </a:r>
            <a:endParaRPr lang="tr-TR" b="1" dirty="0" smtClean="0">
              <a:solidFill>
                <a:srgbClr val="0000FF"/>
              </a:solidFill>
            </a:endParaRPr>
          </a:p>
          <a:p>
            <a:pPr lvl="1"/>
            <a:r>
              <a:rPr lang="tr-TR" dirty="0" err="1" smtClean="0"/>
              <a:t>Androstendion</a:t>
            </a:r>
            <a:r>
              <a:rPr lang="tr-TR" dirty="0" smtClean="0"/>
              <a:t> </a:t>
            </a:r>
            <a:r>
              <a:rPr lang="tr-TR" dirty="0" smtClean="0">
                <a:sym typeface="Wingdings" pitchFamily="2" charset="2"/>
              </a:rPr>
              <a:t> </a:t>
            </a:r>
            <a:r>
              <a:rPr lang="tr-TR" dirty="0" err="1" smtClean="0">
                <a:sym typeface="Wingdings" pitchFamily="2" charset="2"/>
              </a:rPr>
              <a:t>östron</a:t>
            </a:r>
            <a:r>
              <a:rPr lang="tr-TR" dirty="0" smtClean="0">
                <a:sym typeface="Wingdings" pitchFamily="2" charset="2"/>
              </a:rPr>
              <a:t> </a:t>
            </a:r>
          </a:p>
          <a:p>
            <a:pPr lvl="1"/>
            <a:r>
              <a:rPr lang="tr-TR" dirty="0" smtClean="0">
                <a:sym typeface="Wingdings" pitchFamily="2" charset="2"/>
              </a:rPr>
              <a:t>testosteron  </a:t>
            </a:r>
            <a:r>
              <a:rPr lang="tr-TR" dirty="0" err="1" smtClean="0">
                <a:sym typeface="Wingdings" pitchFamily="2" charset="2"/>
              </a:rPr>
              <a:t>östradiol</a:t>
            </a:r>
            <a:r>
              <a:rPr lang="tr-TR" dirty="0" smtClean="0">
                <a:sym typeface="Wingdings" pitchFamily="2" charset="2"/>
              </a:rPr>
              <a:t> dönüşümünü </a:t>
            </a:r>
            <a:r>
              <a:rPr lang="tr-TR" dirty="0" err="1" smtClean="0">
                <a:sym typeface="Wingdings" pitchFamily="2" charset="2"/>
              </a:rPr>
              <a:t>inhibe</a:t>
            </a:r>
            <a:r>
              <a:rPr lang="tr-TR" dirty="0" smtClean="0">
                <a:sym typeface="Wingdings" pitchFamily="2" charset="2"/>
              </a:rPr>
              <a:t> ederler. </a:t>
            </a:r>
          </a:p>
          <a:p>
            <a:pPr lvl="1"/>
            <a:r>
              <a:rPr lang="tr-TR" dirty="0" err="1" smtClean="0">
                <a:sym typeface="Wingdings" pitchFamily="2" charset="2"/>
              </a:rPr>
              <a:t>Nonsteroidal</a:t>
            </a:r>
            <a:r>
              <a:rPr lang="tr-TR" dirty="0" smtClean="0">
                <a:sym typeface="Wingdings" pitchFamily="2" charset="2"/>
              </a:rPr>
              <a:t>: </a:t>
            </a:r>
            <a:r>
              <a:rPr lang="tr-TR" dirty="0" err="1" smtClean="0">
                <a:sym typeface="Wingdings" pitchFamily="2" charset="2"/>
              </a:rPr>
              <a:t>anastrazol</a:t>
            </a:r>
            <a:r>
              <a:rPr lang="tr-TR" dirty="0" smtClean="0">
                <a:sym typeface="Wingdings" pitchFamily="2" charset="2"/>
              </a:rPr>
              <a:t>, </a:t>
            </a:r>
            <a:r>
              <a:rPr lang="tr-TR" dirty="0" err="1" smtClean="0">
                <a:sym typeface="Wingdings" pitchFamily="2" charset="2"/>
              </a:rPr>
              <a:t>letrozol</a:t>
            </a:r>
            <a:endParaRPr lang="tr-TR" dirty="0" smtClean="0">
              <a:sym typeface="Wingdings" pitchFamily="2" charset="2"/>
            </a:endParaRPr>
          </a:p>
          <a:p>
            <a:pPr lvl="1"/>
            <a:r>
              <a:rPr lang="tr-TR" dirty="0" err="1" smtClean="0">
                <a:sym typeface="Wingdings" pitchFamily="2" charset="2"/>
              </a:rPr>
              <a:t>Steroidal</a:t>
            </a:r>
            <a:r>
              <a:rPr lang="tr-TR" dirty="0" smtClean="0">
                <a:sym typeface="Wingdings" pitchFamily="2" charset="2"/>
              </a:rPr>
              <a:t>: </a:t>
            </a:r>
            <a:r>
              <a:rPr lang="tr-TR" dirty="0" err="1" smtClean="0">
                <a:sym typeface="Wingdings" pitchFamily="2" charset="2"/>
              </a:rPr>
              <a:t>ekzemestan</a:t>
            </a:r>
            <a:r>
              <a:rPr lang="tr-TR" dirty="0" smtClean="0">
                <a:sym typeface="Wingdings" pitchFamily="2" charset="2"/>
              </a:rPr>
              <a:t> </a:t>
            </a:r>
          </a:p>
          <a:p>
            <a:r>
              <a:rPr lang="tr-TR" sz="3600" b="1" dirty="0" err="1" smtClean="0">
                <a:solidFill>
                  <a:srgbClr val="0000FF"/>
                </a:solidFill>
                <a:sym typeface="Wingdings" pitchFamily="2" charset="2"/>
              </a:rPr>
              <a:t>Postmenopozal</a:t>
            </a:r>
            <a:r>
              <a:rPr lang="tr-TR" sz="3600" dirty="0" smtClean="0">
                <a:sym typeface="Wingdings" pitchFamily="2" charset="2"/>
              </a:rPr>
              <a:t> </a:t>
            </a:r>
            <a:r>
              <a:rPr lang="tr-TR" dirty="0" smtClean="0">
                <a:sym typeface="Wingdings" pitchFamily="2" charset="2"/>
              </a:rPr>
              <a:t>hastalarda!!!</a:t>
            </a:r>
            <a:endParaRPr lang="tr-TR" dirty="0"/>
          </a:p>
        </p:txBody>
      </p:sp>
      <p:sp>
        <p:nvSpPr>
          <p:cNvPr id="4" name="3 Dikdörtgen"/>
          <p:cNvSpPr/>
          <p:nvPr/>
        </p:nvSpPr>
        <p:spPr>
          <a:xfrm>
            <a:off x="3396774" y="2076411"/>
            <a:ext cx="423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X</a:t>
            </a:r>
            <a:endParaRPr lang="tr-TR" sz="3600" dirty="0">
              <a:solidFill>
                <a:srgbClr val="FF0000"/>
              </a:solidFill>
            </a:endParaRPr>
          </a:p>
        </p:txBody>
      </p:sp>
      <p:sp>
        <p:nvSpPr>
          <p:cNvPr id="5" name="4 Dikdörtgen"/>
          <p:cNvSpPr/>
          <p:nvPr/>
        </p:nvSpPr>
        <p:spPr>
          <a:xfrm>
            <a:off x="2907158" y="2612572"/>
            <a:ext cx="42351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3600" dirty="0" smtClean="0">
                <a:solidFill>
                  <a:srgbClr val="FF0000"/>
                </a:solidFill>
              </a:rPr>
              <a:t>X</a:t>
            </a:r>
            <a:endParaRPr lang="tr-TR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Aromataz</a:t>
            </a:r>
            <a:r>
              <a:rPr lang="tr-TR" dirty="0" smtClean="0">
                <a:solidFill>
                  <a:srgbClr val="FF0000"/>
                </a:solidFill>
              </a:rPr>
              <a:t> inhibitörleri </a:t>
            </a:r>
            <a:r>
              <a:rPr lang="tr-TR" dirty="0" err="1" smtClean="0">
                <a:solidFill>
                  <a:srgbClr val="FF0000"/>
                </a:solidFill>
              </a:rPr>
              <a:t>advers</a:t>
            </a:r>
            <a:r>
              <a:rPr lang="tr-TR" dirty="0" smtClean="0">
                <a:solidFill>
                  <a:srgbClr val="FF0000"/>
                </a:solidFill>
              </a:rPr>
              <a:t> olaylar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b="1" u="sng" dirty="0" smtClean="0">
                <a:solidFill>
                  <a:srgbClr val="0000FF"/>
                </a:solidFill>
              </a:rPr>
              <a:t>Sık görülenler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Sıcak basması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Kas, eklem ağrısı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Libido azalması</a:t>
            </a:r>
          </a:p>
          <a:p>
            <a:pPr lvl="1">
              <a:lnSpc>
                <a:spcPct val="150000"/>
              </a:lnSpc>
            </a:pPr>
            <a:r>
              <a:rPr lang="tr-TR" dirty="0" err="1" smtClean="0"/>
              <a:t>Vajinal</a:t>
            </a:r>
            <a:r>
              <a:rPr lang="tr-TR" dirty="0" smtClean="0"/>
              <a:t> </a:t>
            </a:r>
            <a:r>
              <a:rPr lang="tr-TR" dirty="0" err="1" smtClean="0"/>
              <a:t>akıtntı</a:t>
            </a:r>
            <a:r>
              <a:rPr lang="tr-TR" dirty="0" smtClean="0"/>
              <a:t>-kuruluk-kaşıntı</a:t>
            </a:r>
          </a:p>
          <a:p>
            <a:pPr lvl="1">
              <a:lnSpc>
                <a:spcPct val="150000"/>
              </a:lnSpc>
            </a:pPr>
            <a:r>
              <a:rPr lang="tr-TR" dirty="0" smtClean="0"/>
              <a:t>Kemik erimesi, kırık riski</a:t>
            </a:r>
          </a:p>
          <a:p>
            <a:pPr>
              <a:lnSpc>
                <a:spcPct val="150000"/>
              </a:lnSpc>
              <a:buNone/>
            </a:pP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dirty="0" err="1" smtClean="0">
                <a:solidFill>
                  <a:srgbClr val="FF0000"/>
                </a:solidFill>
              </a:rPr>
              <a:t>Aromataz</a:t>
            </a:r>
            <a:r>
              <a:rPr lang="tr-TR" dirty="0" smtClean="0">
                <a:solidFill>
                  <a:srgbClr val="FF0000"/>
                </a:solidFill>
              </a:rPr>
              <a:t> inhibitörleri </a:t>
            </a:r>
            <a:r>
              <a:rPr lang="tr-TR" dirty="0" err="1" smtClean="0">
                <a:solidFill>
                  <a:srgbClr val="FF0000"/>
                </a:solidFill>
              </a:rPr>
              <a:t>advers</a:t>
            </a:r>
            <a:r>
              <a:rPr lang="tr-TR" dirty="0" smtClean="0">
                <a:solidFill>
                  <a:srgbClr val="FF0000"/>
                </a:solidFill>
              </a:rPr>
              <a:t> olaylar</a:t>
            </a:r>
            <a:endParaRPr lang="tr-TR" dirty="0">
              <a:solidFill>
                <a:srgbClr val="FF0000"/>
              </a:solidFill>
            </a:endParaRPr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tr-TR" b="1" u="sng" dirty="0" smtClean="0">
                <a:solidFill>
                  <a:srgbClr val="0000FF"/>
                </a:solidFill>
              </a:rPr>
              <a:t>Nadir görülenler</a:t>
            </a:r>
          </a:p>
          <a:p>
            <a:pPr lvl="1"/>
            <a:r>
              <a:rPr lang="tr-TR" dirty="0" err="1" smtClean="0"/>
              <a:t>Karpal</a:t>
            </a:r>
            <a:r>
              <a:rPr lang="tr-TR" dirty="0" smtClean="0"/>
              <a:t> tünel sendromu</a:t>
            </a:r>
          </a:p>
          <a:p>
            <a:pPr lvl="1"/>
            <a:r>
              <a:rPr lang="tr-TR" dirty="0" smtClean="0"/>
              <a:t>Saçlarda azalma</a:t>
            </a:r>
          </a:p>
          <a:p>
            <a:pPr lvl="1"/>
            <a:r>
              <a:rPr lang="tr-TR" dirty="0" err="1" smtClean="0"/>
              <a:t>Kardiyovasküler</a:t>
            </a:r>
            <a:r>
              <a:rPr lang="tr-TR" dirty="0" smtClean="0"/>
              <a:t> problemler</a:t>
            </a:r>
          </a:p>
          <a:p>
            <a:pPr lvl="1"/>
            <a:r>
              <a:rPr lang="tr-TR" dirty="0" smtClean="0"/>
              <a:t>Hipertansiyon</a:t>
            </a:r>
          </a:p>
          <a:p>
            <a:pPr lvl="1"/>
            <a:r>
              <a:rPr lang="tr-TR" dirty="0" err="1" smtClean="0"/>
              <a:t>Lipid</a:t>
            </a:r>
            <a:r>
              <a:rPr lang="tr-TR" dirty="0" smtClean="0"/>
              <a:t> bozuklukları</a:t>
            </a:r>
          </a:p>
          <a:p>
            <a:pPr lvl="1"/>
            <a:r>
              <a:rPr lang="tr-TR" dirty="0" smtClean="0"/>
              <a:t>Duygu durum değişiklikleri / depresyon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 err="1" smtClean="0">
                <a:solidFill>
                  <a:srgbClr val="FF0000"/>
                </a:solidFill>
              </a:rPr>
              <a:t>Kemoterapi</a:t>
            </a:r>
            <a:r>
              <a:rPr lang="en-US" sz="5400" b="1" dirty="0" smtClean="0">
                <a:solidFill>
                  <a:srgbClr val="FF0000"/>
                </a:solidFill>
              </a:rPr>
              <a:t> 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40000"/>
              </a:lnSpc>
            </a:pPr>
            <a:r>
              <a:rPr lang="en-US" u="sng" dirty="0" err="1" smtClean="0">
                <a:solidFill>
                  <a:srgbClr val="0000FF"/>
                </a:solidFill>
              </a:rPr>
              <a:t>Antrasiklin</a:t>
            </a:r>
            <a:r>
              <a:rPr lang="en-US" u="sng" dirty="0" smtClean="0">
                <a:solidFill>
                  <a:srgbClr val="0000FF"/>
                </a:solid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</a:rPr>
              <a:t>temelli</a:t>
            </a:r>
            <a:r>
              <a:rPr lang="en-US" u="sng" dirty="0" smtClean="0">
                <a:solidFill>
                  <a:srgbClr val="0000FF"/>
                </a:solidFill>
              </a:rPr>
              <a:t> </a:t>
            </a:r>
            <a:r>
              <a:rPr lang="en-US" u="sng" dirty="0" err="1" smtClean="0">
                <a:solidFill>
                  <a:srgbClr val="0000FF"/>
                </a:solidFill>
              </a:rPr>
              <a:t>tedaviler</a:t>
            </a:r>
            <a:endParaRPr lang="en-US" u="sng" dirty="0" smtClean="0">
              <a:solidFill>
                <a:srgbClr val="0000FF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dirty="0" err="1" smtClean="0"/>
              <a:t>Doksorubisin</a:t>
            </a:r>
            <a:r>
              <a:rPr lang="en-US" dirty="0" smtClean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</a:t>
            </a:r>
            <a:r>
              <a:rPr lang="en-US" dirty="0" err="1" smtClean="0"/>
              <a:t>epirubisin</a:t>
            </a:r>
            <a:r>
              <a:rPr lang="en-US" dirty="0" smtClean="0"/>
              <a:t> </a:t>
            </a:r>
            <a:r>
              <a:rPr lang="en-US" dirty="0" err="1" smtClean="0"/>
              <a:t>ve</a:t>
            </a:r>
            <a:r>
              <a:rPr lang="en-US" dirty="0" smtClean="0"/>
              <a:t> </a:t>
            </a:r>
            <a:r>
              <a:rPr lang="en-US" dirty="0" err="1" smtClean="0"/>
              <a:t>siklofosfamid</a:t>
            </a:r>
            <a:endParaRPr lang="en-US" dirty="0" smtClean="0"/>
          </a:p>
          <a:p>
            <a:pPr lvl="2">
              <a:lnSpc>
                <a:spcPct val="140000"/>
              </a:lnSpc>
            </a:pPr>
            <a:r>
              <a:rPr lang="en-US" dirty="0" err="1" smtClean="0"/>
              <a:t>Kardiyotoksisite</a:t>
            </a:r>
            <a:r>
              <a:rPr lang="en-US" dirty="0" smtClean="0"/>
              <a:t>!!!</a:t>
            </a:r>
          </a:p>
          <a:p>
            <a:pPr>
              <a:lnSpc>
                <a:spcPct val="140000"/>
              </a:lnSpc>
            </a:pPr>
            <a:r>
              <a:rPr lang="en-US" u="sng" dirty="0" err="1" smtClean="0">
                <a:solidFill>
                  <a:srgbClr val="0000FF"/>
                </a:solidFill>
              </a:rPr>
              <a:t>Taksanlar</a:t>
            </a:r>
            <a:endParaRPr lang="en-US" u="sng" dirty="0" smtClean="0">
              <a:solidFill>
                <a:srgbClr val="0000FF"/>
              </a:solidFill>
            </a:endParaRPr>
          </a:p>
          <a:p>
            <a:pPr lvl="1">
              <a:lnSpc>
                <a:spcPct val="140000"/>
              </a:lnSpc>
            </a:pPr>
            <a:r>
              <a:rPr lang="en-US" dirty="0" err="1" smtClean="0"/>
              <a:t>Paklitaksel</a:t>
            </a:r>
            <a:r>
              <a:rPr lang="en-US" dirty="0" smtClean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</a:t>
            </a:r>
            <a:r>
              <a:rPr lang="en-US" dirty="0" err="1" smtClean="0"/>
              <a:t>docetaksel</a:t>
            </a:r>
            <a:endParaRPr lang="en-US" dirty="0" smtClean="0"/>
          </a:p>
          <a:p>
            <a:pPr>
              <a:lnSpc>
                <a:spcPct val="140000"/>
              </a:lnSpc>
            </a:pPr>
            <a:r>
              <a:rPr lang="en-US" u="sng" dirty="0" smtClean="0">
                <a:solidFill>
                  <a:srgbClr val="0000FF"/>
                </a:solidFill>
              </a:rPr>
              <a:t>Trastuzumab </a:t>
            </a:r>
            <a:endParaRPr lang="en-US" u="sng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39512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Evre</a:t>
            </a:r>
            <a:r>
              <a:rPr lang="en-US" b="1" dirty="0" smtClean="0">
                <a:solidFill>
                  <a:srgbClr val="FF0000"/>
                </a:solidFill>
              </a:rPr>
              <a:t> IV </a:t>
            </a:r>
            <a:r>
              <a:rPr lang="mr-IN" b="1" dirty="0" smtClean="0">
                <a:solidFill>
                  <a:srgbClr val="FF0000"/>
                </a:solidFill>
              </a:rPr>
              <a:t>–</a:t>
            </a:r>
            <a:r>
              <a:rPr lang="en-US" b="1" dirty="0" smtClean="0">
                <a:solidFill>
                  <a:srgbClr val="FF0000"/>
                </a:solidFill>
              </a:rPr>
              <a:t> Metastatik Meme </a:t>
            </a:r>
            <a:r>
              <a:rPr lang="en-US" b="1" dirty="0" err="1" smtClean="0">
                <a:solidFill>
                  <a:srgbClr val="FF0000"/>
                </a:solidFill>
              </a:rPr>
              <a:t>Kanseri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b="1" u="sng" dirty="0" err="1" smtClean="0">
                <a:solidFill>
                  <a:srgbClr val="0000FF"/>
                </a:solidFill>
              </a:rPr>
              <a:t>Amaç</a:t>
            </a:r>
            <a:r>
              <a:rPr lang="en-US" b="1" u="sng" dirty="0" smtClean="0">
                <a:solidFill>
                  <a:srgbClr val="0000FF"/>
                </a:solidFill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dirty="0" err="1" smtClean="0"/>
              <a:t>Aşırı</a:t>
            </a:r>
            <a:r>
              <a:rPr lang="en-US" dirty="0" smtClean="0"/>
              <a:t> </a:t>
            </a:r>
            <a:r>
              <a:rPr lang="en-US" dirty="0" err="1" smtClean="0"/>
              <a:t>toksisiteye</a:t>
            </a:r>
            <a:r>
              <a:rPr lang="en-US" dirty="0" smtClean="0"/>
              <a:t> </a:t>
            </a:r>
            <a:r>
              <a:rPr lang="en-US" dirty="0" err="1" smtClean="0"/>
              <a:t>neden</a:t>
            </a:r>
            <a:r>
              <a:rPr lang="en-US" dirty="0" smtClean="0"/>
              <a:t> </a:t>
            </a:r>
            <a:r>
              <a:rPr lang="en-US" dirty="0" err="1" smtClean="0"/>
              <a:t>olmadan</a:t>
            </a:r>
            <a:r>
              <a:rPr lang="en-US" dirty="0" smtClean="0"/>
              <a:t> </a:t>
            </a:r>
            <a:r>
              <a:rPr lang="en-US" dirty="0" err="1" smtClean="0"/>
              <a:t>semptomların</a:t>
            </a:r>
            <a:r>
              <a:rPr lang="en-US" dirty="0" smtClean="0"/>
              <a:t> </a:t>
            </a:r>
            <a:r>
              <a:rPr lang="en-US" dirty="0" err="1" smtClean="0"/>
              <a:t>önlenmesi</a:t>
            </a:r>
            <a:r>
              <a:rPr lang="en-US" dirty="0" smtClean="0"/>
              <a:t> </a:t>
            </a:r>
            <a:r>
              <a:rPr lang="en-US" dirty="0" err="1" smtClean="0"/>
              <a:t>veya</a:t>
            </a:r>
            <a:r>
              <a:rPr lang="en-US" dirty="0" smtClean="0"/>
              <a:t> </a:t>
            </a:r>
            <a:r>
              <a:rPr lang="en-US" dirty="0" err="1" smtClean="0"/>
              <a:t>giderilmesi</a:t>
            </a:r>
            <a:endParaRPr lang="en-US" dirty="0" smtClean="0"/>
          </a:p>
          <a:p>
            <a:pPr>
              <a:lnSpc>
                <a:spcPct val="150000"/>
              </a:lnSpc>
            </a:pPr>
            <a:r>
              <a:rPr lang="en-US" dirty="0" err="1" smtClean="0"/>
              <a:t>Sağkalımda</a:t>
            </a:r>
            <a:r>
              <a:rPr lang="en-US" dirty="0" smtClean="0"/>
              <a:t> </a:t>
            </a:r>
            <a:r>
              <a:rPr lang="en-US" dirty="0" err="1" smtClean="0"/>
              <a:t>iyileşme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2847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Metastatik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hastalıkta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tedavi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3 İçerik Yer Tutucusu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00FF"/>
                </a:solidFill>
              </a:rPr>
              <a:t>Lokal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tedaviler</a:t>
            </a:r>
            <a:r>
              <a:rPr lang="tr-TR" sz="3200" dirty="0" smtClean="0">
                <a:solidFill>
                  <a:srgbClr val="0000FF"/>
                </a:solidFill>
              </a:rPr>
              <a:t> </a:t>
            </a:r>
          </a:p>
          <a:p>
            <a:pPr lvl="1">
              <a:lnSpc>
                <a:spcPct val="150000"/>
              </a:lnSpc>
            </a:pPr>
            <a:r>
              <a:rPr lang="tr-TR" sz="3200" dirty="0" smtClean="0"/>
              <a:t>Cerrahi</a:t>
            </a:r>
          </a:p>
          <a:p>
            <a:pPr lvl="1">
              <a:lnSpc>
                <a:spcPct val="150000"/>
              </a:lnSpc>
            </a:pPr>
            <a:r>
              <a:rPr lang="tr-TR" sz="3200" dirty="0" smtClean="0"/>
              <a:t>RT</a:t>
            </a:r>
            <a:endParaRPr lang="en-US" sz="3200" dirty="0" smtClean="0"/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00FF"/>
                </a:solidFill>
              </a:rPr>
              <a:t>Endokrin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r>
              <a:rPr lang="en-US" sz="3200" dirty="0" err="1" smtClean="0">
                <a:solidFill>
                  <a:srgbClr val="0000FF"/>
                </a:solidFill>
              </a:rPr>
              <a:t>tedaviler</a:t>
            </a:r>
            <a:endParaRPr lang="en-US" sz="3200" dirty="0" smtClean="0">
              <a:solidFill>
                <a:srgbClr val="0000FF"/>
              </a:solidFill>
            </a:endParaRPr>
          </a:p>
          <a:p>
            <a:pPr>
              <a:lnSpc>
                <a:spcPct val="150000"/>
              </a:lnSpc>
            </a:pPr>
            <a:r>
              <a:rPr lang="en-US" sz="3200" dirty="0" err="1" smtClean="0">
                <a:solidFill>
                  <a:srgbClr val="0000FF"/>
                </a:solidFill>
              </a:rPr>
              <a:t>Kemoterapi</a:t>
            </a:r>
            <a:endParaRPr lang="en-US" sz="3200" dirty="0" smtClean="0">
              <a:solidFill>
                <a:srgbClr val="0000FF"/>
              </a:solidFill>
            </a:endParaRPr>
          </a:p>
        </p:txBody>
      </p:sp>
      <p:sp>
        <p:nvSpPr>
          <p:cNvPr id="5" name="4 İçerik Yer Tutucusu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 err="1" smtClean="0">
                <a:solidFill>
                  <a:srgbClr val="0000FF"/>
                </a:solidFill>
              </a:rPr>
              <a:t>Hedefe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yönelik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tedaviler</a:t>
            </a:r>
            <a:endParaRPr lang="en-US" dirty="0" smtClean="0">
              <a:solidFill>
                <a:srgbClr val="0000FF"/>
              </a:solidFill>
            </a:endParaRPr>
          </a:p>
          <a:p>
            <a:pPr lvl="1">
              <a:lnSpc>
                <a:spcPct val="150000"/>
              </a:lnSpc>
            </a:pPr>
            <a:r>
              <a:rPr lang="en-US" dirty="0" smtClean="0"/>
              <a:t>Trastuzumab</a:t>
            </a:r>
          </a:p>
          <a:p>
            <a:pPr lvl="1">
              <a:lnSpc>
                <a:spcPct val="150000"/>
              </a:lnSpc>
            </a:pPr>
            <a:r>
              <a:rPr lang="en-US" dirty="0" smtClean="0"/>
              <a:t>Lapatinib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/>
              <a:t>Pertuzumab</a:t>
            </a:r>
            <a:endParaRPr lang="en-US" dirty="0" smtClean="0"/>
          </a:p>
          <a:p>
            <a:pPr lvl="1">
              <a:lnSpc>
                <a:spcPct val="150000"/>
              </a:lnSpc>
            </a:pPr>
            <a:r>
              <a:rPr lang="en-US" dirty="0" smtClean="0"/>
              <a:t>T-DM1 (trastuzumab </a:t>
            </a:r>
            <a:r>
              <a:rPr lang="en-US" dirty="0" err="1" smtClean="0"/>
              <a:t>emtansine</a:t>
            </a:r>
            <a:r>
              <a:rPr lang="en-US" dirty="0" smtClean="0"/>
              <a:t>) 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solidFill>
                  <a:srgbClr val="0000FF"/>
                </a:solidFill>
              </a:rPr>
              <a:t>Kemik </a:t>
            </a:r>
            <a:r>
              <a:rPr lang="tr-TR" dirty="0" err="1" smtClean="0">
                <a:solidFill>
                  <a:srgbClr val="0000FF"/>
                </a:solidFill>
              </a:rPr>
              <a:t>modifiye</a:t>
            </a:r>
            <a:r>
              <a:rPr lang="tr-TR" dirty="0" smtClean="0">
                <a:solidFill>
                  <a:srgbClr val="0000FF"/>
                </a:solidFill>
              </a:rPr>
              <a:t> edici ajanlar</a:t>
            </a:r>
          </a:p>
          <a:p>
            <a:pPr lvl="1">
              <a:lnSpc>
                <a:spcPct val="150000"/>
              </a:lnSpc>
            </a:pPr>
            <a:r>
              <a:rPr lang="en-US" dirty="0" err="1" smtClean="0"/>
              <a:t>Bisfosfonatlar</a:t>
            </a:r>
            <a:r>
              <a:rPr lang="en-US" dirty="0" smtClean="0"/>
              <a:t> </a:t>
            </a:r>
            <a:endParaRPr lang="tr-TR" dirty="0" smtClean="0"/>
          </a:p>
          <a:p>
            <a:pPr lvl="1">
              <a:lnSpc>
                <a:spcPct val="150000"/>
              </a:lnSpc>
            </a:pPr>
            <a:r>
              <a:rPr lang="tr-TR" dirty="0" err="1" smtClean="0"/>
              <a:t>Denosumab</a:t>
            </a:r>
            <a:endParaRPr lang="tr-TR" sz="2800" dirty="0" smtClean="0"/>
          </a:p>
          <a:p>
            <a:pPr>
              <a:lnSpc>
                <a:spcPct val="150000"/>
              </a:lnSpc>
            </a:pPr>
            <a:endParaRPr lang="tr-TR" sz="3200" dirty="0"/>
          </a:p>
        </p:txBody>
      </p:sp>
    </p:spTree>
    <p:extLst>
      <p:ext uri="{BB962C8B-B14F-4D97-AF65-F5344CB8AC3E}">
        <p14:creationId xmlns="" xmlns:p14="http://schemas.microsoft.com/office/powerpoint/2010/main" val="81662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Dikdörtgen"/>
          <p:cNvSpPr/>
          <p:nvPr/>
        </p:nvSpPr>
        <p:spPr>
          <a:xfrm>
            <a:off x="3066988" y="6315286"/>
            <a:ext cx="585288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tr-TR" sz="1600" dirty="0">
                <a:solidFill>
                  <a:srgbClr val="0000FF"/>
                </a:solidFill>
              </a:rPr>
              <a:t>http://</a:t>
            </a:r>
            <a:r>
              <a:rPr lang="tr-TR" sz="1600" dirty="0" err="1">
                <a:solidFill>
                  <a:srgbClr val="0000FF"/>
                </a:solidFill>
              </a:rPr>
              <a:t>kanser.gov.tr</a:t>
            </a:r>
            <a:r>
              <a:rPr lang="tr-TR" sz="1600" dirty="0">
                <a:solidFill>
                  <a:srgbClr val="0000FF"/>
                </a:solidFill>
              </a:rPr>
              <a:t>/Dosya/</a:t>
            </a:r>
            <a:r>
              <a:rPr lang="tr-TR" sz="1600" dirty="0" err="1">
                <a:solidFill>
                  <a:srgbClr val="0000FF"/>
                </a:solidFill>
              </a:rPr>
              <a:t>ca_istatistik</a:t>
            </a:r>
            <a:r>
              <a:rPr lang="tr-TR" sz="1600" dirty="0">
                <a:solidFill>
                  <a:srgbClr val="0000FF"/>
                </a:solidFill>
              </a:rPr>
              <a:t>/ANA_rapor_2013v01_2.pdf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00"/>
            <a:ext cx="9144000" cy="5624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Metastatik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hastalıkta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tr-TR" b="1" dirty="0" smtClean="0">
                <a:solidFill>
                  <a:srgbClr val="FF0000"/>
                </a:solidFill>
              </a:rPr>
              <a:t>endokrin </a:t>
            </a:r>
            <a:r>
              <a:rPr lang="en-US" b="1" dirty="0" err="1" smtClean="0">
                <a:solidFill>
                  <a:srgbClr val="FF0000"/>
                </a:solidFill>
              </a:rPr>
              <a:t>tedavi</a:t>
            </a:r>
            <a:endParaRPr lang="tr-TR" dirty="0"/>
          </a:p>
        </p:txBody>
      </p:sp>
      <p:sp>
        <p:nvSpPr>
          <p:cNvPr id="6" name="5 İçerik Yer Tutucusu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tr-TR" dirty="0" err="1" smtClean="0"/>
              <a:t>Aromataz</a:t>
            </a:r>
            <a:r>
              <a:rPr lang="tr-TR" dirty="0" smtClean="0"/>
              <a:t> inhibitörleri (</a:t>
            </a:r>
            <a:r>
              <a:rPr lang="tr-TR" dirty="0" err="1" smtClean="0"/>
              <a:t>anastrazol</a:t>
            </a:r>
            <a:r>
              <a:rPr lang="tr-TR" dirty="0" smtClean="0"/>
              <a:t>, </a:t>
            </a:r>
            <a:r>
              <a:rPr lang="tr-TR" dirty="0" err="1" smtClean="0"/>
              <a:t>letrozozol</a:t>
            </a:r>
            <a:r>
              <a:rPr lang="tr-TR" dirty="0" smtClean="0"/>
              <a:t>, </a:t>
            </a:r>
            <a:r>
              <a:rPr lang="tr-TR" dirty="0" err="1" smtClean="0"/>
              <a:t>ekzemestan</a:t>
            </a:r>
            <a:r>
              <a:rPr lang="tr-TR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tr-TR" dirty="0" err="1" smtClean="0"/>
              <a:t>Tamoksifen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dirty="0" err="1" smtClean="0"/>
              <a:t>Fulvestrant</a:t>
            </a:r>
            <a:endParaRPr lang="tr-TR" dirty="0" smtClean="0"/>
          </a:p>
          <a:p>
            <a:pPr>
              <a:lnSpc>
                <a:spcPct val="150000"/>
              </a:lnSpc>
            </a:pPr>
            <a:r>
              <a:rPr lang="tr-TR" dirty="0" smtClean="0"/>
              <a:t>CDK4/6 inhibitörleri (</a:t>
            </a:r>
            <a:r>
              <a:rPr lang="tr-TR" dirty="0" err="1" smtClean="0"/>
              <a:t>Palbociclib</a:t>
            </a:r>
            <a:r>
              <a:rPr lang="tr-TR" dirty="0" smtClean="0"/>
              <a:t>, </a:t>
            </a:r>
            <a:r>
              <a:rPr lang="tr-TR" dirty="0" err="1" smtClean="0"/>
              <a:t>ribociclib</a:t>
            </a:r>
            <a:r>
              <a:rPr lang="tr-TR" dirty="0" smtClean="0"/>
              <a:t>, </a:t>
            </a:r>
            <a:r>
              <a:rPr lang="tr-TR" dirty="0" err="1" smtClean="0"/>
              <a:t>abemaciclib</a:t>
            </a:r>
            <a:r>
              <a:rPr lang="tr-TR" dirty="0" smtClean="0"/>
              <a:t>)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dk4/6 inhibitor ile ilgili görsel sonuc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43497" y="45000"/>
            <a:ext cx="4547262" cy="6768000"/>
          </a:xfrm>
          <a:prstGeom prst="rect">
            <a:avLst/>
          </a:prstGeom>
          <a:noFill/>
        </p:spPr>
      </p:pic>
      <p:sp>
        <p:nvSpPr>
          <p:cNvPr id="5" name="4 Dikdörtgen"/>
          <p:cNvSpPr/>
          <p:nvPr/>
        </p:nvSpPr>
        <p:spPr>
          <a:xfrm>
            <a:off x="2443498" y="1406769"/>
            <a:ext cx="1244248" cy="371789"/>
          </a:xfrm>
          <a:prstGeom prst="rect">
            <a:avLst/>
          </a:prstGeom>
          <a:solidFill>
            <a:srgbClr val="FF00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Ribociclib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6" name="5 Dikdörtgen"/>
          <p:cNvSpPr/>
          <p:nvPr/>
        </p:nvSpPr>
        <p:spPr>
          <a:xfrm>
            <a:off x="2443498" y="2080009"/>
            <a:ext cx="1535649" cy="391886"/>
          </a:xfrm>
          <a:prstGeom prst="rect">
            <a:avLst/>
          </a:prstGeom>
          <a:solidFill>
            <a:srgbClr val="FF00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Abemaciclib</a:t>
            </a:r>
            <a:r>
              <a:rPr lang="tr-TR" dirty="0" smtClean="0">
                <a:solidFill>
                  <a:schemeClr val="tx1"/>
                </a:solidFill>
              </a:rPr>
              <a:t>  </a:t>
            </a:r>
            <a:endParaRPr lang="tr-TR" dirty="0">
              <a:solidFill>
                <a:schemeClr val="tx1"/>
              </a:solidFill>
            </a:endParaRPr>
          </a:p>
        </p:txBody>
      </p:sp>
      <p:sp>
        <p:nvSpPr>
          <p:cNvPr id="7" name="6 Dikdörtgen"/>
          <p:cNvSpPr/>
          <p:nvPr/>
        </p:nvSpPr>
        <p:spPr>
          <a:xfrm>
            <a:off x="2443498" y="733530"/>
            <a:ext cx="1535649" cy="452175"/>
          </a:xfrm>
          <a:prstGeom prst="rect">
            <a:avLst/>
          </a:prstGeom>
          <a:solidFill>
            <a:srgbClr val="FF00FF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err="1" smtClean="0">
                <a:solidFill>
                  <a:schemeClr val="tx1"/>
                </a:solidFill>
              </a:rPr>
              <a:t>Palbociclib</a:t>
            </a:r>
            <a:r>
              <a:rPr lang="tr-TR" dirty="0" smtClean="0">
                <a:solidFill>
                  <a:schemeClr val="tx1"/>
                </a:solidFill>
              </a:rPr>
              <a:t> </a:t>
            </a:r>
            <a:endParaRPr lang="tr-TR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998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Anti-HER2 </a:t>
            </a:r>
            <a:r>
              <a:rPr lang="en-US" b="1" dirty="0" err="1" smtClean="0">
                <a:solidFill>
                  <a:srgbClr val="FF0000"/>
                </a:solidFill>
              </a:rPr>
              <a:t>tedaviler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5398" y="6388043"/>
            <a:ext cx="271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Lancet 2017; 389: 2415–29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964624"/>
            <a:ext cx="7701897" cy="542341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8110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>
                <a:solidFill>
                  <a:srgbClr val="0000FF"/>
                </a:solidFill>
              </a:rPr>
              <a:t>Anti-HER2 tedaviler</a:t>
            </a:r>
            <a:endParaRPr lang="tr-TR" b="1" dirty="0">
              <a:solidFill>
                <a:srgbClr val="0000FF"/>
              </a:solidFill>
            </a:endParaRPr>
          </a:p>
        </p:txBody>
      </p:sp>
      <p:pic>
        <p:nvPicPr>
          <p:cNvPr id="76804" name="Picture 4" descr="http://www.kddf.org/__DATA/_editor/2013/5/3/%E3%85%87%E3%85%87(1).jpg"/>
          <p:cNvPicPr>
            <a:picLocks noChangeAspect="1" noChangeArrowheads="1"/>
          </p:cNvPicPr>
          <p:nvPr/>
        </p:nvPicPr>
        <p:blipFill>
          <a:blip r:embed="rId2"/>
          <a:srcRect l="4882" t="6352" r="4499" b="35847"/>
          <a:stretch>
            <a:fillRect/>
          </a:stretch>
        </p:blipFill>
        <p:spPr bwMode="auto">
          <a:xfrm>
            <a:off x="287034" y="2167569"/>
            <a:ext cx="8569932" cy="25228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89986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Anti-HER2 </a:t>
            </a:r>
            <a:r>
              <a:rPr lang="en-US" b="1" dirty="0" err="1" smtClean="0">
                <a:solidFill>
                  <a:srgbClr val="FF0000"/>
                </a:solidFill>
              </a:rPr>
              <a:t>tedaviler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05398" y="6388043"/>
            <a:ext cx="2719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0000FF"/>
                </a:solidFill>
              </a:rPr>
              <a:t>Lancet 2017; 389: 2415–29</a:t>
            </a:r>
            <a:endParaRPr lang="en-US" dirty="0">
              <a:solidFill>
                <a:srgbClr val="0000FF"/>
              </a:solidFill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42757088"/>
              </p:ext>
            </p:extLst>
          </p:nvPr>
        </p:nvGraphicFramePr>
        <p:xfrm>
          <a:off x="264042" y="1106581"/>
          <a:ext cx="8650494" cy="5281461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1441749"/>
                <a:gridCol w="1441749"/>
                <a:gridCol w="1441749"/>
                <a:gridCol w="1441749"/>
                <a:gridCol w="1441749"/>
                <a:gridCol w="1441749"/>
              </a:tblGrid>
              <a:tr h="955663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Trastuzumab </a:t>
                      </a:r>
                      <a:endParaRPr lang="en-US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Lapatinib</a:t>
                      </a:r>
                      <a:endParaRPr lang="en-US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Pertuzumab</a:t>
                      </a:r>
                      <a:endParaRPr lang="en-US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Trastuzumab</a:t>
                      </a:r>
                      <a:r>
                        <a:rPr lang="en-US" baseline="0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baseline="0" dirty="0" err="1" smtClean="0">
                          <a:solidFill>
                            <a:srgbClr val="FFFF00"/>
                          </a:solidFill>
                        </a:rPr>
                        <a:t>Emtansin</a:t>
                      </a:r>
                      <a:endParaRPr lang="en-US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Neratinib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en-US" b="1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00FF"/>
                    </a:solidFill>
                  </a:tcPr>
                </a:tc>
              </a:tr>
              <a:tr h="956469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Sınıf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Monoklonal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antikor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Tirozin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kinaz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inhibitörü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Monoklonal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antikor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Antikor-ilaç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konjugatı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Tirozin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kinaz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dirty="0" err="1" smtClean="0">
                          <a:solidFill>
                            <a:schemeClr val="tx1"/>
                          </a:solidFill>
                        </a:rPr>
                        <a:t>inhibitörü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579373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Etki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Mekanizması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Rekombinant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,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hümanize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, MAB, ligand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bağımsız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HER2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ve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HER3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sinyal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iletimini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inhibe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eder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. 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HER2 dual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tirozin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kinaz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inhibitörü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Ligand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bağımlı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HER2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dimerizasyonunu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engeller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Maytansin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derivesi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potent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mikrobül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inhibtörü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ve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trastuzumab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</a:rPr>
                        <a:t>konjugasyonu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HER1, HER2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ve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HER4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tirozin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kinaz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</a:rPr>
                        <a:t>inhibitörü</a:t>
                      </a:r>
                      <a:endParaRPr lang="en-US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</a:tr>
              <a:tr h="1789956">
                <a:tc>
                  <a:txBody>
                    <a:bodyPr/>
                    <a:lstStyle/>
                    <a:p>
                      <a:pPr algn="ctr"/>
                      <a:r>
                        <a:rPr lang="en-US" dirty="0" err="1" smtClean="0">
                          <a:solidFill>
                            <a:srgbClr val="FFFF00"/>
                          </a:solidFill>
                        </a:rPr>
                        <a:t>Endikasyonu</a:t>
                      </a:r>
                      <a:r>
                        <a:rPr lang="en-US" dirty="0" smtClean="0">
                          <a:solidFill>
                            <a:srgbClr val="FFFF00"/>
                          </a:solidFill>
                        </a:rPr>
                        <a:t> </a:t>
                      </a:r>
                      <a:endParaRPr lang="en-US" dirty="0">
                        <a:solidFill>
                          <a:srgbClr val="FFFF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</a:rPr>
                        <a:t>HER2 </a:t>
                      </a:r>
                      <a:r>
                        <a:rPr lang="en-US" sz="1600" b="1" u="sng" dirty="0" err="1" smtClean="0">
                          <a:solidFill>
                            <a:schemeClr val="tx1"/>
                          </a:solidFill>
                        </a:rPr>
                        <a:t>pozitif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erken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evre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meme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kanseri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, metastatik meme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kanseri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</a:rPr>
                        <a:t>HER2 </a:t>
                      </a:r>
                      <a:r>
                        <a:rPr lang="en-US" sz="1600" b="1" u="sng" dirty="0" err="1" smtClean="0">
                          <a:solidFill>
                            <a:schemeClr val="tx1"/>
                          </a:solidFill>
                        </a:rPr>
                        <a:t>pozitif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metastatik meme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kanseri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</a:rPr>
                        <a:t>HER2 </a:t>
                      </a:r>
                      <a:r>
                        <a:rPr lang="en-US" sz="1600" b="1" u="sng" dirty="0" err="1" smtClean="0">
                          <a:solidFill>
                            <a:schemeClr val="tx1"/>
                          </a:solidFill>
                        </a:rPr>
                        <a:t>pozitif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u="sng" baseline="0" dirty="0" err="1" smtClean="0">
                          <a:solidFill>
                            <a:schemeClr val="tx1"/>
                          </a:solidFill>
                        </a:rPr>
                        <a:t>inoperabıl</a:t>
                      </a:r>
                      <a:r>
                        <a:rPr lang="en-US" sz="1600" b="0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meme </a:t>
                      </a:r>
                      <a:r>
                        <a:rPr lang="en-US" sz="1600" b="0" baseline="0" dirty="0" err="1" smtClean="0">
                          <a:solidFill>
                            <a:schemeClr val="tx1"/>
                          </a:solidFill>
                        </a:rPr>
                        <a:t>kanseri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</a:rPr>
                        <a:t>HER2 </a:t>
                      </a:r>
                      <a:r>
                        <a:rPr lang="en-US" sz="1600" b="1" u="sng" dirty="0" err="1" smtClean="0">
                          <a:solidFill>
                            <a:schemeClr val="tx1"/>
                          </a:solidFill>
                        </a:rPr>
                        <a:t>pozitif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metastatik meme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kanseri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u="sng" dirty="0" smtClean="0">
                          <a:solidFill>
                            <a:schemeClr val="tx1"/>
                          </a:solidFill>
                        </a:rPr>
                        <a:t>HER2 </a:t>
                      </a:r>
                      <a:r>
                        <a:rPr lang="en-US" sz="1600" b="1" u="sng" dirty="0" err="1" smtClean="0">
                          <a:solidFill>
                            <a:schemeClr val="tx1"/>
                          </a:solidFill>
                        </a:rPr>
                        <a:t>pozitif</a:t>
                      </a:r>
                      <a:r>
                        <a:rPr lang="en-US" sz="1600" b="1" u="sng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erken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evre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 meme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kanseri</a:t>
                      </a:r>
                      <a:r>
                        <a:rPr lang="en-US" sz="1600" baseline="0" dirty="0" smtClean="0">
                          <a:solidFill>
                            <a:schemeClr val="tx1"/>
                          </a:solidFill>
                        </a:rPr>
                        <a:t>, metastatik meme </a:t>
                      </a:r>
                      <a:r>
                        <a:rPr lang="en-US" sz="1600" baseline="0" dirty="0" err="1" smtClean="0">
                          <a:solidFill>
                            <a:schemeClr val="tx1"/>
                          </a:solidFill>
                        </a:rPr>
                        <a:t>kanseri</a:t>
                      </a:r>
                      <a:endParaRPr lang="en-US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338440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4" r="-1090"/>
          <a:stretch/>
        </p:blipFill>
        <p:spPr>
          <a:xfrm>
            <a:off x="1396313" y="676602"/>
            <a:ext cx="5488024" cy="5449562"/>
          </a:xfrm>
        </p:spPr>
      </p:pic>
    </p:spTree>
    <p:extLst>
      <p:ext uri="{BB962C8B-B14F-4D97-AF65-F5344CB8AC3E}">
        <p14:creationId xmlns="" xmlns:p14="http://schemas.microsoft.com/office/powerpoint/2010/main" val="191322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://globocan.iarc.fr/old/Factsheets/populations/graphs/bc90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00481" y="316735"/>
            <a:ext cx="5715000" cy="571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://globocan.iarc.fr/old/Factsheets/populations/graphs/pc90021.png"/>
          <p:cNvPicPr>
            <a:picLocks noChangeAspect="1" noChangeArrowheads="1"/>
          </p:cNvPicPr>
          <p:nvPr/>
        </p:nvPicPr>
        <p:blipFill>
          <a:blip r:embed="rId2"/>
          <a:srcRect l="5952" r="5758" b="6024"/>
          <a:stretch>
            <a:fillRect/>
          </a:stretch>
        </p:blipFill>
        <p:spPr bwMode="auto">
          <a:xfrm>
            <a:off x="253388" y="352539"/>
            <a:ext cx="5045725" cy="3580483"/>
          </a:xfrm>
          <a:prstGeom prst="rect">
            <a:avLst/>
          </a:prstGeom>
          <a:noFill/>
        </p:spPr>
      </p:pic>
      <p:pic>
        <p:nvPicPr>
          <p:cNvPr id="43012" name="Picture 4" descr="http://globocan.iarc.fr/old/Factsheets/populations/graphs/pc90022.png"/>
          <p:cNvPicPr>
            <a:picLocks noChangeAspect="1" noChangeArrowheads="1"/>
          </p:cNvPicPr>
          <p:nvPr/>
        </p:nvPicPr>
        <p:blipFill>
          <a:blip r:embed="rId3"/>
          <a:srcRect l="8513" r="10234" b="19036"/>
          <a:stretch>
            <a:fillRect/>
          </a:stretch>
        </p:blipFill>
        <p:spPr bwMode="auto">
          <a:xfrm>
            <a:off x="1707614" y="3613535"/>
            <a:ext cx="6191480" cy="3084723"/>
          </a:xfrm>
          <a:prstGeom prst="rect">
            <a:avLst/>
          </a:prstGeom>
          <a:noFill/>
        </p:spPr>
      </p:pic>
      <p:sp>
        <p:nvSpPr>
          <p:cNvPr id="4" name="3 Dikdörtgen"/>
          <p:cNvSpPr/>
          <p:nvPr/>
        </p:nvSpPr>
        <p:spPr>
          <a:xfrm>
            <a:off x="0" y="6488668"/>
            <a:ext cx="24291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solidFill>
                  <a:srgbClr val="0000FF"/>
                </a:solidFill>
              </a:rPr>
              <a:t>http://globocan.iarc.fr/</a:t>
            </a:r>
            <a:endParaRPr lang="tr-TR" b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/>
          <p:nvPr>
            <p:extLst>
              <p:ext uri="{D42A27DB-BD31-4B8C-83A1-F6EECF244321}">
                <p14:modId xmlns="" xmlns:p14="http://schemas.microsoft.com/office/powerpoint/2010/main" val="3814042547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1153246049"/>
              </p:ext>
            </p:extLst>
          </p:nvPr>
        </p:nvGraphicFramePr>
        <p:xfrm>
          <a:off x="498521" y="439197"/>
          <a:ext cx="8095029" cy="56976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863392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3075</TotalTime>
  <Words>1213</Words>
  <Application>Microsoft Macintosh PowerPoint</Application>
  <PresentationFormat>Ekran Gösterisi (4:3)</PresentationFormat>
  <Paragraphs>358</Paragraphs>
  <Slides>65</Slides>
  <Notes>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65</vt:i4>
      </vt:variant>
    </vt:vector>
  </HeadingPairs>
  <TitlesOfParts>
    <vt:vector size="66" baseType="lpstr">
      <vt:lpstr>Office Theme</vt:lpstr>
      <vt:lpstr>Slayt 1</vt:lpstr>
      <vt:lpstr>Slayt 2</vt:lpstr>
      <vt:lpstr>Epidemiyoloji </vt:lpstr>
      <vt:lpstr>Slayt 4</vt:lpstr>
      <vt:lpstr>Slayt 5</vt:lpstr>
      <vt:lpstr>Slayt 6</vt:lpstr>
      <vt:lpstr>Slayt 7</vt:lpstr>
      <vt:lpstr>Slayt 8</vt:lpstr>
      <vt:lpstr>Slayt 9</vt:lpstr>
      <vt:lpstr>Slayt 10</vt:lpstr>
      <vt:lpstr>Kuvvetli risk faktörleri</vt:lpstr>
      <vt:lpstr>Slayt 12</vt:lpstr>
      <vt:lpstr>Slayt 13</vt:lpstr>
      <vt:lpstr>Herediter meme kanserleri</vt:lpstr>
      <vt:lpstr>Zayıf-orta risk faktörleri</vt:lpstr>
      <vt:lpstr>Tartışmalı – Yanlış olduğu düşünülen faktörler</vt:lpstr>
      <vt:lpstr>Tarama ve önleme</vt:lpstr>
      <vt:lpstr>        MEME KANSERİ TARAMA PROGRAMI ULUSAL STANDARTLARI  </vt:lpstr>
      <vt:lpstr>Meme kanseri - ACS</vt:lpstr>
      <vt:lpstr>Cerrahi prevansiyon</vt:lpstr>
      <vt:lpstr>Kemoprevansiyon </vt:lpstr>
      <vt:lpstr>Tanısal yaklaşım </vt:lpstr>
      <vt:lpstr>TANI</vt:lpstr>
      <vt:lpstr>Belirti ve bulgular</vt:lpstr>
      <vt:lpstr>Slayt 25</vt:lpstr>
      <vt:lpstr>Meme kanseri anatomik dağılım</vt:lpstr>
      <vt:lpstr>MAMMOGRAFİ</vt:lpstr>
      <vt:lpstr>Slayt 28</vt:lpstr>
      <vt:lpstr>Biyopsi</vt:lpstr>
      <vt:lpstr>Meme patolojisi</vt:lpstr>
      <vt:lpstr>Patolojik Değerlendirme </vt:lpstr>
      <vt:lpstr>Ductal Carcinoma in situ (DCIS)</vt:lpstr>
      <vt:lpstr>invaziv duktal karsinoma </vt:lpstr>
      <vt:lpstr>Evreleme </vt:lpstr>
      <vt:lpstr>EVRELEME</vt:lpstr>
      <vt:lpstr>Slayt 36</vt:lpstr>
      <vt:lpstr>Slayt 37</vt:lpstr>
      <vt:lpstr>Slayt 38</vt:lpstr>
      <vt:lpstr>Slayt 39</vt:lpstr>
      <vt:lpstr>PROGNOSTİK BELİRTEÇLER</vt:lpstr>
      <vt:lpstr>İyi Prognozlu Histolojik Tipler </vt:lpstr>
      <vt:lpstr>Hormon reseptörleri </vt:lpstr>
      <vt:lpstr>Slayt 43</vt:lpstr>
      <vt:lpstr>Human epidermal growth factor receptor-2</vt:lpstr>
      <vt:lpstr>Slayt 45</vt:lpstr>
      <vt:lpstr>Tedavi </vt:lpstr>
      <vt:lpstr>Cerrahi</vt:lpstr>
      <vt:lpstr>Slayt 48</vt:lpstr>
      <vt:lpstr>Adjuvant tedaviler</vt:lpstr>
      <vt:lpstr>Hormon reseptör pozitifliği</vt:lpstr>
      <vt:lpstr>Tamoksifen </vt:lpstr>
      <vt:lpstr>Tamoksifen advers olaylar</vt:lpstr>
      <vt:lpstr>Tamoksifen advers olaylar</vt:lpstr>
      <vt:lpstr>Aromataz inhibitörleri</vt:lpstr>
      <vt:lpstr>Aromataz inhibitörleri advers olaylar</vt:lpstr>
      <vt:lpstr>Aromataz inhibitörleri advers olaylar</vt:lpstr>
      <vt:lpstr>Kemoterapi </vt:lpstr>
      <vt:lpstr>Evre IV – Metastatik Meme Kanseri</vt:lpstr>
      <vt:lpstr>Metastatik hastalıkta tedavi</vt:lpstr>
      <vt:lpstr>Metastatik hastalıkta endokrin tedavi</vt:lpstr>
      <vt:lpstr>Slayt 61</vt:lpstr>
      <vt:lpstr>Anti-HER2 tedaviler</vt:lpstr>
      <vt:lpstr>Anti-HER2 tedaviler</vt:lpstr>
      <vt:lpstr>Anti-HER2 tedaviler</vt:lpstr>
      <vt:lpstr>Slayt 65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YU UR</dc:creator>
  <cp:lastModifiedBy>Userq</cp:lastModifiedBy>
  <cp:revision>116</cp:revision>
  <dcterms:created xsi:type="dcterms:W3CDTF">2015-10-01T18:49:12Z</dcterms:created>
  <dcterms:modified xsi:type="dcterms:W3CDTF">2017-12-12T15:15:16Z</dcterms:modified>
</cp:coreProperties>
</file>