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izyolab1" initials="F" lastIdx="1" clrIdx="0">
    <p:extLst>
      <p:ext uri="{19B8F6BF-5375-455C-9EA6-DF929625EA0E}">
        <p15:presenceInfo xmlns:p15="http://schemas.microsoft.com/office/powerpoint/2012/main" userId="Fizyolab1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0131" autoAdjust="0"/>
  </p:normalViewPr>
  <p:slideViewPr>
    <p:cSldViewPr snapToGrid="0">
      <p:cViewPr varScale="1">
        <p:scale>
          <a:sx n="78" d="100"/>
          <a:sy n="78" d="100"/>
        </p:scale>
        <p:origin x="105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3F1CB9-3C01-47E5-B87F-75E89C1738A2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42452D-F162-4297-B6F5-5D06C73C88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6761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7E3602C-B008-4929-9FFA-167F792D24CB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40794735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0877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1477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400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7E3602C-B008-4929-9FFA-167F792D24CB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310828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8112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8202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1614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8257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7E3602C-B008-4929-9FFA-167F792D24CB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14869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7E3602C-B008-4929-9FFA-167F792D24CB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48662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C7E3602C-B008-4929-9FFA-167F792D24CB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3558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8117" y="2196302"/>
            <a:ext cx="5569697" cy="2631730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  <a:reflection blurRad="6350" stA="50000" endA="300" endPos="55500" dist="50800" dir="5400000" sy="-100000" algn="bl" rotWithShape="0"/>
          </a:effectLst>
          <a:scene3d>
            <a:camera prst="perspectiveFront"/>
            <a:lightRig rig="threePt" dir="t"/>
          </a:scene3d>
        </p:spPr>
      </p:pic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3813839" y="957543"/>
            <a:ext cx="8727949" cy="767096"/>
          </a:xfrm>
          <a:noFill/>
          <a:ln w="38100">
            <a:noFill/>
          </a:ln>
        </p:spPr>
        <p:txBody>
          <a:bodyPr>
            <a:normAutofit fontScale="90000"/>
          </a:bodyPr>
          <a:lstStyle/>
          <a:p>
            <a:pPr algn="ctr"/>
            <a:r>
              <a:rPr lang="tr-TR" sz="4000" b="1" dirty="0" err="1">
                <a:solidFill>
                  <a:schemeClr val="tx1">
                    <a:lumMod val="85000"/>
                  </a:schemeClr>
                </a:solidFill>
              </a:rPr>
              <a:t>Membranes</a:t>
            </a:r>
            <a:r>
              <a:rPr lang="tr-TR" sz="4000" b="1" dirty="0">
                <a:solidFill>
                  <a:schemeClr val="tx1">
                    <a:lumMod val="85000"/>
                  </a:schemeClr>
                </a:solidFill>
              </a:rPr>
              <a:t>, CHANNELS AND TRANSFER</a:t>
            </a:r>
            <a:br>
              <a:rPr lang="tr-TR" sz="4000" b="1">
                <a:solidFill>
                  <a:schemeClr val="tx1">
                    <a:lumMod val="85000"/>
                  </a:schemeClr>
                </a:solidFill>
              </a:rPr>
            </a:br>
            <a:endParaRPr lang="tr-TR" sz="4000" b="1" dirty="0">
              <a:solidFill>
                <a:schemeClr val="tx1">
                  <a:lumMod val="85000"/>
                </a:schemeClr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547103" y="4301922"/>
            <a:ext cx="5791201" cy="1995546"/>
          </a:xfrm>
        </p:spPr>
        <p:txBody>
          <a:bodyPr>
            <a:normAutofit/>
          </a:bodyPr>
          <a:lstStyle/>
          <a:p>
            <a:pPr algn="ctr"/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Dr. C. Etkin ŞAFAK</a:t>
            </a:r>
          </a:p>
          <a:p>
            <a:pPr algn="ctr"/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Ankara </a:t>
            </a:r>
            <a:r>
              <a:rPr lang="tr-TR" b="1" dirty="0" err="1">
                <a:solidFill>
                  <a:schemeClr val="tx1">
                    <a:lumMod val="85000"/>
                  </a:schemeClr>
                </a:solidFill>
              </a:rPr>
              <a:t>University</a:t>
            </a:r>
            <a:endParaRPr lang="tr-TR" b="1" dirty="0">
              <a:solidFill>
                <a:schemeClr val="tx1">
                  <a:lumMod val="85000"/>
                </a:schemeClr>
              </a:solidFill>
            </a:endParaRPr>
          </a:p>
          <a:p>
            <a:pPr algn="ctr"/>
            <a:r>
              <a:rPr lang="tr-TR" b="1" dirty="0" err="1">
                <a:solidFill>
                  <a:schemeClr val="tx1">
                    <a:lumMod val="85000"/>
                  </a:schemeClr>
                </a:solidFill>
              </a:rPr>
              <a:t>Department</a:t>
            </a:r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 of </a:t>
            </a:r>
            <a:r>
              <a:rPr lang="tr-TR" b="1" dirty="0" err="1">
                <a:solidFill>
                  <a:schemeClr val="tx1">
                    <a:lumMod val="85000"/>
                  </a:schemeClr>
                </a:solidFill>
              </a:rPr>
              <a:t>Physiology</a:t>
            </a:r>
            <a:endParaRPr lang="tr-TR" b="1" dirty="0">
              <a:solidFill>
                <a:schemeClr val="tx1">
                  <a:lumMod val="85000"/>
                </a:schemeClr>
              </a:solidFill>
            </a:endParaRPr>
          </a:p>
          <a:p>
            <a:pPr algn="ctr"/>
            <a:endParaRPr lang="tr-TR" b="1" dirty="0">
              <a:solidFill>
                <a:schemeClr val="tx1">
                  <a:lumMod val="85000"/>
                </a:schemeClr>
              </a:solidFill>
            </a:endParaRPr>
          </a:p>
          <a:p>
            <a:pPr algn="ctr"/>
            <a:endParaRPr lang="tr-TR" b="1" dirty="0">
              <a:solidFill>
                <a:schemeClr val="tx1">
                  <a:lumMod val="85000"/>
                </a:schemeClr>
              </a:solidFill>
            </a:endParaRPr>
          </a:p>
          <a:p>
            <a:pPr algn="ctr"/>
            <a:endParaRPr lang="tr-TR" b="1" dirty="0">
              <a:solidFill>
                <a:schemeClr val="tx1">
                  <a:lumMod val="85000"/>
                </a:schemeClr>
              </a:solidFill>
            </a:endParaRPr>
          </a:p>
          <a:p>
            <a:pPr algn="ctr"/>
            <a:endParaRPr lang="tr-TR" b="1" dirty="0">
              <a:solidFill>
                <a:schemeClr val="tx1">
                  <a:lumMod val="85000"/>
                </a:schemeClr>
              </a:solidFill>
            </a:endParaRPr>
          </a:p>
          <a:p>
            <a:pPr algn="ctr"/>
            <a:endParaRPr lang="tr-TR" b="1" dirty="0">
              <a:solidFill>
                <a:schemeClr val="tx1">
                  <a:lumMod val="85000"/>
                </a:schemeClr>
              </a:solidFill>
            </a:endParaRPr>
          </a:p>
          <a:p>
            <a:pPr algn="ctr"/>
            <a:endParaRPr lang="tr-TR" b="1" dirty="0">
              <a:solidFill>
                <a:schemeClr val="tx1">
                  <a:lumMod val="85000"/>
                </a:schemeClr>
              </a:solidFill>
            </a:endParaRPr>
          </a:p>
          <a:p>
            <a:pPr algn="ctr"/>
            <a:endParaRPr lang="tr-TR" b="1" dirty="0">
              <a:solidFill>
                <a:schemeClr val="tx1">
                  <a:lumMod val="85000"/>
                </a:schemeClr>
              </a:solidFill>
            </a:endParaRPr>
          </a:p>
          <a:p>
            <a:pPr algn="ctr"/>
            <a:endParaRPr lang="tr-TR" b="1" dirty="0">
              <a:solidFill>
                <a:schemeClr val="tx1">
                  <a:lumMod val="85000"/>
                </a:schemeClr>
              </a:solidFill>
            </a:endParaRPr>
          </a:p>
          <a:p>
            <a:pPr algn="ctr"/>
            <a:endParaRPr lang="tr-TR" b="1" dirty="0">
              <a:solidFill>
                <a:schemeClr val="tx1">
                  <a:lumMod val="85000"/>
                </a:schemeClr>
              </a:solidFill>
            </a:endParaRPr>
          </a:p>
          <a:p>
            <a:pPr algn="ctr"/>
            <a:endParaRPr lang="tr-TR" b="1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408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609066" y="267269"/>
            <a:ext cx="11431588" cy="1507067"/>
          </a:xfrm>
        </p:spPr>
        <p:txBody>
          <a:bodyPr>
            <a:normAutofit/>
          </a:bodyPr>
          <a:lstStyle/>
          <a:p>
            <a:r>
              <a:rPr lang="tr-TR" sz="2400" b="1" cap="none" dirty="0"/>
              <a:t>ACTIVE TRANSPORT</a:t>
            </a:r>
            <a:endParaRPr lang="en-US" sz="2400" b="1" cap="none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0368" y="1554403"/>
            <a:ext cx="6172199" cy="4971857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I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 uses energy to move a substance uphill across a membrane.</a:t>
            </a:r>
            <a:endParaRPr lang="tr-TR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R</a:t>
            </a:r>
            <a:r>
              <a:rPr lang="en-US" dirty="0" err="1">
                <a:solidFill>
                  <a:schemeClr val="tx1">
                    <a:lumMod val="85000"/>
                  </a:schemeClr>
                </a:solidFill>
              </a:rPr>
              <a:t>equires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 binding of a substance to the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transporter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in the membrane</a:t>
            </a:r>
            <a:endParaRPr lang="tr-TR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Because these transporters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move the substance uphill, they are often referred to as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“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pumps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.”</a:t>
            </a:r>
            <a:endParaRPr lang="tr-TR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T</a:t>
            </a:r>
            <a:r>
              <a:rPr lang="en-US" dirty="0" err="1">
                <a:solidFill>
                  <a:schemeClr val="tx1">
                    <a:lumMod val="85000"/>
                  </a:schemeClr>
                </a:solidFill>
              </a:rPr>
              <a:t>ransporters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 exhibit 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specificity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 and 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saturation</a:t>
            </a:r>
            <a:endParaRPr lang="tr-TR" b="1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T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he flux via the transporter is maximal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when all transporter binding sites are saturated.</a:t>
            </a: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6182" y="2289426"/>
            <a:ext cx="4287549" cy="1860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4871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865098" y="450149"/>
            <a:ext cx="11431588" cy="1507067"/>
          </a:xfrm>
        </p:spPr>
        <p:txBody>
          <a:bodyPr>
            <a:normAutofit/>
          </a:bodyPr>
          <a:lstStyle/>
          <a:p>
            <a:r>
              <a:rPr lang="tr-TR" sz="2400" b="1" cap="none" dirty="0"/>
              <a:t>ACTIVE TRANSPORT</a:t>
            </a:r>
            <a:endParaRPr lang="en-US" sz="2400" b="1" cap="none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36429" y="1792624"/>
            <a:ext cx="6172199" cy="497185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The net movement and the maintenance of a higher steady-state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concentration can be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achieved by the continuous input of energy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.</a:t>
            </a: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This energy can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;</a:t>
            </a:r>
          </a:p>
          <a:p>
            <a:pPr marL="987552" lvl="2" indent="0">
              <a:buNone/>
            </a:pP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(1) alter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the affinity of the binding site on the transporter; </a:t>
            </a:r>
            <a:endParaRPr lang="tr-TR" dirty="0">
              <a:solidFill>
                <a:schemeClr val="tx1">
                  <a:lumMod val="85000"/>
                </a:schemeClr>
              </a:solidFill>
            </a:endParaRPr>
          </a:p>
          <a:p>
            <a:pPr marL="987552" lvl="2" indent="0">
              <a:buNone/>
            </a:pP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(2) alter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the rates at which the binding site on the transporter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is shifted from one surface to the other.</a:t>
            </a: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3557" y="1957216"/>
            <a:ext cx="4229100" cy="252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677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645642" y="322133"/>
            <a:ext cx="11431588" cy="1507067"/>
          </a:xfrm>
        </p:spPr>
        <p:txBody>
          <a:bodyPr>
            <a:normAutofit/>
          </a:bodyPr>
          <a:lstStyle/>
          <a:p>
            <a:r>
              <a:rPr lang="tr-TR" sz="2400" b="1" cap="none" dirty="0"/>
              <a:t>ACTIVE TRANSPORT</a:t>
            </a:r>
            <a:endParaRPr lang="en-US" sz="2400" b="1" cap="none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0368" y="1468013"/>
            <a:ext cx="6172199" cy="497185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Active transport mechanisms can be divided into two categories. </a:t>
            </a:r>
            <a:endParaRPr lang="tr-TR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Primary active transport</a:t>
            </a:r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: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directly uses a source of chemical energy (e.g., ATP) to move molecules across a membrane against their gradient. </a:t>
            </a:r>
            <a:endParaRPr lang="tr-TR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Secondary active transport (cotransport)</a:t>
            </a:r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: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uses an electrochemical gradient – generated by active transport – as an energy source to move molecules 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a</a:t>
            </a:r>
            <a:r>
              <a:rPr lang="en-US" dirty="0" err="1">
                <a:solidFill>
                  <a:schemeClr val="tx1">
                    <a:lumMod val="85000"/>
                  </a:schemeClr>
                </a:solidFill>
              </a:rPr>
              <a:t>gainst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 their gradient, </a:t>
            </a:r>
            <a:endParaRPr lang="tr-TR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does not directly require a chemical source of energy such as ATP.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2819" y="1829200"/>
            <a:ext cx="3807403" cy="2343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444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133578" y="303845"/>
            <a:ext cx="11431588" cy="1507067"/>
          </a:xfrm>
        </p:spPr>
        <p:txBody>
          <a:bodyPr>
            <a:normAutofit/>
          </a:bodyPr>
          <a:lstStyle/>
          <a:p>
            <a:r>
              <a:rPr lang="tr-TR" sz="2400" b="1" cap="none" dirty="0"/>
              <a:t>PRIMARY ACTIVE TRANSPORT</a:t>
            </a:r>
            <a:endParaRPr lang="en-US" sz="2400" b="1" cap="none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40978" y="1522877"/>
            <a:ext cx="6172199" cy="497185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One of the most important pumps in animal cells is the sodium-potassium pump, which moves Na​+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out of cells, and K+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into them. </a:t>
            </a:r>
            <a:endParaRPr lang="tr-TR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T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he transport process uses ATP as an energy source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-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primary active transport.</a:t>
            </a:r>
          </a:p>
          <a:p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t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he sodium-potassium pump maintain correct concentrations of Na+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and K+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in living cells, </a:t>
            </a:r>
            <a:endParaRPr lang="tr-TR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it plays a major role in generating the voltage across the cell membrane in animal cells. </a:t>
            </a:r>
            <a:endParaRPr lang="tr-TR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Pumps like this, which are involved in the establishment and maintenance of 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membrane voltages, are known as </a:t>
            </a:r>
            <a:r>
              <a:rPr lang="en-US" dirty="0" err="1">
                <a:solidFill>
                  <a:schemeClr val="tx1">
                    <a:lumMod val="85000"/>
                  </a:schemeClr>
                </a:solidFill>
              </a:rPr>
              <a:t>electrogenic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 pumps. </a:t>
            </a: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5157" y="2079018"/>
            <a:ext cx="3564014" cy="2623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376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839824" y="394985"/>
            <a:ext cx="11431588" cy="1507067"/>
          </a:xfrm>
        </p:spPr>
        <p:txBody>
          <a:bodyPr>
            <a:normAutofit/>
          </a:bodyPr>
          <a:lstStyle/>
          <a:p>
            <a:r>
              <a:rPr lang="tr-TR" sz="2400" b="1" cap="none" dirty="0"/>
              <a:t>PRIMARY ACTIVE TRANSPORT</a:t>
            </a:r>
            <a:endParaRPr lang="en-US" sz="2400" b="1" cap="none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07357" y="1724045"/>
            <a:ext cx="6172199" cy="497185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The sodium-potassium pump transports sodium and potassium 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-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three sodium ions exit the cell, while two potassium ions enter. </a:t>
            </a:r>
            <a:endParaRPr lang="tr-TR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This results in the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net transfer of positive charge to the outside of the cell</a:t>
            </a:r>
            <a:endParaRPr lang="tr-TR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H,K-ATPase is in the plasma membranes of the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acid-secreting cells in the stomach and kidneys</a:t>
            </a:r>
            <a:endParaRPr lang="tr-TR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Ca-ATPase is found in the plasma membrane and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s</a:t>
            </a:r>
            <a:r>
              <a:rPr lang="en-US" dirty="0" err="1">
                <a:solidFill>
                  <a:schemeClr val="tx1">
                    <a:lumMod val="85000"/>
                  </a:schemeClr>
                </a:solidFill>
              </a:rPr>
              <a:t>everal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 organelle membranes, including the membranes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of the endoplasmic reticulum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1499" y="1902052"/>
            <a:ext cx="4264551" cy="3182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93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901190" y="4510482"/>
            <a:ext cx="8534400" cy="1507067"/>
          </a:xfrm>
        </p:spPr>
        <p:txBody>
          <a:bodyPr/>
          <a:lstStyle/>
          <a:p>
            <a:r>
              <a:rPr lang="tr-TR" dirty="0"/>
              <a:t>ANY QUESTIONS?</a:t>
            </a:r>
          </a:p>
        </p:txBody>
      </p:sp>
      <p:pic>
        <p:nvPicPr>
          <p:cNvPr id="6" name="İçerik Yer Tutucusu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93127" y="2157984"/>
            <a:ext cx="4558145" cy="3581400"/>
          </a:xfrm>
          <a:prstGeom prst="rect">
            <a:avLst/>
          </a:prstGeom>
        </p:spPr>
      </p:pic>
      <p:sp>
        <p:nvSpPr>
          <p:cNvPr id="3" name="Metin kutusu 2"/>
          <p:cNvSpPr txBox="1"/>
          <p:nvPr/>
        </p:nvSpPr>
        <p:spPr>
          <a:xfrm>
            <a:off x="4095092" y="749808"/>
            <a:ext cx="415421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800" b="1" dirty="0" err="1"/>
              <a:t>Any</a:t>
            </a:r>
            <a:r>
              <a:rPr lang="tr-TR" sz="4800" b="1" dirty="0"/>
              <a:t> </a:t>
            </a:r>
            <a:r>
              <a:rPr lang="tr-TR" sz="4800" b="1" dirty="0" err="1"/>
              <a:t>Questions</a:t>
            </a:r>
            <a:r>
              <a:rPr lang="tr-TR" sz="4800" b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421073510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TM10001105[[fn=kırpılmış]]</Template>
  <TotalTime>1312</TotalTime>
  <Words>414</Words>
  <Application>Microsoft Office PowerPoint</Application>
  <PresentationFormat>Geniş ekran</PresentationFormat>
  <Paragraphs>41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0" baseType="lpstr">
      <vt:lpstr>Calibri</vt:lpstr>
      <vt:lpstr>Franklin Gothic Book</vt:lpstr>
      <vt:lpstr>Crop</vt:lpstr>
      <vt:lpstr>Membranes, CHANNELS AND TRANSFER </vt:lpstr>
      <vt:lpstr>ACTIVE TRANSPORT</vt:lpstr>
      <vt:lpstr>ACTIVE TRANSPORT</vt:lpstr>
      <vt:lpstr>ACTIVE TRANSPORT</vt:lpstr>
      <vt:lpstr>PRIMARY ACTIVE TRANSPORT</vt:lpstr>
      <vt:lpstr>PRIMARY ACTIVE TRANSPORT</vt:lpstr>
      <vt:lpstr>ANY 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Movement of Molecules Across Cell Membranes</dc:title>
  <dc:creator>Fizyolab1</dc:creator>
  <cp:lastModifiedBy>nailmert bıçakcı</cp:lastModifiedBy>
  <cp:revision>81</cp:revision>
  <dcterms:created xsi:type="dcterms:W3CDTF">2017-07-27T10:52:27Z</dcterms:created>
  <dcterms:modified xsi:type="dcterms:W3CDTF">2025-09-09T08:17:29Z</dcterms:modified>
</cp:coreProperties>
</file>