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7" r:id="rId2"/>
    <p:sldId id="268" r:id="rId3"/>
    <p:sldId id="269" r:id="rId4"/>
    <p:sldId id="270" r:id="rId5"/>
    <p:sldId id="271" r:id="rId6"/>
    <p:sldId id="272" r:id="rId7"/>
    <p:sldId id="273" r:id="rId8"/>
    <p:sldId id="276" r:id="rId9"/>
    <p:sldId id="27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F6EA79-DA71-E340-8A98-21A0F94DC24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7F9B168-EBDB-B54C-BCA4-064F5C601A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7E3488A-72B2-4342-9F12-69684ABD89AF}"/>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5" name="Alt Bilgi Yer Tutucusu 4">
            <a:extLst>
              <a:ext uri="{FF2B5EF4-FFF2-40B4-BE49-F238E27FC236}">
                <a16:creationId xmlns:a16="http://schemas.microsoft.com/office/drawing/2014/main" id="{C9A5B5D5-6403-744C-8415-34F6739EE34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647BBE-EE64-254E-A400-B65D55E791B0}"/>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419354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7CF950-C177-7C4F-95B7-B0727CD9CD9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6403805-BA25-0641-BD03-2A5C5A51E2B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584690-BDAB-9840-9F4F-F4A7756085E9}"/>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5" name="Alt Bilgi Yer Tutucusu 4">
            <a:extLst>
              <a:ext uri="{FF2B5EF4-FFF2-40B4-BE49-F238E27FC236}">
                <a16:creationId xmlns:a16="http://schemas.microsoft.com/office/drawing/2014/main" id="{36EED4E2-F987-EC4F-887F-BFDFB68DEC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04949C3-6781-E24C-A3E4-9AB10398F9C6}"/>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3434563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2182901-BECA-7D4B-905C-6F8DD6AC03B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96F6799-174D-914F-81C8-B5337CFC84E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EE1982-4554-D94B-8B78-2273FBFC2760}"/>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5" name="Alt Bilgi Yer Tutucusu 4">
            <a:extLst>
              <a:ext uri="{FF2B5EF4-FFF2-40B4-BE49-F238E27FC236}">
                <a16:creationId xmlns:a16="http://schemas.microsoft.com/office/drawing/2014/main" id="{CB080BD7-5C2F-FE45-B579-B4B024D7CB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A5B16F5-6950-A041-B3EA-747566470D53}"/>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369852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7AEC34-1B38-2B4F-B2C5-B3495830DCE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FB47E4-A2E1-0240-ACE4-DCE74436178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8D8C365-FC9C-C948-A6D6-C4731A3A0723}"/>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5" name="Alt Bilgi Yer Tutucusu 4">
            <a:extLst>
              <a:ext uri="{FF2B5EF4-FFF2-40B4-BE49-F238E27FC236}">
                <a16:creationId xmlns:a16="http://schemas.microsoft.com/office/drawing/2014/main" id="{DCDF00F6-57C6-3D41-B876-D81A2C7FA4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F0CDF4-2070-D24B-9DE9-77051198B763}"/>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2397183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83802D-F479-2443-B92A-178323AAC4B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9404A50-40C5-2E4B-B6E2-0E36587FB7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671433B-53E3-C94F-949A-54A6BDE37438}"/>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5" name="Alt Bilgi Yer Tutucusu 4">
            <a:extLst>
              <a:ext uri="{FF2B5EF4-FFF2-40B4-BE49-F238E27FC236}">
                <a16:creationId xmlns:a16="http://schemas.microsoft.com/office/drawing/2014/main" id="{225D1DD3-653D-4D4A-82A9-B647F9F67F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A424203-CBED-1242-8E75-C3E57207063B}"/>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1338367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1E2714-214A-4A46-AAF7-7B653D22C8C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8EDE6A2-0213-FD46-9E38-1F8B4EF6DF2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5A977C6-F4B1-7E4F-A791-06CA4A277B6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CAF7C3A-54E4-BD4E-AE87-8F69905B279B}"/>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6" name="Alt Bilgi Yer Tutucusu 5">
            <a:extLst>
              <a:ext uri="{FF2B5EF4-FFF2-40B4-BE49-F238E27FC236}">
                <a16:creationId xmlns:a16="http://schemas.microsoft.com/office/drawing/2014/main" id="{497C2535-9DD0-3647-B284-E13EDEBAD6D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C32BE2A-51FA-8C42-91CD-6402F15D9E57}"/>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4012184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057DCF-C407-B74E-834A-A636B017D3B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C932595-0E98-124B-B094-49A64D2502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D0E664-95CA-6346-9F35-A6BB64D35DD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1D41EC6-FA15-DB47-84C4-1AE9879109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50B49ED-F869-AF4C-9BD7-4899592133B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57F3E9D-CE51-A840-B3A8-A9C10601D4CD}"/>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8" name="Alt Bilgi Yer Tutucusu 7">
            <a:extLst>
              <a:ext uri="{FF2B5EF4-FFF2-40B4-BE49-F238E27FC236}">
                <a16:creationId xmlns:a16="http://schemas.microsoft.com/office/drawing/2014/main" id="{D4EDE74F-292D-4840-B35F-9E68B3196A9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A0B991E-FB7E-1947-BB0A-F991763EE905}"/>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2189979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1CC046-0D0D-D340-8B8F-F2970388EC8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85F11C6-7BFE-104E-9D3A-55F05DB248D8}"/>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4" name="Alt Bilgi Yer Tutucusu 3">
            <a:extLst>
              <a:ext uri="{FF2B5EF4-FFF2-40B4-BE49-F238E27FC236}">
                <a16:creationId xmlns:a16="http://schemas.microsoft.com/office/drawing/2014/main" id="{BF977884-F532-4E4E-A6DC-AFF01D75D02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12D2765-DCCD-BA4C-8262-E21C2326F577}"/>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3733491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E373A25-582B-504D-8602-779732C3DE37}"/>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3" name="Alt Bilgi Yer Tutucusu 2">
            <a:extLst>
              <a:ext uri="{FF2B5EF4-FFF2-40B4-BE49-F238E27FC236}">
                <a16:creationId xmlns:a16="http://schemas.microsoft.com/office/drawing/2014/main" id="{660B5B40-D636-404F-97DC-D3FBB718895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177CF43-A26B-D34C-90C0-95B72D33FE86}"/>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341519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96FAFC-BA13-344B-A742-09D23451579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5CE521F-0045-9C4A-AF39-B297D9E9FE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C91A1FC-7E0C-4A43-A9C0-FD4E10A679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9693D9D-01C3-A349-A94B-78EB7E286473}"/>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6" name="Alt Bilgi Yer Tutucusu 5">
            <a:extLst>
              <a:ext uri="{FF2B5EF4-FFF2-40B4-BE49-F238E27FC236}">
                <a16:creationId xmlns:a16="http://schemas.microsoft.com/office/drawing/2014/main" id="{A6B95339-80BF-6847-8B87-D027C3167F5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A8A7E26-50E7-D444-B55D-014853EE6E6A}"/>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4217863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EA1C34-A0CA-C240-B651-6820ABB05DC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A214D03-8450-0845-A797-B62EECB67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31F1CB7-73F7-D54C-ADA9-9FAAF530D6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4521299-CFF2-E84E-BB65-0F416B47812A}"/>
              </a:ext>
            </a:extLst>
          </p:cNvPr>
          <p:cNvSpPr>
            <a:spLocks noGrp="1"/>
          </p:cNvSpPr>
          <p:nvPr>
            <p:ph type="dt" sz="half" idx="10"/>
          </p:nvPr>
        </p:nvSpPr>
        <p:spPr/>
        <p:txBody>
          <a:bodyPr/>
          <a:lstStyle/>
          <a:p>
            <a:fld id="{B4086DE6-73F1-2342-97F5-E492074110FB}" type="datetimeFigureOut">
              <a:rPr lang="tr-TR" smtClean="0"/>
              <a:t>27.01.2020</a:t>
            </a:fld>
            <a:endParaRPr lang="tr-TR"/>
          </a:p>
        </p:txBody>
      </p:sp>
      <p:sp>
        <p:nvSpPr>
          <p:cNvPr id="6" name="Alt Bilgi Yer Tutucusu 5">
            <a:extLst>
              <a:ext uri="{FF2B5EF4-FFF2-40B4-BE49-F238E27FC236}">
                <a16:creationId xmlns:a16="http://schemas.microsoft.com/office/drawing/2014/main" id="{7C71EB5A-67F8-274A-8492-333BA4B8841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3BB1337-FEFD-0F4F-86BE-15695A13D2E6}"/>
              </a:ext>
            </a:extLst>
          </p:cNvPr>
          <p:cNvSpPr>
            <a:spLocks noGrp="1"/>
          </p:cNvSpPr>
          <p:nvPr>
            <p:ph type="sldNum" sz="quarter" idx="12"/>
          </p:nvPr>
        </p:nvSpPr>
        <p:spPr/>
        <p:txBody>
          <a:bodyPr/>
          <a:lstStyle/>
          <a:p>
            <a:fld id="{2CE35331-4897-0E4B-A79F-EF638BAE99CF}" type="slidenum">
              <a:rPr lang="tr-TR" smtClean="0"/>
              <a:t>‹#›</a:t>
            </a:fld>
            <a:endParaRPr lang="tr-TR"/>
          </a:p>
        </p:txBody>
      </p:sp>
    </p:spTree>
    <p:extLst>
      <p:ext uri="{BB962C8B-B14F-4D97-AF65-F5344CB8AC3E}">
        <p14:creationId xmlns:p14="http://schemas.microsoft.com/office/powerpoint/2010/main" val="2825803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8E753A7-5E46-FA41-BFA0-75D59E0C50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5669D5C-21FF-E344-8CAB-C39E73C7CF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ACC5D0C-5134-C34C-8211-677A869997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086DE6-73F1-2342-97F5-E492074110FB}" type="datetimeFigureOut">
              <a:rPr lang="tr-TR" smtClean="0"/>
              <a:t>27.01.2020</a:t>
            </a:fld>
            <a:endParaRPr lang="tr-TR"/>
          </a:p>
        </p:txBody>
      </p:sp>
      <p:sp>
        <p:nvSpPr>
          <p:cNvPr id="5" name="Alt Bilgi Yer Tutucusu 4">
            <a:extLst>
              <a:ext uri="{FF2B5EF4-FFF2-40B4-BE49-F238E27FC236}">
                <a16:creationId xmlns:a16="http://schemas.microsoft.com/office/drawing/2014/main" id="{B73B2288-A132-1046-AD6F-5DD65802D6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B98E0CE-7BCB-8C4D-AAF1-889CD6ACA8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35331-4897-0E4B-A79F-EF638BAE99CF}" type="slidenum">
              <a:rPr lang="tr-TR" smtClean="0"/>
              <a:t>‹#›</a:t>
            </a:fld>
            <a:endParaRPr lang="tr-TR"/>
          </a:p>
        </p:txBody>
      </p:sp>
    </p:spTree>
    <p:extLst>
      <p:ext uri="{BB962C8B-B14F-4D97-AF65-F5344CB8AC3E}">
        <p14:creationId xmlns:p14="http://schemas.microsoft.com/office/powerpoint/2010/main" val="2414152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86875" y="1251909"/>
            <a:ext cx="7285007" cy="4247317"/>
          </a:xfrm>
          <a:prstGeom prst="rect">
            <a:avLst/>
          </a:prstGeom>
        </p:spPr>
        <p:txBody>
          <a:bodyPr wrap="square">
            <a:spAutoFit/>
          </a:bodyPr>
          <a:lstStyle/>
          <a:p>
            <a:r>
              <a:rPr lang="tr-TR" sz="2250" b="1" dirty="0">
                <a:latin typeface="Arial" panose="020B0604020202020204" pitchFamily="34" charset="0"/>
                <a:ea typeface="Calibri" panose="020F0502020204030204" pitchFamily="34" charset="0"/>
              </a:rPr>
              <a:t>Normlar İncelenirken Ahlak - Etik Ayrımı Neden Önemlidir?</a:t>
            </a:r>
          </a:p>
          <a:p>
            <a:pPr algn="just"/>
            <a:endParaRPr lang="tr-TR" sz="2250" b="1" dirty="0">
              <a:latin typeface="Arial" panose="020B0604020202020204" pitchFamily="34" charset="0"/>
              <a:cs typeface="Arial" panose="020B0604020202020204" pitchFamily="34" charset="0"/>
            </a:endParaRPr>
          </a:p>
          <a:p>
            <a:pPr algn="just"/>
            <a:r>
              <a:rPr lang="tr-TR" sz="2250" b="1" dirty="0">
                <a:latin typeface="Arial" panose="020B0604020202020204" pitchFamily="34" charset="0"/>
                <a:cs typeface="Arial" panose="020B0604020202020204" pitchFamily="34" charset="0"/>
              </a:rPr>
              <a:t>Ahlak-etik arasındaki ayrım açık değilse değer biçme ve değer atfetmelere neden olabilecek kuralların varlığına gözden kaçabilmektedir. Örneğin “mesleğin itibarı”, “mesleğin onuru” ifadelerinin anlamının belirlenmesi veya “özel yaşamda dikkat edilmesi gerekenler”, “mesleğe yaraşır bir kılık ve kıyafetle mahkemelerde görev yapma” bağlamında böylesi bir sorunla karşılaşmak mümkündür.</a:t>
            </a:r>
          </a:p>
          <a:p>
            <a:endParaRPr lang="tr-TR" sz="2250" dirty="0"/>
          </a:p>
        </p:txBody>
      </p:sp>
    </p:spTree>
    <p:extLst>
      <p:ext uri="{BB962C8B-B14F-4D97-AF65-F5344CB8AC3E}">
        <p14:creationId xmlns:p14="http://schemas.microsoft.com/office/powerpoint/2010/main" val="264002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60431" y="1148392"/>
            <a:ext cx="8132552" cy="412998"/>
          </a:xfrm>
          <a:prstGeom prst="rect">
            <a:avLst/>
          </a:prstGeom>
        </p:spPr>
        <p:txBody>
          <a:bodyPr wrap="square">
            <a:spAutoFit/>
          </a:bodyPr>
          <a:lstStyle/>
          <a:p>
            <a:pPr algn="just">
              <a:lnSpc>
                <a:spcPct val="107000"/>
              </a:lnSpc>
              <a:spcAft>
                <a:spcPts val="600"/>
              </a:spcAft>
            </a:pPr>
            <a:r>
              <a:rPr lang="tr-TR" sz="2100" b="1" dirty="0">
                <a:latin typeface="Arial" panose="020B0604020202020204" pitchFamily="34" charset="0"/>
                <a:ea typeface="Calibri" panose="020F0502020204030204" pitchFamily="34" charset="0"/>
                <a:cs typeface="Arial" panose="020B0604020202020204" pitchFamily="34" charset="0"/>
              </a:rPr>
              <a:t>Avukatların Rolüne Dair Temel Prensipler (Havana Kuralları)</a:t>
            </a:r>
            <a:endParaRPr lang="tr-TR" sz="2100" dirty="0">
              <a:latin typeface="Arial" panose="020B0604020202020204" pitchFamily="34" charset="0"/>
              <a:ea typeface="Calibri" panose="020F0502020204030204" pitchFamily="34" charset="0"/>
              <a:cs typeface="Arial" panose="020B0604020202020204" pitchFamily="34" charset="0"/>
            </a:endParaRPr>
          </a:p>
        </p:txBody>
      </p:sp>
      <p:sp>
        <p:nvSpPr>
          <p:cNvPr id="4" name="Dikdörtgen 3"/>
          <p:cNvSpPr/>
          <p:nvPr/>
        </p:nvSpPr>
        <p:spPr>
          <a:xfrm>
            <a:off x="2106283" y="1750085"/>
            <a:ext cx="7886700" cy="3323987"/>
          </a:xfrm>
          <a:prstGeom prst="rect">
            <a:avLst/>
          </a:prstGeom>
        </p:spPr>
        <p:txBody>
          <a:bodyPr wrap="square">
            <a:spAutoFit/>
          </a:bodyPr>
          <a:lstStyle/>
          <a:p>
            <a:r>
              <a:rPr lang="tr-TR" sz="1500" dirty="0">
                <a:solidFill>
                  <a:srgbClr val="000000"/>
                </a:solidFill>
                <a:latin typeface="Arial" panose="020B0604020202020204" pitchFamily="34" charset="0"/>
                <a:ea typeface="Calibri" panose="020F0502020204030204" pitchFamily="34" charset="0"/>
              </a:rPr>
              <a:t>Başlangıç kısmının devamında ise yargılama faaliyeti için de özellikle önem taşıyan birtakım temel ilkelerden söz edilmektedir: </a:t>
            </a:r>
          </a:p>
          <a:p>
            <a:r>
              <a:rPr lang="tr-TR" sz="1500" b="1" dirty="0">
                <a:solidFill>
                  <a:srgbClr val="000000"/>
                </a:solidFill>
                <a:latin typeface="Arial" panose="020B0604020202020204" pitchFamily="34" charset="0"/>
                <a:ea typeface="Calibri" panose="020F0502020204030204" pitchFamily="34" charset="0"/>
              </a:rPr>
              <a:t>yasa önünde eşitlik</a:t>
            </a:r>
            <a:r>
              <a:rPr lang="tr-TR" sz="1500" dirty="0">
                <a:solidFill>
                  <a:srgbClr val="000000"/>
                </a:solidFill>
                <a:latin typeface="Arial" panose="020B0604020202020204" pitchFamily="34" charset="0"/>
                <a:ea typeface="Calibri" panose="020F0502020204030204" pitchFamily="34" charset="0"/>
              </a:rPr>
              <a:t>, </a:t>
            </a:r>
          </a:p>
          <a:p>
            <a:r>
              <a:rPr lang="tr-TR" sz="1500" b="1" dirty="0">
                <a:solidFill>
                  <a:srgbClr val="000000"/>
                </a:solidFill>
                <a:latin typeface="Arial" panose="020B0604020202020204" pitchFamily="34" charset="0"/>
                <a:ea typeface="Calibri" panose="020F0502020204030204" pitchFamily="34" charset="0"/>
              </a:rPr>
              <a:t>masumiyet karinesi</a:t>
            </a:r>
            <a:r>
              <a:rPr lang="tr-TR" sz="1500" dirty="0">
                <a:solidFill>
                  <a:srgbClr val="000000"/>
                </a:solidFill>
                <a:latin typeface="Arial" panose="020B0604020202020204" pitchFamily="34" charset="0"/>
                <a:ea typeface="Calibri" panose="020F0502020204030204" pitchFamily="34" charset="0"/>
              </a:rPr>
              <a:t>, </a:t>
            </a:r>
          </a:p>
          <a:p>
            <a:r>
              <a:rPr lang="tr-TR" sz="1500" b="1" dirty="0">
                <a:solidFill>
                  <a:srgbClr val="000000"/>
                </a:solidFill>
                <a:latin typeface="Arial" panose="020B0604020202020204" pitchFamily="34" charset="0"/>
                <a:ea typeface="Calibri" panose="020F0502020204030204" pitchFamily="34" charset="0"/>
              </a:rPr>
              <a:t>bağımsız ve tarafsız bir mahkeme önünde adil ve aleni olarak yargılanma, </a:t>
            </a:r>
          </a:p>
          <a:p>
            <a:r>
              <a:rPr lang="tr-TR" sz="1500" b="1" dirty="0">
                <a:solidFill>
                  <a:srgbClr val="000000"/>
                </a:solidFill>
                <a:latin typeface="Arial" panose="020B0604020202020204" pitchFamily="34" charset="0"/>
                <a:ea typeface="Calibri" panose="020F0502020204030204" pitchFamily="34" charset="0"/>
              </a:rPr>
              <a:t>savunma hakkı, </a:t>
            </a:r>
          </a:p>
          <a:p>
            <a:r>
              <a:rPr lang="tr-TR" sz="1500" b="1" dirty="0">
                <a:solidFill>
                  <a:srgbClr val="000000"/>
                </a:solidFill>
                <a:latin typeface="Arial" panose="020B0604020202020204" pitchFamily="34" charset="0"/>
                <a:ea typeface="Calibri" panose="020F0502020204030204" pitchFamily="34" charset="0"/>
              </a:rPr>
              <a:t>tutuklu kişinin avukat yardımı alma hakkı, </a:t>
            </a:r>
          </a:p>
          <a:p>
            <a:r>
              <a:rPr lang="tr-TR" sz="1500" b="1" dirty="0">
                <a:solidFill>
                  <a:srgbClr val="000000"/>
                </a:solidFill>
                <a:latin typeface="Arial" panose="020B0604020202020204" pitchFamily="34" charset="0"/>
                <a:ea typeface="Calibri" panose="020F0502020204030204" pitchFamily="34" charset="0"/>
              </a:rPr>
              <a:t>suç mağdurlarının adalete erişimlerinin sağlanması, </a:t>
            </a:r>
          </a:p>
          <a:p>
            <a:r>
              <a:rPr lang="tr-TR" sz="1500" b="1" dirty="0">
                <a:solidFill>
                  <a:srgbClr val="000000"/>
                </a:solidFill>
                <a:latin typeface="Arial" panose="020B0604020202020204" pitchFamily="34" charset="0"/>
                <a:ea typeface="Calibri" panose="020F0502020204030204" pitchFamily="34" charset="0"/>
              </a:rPr>
              <a:t>bağımsız hukukçuların sağladığı adli hizmetlere etkin biçimde ulaşma hakkı gibi</a:t>
            </a:r>
          </a:p>
          <a:p>
            <a:pPr algn="ctr"/>
            <a:endParaRPr lang="tr-TR" sz="1500" dirty="0">
              <a:solidFill>
                <a:srgbClr val="000000"/>
              </a:solidFill>
              <a:latin typeface="Arial" panose="020B0604020202020204" pitchFamily="34" charset="0"/>
              <a:ea typeface="Calibri" panose="020F0502020204030204" pitchFamily="34" charset="0"/>
            </a:endParaRPr>
          </a:p>
          <a:p>
            <a:pPr algn="ctr"/>
            <a:r>
              <a:rPr lang="tr-TR" sz="1500" dirty="0">
                <a:solidFill>
                  <a:srgbClr val="000000"/>
                </a:solidFill>
                <a:latin typeface="Arial" panose="020B0604020202020204" pitchFamily="34" charset="0"/>
                <a:ea typeface="Calibri" panose="020F0502020204030204" pitchFamily="34" charset="0"/>
              </a:rPr>
              <a:t>+</a:t>
            </a:r>
          </a:p>
          <a:p>
            <a:r>
              <a:rPr lang="tr-TR" sz="1500" dirty="0">
                <a:solidFill>
                  <a:srgbClr val="000000"/>
                </a:solidFill>
                <a:latin typeface="Arial" panose="020B0604020202020204" pitchFamily="34" charset="0"/>
                <a:ea typeface="Calibri" panose="020F0502020204030204" pitchFamily="34" charset="0"/>
              </a:rPr>
              <a:t> </a:t>
            </a:r>
            <a:r>
              <a:rPr lang="tr-TR" sz="1500" b="1" dirty="0">
                <a:solidFill>
                  <a:srgbClr val="000000"/>
                </a:solidFill>
                <a:latin typeface="Arial" panose="020B0604020202020204" pitchFamily="34" charset="0"/>
                <a:ea typeface="Calibri" panose="020F0502020204030204" pitchFamily="34" charset="0"/>
              </a:rPr>
              <a:t>Avukatlık meslek örgütlerinin </a:t>
            </a:r>
            <a:r>
              <a:rPr lang="tr-TR" sz="1500" dirty="0">
                <a:solidFill>
                  <a:srgbClr val="000000"/>
                </a:solidFill>
                <a:latin typeface="Arial" panose="020B0604020202020204" pitchFamily="34" charset="0"/>
                <a:ea typeface="Calibri" panose="020F0502020204030204" pitchFamily="34" charset="0"/>
              </a:rPr>
              <a:t>mesleğin standartlarının belirlenmesi, üyelerinin haklarının korunması ve ihtiyaç sahibine adli hizmetin sağlanarak kamu yararı ve adaletin gerçekleşmesindeki rolüne de Başlangıçta yer verilmiştir.</a:t>
            </a:r>
            <a:endParaRPr lang="tr-TR" sz="1500" dirty="0"/>
          </a:p>
        </p:txBody>
      </p:sp>
    </p:spTree>
    <p:extLst>
      <p:ext uri="{BB962C8B-B14F-4D97-AF65-F5344CB8AC3E}">
        <p14:creationId xmlns:p14="http://schemas.microsoft.com/office/powerpoint/2010/main" val="1535913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339196" y="1387774"/>
            <a:ext cx="7621438" cy="4769254"/>
          </a:xfrm>
          <a:prstGeom prst="rect">
            <a:avLst/>
          </a:prstGeom>
        </p:spPr>
        <p:txBody>
          <a:bodyPr wrap="square">
            <a:spAutoFit/>
          </a:bodyPr>
          <a:lstStyle/>
          <a:p>
            <a:pPr indent="134779" algn="just" fontAlgn="ctr">
              <a:lnSpc>
                <a:spcPts val="975"/>
              </a:lnSpc>
              <a:spcAft>
                <a:spcPts val="450"/>
              </a:spcAft>
            </a:pPr>
            <a:endParaRPr lang="tr-TR" sz="135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450"/>
              </a:spcAft>
            </a:pPr>
            <a:endParaRPr lang="tr-TR" sz="15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450"/>
              </a:spcAft>
            </a:pPr>
            <a:endParaRPr lang="tr-TR" sz="225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450"/>
              </a:spcAft>
            </a:pPr>
            <a:endParaRPr lang="tr-TR" sz="225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450"/>
              </a:spcAft>
            </a:pPr>
            <a:r>
              <a:rPr lang="tr-TR" sz="2250" dirty="0">
                <a:solidFill>
                  <a:srgbClr val="000000"/>
                </a:solidFill>
                <a:latin typeface="Arial" panose="020B0604020202020204" pitchFamily="34" charset="0"/>
                <a:ea typeface="Calibri" panose="020F0502020204030204" pitchFamily="34" charset="0"/>
                <a:cs typeface="Times New Roman" panose="02020603050405020304" pitchFamily="18" charset="0"/>
              </a:rPr>
              <a:t>Sadece bazıları meslek etiğiyle ilgili 29 madde içeren </a:t>
            </a:r>
          </a:p>
          <a:p>
            <a:pPr indent="134779" algn="just" fontAlgn="ctr">
              <a:lnSpc>
                <a:spcPts val="975"/>
              </a:lnSpc>
              <a:spcAft>
                <a:spcPts val="450"/>
              </a:spcAft>
            </a:pPr>
            <a:endParaRPr lang="tr-TR" sz="225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450"/>
              </a:spcAft>
            </a:pPr>
            <a:r>
              <a:rPr lang="tr-TR" sz="2250" dirty="0">
                <a:solidFill>
                  <a:srgbClr val="000000"/>
                </a:solidFill>
                <a:latin typeface="Arial" panose="020B0604020202020204" pitchFamily="34" charset="0"/>
                <a:ea typeface="Calibri" panose="020F0502020204030204" pitchFamily="34" charset="0"/>
                <a:cs typeface="Times New Roman" panose="02020603050405020304" pitchFamily="18" charset="0"/>
              </a:rPr>
              <a:t>HAVANA KURALLARI şu alt başlıklara sahiptir: </a:t>
            </a:r>
          </a:p>
          <a:p>
            <a:pPr indent="134779" algn="just" fontAlgn="ctr">
              <a:lnSpc>
                <a:spcPts val="975"/>
              </a:lnSpc>
              <a:spcAft>
                <a:spcPts val="450"/>
              </a:spcAft>
            </a:pPr>
            <a:endParaRPr lang="tr-TR" sz="225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lvl="0" fontAlgn="ctr"/>
            <a:r>
              <a:rPr lang="tr-TR" sz="2100" b="1" dirty="0">
                <a:latin typeface="Arial" panose="020B0604020202020204" pitchFamily="34" charset="0"/>
                <a:cs typeface="Arial" panose="020B0604020202020204" pitchFamily="34" charset="0"/>
              </a:rPr>
              <a:t>Avukata ve Adli Hizmetlere Ulaşım</a:t>
            </a:r>
            <a:endParaRPr lang="tr-TR" sz="2100" dirty="0">
              <a:latin typeface="Arial" panose="020B0604020202020204" pitchFamily="34" charset="0"/>
              <a:cs typeface="Arial" panose="020B0604020202020204" pitchFamily="34" charset="0"/>
            </a:endParaRPr>
          </a:p>
          <a:p>
            <a:pPr lvl="0" fontAlgn="ctr"/>
            <a:r>
              <a:rPr lang="tr-TR" sz="2100" b="1" dirty="0">
                <a:latin typeface="Arial" panose="020B0604020202020204" pitchFamily="34" charset="0"/>
                <a:cs typeface="Arial" panose="020B0604020202020204" pitchFamily="34" charset="0"/>
              </a:rPr>
              <a:t>Ceza Adaletiyle İlgili Konularda Özel Koruyucular</a:t>
            </a:r>
            <a:endParaRPr lang="tr-TR" sz="2100" dirty="0">
              <a:latin typeface="Arial" panose="020B0604020202020204" pitchFamily="34" charset="0"/>
              <a:cs typeface="Arial" panose="020B0604020202020204" pitchFamily="34" charset="0"/>
            </a:endParaRPr>
          </a:p>
          <a:p>
            <a:pPr lvl="0" fontAlgn="ctr"/>
            <a:r>
              <a:rPr lang="tr-TR" sz="2100" b="1" dirty="0">
                <a:latin typeface="Arial" panose="020B0604020202020204" pitchFamily="34" charset="0"/>
                <a:cs typeface="Arial" panose="020B0604020202020204" pitchFamily="34" charset="0"/>
              </a:rPr>
              <a:t>Avukatların Nitelikleri ve Eğitimi</a:t>
            </a:r>
          </a:p>
          <a:p>
            <a:pPr fontAlgn="ctr"/>
            <a:r>
              <a:rPr lang="tr-TR" sz="2100" b="1" dirty="0">
                <a:latin typeface="Arial" panose="020B0604020202020204" pitchFamily="34" charset="0"/>
                <a:cs typeface="Arial" panose="020B0604020202020204" pitchFamily="34" charset="0"/>
              </a:rPr>
              <a:t>Avukatların Görev ve Sorumlulukları</a:t>
            </a:r>
            <a:endParaRPr lang="tr-TR" sz="2100" dirty="0">
              <a:latin typeface="Arial" panose="020B0604020202020204" pitchFamily="34" charset="0"/>
              <a:cs typeface="Arial" panose="020B0604020202020204" pitchFamily="34" charset="0"/>
            </a:endParaRPr>
          </a:p>
          <a:p>
            <a:pPr fontAlgn="ctr"/>
            <a:r>
              <a:rPr lang="tr-TR" sz="2100" b="1" dirty="0">
                <a:latin typeface="Arial" panose="020B0604020202020204" pitchFamily="34" charset="0"/>
                <a:cs typeface="Arial" panose="020B0604020202020204" pitchFamily="34" charset="0"/>
              </a:rPr>
              <a:t>Avukatlık Faaliyetinin Güvencesi</a:t>
            </a:r>
          </a:p>
          <a:p>
            <a:pPr lvl="0" fontAlgn="ctr"/>
            <a:r>
              <a:rPr lang="tr-TR" sz="2100" b="1" dirty="0">
                <a:latin typeface="Arial" panose="020B0604020202020204" pitchFamily="34" charset="0"/>
                <a:cs typeface="Arial" panose="020B0604020202020204" pitchFamily="34" charset="0"/>
              </a:rPr>
              <a:t>İfade ve Örgütlenme Özgürlüğü</a:t>
            </a:r>
            <a:endParaRPr lang="tr-TR" sz="2100" dirty="0">
              <a:latin typeface="Arial" panose="020B0604020202020204" pitchFamily="34" charset="0"/>
              <a:cs typeface="Arial" panose="020B0604020202020204" pitchFamily="34" charset="0"/>
            </a:endParaRPr>
          </a:p>
          <a:p>
            <a:pPr lvl="0" fontAlgn="ctr"/>
            <a:r>
              <a:rPr lang="tr-TR" sz="2100" b="1" dirty="0">
                <a:latin typeface="Arial" panose="020B0604020202020204" pitchFamily="34" charset="0"/>
                <a:cs typeface="Arial" panose="020B0604020202020204" pitchFamily="34" charset="0"/>
              </a:rPr>
              <a:t>Avukatların Meslek Örgütleri</a:t>
            </a:r>
            <a:endParaRPr lang="tr-TR" sz="2100" dirty="0">
              <a:latin typeface="Arial" panose="020B0604020202020204" pitchFamily="34" charset="0"/>
              <a:cs typeface="Arial" panose="020B0604020202020204" pitchFamily="34" charset="0"/>
            </a:endParaRPr>
          </a:p>
          <a:p>
            <a:pPr lvl="0" fontAlgn="ctr"/>
            <a:r>
              <a:rPr lang="tr-TR" sz="2100" b="1" dirty="0">
                <a:latin typeface="Arial" panose="020B0604020202020204" pitchFamily="34" charset="0"/>
                <a:cs typeface="Arial" panose="020B0604020202020204" pitchFamily="34" charset="0"/>
              </a:rPr>
              <a:t>Disiplin İşlemleri</a:t>
            </a:r>
            <a:endParaRPr lang="tr-TR" sz="2100" dirty="0">
              <a:latin typeface="Arial" panose="020B0604020202020204" pitchFamily="34" charset="0"/>
              <a:cs typeface="Arial" panose="020B0604020202020204" pitchFamily="34" charset="0"/>
            </a:endParaRPr>
          </a:p>
          <a:p>
            <a:pPr indent="134779" algn="just" fontAlgn="ctr">
              <a:lnSpc>
                <a:spcPts val="975"/>
              </a:lnSpc>
              <a:spcAft>
                <a:spcPts val="638"/>
              </a:spcAft>
            </a:pPr>
            <a:endParaRPr lang="tr-TR" sz="12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638"/>
              </a:spcAft>
            </a:pPr>
            <a:endParaRPr lang="tr-TR" sz="12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indent="134779" algn="just" fontAlgn="ctr">
              <a:lnSpc>
                <a:spcPts val="975"/>
              </a:lnSpc>
              <a:spcAft>
                <a:spcPts val="638"/>
              </a:spcAft>
            </a:pPr>
            <a:endParaRPr lang="tr-TR"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8218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24000" y="1530110"/>
            <a:ext cx="8967158" cy="3500830"/>
          </a:xfrm>
          <a:prstGeom prst="rect">
            <a:avLst/>
          </a:prstGeom>
        </p:spPr>
        <p:txBody>
          <a:bodyPr wrap="square">
            <a:spAutoFit/>
          </a:bodyPr>
          <a:lstStyle/>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HAVANA KURALLARI</a:t>
            </a: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Avukatların görev ve sorumlulukları:</a:t>
            </a:r>
          </a:p>
          <a:p>
            <a:pPr marL="141446" algn="just">
              <a:lnSpc>
                <a:spcPct val="107000"/>
              </a:lnSpc>
            </a:pPr>
            <a:endParaRPr lang="tr-TR" sz="1350" b="1" dirty="0">
              <a:latin typeface="Arial" panose="020B0604020202020204" pitchFamily="34" charset="0"/>
              <a:ea typeface="BookAntiqua,Bold"/>
              <a:cs typeface="Times New Roman" panose="02020603050405020304" pitchFamily="18" charset="0"/>
            </a:endParaRP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«12. </a:t>
            </a:r>
            <a:r>
              <a:rPr lang="tr-TR" sz="1350" dirty="0">
                <a:latin typeface="Arial" panose="020B0604020202020204" pitchFamily="34" charset="0"/>
                <a:ea typeface="BookAntiqua"/>
                <a:cs typeface="Times New Roman" panose="02020603050405020304" pitchFamily="18" charset="0"/>
              </a:rPr>
              <a:t>Avukatlar adalet dağıtımında temel bir unsur olarak, her zaman mesleklerinin şeref ve itibarını korurlar.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13. </a:t>
            </a:r>
            <a:r>
              <a:rPr lang="tr-TR" sz="1350" dirty="0">
                <a:latin typeface="Arial" panose="020B0604020202020204" pitchFamily="34" charset="0"/>
                <a:ea typeface="BookAntiqua"/>
                <a:cs typeface="Times New Roman" panose="02020603050405020304" pitchFamily="18" charset="0"/>
              </a:rPr>
              <a:t>Avukatların müvekkillerine karsı görevleri şunları içerir: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 a. </a:t>
            </a:r>
            <a:r>
              <a:rPr lang="tr-TR" sz="1350" dirty="0">
                <a:latin typeface="Arial" panose="020B0604020202020204" pitchFamily="34" charset="0"/>
                <a:ea typeface="BookAntiqua"/>
                <a:cs typeface="Times New Roman" panose="02020603050405020304" pitchFamily="18" charset="0"/>
              </a:rPr>
              <a:t>Müvekkillerine sahip oldukları haklar ve yükümlülükler ile müvekkillerinin haklarını ve yükümlülüklerini ilgilendirdiği ölçüde hukuk sisteminin işleyişi konusunda kendilerine bilgi vermek;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 b. </a:t>
            </a:r>
            <a:r>
              <a:rPr lang="tr-TR" sz="1350" dirty="0">
                <a:latin typeface="Arial" panose="020B0604020202020204" pitchFamily="34" charset="0"/>
                <a:ea typeface="BookAntiqua"/>
                <a:cs typeface="Times New Roman" panose="02020603050405020304" pitchFamily="18" charset="0"/>
              </a:rPr>
              <a:t>Müvekkillerine uygun yoldan her turlu yardımda bulunmak ve onların haklarını korumak için</a:t>
            </a:r>
            <a:r>
              <a:rPr lang="tr-TR" dirty="0">
                <a:latin typeface="Calibri" panose="020F0502020204030204" pitchFamily="34" charset="0"/>
                <a:ea typeface="BookAntiqua"/>
                <a:cs typeface="Times New Roman" panose="02020603050405020304" pitchFamily="18" charset="0"/>
              </a:rPr>
              <a:t> </a:t>
            </a:r>
            <a:r>
              <a:rPr lang="tr-TR" sz="1350" dirty="0">
                <a:latin typeface="Arial" panose="020B0604020202020204" pitchFamily="34" charset="0"/>
                <a:ea typeface="BookAntiqua"/>
                <a:cs typeface="Times New Roman" panose="02020603050405020304" pitchFamily="18" charset="0"/>
              </a:rPr>
              <a:t>hukuki muamelede bulunmak;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 c. </a:t>
            </a:r>
            <a:r>
              <a:rPr lang="tr-TR" sz="1350" dirty="0">
                <a:latin typeface="Arial" panose="020B0604020202020204" pitchFamily="34" charset="0"/>
                <a:ea typeface="BookAntiqua"/>
                <a:cs typeface="Times New Roman" panose="02020603050405020304" pitchFamily="18" charset="0"/>
              </a:rPr>
              <a:t>Müvekkillerine mahkemeler, yargı yerleri ve eğer uygunsa idari makamlar önünde yardım</a:t>
            </a:r>
            <a:r>
              <a:rPr lang="tr-TR" dirty="0">
                <a:latin typeface="Calibri" panose="020F0502020204030204" pitchFamily="34" charset="0"/>
                <a:ea typeface="BookAntiqua"/>
                <a:cs typeface="Times New Roman" panose="02020603050405020304" pitchFamily="18" charset="0"/>
              </a:rPr>
              <a:t> </a:t>
            </a:r>
            <a:r>
              <a:rPr lang="tr-TR" sz="1350" dirty="0">
                <a:latin typeface="Arial" panose="020B0604020202020204" pitchFamily="34" charset="0"/>
                <a:ea typeface="BookAntiqua"/>
                <a:cs typeface="Times New Roman" panose="02020603050405020304" pitchFamily="18" charset="0"/>
              </a:rPr>
              <a:t>etmek.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b="1" dirty="0">
                <a:latin typeface="Arial" panose="020B0604020202020204" pitchFamily="34" charset="0"/>
                <a:ea typeface="BookAntiqua,Bold"/>
                <a:cs typeface="Times New Roman" panose="02020603050405020304" pitchFamily="18" charset="0"/>
              </a:rPr>
              <a:t>14. </a:t>
            </a:r>
            <a:r>
              <a:rPr lang="tr-TR" sz="1350" dirty="0">
                <a:latin typeface="Arial" panose="020B0604020202020204" pitchFamily="34" charset="0"/>
                <a:ea typeface="BookAntiqua"/>
                <a:cs typeface="Times New Roman" panose="02020603050405020304" pitchFamily="18" charset="0"/>
              </a:rPr>
              <a:t>Avukatlar müvekkillerinin haklarını korurken ve adaletin gerçekleşmesine çalışırken, ulusal ve uluslararası hukukun tanıdığı insan haklarının ve temel özgürlükleri yüceltmeye çalışırlar ve hukuka</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dirty="0">
                <a:latin typeface="Arial" panose="020B0604020202020204" pitchFamily="34" charset="0"/>
                <a:ea typeface="BookAntiqua"/>
                <a:cs typeface="Times New Roman" panose="02020603050405020304" pitchFamily="18" charset="0"/>
              </a:rPr>
              <a:t>ve hukukçuluk mesleğinin kabul görmüş standartlarına ve ahlaki kurallarına uygun bicimde serbestçe</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a:lnSpc>
                <a:spcPct val="107000"/>
              </a:lnSpc>
            </a:pPr>
            <a:r>
              <a:rPr lang="tr-TR" sz="1350" dirty="0">
                <a:latin typeface="Arial" panose="020B0604020202020204" pitchFamily="34" charset="0"/>
                <a:ea typeface="BookAntiqua"/>
                <a:cs typeface="Times New Roman" panose="02020603050405020304" pitchFamily="18" charset="0"/>
              </a:rPr>
              <a:t>ve özenle hareket ederler.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141446" algn="just" fontAlgn="ctr">
              <a:lnSpc>
                <a:spcPts val="975"/>
              </a:lnSpc>
              <a:spcAft>
                <a:spcPts val="638"/>
              </a:spcAft>
            </a:pPr>
            <a:r>
              <a:rPr lang="tr-TR" sz="1350" b="1" dirty="0">
                <a:latin typeface="Arial" panose="020B0604020202020204" pitchFamily="34" charset="0"/>
                <a:ea typeface="BookAntiqua,Bold"/>
                <a:cs typeface="Times New Roman" panose="02020603050405020304" pitchFamily="18" charset="0"/>
              </a:rPr>
              <a:t>15. </a:t>
            </a:r>
            <a:r>
              <a:rPr lang="tr-TR" sz="1350" dirty="0">
                <a:latin typeface="Arial" panose="020B0604020202020204" pitchFamily="34" charset="0"/>
                <a:ea typeface="BookAntiqua"/>
                <a:cs typeface="Times New Roman" panose="02020603050405020304" pitchFamily="18" charset="0"/>
              </a:rPr>
              <a:t>Avukatlar her zaman müvekkillerinin menfaatlerine saygı gösterirler.»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619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67464" y="1232500"/>
            <a:ext cx="7205664" cy="444161"/>
          </a:xfrm>
          <a:prstGeom prst="rect">
            <a:avLst/>
          </a:prstGeom>
        </p:spPr>
        <p:txBody>
          <a:bodyPr wrap="square">
            <a:spAutoFit/>
          </a:bodyPr>
          <a:lstStyle/>
          <a:p>
            <a:pPr indent="134779" algn="just">
              <a:lnSpc>
                <a:spcPct val="107000"/>
              </a:lnSpc>
              <a:spcAft>
                <a:spcPts val="600"/>
              </a:spcAft>
            </a:pPr>
            <a:r>
              <a:rPr lang="tr-TR" sz="2250" b="1" dirty="0">
                <a:latin typeface="Arial" panose="020B0604020202020204" pitchFamily="34" charset="0"/>
                <a:ea typeface="Calibri" panose="020F0502020204030204" pitchFamily="34" charset="0"/>
                <a:cs typeface="Times New Roman" panose="02020603050405020304" pitchFamily="18" charset="0"/>
              </a:rPr>
              <a:t>Uluslararası Avukatlar Birliği </a:t>
            </a:r>
            <a:r>
              <a:rPr lang="tr-TR" sz="2250" b="1" dirty="0" err="1">
                <a:latin typeface="Arial" panose="020B0604020202020204" pitchFamily="34" charset="0"/>
                <a:ea typeface="Calibri" panose="020F0502020204030204" pitchFamily="34" charset="0"/>
                <a:cs typeface="Times New Roman" panose="02020603050405020304" pitchFamily="18" charset="0"/>
              </a:rPr>
              <a:t>Morelia</a:t>
            </a:r>
            <a:r>
              <a:rPr lang="tr-TR" sz="2250" b="1" dirty="0">
                <a:latin typeface="Arial" panose="020B0604020202020204" pitchFamily="34" charset="0"/>
                <a:ea typeface="Calibri" panose="020F0502020204030204" pitchFamily="34" charset="0"/>
                <a:cs typeface="Times New Roman" panose="02020603050405020304" pitchFamily="18" charset="0"/>
              </a:rPr>
              <a:t> Şartı</a:t>
            </a:r>
            <a:endParaRPr lang="tr-TR" sz="225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1672806" y="2164153"/>
            <a:ext cx="8779534" cy="3612527"/>
          </a:xfrm>
          <a:prstGeom prst="rect">
            <a:avLst/>
          </a:prstGeom>
        </p:spPr>
        <p:txBody>
          <a:bodyPr wrap="square">
            <a:spAutoFit/>
          </a:bodyPr>
          <a:lstStyle/>
          <a:p>
            <a:r>
              <a:rPr lang="tr-TR" sz="2250" b="1" dirty="0">
                <a:latin typeface="Arial" panose="020B0604020202020204" pitchFamily="34" charset="0"/>
                <a:ea typeface="Calibri" panose="020F0502020204030204" pitchFamily="34" charset="0"/>
              </a:rPr>
              <a:t>****</a:t>
            </a:r>
            <a:r>
              <a:rPr lang="tr-TR" sz="2250" b="1" dirty="0" err="1">
                <a:latin typeface="Arial" panose="020B0604020202020204" pitchFamily="34" charset="0"/>
                <a:ea typeface="Calibri" panose="020F0502020204030204" pitchFamily="34" charset="0"/>
              </a:rPr>
              <a:t>Morelia</a:t>
            </a:r>
            <a:r>
              <a:rPr lang="tr-TR" sz="2250" b="1" dirty="0">
                <a:latin typeface="Arial" panose="020B0604020202020204" pitchFamily="34" charset="0"/>
                <a:ea typeface="Calibri" panose="020F0502020204030204" pitchFamily="34" charset="0"/>
              </a:rPr>
              <a:t> Şartı avukatlık mesleğinin icrasının kişilerin </a:t>
            </a:r>
            <a:r>
              <a:rPr lang="tr-TR" sz="2250" b="1" u="sng" dirty="0">
                <a:latin typeface="Arial" panose="020B0604020202020204" pitchFamily="34" charset="0"/>
                <a:ea typeface="Calibri" panose="020F0502020204030204" pitchFamily="34" charset="0"/>
              </a:rPr>
              <a:t>adalete erişim hakları</a:t>
            </a:r>
            <a:r>
              <a:rPr lang="tr-TR" sz="2250" b="1" dirty="0">
                <a:latin typeface="Arial" panose="020B0604020202020204" pitchFamily="34" charset="0"/>
                <a:ea typeface="Calibri" panose="020F0502020204030204" pitchFamily="34" charset="0"/>
              </a:rPr>
              <a:t> ile </a:t>
            </a:r>
            <a:r>
              <a:rPr lang="tr-TR" sz="2250" b="1" u="sng" dirty="0">
                <a:latin typeface="Arial" panose="020B0604020202020204" pitchFamily="34" charset="0"/>
                <a:ea typeface="Calibri" panose="020F0502020204030204" pitchFamily="34" charset="0"/>
              </a:rPr>
              <a:t>savunma hakları </a:t>
            </a:r>
            <a:r>
              <a:rPr lang="tr-TR" sz="2250" b="1" dirty="0">
                <a:latin typeface="Arial" panose="020B0604020202020204" pitchFamily="34" charset="0"/>
                <a:ea typeface="Calibri" panose="020F0502020204030204" pitchFamily="34" charset="0"/>
              </a:rPr>
              <a:t>bakımından önemini vurgulaması açısından önemlidir.****</a:t>
            </a:r>
          </a:p>
          <a:p>
            <a:endParaRPr lang="tr-TR" sz="2250" b="1" dirty="0">
              <a:latin typeface="Arial" panose="020B0604020202020204" pitchFamily="34" charset="0"/>
            </a:endParaRPr>
          </a:p>
          <a:p>
            <a:pPr algn="just"/>
            <a:endParaRPr lang="tr-TR" sz="1875" b="1" dirty="0">
              <a:latin typeface="Arial" panose="020B0604020202020204" pitchFamily="34" charset="0"/>
              <a:cs typeface="Arial" panose="020B0604020202020204" pitchFamily="34" charset="0"/>
            </a:endParaRPr>
          </a:p>
          <a:p>
            <a:pPr algn="just"/>
            <a:r>
              <a:rPr lang="tr-TR" sz="1875" b="1" u="sng" dirty="0">
                <a:latin typeface="Arial" panose="020B0604020202020204" pitchFamily="34" charset="0"/>
                <a:cs typeface="Arial" panose="020B0604020202020204" pitchFamily="34" charset="0"/>
              </a:rPr>
              <a:t>Avukatlık mesleğini icra eden kişinin görevi</a:t>
            </a:r>
            <a:r>
              <a:rPr lang="tr-TR" sz="1875" dirty="0">
                <a:latin typeface="Arial" panose="020B0604020202020204" pitchFamily="34" charset="0"/>
                <a:cs typeface="Arial" panose="020B0604020202020204" pitchFamily="34" charset="0"/>
              </a:rPr>
              <a:t> “bu hukuki yardım sistemine, hiçbir çekince olmaksızın ve tam bağımsızlık içinde, tüm beceri ve gayretiyle, yalnızca dava tarafının yüksek menfaatini düşünerek aktif olarak katılmak” olarak belirtilmiştir.</a:t>
            </a:r>
          </a:p>
          <a:p>
            <a:endParaRPr lang="tr-TR" sz="2250" b="1" dirty="0">
              <a:latin typeface="Arial" panose="020B0604020202020204" pitchFamily="34" charset="0"/>
            </a:endParaRPr>
          </a:p>
          <a:p>
            <a:endParaRPr lang="tr-TR" sz="2250" dirty="0"/>
          </a:p>
        </p:txBody>
      </p:sp>
    </p:spTree>
    <p:extLst>
      <p:ext uri="{BB962C8B-B14F-4D97-AF65-F5344CB8AC3E}">
        <p14:creationId xmlns:p14="http://schemas.microsoft.com/office/powerpoint/2010/main" val="854313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67466" y="1180741"/>
            <a:ext cx="8054915" cy="5565754"/>
          </a:xfrm>
          <a:prstGeom prst="rect">
            <a:avLst/>
          </a:prstGeom>
        </p:spPr>
        <p:txBody>
          <a:bodyPr wrap="square">
            <a:spAutoFit/>
          </a:bodyPr>
          <a:lstStyle/>
          <a:p>
            <a:pPr algn="ctr">
              <a:lnSpc>
                <a:spcPct val="107000"/>
              </a:lnSpc>
              <a:spcAft>
                <a:spcPts val="600"/>
              </a:spcAft>
            </a:pPr>
            <a:r>
              <a:rPr lang="tr-TR" sz="1875" b="1" dirty="0">
                <a:latin typeface="Arial" panose="020B0604020202020204" pitchFamily="34" charset="0"/>
                <a:ea typeface="Calibri" panose="020F0502020204030204" pitchFamily="34" charset="0"/>
                <a:cs typeface="Times New Roman" panose="02020603050405020304" pitchFamily="18" charset="0"/>
              </a:rPr>
              <a:t>Uluslararası Avukatlar Birliği </a:t>
            </a:r>
          </a:p>
          <a:p>
            <a:pPr algn="ctr">
              <a:lnSpc>
                <a:spcPct val="107000"/>
              </a:lnSpc>
              <a:spcAft>
                <a:spcPts val="600"/>
              </a:spcAft>
            </a:pPr>
            <a:r>
              <a:rPr lang="tr-TR" sz="1875" b="1" dirty="0">
                <a:solidFill>
                  <a:srgbClr val="000000"/>
                </a:solidFill>
                <a:latin typeface="Arial" panose="020B0604020202020204" pitchFamily="34" charset="0"/>
                <a:ea typeface="Calibri" panose="020F0502020204030204" pitchFamily="34" charset="0"/>
                <a:cs typeface="Arial" panose="020B0604020202020204" pitchFamily="34" charset="0"/>
              </a:rPr>
              <a:t>21. Yüzyılda Avukatlık Meslek Kurallarına Dair </a:t>
            </a:r>
            <a:r>
              <a:rPr lang="tr-TR" sz="1875" b="1" dirty="0" err="1">
                <a:solidFill>
                  <a:srgbClr val="000000"/>
                </a:solidFill>
                <a:latin typeface="Arial" panose="020B0604020202020204" pitchFamily="34" charset="0"/>
                <a:ea typeface="Calibri" panose="020F0502020204030204" pitchFamily="34" charset="0"/>
                <a:cs typeface="Arial" panose="020B0604020202020204" pitchFamily="34" charset="0"/>
              </a:rPr>
              <a:t>Turin</a:t>
            </a:r>
            <a:r>
              <a:rPr lang="tr-TR" sz="1875" b="1" dirty="0">
                <a:solidFill>
                  <a:srgbClr val="000000"/>
                </a:solidFill>
                <a:latin typeface="Arial" panose="020B0604020202020204" pitchFamily="34" charset="0"/>
                <a:ea typeface="Calibri" panose="020F0502020204030204" pitchFamily="34" charset="0"/>
                <a:cs typeface="Arial" panose="020B0604020202020204" pitchFamily="34" charset="0"/>
              </a:rPr>
              <a:t> İlkeleri</a:t>
            </a:r>
          </a:p>
          <a:p>
            <a:pPr fontAlgn="ctr"/>
            <a:r>
              <a:rPr lang="tr-TR" sz="1875" dirty="0" err="1">
                <a:latin typeface="Arial" panose="020B0604020202020204" pitchFamily="34" charset="0"/>
                <a:cs typeface="Arial" panose="020B0604020202020204" pitchFamily="34" charset="0"/>
              </a:rPr>
              <a:t>Turin</a:t>
            </a:r>
            <a:r>
              <a:rPr lang="tr-TR" sz="1875" dirty="0">
                <a:latin typeface="Arial" panose="020B0604020202020204" pitchFamily="34" charset="0"/>
                <a:cs typeface="Arial" panose="020B0604020202020204" pitchFamily="34" charset="0"/>
              </a:rPr>
              <a:t> İlkelerinde </a:t>
            </a:r>
            <a:r>
              <a:rPr lang="tr-TR" sz="1875" b="1" dirty="0">
                <a:latin typeface="Arial" panose="020B0604020202020204" pitchFamily="34" charset="0"/>
                <a:cs typeface="Arial" panose="020B0604020202020204" pitchFamily="34" charset="0"/>
              </a:rPr>
              <a:t>avukatın rolü</a:t>
            </a:r>
            <a:r>
              <a:rPr lang="tr-TR" sz="1875" dirty="0">
                <a:latin typeface="Arial" panose="020B0604020202020204" pitchFamily="34" charset="0"/>
                <a:cs typeface="Arial" panose="020B0604020202020204" pitchFamily="34" charset="0"/>
              </a:rPr>
              <a:t> şu şekilde ifade edilmiştir:</a:t>
            </a:r>
          </a:p>
          <a:p>
            <a:pPr fontAlgn="ctr"/>
            <a:r>
              <a:rPr lang="tr-TR" sz="1875" dirty="0">
                <a:latin typeface="Arial" panose="020B0604020202020204" pitchFamily="34" charset="0"/>
                <a:cs typeface="Arial" panose="020B0604020202020204" pitchFamily="34" charset="0"/>
              </a:rPr>
              <a:t>“Avukatın rolü bütün kişilerin yasalar huzurunda korunmasını sağlamaktır.</a:t>
            </a:r>
          </a:p>
          <a:p>
            <a:pPr fontAlgn="ctr"/>
            <a:r>
              <a:rPr lang="tr-TR" sz="1875" dirty="0">
                <a:latin typeface="Arial" panose="020B0604020202020204" pitchFamily="34" charset="0"/>
                <a:cs typeface="Arial" panose="020B0604020202020204" pitchFamily="34" charset="0"/>
              </a:rPr>
              <a:t>Mesleklerini, bir yandan kendilerine emanet edilen menfaatleri korurken, bir yandan da yasaların bilinmesini, anlaşılmasını ve uygulanmasını gözetecek şekilde icra etmek avukatların hakkı ve görevidir.”</a:t>
            </a:r>
          </a:p>
          <a:p>
            <a:pPr fontAlgn="ctr"/>
            <a:endParaRPr lang="tr-TR" sz="1500" dirty="0">
              <a:latin typeface="Arial" panose="020B0604020202020204" pitchFamily="34" charset="0"/>
              <a:cs typeface="Arial" panose="020B0604020202020204" pitchFamily="34" charset="0"/>
            </a:endParaRPr>
          </a:p>
          <a:p>
            <a:pPr algn="just" fontAlgn="ctr"/>
            <a:r>
              <a:rPr lang="tr-TR" sz="1500" dirty="0">
                <a:latin typeface="Arial" panose="020B0604020202020204" pitchFamily="34" charset="0"/>
                <a:cs typeface="Arial" panose="020B0604020202020204" pitchFamily="34" charset="0"/>
              </a:rPr>
              <a:t>İlkeler arasında </a:t>
            </a:r>
            <a:r>
              <a:rPr lang="tr-TR" sz="1500" b="1" dirty="0">
                <a:latin typeface="Arial" panose="020B0604020202020204" pitchFamily="34" charset="0"/>
                <a:cs typeface="Arial" panose="020B0604020202020204" pitchFamily="34" charset="0"/>
              </a:rPr>
              <a:t>avukatın bağımsızlığı, dokunulmazlık ve adil yargılanma hakkı, yargıçlarla ilişkiler, müvekkil seçme özgürlüğü, avukat- müvekkil ilişkisinin ayrıcalığı, bilgiyi açıklama yükümlülüğünün olmaması, baroların rolü ve barolar tarafından temsil, kural koyma ve avukatlık mesleğinin icrası, internet ve diğer iletişim teknolojileri, ücret, ücretsiz vekalet, işbirliği (diğer meslektaşlarla) yer almaktadır.</a:t>
            </a:r>
          </a:p>
          <a:p>
            <a:pPr fontAlgn="ctr"/>
            <a:endParaRPr lang="tr-TR" sz="1500" dirty="0">
              <a:latin typeface="Arial" panose="020B0604020202020204" pitchFamily="34" charset="0"/>
              <a:cs typeface="Arial" panose="020B0604020202020204" pitchFamily="34" charset="0"/>
            </a:endParaRPr>
          </a:p>
          <a:p>
            <a:pPr fontAlgn="ctr"/>
            <a:endParaRPr lang="tr-TR" sz="1875" dirty="0">
              <a:latin typeface="Arial" panose="020B0604020202020204" pitchFamily="34" charset="0"/>
              <a:cs typeface="Arial" panose="020B0604020202020204" pitchFamily="34" charset="0"/>
            </a:endParaRPr>
          </a:p>
          <a:p>
            <a:pPr fontAlgn="ctr"/>
            <a:endParaRPr lang="tr-TR" sz="1875" dirty="0">
              <a:latin typeface="Arial" panose="020B0604020202020204" pitchFamily="34" charset="0"/>
              <a:cs typeface="Arial" panose="020B0604020202020204" pitchFamily="34" charset="0"/>
            </a:endParaRPr>
          </a:p>
          <a:p>
            <a:pPr algn="ctr">
              <a:lnSpc>
                <a:spcPct val="107000"/>
              </a:lnSpc>
              <a:spcAft>
                <a:spcPts val="600"/>
              </a:spcAft>
            </a:pPr>
            <a:endParaRPr lang="tr-TR" sz="1875" b="1"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lgn="ctr">
              <a:lnSpc>
                <a:spcPct val="107000"/>
              </a:lnSpc>
              <a:spcAft>
                <a:spcPts val="600"/>
              </a:spcAft>
            </a:pPr>
            <a:endParaRPr lang="tr-TR" sz="1875" b="1"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lgn="ctr">
              <a:lnSpc>
                <a:spcPct val="107000"/>
              </a:lnSpc>
              <a:spcAft>
                <a:spcPts val="600"/>
              </a:spcAft>
            </a:pPr>
            <a:endParaRPr lang="tr-TR" sz="1875"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2538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86874" y="1801843"/>
            <a:ext cx="8688956" cy="3836948"/>
          </a:xfrm>
          <a:prstGeom prst="rect">
            <a:avLst/>
          </a:prstGeom>
        </p:spPr>
        <p:txBody>
          <a:bodyPr wrap="square">
            <a:spAutoFit/>
          </a:bodyPr>
          <a:lstStyle/>
          <a:p>
            <a:pPr algn="just" fontAlgn="ctr">
              <a:lnSpc>
                <a:spcPts val="975"/>
              </a:lnSpc>
              <a:spcAft>
                <a:spcPts val="424"/>
              </a:spcAft>
            </a:pPr>
            <a:r>
              <a:rPr lang="tr-TR" sz="1500" b="1" spc="-4" dirty="0">
                <a:latin typeface="Arial" panose="020B0604020202020204" pitchFamily="34" charset="0"/>
                <a:ea typeface="Calibri" panose="020F0502020204030204" pitchFamily="34" charset="0"/>
                <a:cs typeface="Times New Roman" panose="02020603050405020304" pitchFamily="18" charset="0"/>
              </a:rPr>
              <a:t>***</a:t>
            </a:r>
            <a:r>
              <a:rPr lang="tr-TR" sz="1500" b="1" spc="-4" dirty="0" err="1">
                <a:latin typeface="Arial" panose="020B0604020202020204" pitchFamily="34" charset="0"/>
                <a:ea typeface="Calibri" panose="020F0502020204030204" pitchFamily="34" charset="0"/>
                <a:cs typeface="Times New Roman" panose="02020603050405020304" pitchFamily="18" charset="0"/>
              </a:rPr>
              <a:t>Turin</a:t>
            </a:r>
            <a:r>
              <a:rPr lang="tr-TR" sz="1500" b="1" spc="-4" dirty="0">
                <a:latin typeface="Arial" panose="020B0604020202020204" pitchFamily="34" charset="0"/>
                <a:ea typeface="Calibri" panose="020F0502020204030204" pitchFamily="34" charset="0"/>
                <a:cs typeface="Times New Roman" panose="02020603050405020304" pitchFamily="18" charset="0"/>
              </a:rPr>
              <a:t> İlkelerine göre avukat, mesleğini icra ederken, </a:t>
            </a:r>
            <a:r>
              <a:rPr lang="tr-TR" sz="1500" b="1" u="sng" spc="-4" dirty="0">
                <a:latin typeface="Arial" panose="020B0604020202020204" pitchFamily="34" charset="0"/>
                <a:ea typeface="Calibri" panose="020F0502020204030204" pitchFamily="34" charset="0"/>
                <a:cs typeface="Times New Roman" panose="02020603050405020304" pitchFamily="18" charset="0"/>
              </a:rPr>
              <a:t>sadece savunması üstlendiği </a:t>
            </a:r>
          </a:p>
          <a:p>
            <a:pPr algn="just" fontAlgn="ctr">
              <a:lnSpc>
                <a:spcPts val="975"/>
              </a:lnSpc>
              <a:spcAft>
                <a:spcPts val="424"/>
              </a:spcAft>
            </a:pPr>
            <a:endParaRPr lang="tr-TR" sz="1500" b="1" u="sng" spc="-4"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pPr>
            <a:r>
              <a:rPr lang="tr-TR" sz="1500" b="1" u="sng" spc="-4" dirty="0">
                <a:latin typeface="Arial" panose="020B0604020202020204" pitchFamily="34" charset="0"/>
                <a:ea typeface="Calibri" panose="020F0502020204030204" pitchFamily="34" charset="0"/>
                <a:cs typeface="Times New Roman" panose="02020603050405020304" pitchFamily="18" charset="0"/>
              </a:rPr>
              <a:t>kişinin yararını değil</a:t>
            </a:r>
            <a:r>
              <a:rPr lang="tr-TR" sz="1500" b="1" spc="-4" dirty="0">
                <a:latin typeface="Arial" panose="020B0604020202020204" pitchFamily="34" charset="0"/>
                <a:ea typeface="Calibri" panose="020F0502020204030204" pitchFamily="34" charset="0"/>
                <a:cs typeface="Times New Roman" panose="02020603050405020304" pitchFamily="18" charset="0"/>
              </a:rPr>
              <a:t>, yasaların bilinmesi, anlaşılması ve uygulanmasını da gözeterek </a:t>
            </a:r>
          </a:p>
          <a:p>
            <a:pPr algn="just" fontAlgn="ctr">
              <a:lnSpc>
                <a:spcPts val="975"/>
              </a:lnSpc>
              <a:spcAft>
                <a:spcPts val="424"/>
              </a:spcAft>
            </a:pPr>
            <a:endParaRPr lang="tr-TR" sz="1500" b="1" spc="-4"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pPr>
            <a:r>
              <a:rPr lang="tr-TR" sz="1500" b="1" spc="-4" dirty="0">
                <a:latin typeface="Arial" panose="020B0604020202020204" pitchFamily="34" charset="0"/>
                <a:ea typeface="Calibri" panose="020F0502020204030204" pitchFamily="34" charset="0"/>
                <a:cs typeface="Times New Roman" panose="02020603050405020304" pitchFamily="18" charset="0"/>
              </a:rPr>
              <a:t>işini yapmak zorundadır.</a:t>
            </a:r>
            <a:endParaRPr lang="tr-TR" sz="1500" dirty="0">
              <a:latin typeface="Calibri" panose="020F050202020403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endParaRPr lang="tr-TR" sz="1500" b="1"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endParaRPr lang="tr-TR" sz="1500" b="1"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dirty="0">
                <a:latin typeface="Arial" panose="020B0604020202020204" pitchFamily="34" charset="0"/>
                <a:ea typeface="Calibri" panose="020F0502020204030204" pitchFamily="34" charset="0"/>
                <a:cs typeface="Times New Roman" panose="02020603050405020304" pitchFamily="18" charset="0"/>
              </a:rPr>
              <a:t>***</a:t>
            </a:r>
            <a:r>
              <a:rPr lang="tr-TR" sz="1500" b="1" dirty="0" err="1">
                <a:latin typeface="Arial" panose="020B0604020202020204" pitchFamily="34" charset="0"/>
                <a:ea typeface="Calibri" panose="020F0502020204030204" pitchFamily="34" charset="0"/>
                <a:cs typeface="Times New Roman" panose="02020603050405020304" pitchFamily="18" charset="0"/>
              </a:rPr>
              <a:t>Turin</a:t>
            </a:r>
            <a:r>
              <a:rPr lang="tr-TR" sz="1500" b="1" dirty="0">
                <a:latin typeface="Arial" panose="020B0604020202020204" pitchFamily="34" charset="0"/>
                <a:ea typeface="Calibri" panose="020F0502020204030204" pitchFamily="34" charset="0"/>
                <a:cs typeface="Times New Roman" panose="02020603050405020304" pitchFamily="18" charset="0"/>
              </a:rPr>
              <a:t> İlkeleri gerekçelerinin açıklandığı bölümde, avukatın hakları ve görevlerinin </a:t>
            </a:r>
          </a:p>
          <a:p>
            <a:pPr algn="just" fontAlgn="ctr">
              <a:lnSpc>
                <a:spcPts val="975"/>
              </a:lnSpc>
              <a:spcAft>
                <a:spcPts val="424"/>
              </a:spcAft>
              <a:tabLst>
                <a:tab pos="342900" algn="l"/>
                <a:tab pos="428625" algn="l"/>
              </a:tabLst>
            </a:pPr>
            <a:endParaRPr lang="tr-TR" sz="1500" b="1"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u="sng" dirty="0">
                <a:latin typeface="Arial" panose="020B0604020202020204" pitchFamily="34" charset="0"/>
                <a:ea typeface="Calibri" panose="020F0502020204030204" pitchFamily="34" charset="0"/>
                <a:cs typeface="Times New Roman" panose="02020603050405020304" pitchFamily="18" charset="0"/>
              </a:rPr>
              <a:t>gerek kamu yararının gerekse bireylerin yararının korunmasının temel şartı olduğu </a:t>
            </a:r>
          </a:p>
          <a:p>
            <a:pPr algn="just" fontAlgn="ctr">
              <a:lnSpc>
                <a:spcPts val="975"/>
              </a:lnSpc>
              <a:spcAft>
                <a:spcPts val="424"/>
              </a:spcAft>
              <a:tabLst>
                <a:tab pos="342900" algn="l"/>
                <a:tab pos="428625" algn="l"/>
              </a:tabLst>
            </a:pPr>
            <a:endParaRPr lang="tr-TR" sz="1500" b="1" u="sng"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dirty="0">
                <a:latin typeface="Arial" panose="020B0604020202020204" pitchFamily="34" charset="0"/>
                <a:ea typeface="Calibri" panose="020F0502020204030204" pitchFamily="34" charset="0"/>
                <a:cs typeface="Times New Roman" panose="02020603050405020304" pitchFamily="18" charset="0"/>
              </a:rPr>
              <a:t>belirtilir. (Mesleğin kamu hizmeti boyutuyla ilgisini kurmak bakımından bu husus </a:t>
            </a:r>
          </a:p>
          <a:p>
            <a:pPr algn="just" fontAlgn="ctr">
              <a:lnSpc>
                <a:spcPts val="975"/>
              </a:lnSpc>
              <a:spcAft>
                <a:spcPts val="424"/>
              </a:spcAft>
              <a:tabLst>
                <a:tab pos="342900" algn="l"/>
                <a:tab pos="428625" algn="l"/>
              </a:tabLst>
            </a:pPr>
            <a:endParaRPr lang="tr-TR" sz="1500" b="1"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dirty="0">
                <a:latin typeface="Arial" panose="020B0604020202020204" pitchFamily="34" charset="0"/>
                <a:ea typeface="Calibri" panose="020F0502020204030204" pitchFamily="34" charset="0"/>
                <a:cs typeface="Times New Roman" panose="02020603050405020304" pitchFamily="18" charset="0"/>
              </a:rPr>
              <a:t>önemli görünmektedir.)</a:t>
            </a:r>
          </a:p>
          <a:p>
            <a:pPr algn="just" fontAlgn="ctr">
              <a:lnSpc>
                <a:spcPts val="975"/>
              </a:lnSpc>
              <a:spcAft>
                <a:spcPts val="424"/>
              </a:spcAft>
              <a:tabLst>
                <a:tab pos="342900" algn="l"/>
                <a:tab pos="428625" algn="l"/>
              </a:tabLst>
            </a:pPr>
            <a:endParaRPr lang="tr-TR" sz="1500" dirty="0">
              <a:latin typeface="Calibri" panose="020F050202020403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endParaRPr lang="tr-TR" sz="1500" b="1"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dirty="0">
                <a:latin typeface="Arial" panose="020B0604020202020204" pitchFamily="34" charset="0"/>
                <a:ea typeface="Calibri" panose="020F0502020204030204" pitchFamily="34" charset="0"/>
                <a:cs typeface="Times New Roman" panose="02020603050405020304" pitchFamily="18" charset="0"/>
              </a:rPr>
              <a:t>***</a:t>
            </a:r>
            <a:r>
              <a:rPr lang="tr-TR" sz="1500" dirty="0">
                <a:latin typeface="Arial" panose="020B0604020202020204" pitchFamily="34" charset="0"/>
                <a:ea typeface="Calibri" panose="020F0502020204030204" pitchFamily="34" charset="0"/>
                <a:cs typeface="Times New Roman" panose="02020603050405020304" pitchFamily="18" charset="0"/>
              </a:rPr>
              <a:t> </a:t>
            </a:r>
            <a:r>
              <a:rPr lang="tr-TR" sz="1500" b="1" dirty="0" err="1">
                <a:latin typeface="Arial" panose="020B0604020202020204" pitchFamily="34" charset="0"/>
                <a:ea typeface="Calibri" panose="020F0502020204030204" pitchFamily="34" charset="0"/>
                <a:cs typeface="Times New Roman" panose="02020603050405020304" pitchFamily="18" charset="0"/>
              </a:rPr>
              <a:t>Turin</a:t>
            </a:r>
            <a:r>
              <a:rPr lang="tr-TR" sz="1500" b="1" dirty="0">
                <a:latin typeface="Arial" panose="020B0604020202020204" pitchFamily="34" charset="0"/>
                <a:ea typeface="Calibri" panose="020F0502020204030204" pitchFamily="34" charset="0"/>
                <a:cs typeface="Times New Roman" panose="02020603050405020304" pitchFamily="18" charset="0"/>
              </a:rPr>
              <a:t> İlkelerinden “Müvekkil seçme özgürlüğü ilkesi” içinde </a:t>
            </a:r>
            <a:r>
              <a:rPr lang="tr-TR" sz="1500" b="1" u="sng" dirty="0">
                <a:latin typeface="Arial" panose="020B0604020202020204" pitchFamily="34" charset="0"/>
                <a:ea typeface="Calibri" panose="020F0502020204030204" pitchFamily="34" charset="0"/>
                <a:cs typeface="Times New Roman" panose="02020603050405020304" pitchFamily="18" charset="0"/>
              </a:rPr>
              <a:t>vekalet ilişkisinin bir  </a:t>
            </a:r>
          </a:p>
          <a:p>
            <a:pPr algn="just" fontAlgn="ctr">
              <a:lnSpc>
                <a:spcPts val="975"/>
              </a:lnSpc>
              <a:spcAft>
                <a:spcPts val="424"/>
              </a:spcAft>
              <a:tabLst>
                <a:tab pos="342900" algn="l"/>
                <a:tab pos="428625" algn="l"/>
              </a:tabLst>
            </a:pPr>
            <a:endParaRPr lang="tr-TR" sz="1500" b="1" u="sng"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u="sng" dirty="0">
                <a:latin typeface="Arial" panose="020B0604020202020204" pitchFamily="34" charset="0"/>
                <a:ea typeface="Calibri" panose="020F0502020204030204" pitchFamily="34" charset="0"/>
                <a:cs typeface="Times New Roman" panose="02020603050405020304" pitchFamily="18" charset="0"/>
              </a:rPr>
              <a:t>tarafgirlik veya bir  özdeşleşme ilişkisi olarak ele alınmaması gereğine ve belirli </a:t>
            </a:r>
          </a:p>
          <a:p>
            <a:pPr algn="just" fontAlgn="ctr">
              <a:lnSpc>
                <a:spcPts val="975"/>
              </a:lnSpc>
              <a:spcAft>
                <a:spcPts val="424"/>
              </a:spcAft>
              <a:tabLst>
                <a:tab pos="342900" algn="l"/>
                <a:tab pos="428625" algn="l"/>
              </a:tabLst>
            </a:pPr>
            <a:endParaRPr lang="tr-TR" sz="1500" b="1" u="sng"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ts val="975"/>
              </a:lnSpc>
              <a:spcAft>
                <a:spcPts val="424"/>
              </a:spcAft>
              <a:tabLst>
                <a:tab pos="342900" algn="l"/>
                <a:tab pos="428625" algn="l"/>
              </a:tabLst>
            </a:pPr>
            <a:r>
              <a:rPr lang="tr-TR" sz="1500" b="1" u="sng" dirty="0">
                <a:latin typeface="Arial" panose="020B0604020202020204" pitchFamily="34" charset="0"/>
                <a:ea typeface="Calibri" panose="020F0502020204030204" pitchFamily="34" charset="0"/>
                <a:cs typeface="Times New Roman" panose="02020603050405020304" pitchFamily="18" charset="0"/>
              </a:rPr>
              <a:t>durumlarda vekaleti üstlenmeme görevine</a:t>
            </a:r>
            <a:r>
              <a:rPr lang="tr-TR" sz="1500" b="1" dirty="0">
                <a:latin typeface="Arial" panose="020B0604020202020204" pitchFamily="34" charset="0"/>
                <a:ea typeface="Calibri" panose="020F0502020204030204" pitchFamily="34" charset="0"/>
                <a:cs typeface="Times New Roman" panose="02020603050405020304" pitchFamily="18" charset="0"/>
              </a:rPr>
              <a:t> işaret edilmektedir.</a:t>
            </a:r>
            <a:endParaRPr lang="tr-TR" sz="15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7686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51008" y="1277787"/>
            <a:ext cx="7640848" cy="234680"/>
          </a:xfrm>
          <a:prstGeom prst="rect">
            <a:avLst/>
          </a:prstGeom>
        </p:spPr>
        <p:txBody>
          <a:bodyPr wrap="square">
            <a:spAutoFit/>
          </a:bodyPr>
          <a:lstStyle/>
          <a:p>
            <a:pPr algn="just" fontAlgn="ctr">
              <a:lnSpc>
                <a:spcPts val="975"/>
              </a:lnSpc>
              <a:spcAft>
                <a:spcPts val="1800"/>
              </a:spcAft>
            </a:pPr>
            <a:endParaRPr lang="tr-TR"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1763384" y="1226029"/>
            <a:ext cx="8904617" cy="6842642"/>
          </a:xfrm>
          <a:prstGeom prst="rect">
            <a:avLst/>
          </a:prstGeom>
        </p:spPr>
        <p:txBody>
          <a:bodyPr wrap="square">
            <a:spAutoFit/>
          </a:bodyPr>
          <a:lstStyle/>
          <a:p>
            <a:pPr algn="just">
              <a:lnSpc>
                <a:spcPct val="150000"/>
              </a:lnSpc>
            </a:pPr>
            <a:r>
              <a:rPr lang="tr-TR" sz="1875" b="1" dirty="0">
                <a:latin typeface="Arial" panose="020B0604020202020204" pitchFamily="34" charset="0"/>
                <a:ea typeface="Calibri" panose="020F0502020204030204" pitchFamily="34" charset="0"/>
                <a:cs typeface="Arial" panose="020B0604020202020204" pitchFamily="34" charset="0"/>
              </a:rPr>
              <a:t>CCBE Avrupa Avukatlık Mesleğine İlişkin Temel İlkeler Şartı</a:t>
            </a:r>
            <a:endParaRPr lang="tr-TR" sz="1875"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tr-TR" sz="1500" dirty="0">
                <a:latin typeface="Arial" panose="020B0604020202020204" pitchFamily="34" charset="0"/>
                <a:cs typeface="Arial" panose="020B0604020202020204" pitchFamily="34" charset="0"/>
              </a:rPr>
              <a:t>Avrupa Avukatlık Mesleğine İlişkin Temel İlkeler Şartındaki ilkeler şunlardır:</a:t>
            </a:r>
          </a:p>
          <a:p>
            <a:r>
              <a:rPr lang="tr-TR" sz="1125" dirty="0">
                <a:latin typeface="Arial" panose="020B0604020202020204" pitchFamily="34" charset="0"/>
                <a:cs typeface="Arial" panose="020B0604020202020204" pitchFamily="34" charset="0"/>
              </a:rPr>
              <a:t> </a:t>
            </a:r>
          </a:p>
          <a:p>
            <a:r>
              <a:rPr lang="tr-TR" sz="1125" dirty="0">
                <a:latin typeface="Arial" panose="020B0604020202020204" pitchFamily="34" charset="0"/>
                <a:cs typeface="Arial" panose="020B0604020202020204" pitchFamily="34" charset="0"/>
              </a:rPr>
              <a:t>1.Avukatın, müvekkilin davasını takip etmesi ve yürütmesi için gereken, bağımsızlığı ve özgürlüğü</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2.</a:t>
            </a:r>
            <a:r>
              <a:rPr lang="tr-TR" sz="1125" dirty="0">
                <a:latin typeface="Arial" panose="020B0604020202020204" pitchFamily="34" charset="0"/>
                <a:cs typeface="Arial" panose="020B0604020202020204" pitchFamily="34" charset="0"/>
              </a:rPr>
              <a:t> Avukatın, müvekkilinin davasını gizli tutma hak ve görevi ile meslek sırrı kavramına uyma ve saygı</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3.</a:t>
            </a:r>
            <a:r>
              <a:rPr lang="tr-TR" sz="1125" dirty="0">
                <a:latin typeface="Arial" panose="020B0604020202020204" pitchFamily="34" charset="0"/>
                <a:cs typeface="Arial" panose="020B0604020202020204" pitchFamily="34" charset="0"/>
              </a:rPr>
              <a:t> İki ayrı müvekkil arasındaki veya müvekkille avukat arasındaki çıkar çatışmalarından kaçınma</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4.</a:t>
            </a:r>
            <a:r>
              <a:rPr lang="tr-TR" sz="1125" dirty="0">
                <a:latin typeface="Arial" panose="020B0604020202020204" pitchFamily="34" charset="0"/>
                <a:cs typeface="Arial" panose="020B0604020202020204" pitchFamily="34" charset="0"/>
              </a:rPr>
              <a:t> Avukatlık mesleğinin itibar ve onuru ile avukatın kişisel dürüstlük ve saygınlığı</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5.</a:t>
            </a:r>
            <a:r>
              <a:rPr lang="tr-TR" sz="1125" dirty="0">
                <a:latin typeface="Arial" panose="020B0604020202020204" pitchFamily="34" charset="0"/>
                <a:cs typeface="Arial" panose="020B0604020202020204" pitchFamily="34" charset="0"/>
              </a:rPr>
              <a:t> Müvekkile sadakat</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6.</a:t>
            </a:r>
            <a:r>
              <a:rPr lang="tr-TR" sz="1125" dirty="0">
                <a:latin typeface="Arial" panose="020B0604020202020204" pitchFamily="34" charset="0"/>
                <a:cs typeface="Arial" panose="020B0604020202020204" pitchFamily="34" charset="0"/>
              </a:rPr>
              <a:t> Ücretlerle ilgili olarak müvekkillere adil davranmak</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7.</a:t>
            </a:r>
            <a:r>
              <a:rPr lang="tr-TR" sz="1125" dirty="0">
                <a:latin typeface="Arial" panose="020B0604020202020204" pitchFamily="34" charset="0"/>
                <a:cs typeface="Arial" panose="020B0604020202020204" pitchFamily="34" charset="0"/>
              </a:rPr>
              <a:t> Avukatın mesleki kabiliyet ve yeterliliği</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8.</a:t>
            </a:r>
            <a:r>
              <a:rPr lang="tr-TR" sz="1125" dirty="0">
                <a:latin typeface="Arial" panose="020B0604020202020204" pitchFamily="34" charset="0"/>
                <a:cs typeface="Arial" panose="020B0604020202020204" pitchFamily="34" charset="0"/>
              </a:rPr>
              <a:t> Meslektaşlar arası saygı</a:t>
            </a:r>
          </a:p>
          <a:p>
            <a:endParaRPr lang="tr-TR" sz="1125" dirty="0">
              <a:latin typeface="Arial" panose="020B0604020202020204" pitchFamily="34" charset="0"/>
              <a:cs typeface="Arial" panose="020B0604020202020204" pitchFamily="34" charset="0"/>
            </a:endParaRPr>
          </a:p>
          <a:p>
            <a:r>
              <a:rPr lang="tr-TR" sz="1125" b="1" dirty="0">
                <a:latin typeface="Arial" panose="020B0604020202020204" pitchFamily="34" charset="0"/>
                <a:cs typeface="Arial" panose="020B0604020202020204" pitchFamily="34" charset="0"/>
              </a:rPr>
              <a:t>9.</a:t>
            </a:r>
            <a:r>
              <a:rPr lang="tr-TR" sz="1125" dirty="0">
                <a:latin typeface="Arial" panose="020B0604020202020204" pitchFamily="34" charset="0"/>
                <a:cs typeface="Arial" panose="020B0604020202020204" pitchFamily="34" charset="0"/>
              </a:rPr>
              <a:t> Hukukun üstünlüğüne ve yargının adil yönetimine saygı </a:t>
            </a:r>
          </a:p>
          <a:p>
            <a:pPr algn="just">
              <a:lnSpc>
                <a:spcPct val="150000"/>
              </a:lnSpc>
            </a:pPr>
            <a:r>
              <a:rPr lang="tr-TR" sz="1350" b="1" dirty="0"/>
              <a:t>10.</a:t>
            </a:r>
            <a:r>
              <a:rPr lang="tr-TR" sz="1350" dirty="0"/>
              <a:t> Avukatlık mesleğinin kendi kendini denetlemesi</a:t>
            </a:r>
          </a:p>
          <a:p>
            <a:pPr algn="just">
              <a:lnSpc>
                <a:spcPct val="150000"/>
              </a:lnSpc>
            </a:pPr>
            <a:endParaRPr lang="tr-TR" sz="1875"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tr-TR" sz="1875"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tr-TR" sz="1875"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tr-TR" sz="1875"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tr-TR" sz="1875"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tr-TR" sz="1875"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94389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24001" y="973706"/>
            <a:ext cx="7854351" cy="6401176"/>
          </a:xfrm>
          <a:prstGeom prst="rect">
            <a:avLst/>
          </a:prstGeom>
        </p:spPr>
        <p:txBody>
          <a:bodyPr wrap="square">
            <a:spAutoFit/>
          </a:bodyPr>
          <a:lstStyle/>
          <a:p>
            <a:pPr algn="ctr">
              <a:lnSpc>
                <a:spcPct val="107000"/>
              </a:lnSpc>
            </a:pPr>
            <a:r>
              <a:rPr lang="tr-TR" sz="2250" b="1" dirty="0">
                <a:latin typeface="Arial" panose="020B0604020202020204" pitchFamily="34" charset="0"/>
                <a:ea typeface="Calibri" panose="020F0502020204030204" pitchFamily="34" charset="0"/>
                <a:cs typeface="Arial" panose="020B0604020202020204" pitchFamily="34" charset="0"/>
              </a:rPr>
              <a:t>CCBE Avrupa Avukatlık Meslek Kuralları </a:t>
            </a:r>
            <a:endParaRPr lang="tr-TR" sz="225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pPr>
            <a:r>
              <a:rPr lang="tr-TR" sz="2250" b="1" dirty="0">
                <a:latin typeface="Arial" panose="020B0604020202020204" pitchFamily="34" charset="0"/>
                <a:ea typeface="Calibri" panose="020F0502020204030204" pitchFamily="34" charset="0"/>
                <a:cs typeface="Arial" panose="020B0604020202020204" pitchFamily="34" charset="0"/>
              </a:rPr>
              <a:t>(</a:t>
            </a:r>
            <a:r>
              <a:rPr lang="tr-TR" sz="2250" b="1" dirty="0" err="1">
                <a:latin typeface="Arial" panose="020B0604020202020204" pitchFamily="34" charset="0"/>
                <a:ea typeface="Calibri" panose="020F0502020204030204" pitchFamily="34" charset="0"/>
                <a:cs typeface="Arial" panose="020B0604020202020204" pitchFamily="34" charset="0"/>
              </a:rPr>
              <a:t>Code</a:t>
            </a:r>
            <a:r>
              <a:rPr lang="tr-TR" sz="2250" b="1" dirty="0">
                <a:latin typeface="Arial" panose="020B0604020202020204" pitchFamily="34" charset="0"/>
                <a:ea typeface="Calibri" panose="020F0502020204030204" pitchFamily="34" charset="0"/>
                <a:cs typeface="Arial" panose="020B0604020202020204" pitchFamily="34" charset="0"/>
              </a:rPr>
              <a:t> of </a:t>
            </a:r>
            <a:r>
              <a:rPr lang="tr-TR" sz="2250" b="1" dirty="0" err="1">
                <a:latin typeface="Arial" panose="020B0604020202020204" pitchFamily="34" charset="0"/>
                <a:ea typeface="Calibri" panose="020F0502020204030204" pitchFamily="34" charset="0"/>
                <a:cs typeface="Arial" panose="020B0604020202020204" pitchFamily="34" charset="0"/>
              </a:rPr>
              <a:t>Conduct</a:t>
            </a:r>
            <a:r>
              <a:rPr lang="tr-TR" sz="2250" b="1" dirty="0">
                <a:latin typeface="Arial" panose="020B0604020202020204" pitchFamily="34" charset="0"/>
                <a:ea typeface="Calibri" panose="020F0502020204030204" pitchFamily="34" charset="0"/>
                <a:cs typeface="Arial" panose="020B0604020202020204" pitchFamily="34" charset="0"/>
              </a:rPr>
              <a:t> </a:t>
            </a:r>
            <a:r>
              <a:rPr lang="tr-TR" sz="2250" b="1" dirty="0" err="1">
                <a:latin typeface="Arial" panose="020B0604020202020204" pitchFamily="34" charset="0"/>
                <a:ea typeface="Calibri" panose="020F0502020204030204" pitchFamily="34" charset="0"/>
                <a:cs typeface="Arial" panose="020B0604020202020204" pitchFamily="34" charset="0"/>
              </a:rPr>
              <a:t>for</a:t>
            </a:r>
            <a:r>
              <a:rPr lang="tr-TR" sz="2250" b="1" dirty="0">
                <a:latin typeface="Arial" panose="020B0604020202020204" pitchFamily="34" charset="0"/>
                <a:ea typeface="Calibri" panose="020F0502020204030204" pitchFamily="34" charset="0"/>
                <a:cs typeface="Arial" panose="020B0604020202020204" pitchFamily="34" charset="0"/>
              </a:rPr>
              <a:t> </a:t>
            </a:r>
            <a:r>
              <a:rPr lang="tr-TR" sz="2250" b="1" dirty="0" err="1">
                <a:latin typeface="Arial" panose="020B0604020202020204" pitchFamily="34" charset="0"/>
                <a:ea typeface="Calibri" panose="020F0502020204030204" pitchFamily="34" charset="0"/>
                <a:cs typeface="Arial" panose="020B0604020202020204" pitchFamily="34" charset="0"/>
              </a:rPr>
              <a:t>European</a:t>
            </a:r>
            <a:r>
              <a:rPr lang="tr-TR" sz="2250" b="1" dirty="0">
                <a:latin typeface="Arial" panose="020B0604020202020204" pitchFamily="34" charset="0"/>
                <a:ea typeface="Calibri" panose="020F0502020204030204" pitchFamily="34" charset="0"/>
                <a:cs typeface="Arial" panose="020B0604020202020204" pitchFamily="34" charset="0"/>
              </a:rPr>
              <a:t> </a:t>
            </a:r>
            <a:r>
              <a:rPr lang="tr-TR" sz="2250" b="1" dirty="0" err="1">
                <a:latin typeface="Arial" panose="020B0604020202020204" pitchFamily="34" charset="0"/>
                <a:ea typeface="Calibri" panose="020F0502020204030204" pitchFamily="34" charset="0"/>
                <a:cs typeface="Arial" panose="020B0604020202020204" pitchFamily="34" charset="0"/>
              </a:rPr>
              <a:t>Lawyers</a:t>
            </a:r>
            <a:r>
              <a:rPr lang="tr-TR" sz="2250" b="1" dirty="0">
                <a:latin typeface="Arial" panose="020B0604020202020204" pitchFamily="34" charset="0"/>
                <a:ea typeface="Calibri" panose="020F0502020204030204" pitchFamily="34" charset="0"/>
                <a:cs typeface="Arial" panose="020B0604020202020204" pitchFamily="34" charset="0"/>
              </a:rPr>
              <a:t>)</a:t>
            </a:r>
          </a:p>
          <a:p>
            <a:pPr algn="just">
              <a:lnSpc>
                <a:spcPct val="107000"/>
              </a:lnSpc>
            </a:pPr>
            <a:endParaRPr lang="tr-TR" sz="1875" dirty="0"/>
          </a:p>
          <a:p>
            <a:pPr algn="just">
              <a:lnSpc>
                <a:spcPct val="107000"/>
              </a:lnSpc>
            </a:pPr>
            <a:endParaRPr lang="tr-TR" sz="1875" dirty="0"/>
          </a:p>
          <a:p>
            <a:pPr algn="just">
              <a:lnSpc>
                <a:spcPct val="107000"/>
              </a:lnSpc>
            </a:pPr>
            <a:r>
              <a:rPr lang="tr-TR" sz="1875" dirty="0"/>
              <a:t>Bu kod içindeki ilkelere ayrılan temel başlıklar şunlardır: </a:t>
            </a:r>
          </a:p>
          <a:p>
            <a:pPr algn="just">
              <a:lnSpc>
                <a:spcPct val="107000"/>
              </a:lnSpc>
            </a:pPr>
            <a:r>
              <a:rPr lang="tr-TR" sz="1875" b="1" dirty="0"/>
              <a:t>bağımsızlık</a:t>
            </a:r>
            <a:r>
              <a:rPr lang="tr-TR" sz="1875" dirty="0"/>
              <a:t>, </a:t>
            </a:r>
          </a:p>
          <a:p>
            <a:pPr algn="just">
              <a:lnSpc>
                <a:spcPct val="107000"/>
              </a:lnSpc>
            </a:pPr>
            <a:r>
              <a:rPr lang="tr-TR" sz="1875" b="1" dirty="0"/>
              <a:t>güven ve dürüstlük</a:t>
            </a:r>
            <a:r>
              <a:rPr lang="tr-TR" sz="1875" dirty="0"/>
              <a:t>, </a:t>
            </a:r>
          </a:p>
          <a:p>
            <a:pPr algn="just">
              <a:lnSpc>
                <a:spcPct val="107000"/>
              </a:lnSpc>
            </a:pPr>
            <a:r>
              <a:rPr lang="tr-TR" sz="1875" b="1" dirty="0"/>
              <a:t>sır saklama</a:t>
            </a:r>
            <a:r>
              <a:rPr lang="tr-TR" sz="1875" dirty="0"/>
              <a:t>, </a:t>
            </a:r>
          </a:p>
          <a:p>
            <a:pPr algn="just">
              <a:lnSpc>
                <a:spcPct val="107000"/>
              </a:lnSpc>
            </a:pPr>
            <a:r>
              <a:rPr lang="tr-TR" sz="1875" b="1" dirty="0"/>
              <a:t>diğer baro ve meslek örgütlerinin kurallarına uyma</a:t>
            </a:r>
            <a:r>
              <a:rPr lang="tr-TR" sz="1875" dirty="0"/>
              <a:t>, </a:t>
            </a:r>
          </a:p>
          <a:p>
            <a:pPr algn="just">
              <a:lnSpc>
                <a:spcPct val="107000"/>
              </a:lnSpc>
            </a:pPr>
            <a:r>
              <a:rPr lang="tr-TR" sz="1875" b="1" dirty="0"/>
              <a:t>avukatlıkla bağdaşmayan görevler</a:t>
            </a:r>
            <a:r>
              <a:rPr lang="tr-TR" sz="1875" dirty="0"/>
              <a:t>,</a:t>
            </a:r>
          </a:p>
          <a:p>
            <a:pPr algn="just">
              <a:lnSpc>
                <a:spcPct val="107000"/>
              </a:lnSpc>
            </a:pPr>
            <a:r>
              <a:rPr lang="tr-TR" sz="1875" dirty="0"/>
              <a:t> </a:t>
            </a:r>
            <a:r>
              <a:rPr lang="tr-TR" sz="1875" b="1" dirty="0"/>
              <a:t>kişisel reklam</a:t>
            </a:r>
            <a:r>
              <a:rPr lang="tr-TR" sz="1875" dirty="0"/>
              <a:t>, </a:t>
            </a:r>
          </a:p>
          <a:p>
            <a:pPr algn="just">
              <a:lnSpc>
                <a:spcPct val="107000"/>
              </a:lnSpc>
            </a:pPr>
            <a:r>
              <a:rPr lang="tr-TR" sz="1875" b="1" dirty="0"/>
              <a:t>müvekkilin çıkarı</a:t>
            </a:r>
            <a:r>
              <a:rPr lang="tr-TR" sz="1875" dirty="0"/>
              <a:t>,</a:t>
            </a:r>
          </a:p>
          <a:p>
            <a:pPr algn="just">
              <a:lnSpc>
                <a:spcPct val="107000"/>
              </a:lnSpc>
            </a:pPr>
            <a:r>
              <a:rPr lang="tr-TR" sz="1875" dirty="0"/>
              <a:t> </a:t>
            </a:r>
            <a:r>
              <a:rPr lang="tr-TR" sz="1875" b="1" dirty="0"/>
              <a:t>avukatın müvekkiline karşı sorumluluğunun sınırı</a:t>
            </a:r>
          </a:p>
          <a:p>
            <a:pPr algn="just">
              <a:lnSpc>
                <a:spcPct val="107000"/>
              </a:lnSpc>
            </a:pPr>
            <a:endParaRPr lang="tr-TR" sz="2250" b="1" dirty="0">
              <a:latin typeface="Arial" panose="020B0604020202020204" pitchFamily="34" charset="0"/>
              <a:ea typeface="Calibri" panose="020F0502020204030204" pitchFamily="34" charset="0"/>
              <a:cs typeface="Arial" panose="020B0604020202020204" pitchFamily="34" charset="0"/>
            </a:endParaRPr>
          </a:p>
          <a:p>
            <a:endParaRPr lang="tr-TR" sz="2250"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endParaRPr lang="tr-TR" sz="2250"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endParaRPr lang="tr-TR" sz="2250"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endParaRPr lang="tr-TR" sz="2250"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endParaRPr lang="tr-TR" sz="225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033824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810</Words>
  <Application>Microsoft Macintosh PowerPoint</Application>
  <PresentationFormat>Geniş ekran</PresentationFormat>
  <Paragraphs>123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Gülriz Uygur</dc:creator>
  <cp:lastModifiedBy>Gülriz Uygur</cp:lastModifiedBy>
  <cp:revision>1</cp:revision>
  <dcterms:created xsi:type="dcterms:W3CDTF">2020-01-27T19:22:06Z</dcterms:created>
  <dcterms:modified xsi:type="dcterms:W3CDTF">2020-01-27T19:24:38Z</dcterms:modified>
</cp:coreProperties>
</file>