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7" r:id="rId3"/>
    <p:sldId id="273" r:id="rId4"/>
    <p:sldId id="258" r:id="rId5"/>
    <p:sldId id="259" r:id="rId6"/>
    <p:sldId id="268" r:id="rId7"/>
    <p:sldId id="260" r:id="rId8"/>
    <p:sldId id="261" r:id="rId9"/>
    <p:sldId id="270" r:id="rId10"/>
    <p:sldId id="262" r:id="rId11"/>
    <p:sldId id="263" r:id="rId12"/>
    <p:sldId id="269" r:id="rId13"/>
    <p:sldId id="264" r:id="rId14"/>
    <p:sldId id="271" r:id="rId15"/>
    <p:sldId id="272" r:id="rId16"/>
    <p:sldId id="265" r:id="rId17"/>
    <p:sldId id="266" r:id="rId18"/>
    <p:sldId id="267"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7" autoAdjust="0"/>
    <p:restoredTop sz="94660"/>
  </p:normalViewPr>
  <p:slideViewPr>
    <p:cSldViewPr>
      <p:cViewPr>
        <p:scale>
          <a:sx n="118" d="100"/>
          <a:sy n="118" d="100"/>
        </p:scale>
        <p:origin x="-14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0A71F3-4688-4E4B-AFFE-E599ECAAAE3F}" type="datetimeFigureOut">
              <a:rPr lang="tr-TR" smtClean="0"/>
              <a:t>13.03.2018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15DB86-12B5-4698-BD32-F271FC23EF22}" type="slidenum">
              <a:rPr lang="tr-TR" smtClean="0"/>
              <a:t>‹#›</a:t>
            </a:fld>
            <a:endParaRPr lang="tr-TR"/>
          </a:p>
        </p:txBody>
      </p:sp>
    </p:spTree>
    <p:extLst>
      <p:ext uri="{BB962C8B-B14F-4D97-AF65-F5344CB8AC3E}">
        <p14:creationId xmlns:p14="http://schemas.microsoft.com/office/powerpoint/2010/main" val="283097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tr-TR" smtClean="0"/>
              <a:t>Asıl başlık stili için tıklatın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tr-TR" smtClean="0"/>
              <a:t>Asıl başlık stili için tıklatın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13.03.2018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13.03.2018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13.03.2018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13.03.2018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tr-TR" smtClean="0"/>
              <a:t>Asıl başlık stili için tıklatın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13.03.2018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tr-TR" smtClean="0"/>
              <a:t>Resim eklemek için simgeyi tıklatın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23720DD-5B6D-40BF-8493-A6B52D484E6B}" type="datetimeFigureOut">
              <a:rPr lang="tr-TR" smtClean="0"/>
              <a:t>13.03.2018</a:t>
            </a:fld>
            <a:endParaRPr lang="tr-T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tr-T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705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r>
              <a:rPr lang="tr-TR" dirty="0" smtClean="0"/>
              <a:t>Yapılan </a:t>
            </a:r>
            <a:r>
              <a:rPr lang="tr-TR" dirty="0"/>
              <a:t>çalışmalar, doymak bilmez bir iştahları varmış gibi görülmelerine rağmen birçoğunun orta dereceden üst sınıra kadar değişebilen oranlarda yetersiz beslenme problemi ile karşı karşıya olduklarını göstermektedir. Buna; yutma zorluğu, yetersiz besin girişi, enerjinin dengesiz harcanması veya vücudun besleyici gıdalardan yeteri kadar yararlanamaması gibi problemler neden olmaktadır. Bu gibi durumlarda, kilo almasına ve boyunun uzamasına yardımcı olacak, dikkatini ve etkileşimini geliştirecek tamamlayıcı bir beslenme programı (ağız yoluyla yüksek kalori/kilo aldırma </a:t>
            </a:r>
            <a:r>
              <a:rPr lang="tr-TR" dirty="0" err="1"/>
              <a:t>dietleri</a:t>
            </a:r>
            <a:r>
              <a:rPr lang="tr-TR" dirty="0"/>
              <a:t>, NG tüpü veya </a:t>
            </a:r>
            <a:r>
              <a:rPr lang="tr-TR" dirty="0" err="1"/>
              <a:t>gastrostomy</a:t>
            </a:r>
            <a:r>
              <a:rPr lang="tr-TR" dirty="0"/>
              <a:t> butonu) uygulanmalıdır. Çok yaygın olan </a:t>
            </a:r>
            <a:r>
              <a:rPr lang="tr-TR" dirty="0" err="1"/>
              <a:t>Rett</a:t>
            </a:r>
            <a:r>
              <a:rPr lang="tr-TR" dirty="0"/>
              <a:t> Sendromlu çocukların motor davranışlarını nöbet olarak değerlendirmek yanlıştır.</a:t>
            </a:r>
          </a:p>
        </p:txBody>
      </p:sp>
    </p:spTree>
    <p:extLst>
      <p:ext uri="{BB962C8B-B14F-4D97-AF65-F5344CB8AC3E}">
        <p14:creationId xmlns:p14="http://schemas.microsoft.com/office/powerpoint/2010/main" val="2157179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ctrTitle"/>
          </p:nvPr>
        </p:nvSpPr>
        <p:spPr>
          <a:xfrm>
            <a:off x="971600" y="836712"/>
            <a:ext cx="7117180" cy="772316"/>
          </a:xfrm>
        </p:spPr>
        <p:txBody>
          <a:bodyPr/>
          <a:lstStyle/>
          <a:p>
            <a:r>
              <a:rPr lang="tr-TR" sz="2000" dirty="0" smtClean="0"/>
              <a:t>                     </a:t>
            </a:r>
            <a:r>
              <a:rPr lang="tr-TR" sz="2400" dirty="0" smtClean="0"/>
              <a:t>BELİRTİLERİ </a:t>
            </a:r>
            <a:endParaRPr lang="tr-TR" sz="2400" dirty="0"/>
          </a:p>
        </p:txBody>
      </p:sp>
      <p:sp>
        <p:nvSpPr>
          <p:cNvPr id="3" name="İçerik Yer Tutucusu 2"/>
          <p:cNvSpPr>
            <a:spLocks noGrp="1"/>
          </p:cNvSpPr>
          <p:nvPr>
            <p:ph type="subTitle" idx="1"/>
          </p:nvPr>
        </p:nvSpPr>
        <p:spPr>
          <a:xfrm>
            <a:off x="1763688" y="2204864"/>
            <a:ext cx="5616624" cy="3528392"/>
          </a:xfrm>
        </p:spPr>
        <p:txBody>
          <a:bodyPr>
            <a:normAutofit fontScale="77500" lnSpcReduction="20000"/>
          </a:bodyPr>
          <a:lstStyle/>
          <a:p>
            <a:pPr marL="342900" indent="-342900">
              <a:buFont typeface="Arial" pitchFamily="34" charset="0"/>
              <a:buChar char="•"/>
            </a:pPr>
            <a:r>
              <a:rPr lang="tr-TR" dirty="0" smtClean="0"/>
              <a:t>Uyanıkken solunum anormallikleri</a:t>
            </a:r>
          </a:p>
          <a:p>
            <a:pPr marL="342900" indent="-342900">
              <a:buFont typeface="Arial" pitchFamily="34" charset="0"/>
              <a:buChar char="•"/>
            </a:pPr>
            <a:r>
              <a:rPr lang="tr-TR" dirty="0" smtClean="0"/>
              <a:t>Uyanıkken diş gıcırdatma</a:t>
            </a:r>
          </a:p>
          <a:p>
            <a:pPr marL="342900" indent="-342900">
              <a:buFont typeface="Arial" pitchFamily="34" charset="0"/>
              <a:buChar char="•"/>
            </a:pPr>
            <a:r>
              <a:rPr lang="tr-TR" dirty="0" smtClean="0"/>
              <a:t>Bozuk uyku düzeni</a:t>
            </a:r>
          </a:p>
          <a:p>
            <a:pPr marL="342900" indent="-342900">
              <a:buFont typeface="Arial" pitchFamily="34" charset="0"/>
              <a:buChar char="•"/>
            </a:pPr>
            <a:r>
              <a:rPr lang="tr-TR" dirty="0" smtClean="0"/>
              <a:t>Anormal kas </a:t>
            </a:r>
            <a:r>
              <a:rPr lang="tr-TR" dirty="0" err="1" smtClean="0"/>
              <a:t>tonusu</a:t>
            </a:r>
            <a:endParaRPr lang="tr-TR" dirty="0"/>
          </a:p>
          <a:p>
            <a:pPr marL="342900" indent="-342900">
              <a:buFont typeface="Arial" pitchFamily="34" charset="0"/>
              <a:buChar char="•"/>
            </a:pPr>
            <a:r>
              <a:rPr lang="tr-TR" dirty="0" err="1" smtClean="0"/>
              <a:t>Periferik</a:t>
            </a:r>
            <a:r>
              <a:rPr lang="tr-TR" dirty="0" smtClean="0"/>
              <a:t> </a:t>
            </a:r>
            <a:r>
              <a:rPr lang="tr-TR" dirty="0" err="1" smtClean="0"/>
              <a:t>vazomotor</a:t>
            </a:r>
            <a:r>
              <a:rPr lang="tr-TR" dirty="0" smtClean="0"/>
              <a:t> bozukluklar</a:t>
            </a:r>
          </a:p>
          <a:p>
            <a:pPr marL="342900" indent="-342900">
              <a:buFont typeface="Arial" pitchFamily="34" charset="0"/>
              <a:buChar char="•"/>
            </a:pPr>
            <a:r>
              <a:rPr lang="tr-TR" dirty="0" err="1" smtClean="0"/>
              <a:t>Skolyoz</a:t>
            </a:r>
            <a:r>
              <a:rPr lang="tr-TR" dirty="0" smtClean="0"/>
              <a:t>/</a:t>
            </a:r>
            <a:r>
              <a:rPr lang="tr-TR" dirty="0" err="1" smtClean="0"/>
              <a:t>kifoz</a:t>
            </a:r>
            <a:endParaRPr lang="tr-TR" dirty="0"/>
          </a:p>
          <a:p>
            <a:pPr marL="342900" indent="-342900">
              <a:buFont typeface="Arial" pitchFamily="34" charset="0"/>
              <a:buChar char="•"/>
            </a:pPr>
            <a:r>
              <a:rPr lang="tr-TR" dirty="0" smtClean="0"/>
              <a:t>Büyüme geriliği</a:t>
            </a:r>
          </a:p>
          <a:p>
            <a:pPr marL="342900" indent="-342900">
              <a:buFont typeface="Arial" pitchFamily="34" charset="0"/>
              <a:buChar char="•"/>
            </a:pPr>
            <a:r>
              <a:rPr lang="tr-TR" dirty="0" smtClean="0"/>
              <a:t>Küçük, soğuk el ve ayaklar</a:t>
            </a:r>
          </a:p>
          <a:p>
            <a:pPr marL="342900" indent="-342900">
              <a:buFont typeface="Arial" pitchFamily="34" charset="0"/>
              <a:buChar char="•"/>
            </a:pPr>
            <a:r>
              <a:rPr lang="tr-TR" dirty="0" smtClean="0"/>
              <a:t>Uygunsuz gülme/çığlık atma atakları</a:t>
            </a:r>
          </a:p>
          <a:p>
            <a:pPr marL="342900" indent="-342900">
              <a:buFont typeface="Arial" pitchFamily="34" charset="0"/>
              <a:buChar char="•"/>
            </a:pPr>
            <a:r>
              <a:rPr lang="tr-TR" dirty="0" smtClean="0"/>
              <a:t>Ağrıya azalmış cevap</a:t>
            </a:r>
          </a:p>
          <a:p>
            <a:pPr marL="342900" indent="-342900">
              <a:buFont typeface="Arial" pitchFamily="34" charset="0"/>
              <a:buChar char="•"/>
            </a:pPr>
            <a:r>
              <a:rPr lang="tr-TR" dirty="0" smtClean="0"/>
              <a:t>Yoğun göz teması - 'göz dikme</a:t>
            </a:r>
            <a:endParaRPr lang="tr-TR" dirty="0"/>
          </a:p>
        </p:txBody>
      </p:sp>
    </p:spTree>
    <p:extLst>
      <p:ext uri="{BB962C8B-B14F-4D97-AF65-F5344CB8AC3E}">
        <p14:creationId xmlns:p14="http://schemas.microsoft.com/office/powerpoint/2010/main" val="1812117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ysf\Desktop\rett-aud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69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55776" y="1484784"/>
            <a:ext cx="3419448" cy="924475"/>
          </a:xfrm>
        </p:spPr>
        <p:txBody>
          <a:bodyPr/>
          <a:lstStyle/>
          <a:p>
            <a:r>
              <a:rPr lang="tr-TR" sz="2400" dirty="0" smtClean="0"/>
              <a:t>              TANI</a:t>
            </a:r>
            <a:endParaRPr lang="tr-TR" sz="2400" dirty="0"/>
          </a:p>
        </p:txBody>
      </p:sp>
      <p:sp>
        <p:nvSpPr>
          <p:cNvPr id="3" name="İçerik Yer Tutucusu 2"/>
          <p:cNvSpPr>
            <a:spLocks noGrp="1"/>
          </p:cNvSpPr>
          <p:nvPr>
            <p:ph idx="1"/>
          </p:nvPr>
        </p:nvSpPr>
        <p:spPr>
          <a:xfrm>
            <a:off x="1009442" y="2492896"/>
            <a:ext cx="7234965" cy="2448272"/>
          </a:xfrm>
        </p:spPr>
        <p:txBody>
          <a:bodyPr/>
          <a:lstStyle/>
          <a:p>
            <a:pPr>
              <a:buFont typeface="Wingdings" pitchFamily="2" charset="2"/>
              <a:buChar char="Ø"/>
            </a:pPr>
            <a:r>
              <a:rPr lang="tr-TR" dirty="0" err="1"/>
              <a:t>Rett</a:t>
            </a:r>
            <a:r>
              <a:rPr lang="tr-TR" dirty="0"/>
              <a:t> sendromu tanısı klinik olarak konur, MECP2 geninde m</a:t>
            </a:r>
            <a:r>
              <a:rPr lang="tr-TR" sz="2000" dirty="0"/>
              <a:t>utas</a:t>
            </a:r>
            <a:r>
              <a:rPr lang="tr-TR" dirty="0"/>
              <a:t>yon gösterilmesi ise tanıyı destekler.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434309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smtClean="0"/>
              <a:t>                       TEDAVİ</a:t>
            </a:r>
            <a:endParaRPr lang="tr-TR" sz="2400" dirty="0"/>
          </a:p>
        </p:txBody>
      </p:sp>
      <p:sp>
        <p:nvSpPr>
          <p:cNvPr id="3" name="İçerik Yer Tutucusu 2"/>
          <p:cNvSpPr>
            <a:spLocks noGrp="1"/>
          </p:cNvSpPr>
          <p:nvPr>
            <p:ph idx="1"/>
          </p:nvPr>
        </p:nvSpPr>
        <p:spPr/>
        <p:txBody>
          <a:bodyPr/>
          <a:lstStyle/>
          <a:p>
            <a:r>
              <a:rPr lang="tr-TR" dirty="0"/>
              <a:t> </a:t>
            </a:r>
            <a:r>
              <a:rPr lang="tr-TR" dirty="0" err="1"/>
              <a:t>Rett</a:t>
            </a:r>
            <a:r>
              <a:rPr lang="tr-TR" dirty="0"/>
              <a:t> sendromunu tamamen ortadan kaldıran bir tedavi henüz bulunmamıştır. Ancak bireyin yaşamını en iyi koşullarda sürdürmesi için odaklı tedaviler uygulanmaktadır. </a:t>
            </a:r>
            <a:endParaRPr lang="tr-TR" dirty="0" smtClean="0"/>
          </a:p>
          <a:p>
            <a:r>
              <a:rPr lang="tr-TR" dirty="0" err="1" smtClean="0"/>
              <a:t>Rett</a:t>
            </a:r>
            <a:r>
              <a:rPr lang="tr-TR" dirty="0" smtClean="0"/>
              <a:t> </a:t>
            </a:r>
            <a:r>
              <a:rPr lang="tr-TR" dirty="0"/>
              <a:t>Sendromunun tedavisi semptomlara yöneliktir. Nefes güçlükleri, motor güçlükler, nöbetler, uyku düzeni gibi semptomlar için medikal tedavi kullanılmaktadır. </a:t>
            </a:r>
            <a:endParaRPr lang="tr-TR" dirty="0" smtClean="0"/>
          </a:p>
          <a:p>
            <a:r>
              <a:rPr lang="tr-TR" dirty="0" smtClean="0"/>
              <a:t>Genellikle </a:t>
            </a:r>
            <a:r>
              <a:rPr lang="tr-TR" dirty="0" err="1"/>
              <a:t>skolyoz</a:t>
            </a:r>
            <a:r>
              <a:rPr lang="tr-TR" dirty="0"/>
              <a:t> ve kalp sorunları yaşadıklarından bu durumların kontrol altında tutulması gerekmektedir. </a:t>
            </a:r>
            <a:endParaRPr lang="tr-TR" dirty="0" smtClean="0"/>
          </a:p>
          <a:p>
            <a:r>
              <a:rPr lang="tr-TR" dirty="0" err="1" smtClean="0"/>
              <a:t>Occupational</a:t>
            </a:r>
            <a:r>
              <a:rPr lang="tr-TR" dirty="0" smtClean="0"/>
              <a:t> </a:t>
            </a:r>
            <a:r>
              <a:rPr lang="tr-TR" dirty="0"/>
              <a:t>terapi, fizyoterapi, hidroterapi, konuşma terapisi gibi yaklaşımlar bireyin yaşam kalitesini arttırmaktadır. </a:t>
            </a:r>
          </a:p>
        </p:txBody>
      </p:sp>
    </p:spTree>
    <p:extLst>
      <p:ext uri="{BB962C8B-B14F-4D97-AF65-F5344CB8AC3E}">
        <p14:creationId xmlns:p14="http://schemas.microsoft.com/office/powerpoint/2010/main" val="3609463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5937448" cy="445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06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908720"/>
            <a:ext cx="6840760" cy="5040560"/>
          </a:xfrm>
        </p:spPr>
        <p:txBody>
          <a:bodyPr>
            <a:normAutofit/>
          </a:bodyPr>
          <a:lstStyle/>
          <a:p>
            <a:pPr marL="0" indent="0">
              <a:buNone/>
            </a:pPr>
            <a:r>
              <a:rPr lang="tr-TR" dirty="0" smtClean="0"/>
              <a:t>                              </a:t>
            </a:r>
            <a:r>
              <a:rPr lang="tr-TR" sz="2400" dirty="0" smtClean="0"/>
              <a:t>PROGNOZ </a:t>
            </a:r>
          </a:p>
          <a:p>
            <a:pPr>
              <a:buFont typeface="Wingdings" pitchFamily="2" charset="2"/>
              <a:buChar char="Ø"/>
            </a:pPr>
            <a:r>
              <a:rPr lang="tr-TR" dirty="0" err="1" smtClean="0"/>
              <a:t>Rett</a:t>
            </a:r>
            <a:r>
              <a:rPr lang="tr-TR" dirty="0" smtClean="0"/>
              <a:t> </a:t>
            </a:r>
            <a:r>
              <a:rPr lang="tr-TR" dirty="0"/>
              <a:t>sendromlu hastalar orta ve ileri </a:t>
            </a:r>
            <a:r>
              <a:rPr lang="tr-TR" dirty="0" smtClean="0"/>
              <a:t>yaşlara kadar </a:t>
            </a:r>
            <a:r>
              <a:rPr lang="tr-TR" dirty="0"/>
              <a:t>yaşayabilirler, ancak yaşam </a:t>
            </a:r>
            <a:r>
              <a:rPr lang="tr-TR" dirty="0" smtClean="0"/>
              <a:t>beklentisi daha </a:t>
            </a:r>
            <a:r>
              <a:rPr lang="tr-TR" dirty="0"/>
              <a:t>kısa ve ani ölüm riski topluma </a:t>
            </a:r>
            <a:r>
              <a:rPr lang="tr-TR" dirty="0" smtClean="0"/>
              <a:t>oranla daha </a:t>
            </a:r>
            <a:r>
              <a:rPr lang="tr-TR" dirty="0" smtClean="0"/>
              <a:t>fazladır. </a:t>
            </a:r>
          </a:p>
          <a:p>
            <a:pPr>
              <a:buFont typeface="Wingdings" pitchFamily="2" charset="2"/>
              <a:buChar char="Ø"/>
            </a:pPr>
            <a:r>
              <a:rPr lang="tr-TR" dirty="0" smtClean="0"/>
              <a:t>Beyin </a:t>
            </a:r>
            <a:r>
              <a:rPr lang="tr-TR" dirty="0"/>
              <a:t>sapı </a:t>
            </a:r>
            <a:r>
              <a:rPr lang="tr-TR" dirty="0" err="1"/>
              <a:t>otonomik</a:t>
            </a:r>
            <a:r>
              <a:rPr lang="tr-TR" dirty="0"/>
              <a:t> </a:t>
            </a:r>
            <a:r>
              <a:rPr lang="tr-TR" dirty="0" smtClean="0"/>
              <a:t>bozukluğa bağlı </a:t>
            </a:r>
            <a:r>
              <a:rPr lang="tr-TR" dirty="0"/>
              <a:t>olarak gelişen solunum yetmezliği, </a:t>
            </a:r>
            <a:r>
              <a:rPr lang="tr-TR" dirty="0" err="1" smtClean="0"/>
              <a:t>apne</a:t>
            </a:r>
            <a:r>
              <a:rPr lang="tr-TR" dirty="0" smtClean="0"/>
              <a:t> ve </a:t>
            </a:r>
            <a:r>
              <a:rPr lang="tr-TR" dirty="0"/>
              <a:t>kardiyak aritmiler ani ölüme yol </a:t>
            </a:r>
            <a:r>
              <a:rPr lang="tr-TR" dirty="0" smtClean="0"/>
              <a:t>açan nedenlerden </a:t>
            </a:r>
            <a:r>
              <a:rPr lang="tr-TR" dirty="0"/>
              <a:t>olabileceği </a:t>
            </a:r>
            <a:r>
              <a:rPr lang="tr-TR" dirty="0" smtClean="0"/>
              <a:t>düşünülmektedir. </a:t>
            </a:r>
          </a:p>
          <a:p>
            <a:pPr>
              <a:buFont typeface="Wingdings" pitchFamily="2" charset="2"/>
              <a:buChar char="Ø"/>
            </a:pPr>
            <a:r>
              <a:rPr lang="tr-TR" dirty="0" err="1" smtClean="0"/>
              <a:t>Kerr</a:t>
            </a:r>
            <a:r>
              <a:rPr lang="tr-TR" dirty="0" smtClean="0"/>
              <a:t> </a:t>
            </a:r>
            <a:r>
              <a:rPr lang="tr-TR" dirty="0"/>
              <a:t>ve </a:t>
            </a:r>
            <a:r>
              <a:rPr lang="tr-TR" dirty="0" smtClean="0"/>
              <a:t>arkadaşlarının </a:t>
            </a:r>
            <a:r>
              <a:rPr lang="tr-TR" dirty="0"/>
              <a:t>çalışmasında </a:t>
            </a:r>
            <a:r>
              <a:rPr lang="tr-TR" dirty="0" err="1" smtClean="0"/>
              <a:t>Rett</a:t>
            </a:r>
            <a:r>
              <a:rPr lang="tr-TR" dirty="0" smtClean="0"/>
              <a:t> sendromlu </a:t>
            </a:r>
            <a:r>
              <a:rPr lang="tr-TR" dirty="0"/>
              <a:t>hastalarda yıllık ölüm hızı %</a:t>
            </a:r>
            <a:r>
              <a:rPr lang="tr-TR" dirty="0" smtClean="0"/>
              <a:t>1,2 olarak </a:t>
            </a:r>
            <a:r>
              <a:rPr lang="tr-TR" dirty="0"/>
              <a:t>bulunmuştur ve bu ölümlerin %</a:t>
            </a:r>
            <a:r>
              <a:rPr lang="tr-TR" dirty="0" smtClean="0"/>
              <a:t>26’sı beklenmedik </a:t>
            </a:r>
            <a:r>
              <a:rPr lang="tr-TR" dirty="0"/>
              <a:t>ve açıklanamayan </a:t>
            </a:r>
            <a:r>
              <a:rPr lang="tr-TR" dirty="0" smtClean="0"/>
              <a:t>ölümlerdir. Bu </a:t>
            </a:r>
            <a:r>
              <a:rPr lang="tr-TR" dirty="0"/>
              <a:t>ölümlerin %48’i düşkün </a:t>
            </a:r>
            <a:r>
              <a:rPr lang="tr-TR" dirty="0" smtClean="0"/>
              <a:t>hastalarda gözlenirken</a:t>
            </a:r>
            <a:r>
              <a:rPr lang="tr-TR" dirty="0"/>
              <a:t>, %13’ü doğal nedenlere, %</a:t>
            </a:r>
            <a:r>
              <a:rPr lang="tr-TR" dirty="0" smtClean="0"/>
              <a:t>13’ü ise </a:t>
            </a:r>
            <a:r>
              <a:rPr lang="tr-TR" dirty="0"/>
              <a:t>ağır nöbetlere bağlanmış, %26’sı ise ani </a:t>
            </a:r>
            <a:r>
              <a:rPr lang="tr-TR" dirty="0" smtClean="0"/>
              <a:t>ve nedeni </a:t>
            </a:r>
            <a:r>
              <a:rPr lang="tr-TR" dirty="0"/>
              <a:t>bulunamayan ölüm olarak sınıflanmıştır. </a:t>
            </a:r>
          </a:p>
        </p:txBody>
      </p:sp>
    </p:spTree>
    <p:extLst>
      <p:ext uri="{BB962C8B-B14F-4D97-AF65-F5344CB8AC3E}">
        <p14:creationId xmlns:p14="http://schemas.microsoft.com/office/powerpoint/2010/main" val="416282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63888" y="3284984"/>
            <a:ext cx="6730909" cy="2501806"/>
          </a:xfrm>
        </p:spPr>
        <p:txBody>
          <a:bodyPr/>
          <a:lstStyle/>
          <a:p>
            <a:pPr marL="0" indent="0">
              <a:buNone/>
            </a:pPr>
            <a:r>
              <a:rPr lang="tr-TR" dirty="0" smtClean="0"/>
              <a:t>                                                 </a:t>
            </a:r>
            <a:r>
              <a:rPr lang="tr-TR" sz="3200" b="1" i="1" dirty="0" smtClean="0">
                <a:latin typeface="Cambria" pitchFamily="18" charset="0"/>
              </a:rPr>
              <a:t>TEŞEKKÜRLER</a:t>
            </a:r>
            <a:r>
              <a:rPr lang="tr-TR" sz="3200" b="1" dirty="0" smtClean="0">
                <a:latin typeface="Cambria" pitchFamily="18" charset="0"/>
              </a:rPr>
              <a:t>  …</a:t>
            </a:r>
          </a:p>
        </p:txBody>
      </p:sp>
    </p:spTree>
    <p:extLst>
      <p:ext uri="{BB962C8B-B14F-4D97-AF65-F5344CB8AC3E}">
        <p14:creationId xmlns:p14="http://schemas.microsoft.com/office/powerpoint/2010/main" val="3091517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83768" y="1556792"/>
            <a:ext cx="3705241" cy="924475"/>
          </a:xfrm>
        </p:spPr>
        <p:txBody>
          <a:bodyPr/>
          <a:lstStyle/>
          <a:p>
            <a:r>
              <a:rPr lang="tr-TR" sz="2400" dirty="0" smtClean="0"/>
              <a:t>HAZIRLAYANLAR</a:t>
            </a:r>
            <a:endParaRPr lang="tr-TR" sz="2400" dirty="0"/>
          </a:p>
        </p:txBody>
      </p:sp>
      <p:sp>
        <p:nvSpPr>
          <p:cNvPr id="3" name="İçerik Yer Tutucusu 2"/>
          <p:cNvSpPr>
            <a:spLocks noGrp="1"/>
          </p:cNvSpPr>
          <p:nvPr>
            <p:ph idx="1"/>
          </p:nvPr>
        </p:nvSpPr>
        <p:spPr>
          <a:xfrm>
            <a:off x="2555776" y="2348880"/>
            <a:ext cx="4176465" cy="3024336"/>
          </a:xfrm>
        </p:spPr>
        <p:txBody>
          <a:bodyPr/>
          <a:lstStyle/>
          <a:p>
            <a:r>
              <a:rPr lang="tr-TR" dirty="0" smtClean="0"/>
              <a:t>İkbal Emel Öztürk</a:t>
            </a:r>
          </a:p>
          <a:p>
            <a:r>
              <a:rPr lang="tr-TR" dirty="0" smtClean="0"/>
              <a:t>Seher Gündüz Çakır</a:t>
            </a:r>
          </a:p>
          <a:p>
            <a:r>
              <a:rPr lang="tr-TR" dirty="0" smtClean="0"/>
              <a:t>Rüveyda </a:t>
            </a:r>
            <a:r>
              <a:rPr lang="tr-TR" dirty="0" err="1" smtClean="0"/>
              <a:t>Gökce</a:t>
            </a:r>
            <a:endParaRPr lang="tr-TR" dirty="0"/>
          </a:p>
        </p:txBody>
      </p:sp>
    </p:spTree>
    <p:extLst>
      <p:ext uri="{BB962C8B-B14F-4D97-AF65-F5344CB8AC3E}">
        <p14:creationId xmlns:p14="http://schemas.microsoft.com/office/powerpoint/2010/main" val="3110693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548680"/>
            <a:ext cx="7200800" cy="5472608"/>
          </a:xfrm>
        </p:spPr>
        <p:txBody>
          <a:bodyPr>
            <a:normAutofit/>
          </a:bodyPr>
          <a:lstStyle/>
          <a:p>
            <a:r>
              <a:rPr lang="tr-TR" dirty="0" err="1"/>
              <a:t>Rett</a:t>
            </a:r>
            <a:r>
              <a:rPr lang="tr-TR" dirty="0"/>
              <a:t> sendromu, dünyada çeşitli ırklarda ve etkin gruplarda, özellikle kız çocuklarında görülen nörolojik bir rahatsızlıktır. </a:t>
            </a:r>
            <a:endParaRPr lang="tr-TR" dirty="0" smtClean="0"/>
          </a:p>
          <a:p>
            <a:endParaRPr lang="tr-TR" dirty="0" smtClean="0"/>
          </a:p>
          <a:p>
            <a:r>
              <a:rPr lang="tr-TR" dirty="0" smtClean="0"/>
              <a:t>Bu </a:t>
            </a:r>
            <a:r>
              <a:rPr lang="tr-TR" dirty="0"/>
              <a:t>sendromun erkeklerde de görülebileceği bilinmektedir. Fakat erkek ceninlerde bu durum genellikle, annenin düşük yapması, doğum anında ölüm veya anne karnında erken ölüm gibi durumlarla </a:t>
            </a:r>
            <a:r>
              <a:rPr lang="tr-TR" dirty="0" smtClean="0"/>
              <a:t>sonuçlanmaktadır. </a:t>
            </a:r>
          </a:p>
          <a:p>
            <a:endParaRPr lang="tr-TR" dirty="0" smtClean="0"/>
          </a:p>
          <a:p>
            <a:r>
              <a:rPr lang="tr-TR" dirty="0" err="1" smtClean="0"/>
              <a:t>Rett</a:t>
            </a:r>
            <a:r>
              <a:rPr lang="tr-TR" dirty="0" smtClean="0"/>
              <a:t> </a:t>
            </a:r>
            <a:r>
              <a:rPr lang="tr-TR" dirty="0"/>
              <a:t>Sendromu, ilk defa Dr. </a:t>
            </a:r>
            <a:r>
              <a:rPr lang="tr-TR" dirty="0" err="1"/>
              <a:t>Andreas</a:t>
            </a:r>
            <a:r>
              <a:rPr lang="tr-TR" dirty="0"/>
              <a:t> </a:t>
            </a:r>
            <a:r>
              <a:rPr lang="tr-TR" dirty="0" err="1"/>
              <a:t>Rett</a:t>
            </a:r>
            <a:r>
              <a:rPr lang="tr-TR" dirty="0"/>
              <a:t> tarafından tanımlanmış, Dr. </a:t>
            </a:r>
            <a:r>
              <a:rPr lang="tr-TR" dirty="0" err="1"/>
              <a:t>Bengt</a:t>
            </a:r>
            <a:r>
              <a:rPr lang="tr-TR" dirty="0"/>
              <a:t> </a:t>
            </a:r>
            <a:r>
              <a:rPr lang="tr-TR" dirty="0" err="1"/>
              <a:t>Hagberg</a:t>
            </a:r>
            <a:r>
              <a:rPr lang="tr-TR" dirty="0"/>
              <a:t> ve çalışma arkadaşları tarafından 1983 yılında yayınlanan raporla, bir hastalık olarak dünya çapında tanınmıştır.</a:t>
            </a:r>
          </a:p>
        </p:txBody>
      </p:sp>
    </p:spTree>
    <p:extLst>
      <p:ext uri="{BB962C8B-B14F-4D97-AF65-F5344CB8AC3E}">
        <p14:creationId xmlns:p14="http://schemas.microsoft.com/office/powerpoint/2010/main" val="2200608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526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7992888" cy="5472608"/>
          </a:xfrm>
        </p:spPr>
        <p:txBody>
          <a:bodyPr>
            <a:normAutofit fontScale="92500" lnSpcReduction="20000"/>
          </a:bodyPr>
          <a:lstStyle/>
          <a:p>
            <a:r>
              <a:rPr lang="tr-TR" dirty="0" err="1"/>
              <a:t>Rett</a:t>
            </a:r>
            <a:r>
              <a:rPr lang="tr-TR" dirty="0"/>
              <a:t> sendromu , x kromozomu </a:t>
            </a:r>
            <a:endParaRPr lang="tr-TR" dirty="0" smtClean="0"/>
          </a:p>
          <a:p>
            <a:pPr marL="0" indent="0">
              <a:buNone/>
            </a:pPr>
            <a:r>
              <a:rPr lang="tr-TR" dirty="0" smtClean="0"/>
              <a:t>üzerinde </a:t>
            </a:r>
            <a:r>
              <a:rPr lang="tr-TR" dirty="0"/>
              <a:t>bulunan MECP2 </a:t>
            </a:r>
            <a:r>
              <a:rPr lang="tr-TR" dirty="0" smtClean="0"/>
              <a:t>geninin</a:t>
            </a:r>
          </a:p>
          <a:p>
            <a:pPr marL="0" indent="0">
              <a:buNone/>
            </a:pPr>
            <a:r>
              <a:rPr lang="tr-TR" dirty="0" smtClean="0"/>
              <a:t>kusurlu </a:t>
            </a:r>
            <a:r>
              <a:rPr lang="tr-TR" dirty="0"/>
              <a:t>olmasından dolayı </a:t>
            </a:r>
            <a:endParaRPr lang="tr-TR" dirty="0" smtClean="0"/>
          </a:p>
          <a:p>
            <a:pPr marL="0" indent="0">
              <a:buNone/>
            </a:pPr>
            <a:r>
              <a:rPr lang="tr-TR" dirty="0" smtClean="0"/>
              <a:t>oluşmaktadır.</a:t>
            </a:r>
          </a:p>
          <a:p>
            <a:pPr marL="0" indent="0">
              <a:buNone/>
            </a:pPr>
            <a:endParaRPr lang="tr-TR" dirty="0" smtClean="0"/>
          </a:p>
          <a:p>
            <a:pPr marL="0" indent="0">
              <a:buNone/>
            </a:pPr>
            <a:r>
              <a:rPr lang="tr-TR" dirty="0" smtClean="0"/>
              <a:t>Özellikle </a:t>
            </a:r>
            <a:r>
              <a:rPr lang="tr-TR" dirty="0"/>
              <a:t>kız çocuklarında görülmektedir. </a:t>
            </a:r>
            <a:endParaRPr lang="tr-TR" dirty="0" smtClean="0"/>
          </a:p>
          <a:p>
            <a:pPr marL="0" indent="0">
              <a:buNone/>
            </a:pPr>
            <a:r>
              <a:rPr lang="tr-TR" dirty="0" smtClean="0"/>
              <a:t>Bunun </a:t>
            </a:r>
            <a:r>
              <a:rPr lang="tr-TR" dirty="0"/>
              <a:t>sebebi; erkeklerin 1 adet X, </a:t>
            </a:r>
            <a:endParaRPr lang="tr-TR" dirty="0" smtClean="0"/>
          </a:p>
          <a:p>
            <a:pPr marL="0" indent="0">
              <a:buNone/>
            </a:pPr>
            <a:r>
              <a:rPr lang="tr-TR" dirty="0" smtClean="0"/>
              <a:t>bir </a:t>
            </a:r>
            <a:r>
              <a:rPr lang="tr-TR" dirty="0"/>
              <a:t>adet Y kromozomu taşımaları, </a:t>
            </a:r>
            <a:endParaRPr lang="tr-TR" dirty="0" smtClean="0"/>
          </a:p>
          <a:p>
            <a:pPr marL="0" indent="0">
              <a:buNone/>
            </a:pPr>
            <a:r>
              <a:rPr lang="tr-TR" dirty="0" smtClean="0"/>
              <a:t>oluşumda </a:t>
            </a:r>
            <a:r>
              <a:rPr lang="tr-TR" dirty="0"/>
              <a:t>X kromozomunun kusurlu </a:t>
            </a:r>
            <a:endParaRPr lang="tr-TR" dirty="0" smtClean="0"/>
          </a:p>
          <a:p>
            <a:pPr marL="0" indent="0">
              <a:buNone/>
            </a:pPr>
            <a:r>
              <a:rPr lang="tr-TR" dirty="0" smtClean="0"/>
              <a:t>olanını </a:t>
            </a:r>
            <a:r>
              <a:rPr lang="tr-TR" dirty="0" err="1"/>
              <a:t>kompanse</a:t>
            </a:r>
            <a:r>
              <a:rPr lang="tr-TR" dirty="0"/>
              <a:t> edebilecek yedeği </a:t>
            </a:r>
            <a:endParaRPr lang="tr-TR" dirty="0" smtClean="0"/>
          </a:p>
          <a:p>
            <a:pPr marL="0" indent="0">
              <a:buNone/>
            </a:pPr>
            <a:r>
              <a:rPr lang="tr-TR" dirty="0" smtClean="0"/>
              <a:t>olmaması </a:t>
            </a:r>
            <a:r>
              <a:rPr lang="tr-TR" dirty="0"/>
              <a:t>ve böylece MECP2 </a:t>
            </a:r>
            <a:endParaRPr lang="tr-TR" dirty="0" smtClean="0"/>
          </a:p>
          <a:p>
            <a:pPr marL="0" indent="0">
              <a:buNone/>
            </a:pPr>
            <a:r>
              <a:rPr lang="tr-TR" dirty="0" smtClean="0"/>
              <a:t>mutasyonunun erkek </a:t>
            </a:r>
            <a:r>
              <a:rPr lang="tr-TR" dirty="0" err="1"/>
              <a:t>fetusun</a:t>
            </a:r>
            <a:r>
              <a:rPr lang="tr-TR" dirty="0"/>
              <a:t> ölümüne yol açmasıdır. </a:t>
            </a:r>
            <a:endParaRPr lang="tr-TR" dirty="0" smtClean="0"/>
          </a:p>
          <a:p>
            <a:pPr marL="0" indent="0">
              <a:buNone/>
            </a:pPr>
            <a:r>
              <a:rPr lang="tr-TR" dirty="0" smtClean="0"/>
              <a:t>Kızlar </a:t>
            </a:r>
            <a:r>
              <a:rPr lang="tr-TR" dirty="0"/>
              <a:t>ise erkeklerden farklı olarak 2 adet X kromozomu taşırlar. </a:t>
            </a:r>
            <a:endParaRPr lang="tr-TR" dirty="0" smtClean="0"/>
          </a:p>
          <a:p>
            <a:endParaRPr lang="tr-TR" dirty="0" smtClean="0"/>
          </a:p>
          <a:p>
            <a:r>
              <a:rPr lang="tr-TR" dirty="0" err="1" smtClean="0"/>
              <a:t>Rett</a:t>
            </a:r>
            <a:r>
              <a:rPr lang="tr-TR" dirty="0" smtClean="0"/>
              <a:t> </a:t>
            </a:r>
            <a:r>
              <a:rPr lang="tr-TR" dirty="0"/>
              <a:t>sendromu , her yirmi üç binde bir doğumdan, on binde bir doğuma kadar varan bir sıklıkta ortaya çıktığı bilinmektedir.</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24744"/>
            <a:ext cx="3240360" cy="238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610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692696"/>
            <a:ext cx="6840760" cy="5433467"/>
          </a:xfrm>
        </p:spPr>
        <p:txBody>
          <a:bodyPr>
            <a:normAutofit/>
          </a:bodyPr>
          <a:lstStyle/>
          <a:p>
            <a:r>
              <a:rPr lang="tr-TR" dirty="0" err="1"/>
              <a:t>Rett</a:t>
            </a:r>
            <a:r>
              <a:rPr lang="tr-TR" dirty="0"/>
              <a:t> sendromlu çocuklar, 6 -18 aylık olana kadar normal veya normale yakın bir gelişim gösterirler. Bu süreden sonra çocuk, geçici durgunluk veya gerileme sürecine </a:t>
            </a:r>
            <a:r>
              <a:rPr lang="tr-TR" dirty="0" smtClean="0"/>
              <a:t>girer, </a:t>
            </a:r>
            <a:r>
              <a:rPr lang="tr-TR" dirty="0"/>
              <a:t>iletişim kurma becerisini yitirir </a:t>
            </a:r>
            <a:r>
              <a:rPr lang="tr-TR" dirty="0" smtClean="0"/>
              <a:t>ve ellerini </a:t>
            </a:r>
            <a:r>
              <a:rPr lang="tr-TR" dirty="0"/>
              <a:t>bir dilek </a:t>
            </a:r>
            <a:r>
              <a:rPr lang="tr-TR" dirty="0" err="1"/>
              <a:t>dilermişcesine</a:t>
            </a:r>
            <a:r>
              <a:rPr lang="tr-TR" dirty="0"/>
              <a:t> birbirine kenetler. Bu el hareketleri; el yıkama, el bükme, eli bir yere hafifçe vurma, el çırpma, eli ağıza götürme gibi şekillerde kendini tekrar eder ve zamanla değişebilir. </a:t>
            </a:r>
            <a:endParaRPr lang="tr-TR" dirty="0" smtClean="0"/>
          </a:p>
          <a:p>
            <a:pPr marL="0" indent="0">
              <a:buNone/>
            </a:pPr>
            <a:endParaRPr lang="tr-TR" dirty="0" smtClean="0"/>
          </a:p>
          <a:p>
            <a:r>
              <a:rPr lang="tr-TR" dirty="0" smtClean="0"/>
              <a:t>Rahatsızlık </a:t>
            </a:r>
            <a:r>
              <a:rPr lang="tr-TR" dirty="0"/>
              <a:t>konuşma yeteneğinin ve el becerilerinin kaybına sebep olmaktadır</a:t>
            </a:r>
          </a:p>
        </p:txBody>
      </p:sp>
    </p:spTree>
    <p:extLst>
      <p:ext uri="{BB962C8B-B14F-4D97-AF65-F5344CB8AC3E}">
        <p14:creationId xmlns:p14="http://schemas.microsoft.com/office/powerpoint/2010/main" val="2060397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a:p>
        </p:txBody>
      </p:sp>
      <p:pic>
        <p:nvPicPr>
          <p:cNvPr id="1027" name="Picture 3" descr="C:\Users\ysf\Desktop\af2da4bfc7a6a1f68120d4d27f4b7e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 y="0"/>
            <a:ext cx="91530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12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764704"/>
            <a:ext cx="6984776" cy="5433467"/>
          </a:xfrm>
        </p:spPr>
        <p:txBody>
          <a:bodyPr/>
          <a:lstStyle/>
          <a:p>
            <a:r>
              <a:rPr lang="tr-TR" dirty="0"/>
              <a:t> </a:t>
            </a:r>
            <a:r>
              <a:rPr lang="tr-TR" dirty="0" err="1"/>
              <a:t>Rett</a:t>
            </a:r>
            <a:r>
              <a:rPr lang="tr-TR" dirty="0"/>
              <a:t> sendromunun bir ailede sadece bir kere ortaya çıkma durumu %99.5’tir. </a:t>
            </a:r>
            <a:endParaRPr lang="tr-TR" dirty="0" smtClean="0"/>
          </a:p>
          <a:p>
            <a:endParaRPr lang="tr-TR" dirty="0" smtClean="0"/>
          </a:p>
          <a:p>
            <a:r>
              <a:rPr lang="tr-TR" dirty="0" smtClean="0"/>
              <a:t>İnce </a:t>
            </a:r>
            <a:r>
              <a:rPr lang="tr-TR" dirty="0"/>
              <a:t>ve açık renk derili yüzleri, sivri burunları, küçük el ve ayakları bazı tipik özellikleridir. </a:t>
            </a:r>
            <a:endParaRPr lang="tr-TR" dirty="0" smtClean="0"/>
          </a:p>
          <a:p>
            <a:endParaRPr lang="tr-TR" dirty="0" smtClean="0"/>
          </a:p>
          <a:p>
            <a:r>
              <a:rPr lang="tr-TR" dirty="0" smtClean="0"/>
              <a:t>Kemik </a:t>
            </a:r>
            <a:r>
              <a:rPr lang="tr-TR" dirty="0"/>
              <a:t>kırılması </a:t>
            </a:r>
            <a:r>
              <a:rPr lang="tr-TR" dirty="0" err="1"/>
              <a:t>Rett</a:t>
            </a:r>
            <a:r>
              <a:rPr lang="tr-TR" dirty="0"/>
              <a:t> Sendromunda diğer motor bozukluklarından daha sık görülmektedir.</a:t>
            </a:r>
          </a:p>
        </p:txBody>
      </p:sp>
    </p:spTree>
    <p:extLst>
      <p:ext uri="{BB962C8B-B14F-4D97-AF65-F5344CB8AC3E}">
        <p14:creationId xmlns:p14="http://schemas.microsoft.com/office/powerpoint/2010/main" val="2897824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196752"/>
            <a:ext cx="7125112" cy="4051437"/>
          </a:xfrm>
        </p:spPr>
        <p:txBody>
          <a:bodyPr/>
          <a:lstStyle/>
          <a:p>
            <a:r>
              <a:rPr lang="tr-TR" dirty="0" err="1" smtClean="0"/>
              <a:t>Rett</a:t>
            </a:r>
            <a:r>
              <a:rPr lang="tr-TR" dirty="0" smtClean="0"/>
              <a:t> </a:t>
            </a:r>
            <a:r>
              <a:rPr lang="tr-TR" dirty="0"/>
              <a:t>Sendromunda büyüme genellikle yavaştır, birçok </a:t>
            </a:r>
            <a:r>
              <a:rPr lang="tr-TR" dirty="0" err="1"/>
              <a:t>Rett</a:t>
            </a:r>
            <a:r>
              <a:rPr lang="tr-TR" dirty="0"/>
              <a:t> Sendromlu bayan yaşına göre oldukça küçük görünmektedir.</a:t>
            </a:r>
          </a:p>
        </p:txBody>
      </p:sp>
    </p:spTree>
    <p:extLst>
      <p:ext uri="{BB962C8B-B14F-4D97-AF65-F5344CB8AC3E}">
        <p14:creationId xmlns:p14="http://schemas.microsoft.com/office/powerpoint/2010/main" val="416157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sf\Desktop\x20171129171423_gokkusagi.png.pagespeed.ic.rOnHTj6u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8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TM02455596[[fn=İlkbahar]]</Template>
  <TotalTime>52</TotalTime>
  <Words>655</Words>
  <Application>Microsoft Office PowerPoint</Application>
  <PresentationFormat>Ekran Gösterisi (4:3)</PresentationFormat>
  <Paragraphs>58</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Spring</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BELİRTİLERİ </vt:lpstr>
      <vt:lpstr>PowerPoint Sunusu</vt:lpstr>
      <vt:lpstr>              TANI</vt:lpstr>
      <vt:lpstr>                       TEDAVİ</vt:lpstr>
      <vt:lpstr>PowerPoint Sunusu</vt:lpstr>
      <vt:lpstr>PowerPoint Sunusu</vt:lpstr>
      <vt:lpstr>PowerPoint Sunusu</vt:lpstr>
      <vt:lpstr>HAZIRLAYANLAR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RETT SENDROMU</dc:title>
  <dc:creator>burak çakır</dc:creator>
  <cp:lastModifiedBy>ysf</cp:lastModifiedBy>
  <cp:revision>8</cp:revision>
  <dcterms:created xsi:type="dcterms:W3CDTF">2018-03-11T13:38:02Z</dcterms:created>
  <dcterms:modified xsi:type="dcterms:W3CDTF">2018-03-13T20:02:29Z</dcterms:modified>
</cp:coreProperties>
</file>