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39750" y="908050"/>
            <a:ext cx="81375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/>
            <a:r>
              <a:rPr lang="tr-TR" sz="2400" b="1">
                <a:latin typeface="Times New Roman" pitchFamily="18" charset="0"/>
              </a:rPr>
              <a:t>Ornittofili (=Ornitogam)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Kuşlar aracılığı ile gerçekleşir. Özellikle tropikal bölgelerde yetişen bazı bitkilerde nektar ile beslenmek için çiçeğe gelen kuşlar aracılığıyla tozlaşma olur. </a:t>
            </a:r>
          </a:p>
        </p:txBody>
      </p:sp>
    </p:spTree>
    <p:extLst>
      <p:ext uri="{BB962C8B-B14F-4D97-AF65-F5344CB8AC3E}">
        <p14:creationId xmlns:p14="http://schemas.microsoft.com/office/powerpoint/2010/main" val="378707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404813"/>
            <a:ext cx="8229600" cy="4525962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Karpellerin olgunlaşması sonucu meydana gelen meyva kabuğuna 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perikarp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adı verilir.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Perikarp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Ekzokar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p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karpelin dış epiderması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Mezokarp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mezofil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Endokarp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iç epiderma</a:t>
            </a:r>
          </a:p>
        </p:txBody>
      </p:sp>
    </p:spTree>
    <p:extLst>
      <p:ext uri="{BB962C8B-B14F-4D97-AF65-F5344CB8AC3E}">
        <p14:creationId xmlns:p14="http://schemas.microsoft.com/office/powerpoint/2010/main" val="398216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8229600" cy="2116137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Meyva içinde tohumu barındıran ve onu su kaybı, hastalıklar böcekler ve diğer zararlı etkenlerden korur. Ayrıca tohumların çevreye dağılmasını sağlar</a:t>
            </a:r>
          </a:p>
        </p:txBody>
      </p:sp>
    </p:spTree>
    <p:extLst>
      <p:ext uri="{BB962C8B-B14F-4D97-AF65-F5344CB8AC3E}">
        <p14:creationId xmlns:p14="http://schemas.microsoft.com/office/powerpoint/2010/main" val="26505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29600" cy="4608513"/>
          </a:xfrm>
        </p:spPr>
        <p:txBody>
          <a:bodyPr/>
          <a:lstStyle/>
          <a:p>
            <a:pPr marL="812800" indent="-81280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Meyvalar değişik tiplerde olur. Bu tiplere göre meyvaları 3 grupta incelemek mümkündür. </a:t>
            </a:r>
          </a:p>
          <a:p>
            <a:pPr marL="812800" indent="-812800" algn="just">
              <a:buFont typeface="Wingdings" pitchFamily="2" charset="2"/>
              <a:buChar char="§"/>
            </a:pPr>
            <a:endParaRPr lang="tr-TR" sz="2400" b="1">
              <a:solidFill>
                <a:srgbClr val="000000"/>
              </a:solidFill>
              <a:latin typeface="Times New Roman" pitchFamily="18" charset="0"/>
            </a:endParaRPr>
          </a:p>
          <a:p>
            <a:pPr marL="812800" indent="-812800" algn="just">
              <a:buFont typeface="Wingdings" pitchFamily="2" charset="2"/>
              <a:buAutoNum type="arabicPeriod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Basit meyvalar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Kuru meyvala</a:t>
            </a:r>
            <a:r>
              <a:rPr lang="tr-TR" sz="2400" u="sng">
                <a:solidFill>
                  <a:srgbClr val="000000"/>
                </a:solidFill>
                <a:latin typeface="Times New Roman" pitchFamily="18" charset="0"/>
              </a:rPr>
              <a:t>r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Olgunlukta açılan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Olgunlukta açılmayan</a:t>
            </a:r>
            <a:r>
              <a:rPr lang="tr-TR" sz="2400"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None/>
            </a:pPr>
            <a:r>
              <a:rPr lang="tr-TR" sz="2400">
                <a:latin typeface="Times New Roman" pitchFamily="18" charset="0"/>
              </a:rPr>
              <a:t>		</a:t>
            </a:r>
            <a:r>
              <a:rPr lang="tr-TR" sz="2400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Etli Meyvalar</a:t>
            </a:r>
            <a:r>
              <a:rPr lang="tr-TR" sz="2400">
                <a:latin typeface="Times New Roman" pitchFamily="18" charset="0"/>
              </a:rPr>
              <a:t> </a:t>
            </a:r>
          </a:p>
          <a:p>
            <a:pPr marL="812800" indent="-812800" algn="just">
              <a:buFont typeface="Wingdings" pitchFamily="2" charset="2"/>
              <a:buAutoNum type="arabicPeriod" startAt="2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Agregat meyvalar</a:t>
            </a:r>
            <a:endParaRPr lang="tr-TR" sz="2400" b="1">
              <a:solidFill>
                <a:srgbClr val="000000"/>
              </a:solidFill>
              <a:latin typeface="Times New Roman" pitchFamily="18" charset="0"/>
            </a:endParaRPr>
          </a:p>
          <a:p>
            <a:pPr marL="812800" indent="-812800" algn="just">
              <a:buFont typeface="Wingdings" pitchFamily="2" charset="2"/>
              <a:buAutoNum type="arabicPeriod" startAt="3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Bileşik Meyvalar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560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2952750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Tohum döllenmiş ovüllerin olgunlaşması sonucu meydana gelir.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Olgun bir tohum başlıca 3 kısımdan meydana gelir.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Tohum kabuğu (=testa)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Embriyo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Endosperma (=besi doku)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3419475" y="692150"/>
            <a:ext cx="25193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200" b="1">
                <a:latin typeface="Times New Roman" pitchFamily="18" charset="0"/>
              </a:rPr>
              <a:t>TOHUM</a:t>
            </a:r>
          </a:p>
        </p:txBody>
      </p:sp>
    </p:spTree>
    <p:extLst>
      <p:ext uri="{BB962C8B-B14F-4D97-AF65-F5344CB8AC3E}">
        <p14:creationId xmlns:p14="http://schemas.microsoft.com/office/powerpoint/2010/main" val="310751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229600" cy="18716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kabuğu tohumu mekanik etkilere ve uygun olmayan çevre koşullarına karşı koruyan kısımdır. Bu nedenle bu dokuyu oluşturan hücrelerin çeperlerine mantar/lignin birikmiştir. </a:t>
            </a:r>
          </a:p>
        </p:txBody>
      </p:sp>
    </p:spTree>
    <p:extLst>
      <p:ext uri="{BB962C8B-B14F-4D97-AF65-F5344CB8AC3E}">
        <p14:creationId xmlns:p14="http://schemas.microsoft.com/office/powerpoint/2010/main" val="336926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2349500"/>
            <a:ext cx="8497888" cy="352901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Embriyo</a:t>
            </a:r>
            <a:endParaRPr lang="tr-TR" sz="2400" b="1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D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öllenmiş her tohumun içinde o tohumun ait olduğu bitkinin küçük bir modeli bulunur. Bu modele embriyo denir. (fasulye, fıstık) Bir tohumda genellikle bir embriyo bulunur.</a:t>
            </a:r>
            <a:r>
              <a:rPr lang="tr-TR" sz="240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807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23850" y="1125538"/>
            <a:ext cx="83534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Embriyo:</a:t>
            </a:r>
          </a:p>
          <a:p>
            <a:pPr marL="361950" indent="-361950" algn="just"/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-Kök taslağı (radikula)</a:t>
            </a:r>
          </a:p>
          <a:p>
            <a:pPr marL="361950" indent="-361950" algn="just"/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-Gövde taslağı (plumula)</a:t>
            </a:r>
          </a:p>
          <a:p>
            <a:pPr marL="361950" indent="-361950" algn="just"/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-Çenekler ( kotiledonlar) dan meydana gelir.</a:t>
            </a:r>
          </a:p>
        </p:txBody>
      </p:sp>
    </p:spTree>
    <p:extLst>
      <p:ext uri="{BB962C8B-B14F-4D97-AF65-F5344CB8AC3E}">
        <p14:creationId xmlns:p14="http://schemas.microsoft.com/office/powerpoint/2010/main" val="362615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2276475"/>
            <a:ext cx="8229600" cy="19732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 b="1">
                <a:latin typeface="Times New Roman" pitchFamily="18" charset="0"/>
              </a:rPr>
              <a:t>Besi doku</a:t>
            </a:r>
          </a:p>
          <a:p>
            <a:pPr algn="just">
              <a:buFont typeface="Wingdings" pitchFamily="2" charset="2"/>
              <a:buNone/>
            </a:pPr>
            <a:r>
              <a:rPr lang="tr-TR" sz="2400">
                <a:latin typeface="Times New Roman" pitchFamily="18" charset="0"/>
              </a:rPr>
              <a:t>	Tohum çimlenirken embriyoyu, daha sonra çim bitkisini besleyen kısımdır. </a:t>
            </a:r>
          </a:p>
          <a:p>
            <a:pPr algn="just">
              <a:buFont typeface="Wingdings" pitchFamily="2" charset="2"/>
              <a:buNone/>
            </a:pPr>
            <a:r>
              <a:rPr lang="tr-TR" sz="2400">
                <a:latin typeface="Times New Roman" pitchFamily="18" charset="0"/>
              </a:rPr>
              <a:t>	Nişasta, protein, yağ yönünden zengindir.</a:t>
            </a:r>
          </a:p>
        </p:txBody>
      </p:sp>
    </p:spTree>
    <p:extLst>
      <p:ext uri="{BB962C8B-B14F-4D97-AF65-F5344CB8AC3E}">
        <p14:creationId xmlns:p14="http://schemas.microsoft.com/office/powerpoint/2010/main" val="375685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içindeki embriyonun uygun şartlar bularak gelişmesi ile ana bitkiye benzer bir bitki meydana getirmek üzere tohumdan çıkıp serbest hale geçmesine </a:t>
            </a:r>
            <a:r>
              <a:rPr lang="tr-TR" sz="2400" b="1">
                <a:latin typeface="Times New Roman" pitchFamily="18" charset="0"/>
              </a:rPr>
              <a:t>“çimlenme”</a:t>
            </a:r>
            <a:r>
              <a:rPr lang="tr-TR" sz="2400">
                <a:latin typeface="Times New Roman" pitchFamily="18" charset="0"/>
              </a:rPr>
              <a:t> denir.</a:t>
            </a: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Çimlenme iki tipte görülür: </a:t>
            </a:r>
          </a:p>
          <a:p>
            <a:pPr algn="just">
              <a:buFontTx/>
              <a:buNone/>
            </a:pPr>
            <a:r>
              <a:rPr lang="tr-TR" sz="2400">
                <a:latin typeface="Times New Roman" pitchFamily="18" charset="0"/>
              </a:rPr>
              <a:t>		Epigeik çimlenme		dikotillerde</a:t>
            </a:r>
          </a:p>
          <a:p>
            <a:pPr algn="just">
              <a:buFontTx/>
              <a:buNone/>
            </a:pPr>
            <a:r>
              <a:rPr lang="tr-TR" sz="2400">
                <a:latin typeface="Times New Roman" pitchFamily="18" charset="0"/>
              </a:rPr>
              <a:t>		Hipogeik çimlenme		monokotillerde</a:t>
            </a:r>
          </a:p>
        </p:txBody>
      </p:sp>
    </p:spTree>
    <p:extLst>
      <p:ext uri="{BB962C8B-B14F-4D97-AF65-F5344CB8AC3E}">
        <p14:creationId xmlns:p14="http://schemas.microsoft.com/office/powerpoint/2010/main" val="372738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349500"/>
            <a:ext cx="8229600" cy="26209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Tohumlar olgunlaştıktan sonra çimlenene kadar çok az su içerirler. Bu oran dinlenme safhasında % 5-15’ e kadar düşer. Bu aşamada tohum çimlenme özelliğini kaybetmeden senelerce durabilir.</a:t>
            </a:r>
          </a:p>
        </p:txBody>
      </p:sp>
    </p:spTree>
    <p:extLst>
      <p:ext uri="{BB962C8B-B14F-4D97-AF65-F5344CB8AC3E}">
        <p14:creationId xmlns:p14="http://schemas.microsoft.com/office/powerpoint/2010/main" val="82039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95288" y="908050"/>
            <a:ext cx="8316912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Bir çiçekte meydana gelen polenler aynı türün başka bir bitkisinin dişi organına gelir ve döllenme olursa bu tip döllenmeye de </a:t>
            </a:r>
            <a:r>
              <a:rPr lang="tr-TR" sz="2400" b="1">
                <a:latin typeface="Times New Roman" pitchFamily="18" charset="0"/>
              </a:rPr>
              <a:t>“çapraz döllenme”</a:t>
            </a:r>
            <a:r>
              <a:rPr lang="tr-TR" sz="2400">
                <a:latin typeface="Times New Roman" pitchFamily="18" charset="0"/>
              </a:rPr>
              <a:t>  denir.</a:t>
            </a: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Bitkiler otogamiyi engellemek için çeşitli tedbirler almışlardır.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 önemli tedbir çiçekteki erkek ve dişi organların farklı zamanda olgunlaşmasıdır. Buna 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“dikogami”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denir.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Çiçeklerde genellikle erkek organ daha önce olgunlaşır.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Bazı bitkilerde 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Plantago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(=sinirli ot ) ise dişi organ erkek organdan önce olgunlaşır buna ise 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 protogin</a:t>
            </a:r>
            <a:r>
              <a:rPr lang="tr-TR" sz="2400" b="1">
                <a:solidFill>
                  <a:srgbClr val="000000"/>
                </a:solidFill>
                <a:latin typeface="Times New Roman" pitchFamily="18" charset="0"/>
              </a:rPr>
              <a:t>”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denir.</a:t>
            </a:r>
          </a:p>
        </p:txBody>
      </p:sp>
    </p:spTree>
    <p:extLst>
      <p:ext uri="{BB962C8B-B14F-4D97-AF65-F5344CB8AC3E}">
        <p14:creationId xmlns:p14="http://schemas.microsoft.com/office/powerpoint/2010/main" val="315652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565400"/>
            <a:ext cx="8229600" cy="2620963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Tohum bitki yaşamının dayanağı ve başlangıcı ve ürünü olup geleceğin güvencesidir. Bu nedenle tohumun çevreye yayılması önemlidir.</a:t>
            </a:r>
            <a:endParaRPr lang="tr-TR" sz="2400">
              <a:latin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farklı yollarla çevreye yayılabilir.</a:t>
            </a:r>
          </a:p>
        </p:txBody>
      </p:sp>
    </p:spTree>
    <p:extLst>
      <p:ext uri="{BB962C8B-B14F-4D97-AF65-F5344CB8AC3E}">
        <p14:creationId xmlns:p14="http://schemas.microsoft.com/office/powerpoint/2010/main" val="411874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Rüzgarla</a:t>
            </a:r>
            <a:r>
              <a:rPr lang="tr-TR"/>
              <a:t> 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Çok küçük (Orchidaceae)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K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anatlı (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Acer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algn="just">
              <a:buFontTx/>
              <a:buNone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	T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üylü (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Salix,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Populus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tr-TR" sz="240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31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492375"/>
            <a:ext cx="8229600" cy="1757363"/>
          </a:xfrm>
        </p:spPr>
        <p:txBody>
          <a:bodyPr/>
          <a:lstStyle/>
          <a:p>
            <a:pPr>
              <a:buFontTx/>
              <a:buNone/>
            </a:pPr>
            <a:r>
              <a:rPr lang="tr-TR" b="1">
                <a:latin typeface="Times New Roman" pitchFamily="18" charset="0"/>
              </a:rPr>
              <a:t>Hayvanlarla</a:t>
            </a:r>
            <a:r>
              <a:rPr lang="tr-TR"/>
              <a:t> </a:t>
            </a: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öcekler, hayvanlar, insanlar taşır. Hayvanlar yer, yünlerine yapışır.</a:t>
            </a:r>
          </a:p>
        </p:txBody>
      </p:sp>
    </p:spTree>
    <p:extLst>
      <p:ext uri="{BB962C8B-B14F-4D97-AF65-F5344CB8AC3E}">
        <p14:creationId xmlns:p14="http://schemas.microsoft.com/office/powerpoint/2010/main" val="263262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2349500"/>
            <a:ext cx="8229600" cy="1828800"/>
          </a:xfrm>
        </p:spPr>
        <p:txBody>
          <a:bodyPr/>
          <a:lstStyle/>
          <a:p>
            <a:pPr>
              <a:buFontTx/>
              <a:buNone/>
            </a:pPr>
            <a:r>
              <a:rPr lang="tr-TR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 ile</a:t>
            </a:r>
            <a:r>
              <a:rPr lang="tr-TR"/>
              <a:t> </a:t>
            </a:r>
          </a:p>
          <a:p>
            <a:pPr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Su bitkilerinde görülür. Yüzeyleri kutin/mum ile kaplı </a:t>
            </a:r>
          </a:p>
        </p:txBody>
      </p:sp>
    </p:spTree>
    <p:extLst>
      <p:ext uri="{BB962C8B-B14F-4D97-AF65-F5344CB8AC3E}">
        <p14:creationId xmlns:p14="http://schemas.microsoft.com/office/powerpoint/2010/main" val="301631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229600" cy="1943100"/>
          </a:xfrm>
        </p:spPr>
        <p:txBody>
          <a:bodyPr/>
          <a:lstStyle/>
          <a:p>
            <a:pPr>
              <a:buFontTx/>
              <a:buNone/>
            </a:pPr>
            <a:r>
              <a:rPr lang="tr-TR" b="1">
                <a:latin typeface="Times New Roman" pitchFamily="18" charset="0"/>
              </a:rPr>
              <a:t>Kendi kendine yayılma</a:t>
            </a:r>
          </a:p>
          <a:p>
            <a:pPr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Turgor değişikliği ile (</a:t>
            </a:r>
            <a:r>
              <a:rPr lang="tr-TR" sz="2400" i="1">
                <a:latin typeface="Times New Roman" pitchFamily="18" charset="0"/>
              </a:rPr>
              <a:t>Ecballium</a:t>
            </a:r>
            <a:r>
              <a:rPr lang="tr-TR" sz="2400">
                <a:latin typeface="Times New Roman" pitchFamily="18" charset="0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Porisit kapsül (</a:t>
            </a:r>
            <a:r>
              <a:rPr lang="tr-TR" sz="2400" i="1">
                <a:latin typeface="Times New Roman" pitchFamily="18" charset="0"/>
              </a:rPr>
              <a:t>Papaver)</a:t>
            </a:r>
          </a:p>
        </p:txBody>
      </p:sp>
    </p:spTree>
    <p:extLst>
      <p:ext uri="{BB962C8B-B14F-4D97-AF65-F5344CB8AC3E}">
        <p14:creationId xmlns:p14="http://schemas.microsoft.com/office/powerpoint/2010/main" val="220302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611188" y="1628775"/>
            <a:ext cx="7993062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Mikrosporun kromozom sayısı haploit (n) tir.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Mikrosporlar polen kesesi zarının yırtılması ile etrafa yayılır.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Ancak polen kesesinden ayrılmadan önce polenlerin çekirdekleri ikiye bölünür.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Oluşan yeni çekirdeklerden bir tanesi ana hücrenin çeperine yakın bir yerde saat camı şeklinde ince bir çeperle ayrılır.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Bir süre sonra generatif hücre çeperden ayrılarak vegatatif hücrenin içine girmeye başlar ve mekik şeklini alır.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 dönemde tozlaşma olur.</a:t>
            </a:r>
          </a:p>
        </p:txBody>
      </p:sp>
    </p:spTree>
    <p:extLst>
      <p:ext uri="{BB962C8B-B14F-4D97-AF65-F5344CB8AC3E}">
        <p14:creationId xmlns:p14="http://schemas.microsoft.com/office/powerpoint/2010/main" val="347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611188" y="1341438"/>
            <a:ext cx="80645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taslağının oluşumundan önce plasentadan bir çıkıntı meydana gelir.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Bundan sonra tohum taslağı (=ovül) örtüsü (=integüment) oluşur.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Tohum taslağının çok erken gelişme safhasında diploit olan büyük bir hücre belirir. Bu hücre “ makrospor ana hücresidir“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 hücre mayoz bölünme ile 4 gamet oluşturur.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 gametlerden 3’ ü kaybolur bir tanesi kalır kalan bu hücreye “ makrospor (=embriyo kesesi ana hücresi ) “ denir.</a:t>
            </a:r>
          </a:p>
        </p:txBody>
      </p:sp>
    </p:spTree>
    <p:extLst>
      <p:ext uri="{BB962C8B-B14F-4D97-AF65-F5344CB8AC3E}">
        <p14:creationId xmlns:p14="http://schemas.microsoft.com/office/powerpoint/2010/main" val="178116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468313" y="2205038"/>
            <a:ext cx="8135937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Makrospor mitoz bölünme ile önce iki hücreye bu iki hücre tekrar mitozla ikiye sonra tekrar ikiye bölünür ve üçüncü bölünme sonucunda embriyo kesesinde 8 çekirdek kutuplarda 4’ lü gruplar halinde toplanır.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Dörtlü gruplardan birer çekirdek orta kısma gelir ve birleşir. Diploit sağdadır. </a:t>
            </a:r>
            <a:endParaRPr lang="tr-TR" sz="2400">
              <a:solidFill>
                <a:srgbClr val="000000"/>
              </a:solidFill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Böylece embriyo kesesi döllenmeye hazır hale gelmiş olur.</a:t>
            </a:r>
          </a:p>
        </p:txBody>
      </p:sp>
    </p:spTree>
    <p:extLst>
      <p:ext uri="{BB962C8B-B14F-4D97-AF65-F5344CB8AC3E}">
        <p14:creationId xmlns:p14="http://schemas.microsoft.com/office/powerpoint/2010/main" val="92068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2627313" y="1196975"/>
            <a:ext cx="3749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tr-TR" sz="3200" b="1">
                <a:latin typeface="Times New Roman" pitchFamily="18" charset="0"/>
                <a:cs typeface="Times New Roman" pitchFamily="18" charset="0"/>
              </a:rPr>
              <a:t>Polenin Çimlenmesi</a:t>
            </a:r>
            <a:r>
              <a:rPr lang="tr-TR" sz="3200" b="1">
                <a:latin typeface="Times New Roman" pitchFamily="18" charset="0"/>
              </a:rPr>
              <a:t> 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684213" y="2055813"/>
            <a:ext cx="7920037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Dişi organın tepeciğine ulaşan polen taneleri burada çimlenir.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Çimlenmenin başlangıcında polen tanesinin stoplazması şişer.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İntin çeperle çevrilmiş olan sitoplazma, ekzin çeperde meydana gelen deliklerden çıkarak uzun bölmesiz bir polen tüpü meydana getirir.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Bu tüpün içine sitoplazma ile birlikte önce vegatif hücrenin çekirdeği sonrada generatif hücrenin bölünmesinden meydana gelen iki sperma hücresi girer.</a:t>
            </a:r>
          </a:p>
        </p:txBody>
      </p:sp>
    </p:spTree>
    <p:extLst>
      <p:ext uri="{BB962C8B-B14F-4D97-AF65-F5344CB8AC3E}">
        <p14:creationId xmlns:p14="http://schemas.microsoft.com/office/powerpoint/2010/main" val="355656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203575" y="1268413"/>
            <a:ext cx="26209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tr-TR" sz="3200" b="1">
                <a:latin typeface="Times New Roman" pitchFamily="18" charset="0"/>
                <a:cs typeface="Times New Roman" pitchFamily="18" charset="0"/>
              </a:rPr>
              <a:t>DÖLLENME</a:t>
            </a:r>
            <a:r>
              <a:rPr lang="tr-TR"/>
              <a:t> 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23850" y="2708275"/>
            <a:ext cx="85693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dişi organın boyuncuk hücreleri arasına girer.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Boyuncuk hücreleri arasında ilerleyerek tohum taslağına doğru gelişir.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dişi organın boyuncuğunu geçtikten sonra embriyo kesesine ulaşmak için iki değişik yoldan birini izler.</a:t>
            </a:r>
          </a:p>
        </p:txBody>
      </p:sp>
    </p:spTree>
    <p:extLst>
      <p:ext uri="{BB962C8B-B14F-4D97-AF65-F5344CB8AC3E}">
        <p14:creationId xmlns:p14="http://schemas.microsoft.com/office/powerpoint/2010/main" val="113331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95288" y="2133600"/>
            <a:ext cx="8208962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embriyo kesesine ulaşınca ucu önce (Sinerjit hücreler enzim salgılayarak polen tüpü çeperini eritirler.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Sinerjit hücrelerden birisine değer.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çeperi uç kısımdan açılır ve içindekiler embriyo kesesine boşalır. </a:t>
            </a: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Polen tüpü içinde bulunan vejetatif çekirdek kaybolur, kalan iki sperma hücresinden birisi yumurta hücresi diğeri ise sekonder çekirdek ile birleşir. </a:t>
            </a:r>
          </a:p>
        </p:txBody>
      </p:sp>
    </p:spTree>
    <p:extLst>
      <p:ext uri="{BB962C8B-B14F-4D97-AF65-F5344CB8AC3E}">
        <p14:creationId xmlns:p14="http://schemas.microsoft.com/office/powerpoint/2010/main" val="190793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95288" y="2708275"/>
            <a:ext cx="83534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Meyve döllenme sonucu gelişmiş ve olgunlaşmış ovaryum ile içerdiği tohumların meydana getirdiği topluluktur. </a:t>
            </a:r>
          </a:p>
          <a:p>
            <a:pPr marL="361950" indent="-361950" algn="just">
              <a:buFont typeface="Wingdings" pitchFamily="2" charset="2"/>
              <a:buChar char="§"/>
            </a:pPr>
            <a:endParaRPr lang="tr-TR" sz="2400">
              <a:latin typeface="Times New Roman" pitchFamily="18" charset="0"/>
            </a:endParaRPr>
          </a:p>
          <a:p>
            <a:pPr marL="361950" indent="-361950" algn="just">
              <a:buFont typeface="Wingdings" pitchFamily="2" charset="2"/>
              <a:buChar char="§"/>
            </a:pPr>
            <a:r>
              <a:rPr lang="tr-TR" sz="2400">
                <a:latin typeface="Times New Roman" pitchFamily="18" charset="0"/>
              </a:rPr>
              <a:t>Meyve olgunlaşırken diğer çiçek organları dökülür.</a:t>
            </a:r>
          </a:p>
        </p:txBody>
      </p:sp>
    </p:spTree>
    <p:extLst>
      <p:ext uri="{BB962C8B-B14F-4D97-AF65-F5344CB8AC3E}">
        <p14:creationId xmlns:p14="http://schemas.microsoft.com/office/powerpoint/2010/main" val="302474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653</Words>
  <Application>Microsoft Office PowerPoint</Application>
  <PresentationFormat>Ekran Gösterisi (4:3)</PresentationFormat>
  <Paragraphs>90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aysegul</dc:creator>
  <cp:lastModifiedBy>aysegul</cp:lastModifiedBy>
  <cp:revision>1</cp:revision>
  <dcterms:created xsi:type="dcterms:W3CDTF">2018-06-08T11:26:49Z</dcterms:created>
  <dcterms:modified xsi:type="dcterms:W3CDTF">2018-06-08T11:28:12Z</dcterms:modified>
</cp:coreProperties>
</file>