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43" r:id="rId3"/>
    <p:sldId id="324" r:id="rId4"/>
    <p:sldId id="397" r:id="rId5"/>
    <p:sldId id="395" r:id="rId6"/>
    <p:sldId id="368" r:id="rId7"/>
    <p:sldId id="366" r:id="rId8"/>
    <p:sldId id="388" r:id="rId9"/>
    <p:sldId id="313" r:id="rId10"/>
    <p:sldId id="261" r:id="rId11"/>
    <p:sldId id="387" r:id="rId12"/>
    <p:sldId id="263" r:id="rId13"/>
    <p:sldId id="342" r:id="rId14"/>
    <p:sldId id="262" r:id="rId15"/>
    <p:sldId id="390" r:id="rId16"/>
    <p:sldId id="328" r:id="rId17"/>
    <p:sldId id="329" r:id="rId18"/>
    <p:sldId id="371" r:id="rId19"/>
    <p:sldId id="372" r:id="rId20"/>
    <p:sldId id="374" r:id="rId21"/>
    <p:sldId id="375" r:id="rId22"/>
    <p:sldId id="365" r:id="rId23"/>
    <p:sldId id="362" r:id="rId24"/>
    <p:sldId id="364" r:id="rId25"/>
    <p:sldId id="344" r:id="rId26"/>
    <p:sldId id="345" r:id="rId27"/>
    <p:sldId id="346" r:id="rId28"/>
    <p:sldId id="347" r:id="rId29"/>
    <p:sldId id="348" r:id="rId30"/>
    <p:sldId id="379" r:id="rId31"/>
    <p:sldId id="349" r:id="rId32"/>
    <p:sldId id="350" r:id="rId33"/>
    <p:sldId id="378" r:id="rId34"/>
    <p:sldId id="351" r:id="rId35"/>
    <p:sldId id="380" r:id="rId36"/>
    <p:sldId id="396" r:id="rId3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85008" autoAdjust="0"/>
  </p:normalViewPr>
  <p:slideViewPr>
    <p:cSldViewPr>
      <p:cViewPr varScale="1">
        <p:scale>
          <a:sx n="58" d="100"/>
          <a:sy n="58" d="100"/>
        </p:scale>
        <p:origin x="1632"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tr-TR"/>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tr-TR"/>
          </a:p>
        </p:txBody>
      </p:sp>
      <p:sp>
        <p:nvSpPr>
          <p:cNvPr id="675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tr-T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CE36B68-C929-436A-AF88-F295ECB28DB0}" type="slidenum">
              <a:rPr lang="tr-TR"/>
              <a:pPr/>
              <a:t>‹#›</a:t>
            </a:fld>
            <a:endParaRPr lang="tr-TR"/>
          </a:p>
        </p:txBody>
      </p:sp>
    </p:spTree>
    <p:extLst>
      <p:ext uri="{BB962C8B-B14F-4D97-AF65-F5344CB8AC3E}">
        <p14:creationId xmlns:p14="http://schemas.microsoft.com/office/powerpoint/2010/main" val="5692274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Slayt Görüntüsü Yer Tutucusu"/>
          <p:cNvSpPr>
            <a:spLocks noGrp="1" noRot="1" noChangeAspect="1" noTextEdit="1"/>
          </p:cNvSpPr>
          <p:nvPr>
            <p:ph type="sldImg"/>
          </p:nvPr>
        </p:nvSpPr>
        <p:spPr>
          <a:ln/>
        </p:spPr>
      </p:sp>
      <p:sp>
        <p:nvSpPr>
          <p:cNvPr id="6861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
        <p:nvSpPr>
          <p:cNvPr id="6861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351C01D-F4D2-47CA-AFEE-145B12B8ED07}" type="slidenum">
              <a:rPr lang="tr-TR"/>
              <a:pPr eaLnBrk="1" hangingPunct="1"/>
              <a:t>3</a:t>
            </a:fld>
            <a:endParaRPr lang="tr-TR"/>
          </a:p>
        </p:txBody>
      </p:sp>
    </p:spTree>
    <p:extLst>
      <p:ext uri="{BB962C8B-B14F-4D97-AF65-F5344CB8AC3E}">
        <p14:creationId xmlns:p14="http://schemas.microsoft.com/office/powerpoint/2010/main" val="3737587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7C8450A-2A09-470C-BBD4-1DA5EA445010}" type="slidenum">
              <a:rPr lang="tr-TR"/>
              <a:pPr eaLnBrk="1" hangingPunct="1"/>
              <a:t>20</a:t>
            </a:fld>
            <a:endParaRPr lang="tr-T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Tree>
    <p:extLst>
      <p:ext uri="{BB962C8B-B14F-4D97-AF65-F5344CB8AC3E}">
        <p14:creationId xmlns:p14="http://schemas.microsoft.com/office/powerpoint/2010/main" val="1578291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C537FF1-E929-48E4-9A65-57FFBA743CD0}" type="slidenum">
              <a:rPr lang="tr-TR"/>
              <a:pPr eaLnBrk="1" hangingPunct="1"/>
              <a:t>21</a:t>
            </a:fld>
            <a:endParaRPr lang="tr-T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Tree>
    <p:extLst>
      <p:ext uri="{BB962C8B-B14F-4D97-AF65-F5344CB8AC3E}">
        <p14:creationId xmlns:p14="http://schemas.microsoft.com/office/powerpoint/2010/main" val="867680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02067C1-3FCE-4041-B324-01A2BBF3517E}" type="slidenum">
              <a:rPr lang="tr-TR"/>
              <a:pPr eaLnBrk="1" hangingPunct="1"/>
              <a:t>22</a:t>
            </a:fld>
            <a:endParaRPr lang="tr-T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smtClean="0">
              <a:latin typeface="Arial" panose="020B0604020202020204" pitchFamily="34" charset="0"/>
            </a:endParaRPr>
          </a:p>
        </p:txBody>
      </p:sp>
    </p:spTree>
    <p:extLst>
      <p:ext uri="{BB962C8B-B14F-4D97-AF65-F5344CB8AC3E}">
        <p14:creationId xmlns:p14="http://schemas.microsoft.com/office/powerpoint/2010/main" val="731967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2659561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1138003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2238383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3279138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CE36B68-C929-436A-AF88-F295ECB28DB0}" type="slidenum">
              <a:rPr lang="tr-TR" smtClean="0"/>
              <a:pPr/>
              <a:t>30</a:t>
            </a:fld>
            <a:endParaRPr lang="tr-TR"/>
          </a:p>
        </p:txBody>
      </p:sp>
    </p:spTree>
    <p:extLst>
      <p:ext uri="{BB962C8B-B14F-4D97-AF65-F5344CB8AC3E}">
        <p14:creationId xmlns:p14="http://schemas.microsoft.com/office/powerpoint/2010/main" val="19607590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33390739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CE36B68-C929-436A-AF88-F295ECB28DB0}" type="slidenum">
              <a:rPr lang="tr-TR" smtClean="0"/>
              <a:pPr/>
              <a:t>35</a:t>
            </a:fld>
            <a:endParaRPr lang="tr-TR"/>
          </a:p>
        </p:txBody>
      </p:sp>
    </p:spTree>
    <p:extLst>
      <p:ext uri="{BB962C8B-B14F-4D97-AF65-F5344CB8AC3E}">
        <p14:creationId xmlns:p14="http://schemas.microsoft.com/office/powerpoint/2010/main" val="3355082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Slayt Görüntüsü Yer Tutucusu"/>
          <p:cNvSpPr>
            <a:spLocks noGrp="1" noRot="1" noChangeAspect="1" noTextEdit="1"/>
          </p:cNvSpPr>
          <p:nvPr>
            <p:ph type="sldImg"/>
          </p:nvPr>
        </p:nvSpPr>
        <p:spPr>
          <a:ln/>
        </p:spPr>
      </p:sp>
      <p:sp>
        <p:nvSpPr>
          <p:cNvPr id="7065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
        <p:nvSpPr>
          <p:cNvPr id="7066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92ABD20-40CA-4AD2-8243-41B61AC0F2C5}" type="slidenum">
              <a:rPr lang="tr-TR"/>
              <a:pPr eaLnBrk="1" hangingPunct="1"/>
              <a:t>7</a:t>
            </a:fld>
            <a:endParaRPr lang="tr-TR"/>
          </a:p>
        </p:txBody>
      </p:sp>
    </p:spTree>
    <p:extLst>
      <p:ext uri="{BB962C8B-B14F-4D97-AF65-F5344CB8AC3E}">
        <p14:creationId xmlns:p14="http://schemas.microsoft.com/office/powerpoint/2010/main" val="39759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a:ln/>
        </p:spPr>
      </p:sp>
      <p:sp>
        <p:nvSpPr>
          <p:cNvPr id="7168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smtClean="0">
              <a:latin typeface="Arial" panose="020B0604020202020204" pitchFamily="34" charset="0"/>
            </a:endParaRPr>
          </a:p>
        </p:txBody>
      </p:sp>
      <p:sp>
        <p:nvSpPr>
          <p:cNvPr id="7168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12CF159-9449-4297-BAAC-4BDBA95C393D}" type="slidenum">
              <a:rPr lang="tr-TR"/>
              <a:pPr eaLnBrk="1" hangingPunct="1"/>
              <a:t>9</a:t>
            </a:fld>
            <a:endParaRPr lang="tr-TR"/>
          </a:p>
        </p:txBody>
      </p:sp>
    </p:spTree>
    <p:extLst>
      <p:ext uri="{BB962C8B-B14F-4D97-AF65-F5344CB8AC3E}">
        <p14:creationId xmlns:p14="http://schemas.microsoft.com/office/powerpoint/2010/main" val="958100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7CFE2AA-D929-4797-AEF4-7DBA87FCFD7B}" type="slidenum">
              <a:rPr lang="tr-TR"/>
              <a:pPr eaLnBrk="1" hangingPunct="1"/>
              <a:t>10</a:t>
            </a:fld>
            <a:endParaRPr lang="tr-T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tr-TR" dirty="0" smtClean="0">
                <a:latin typeface="Arial" panose="020B0604020202020204" pitchFamily="34" charset="0"/>
              </a:rPr>
              <a:t> </a:t>
            </a:r>
          </a:p>
        </p:txBody>
      </p:sp>
    </p:spTree>
    <p:extLst>
      <p:ext uri="{BB962C8B-B14F-4D97-AF65-F5344CB8AC3E}">
        <p14:creationId xmlns:p14="http://schemas.microsoft.com/office/powerpoint/2010/main" val="2247199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7EB06707-66D1-45E1-BF26-2148D9AA67F6}" type="slidenum">
              <a:rPr lang="tr-TR" sz="1200"/>
              <a:pPr algn="r" eaLnBrk="1" hangingPunct="1"/>
              <a:t>11</a:t>
            </a:fld>
            <a:endParaRPr lang="tr-TR" sz="1200"/>
          </a:p>
        </p:txBody>
      </p:sp>
      <p:sp>
        <p:nvSpPr>
          <p:cNvPr id="123907" name="Slayt Görüntüsü Yer Tutucusu 1"/>
          <p:cNvSpPr>
            <a:spLocks noGrp="1" noRot="1" noChangeAspect="1" noTextEdit="1"/>
          </p:cNvSpPr>
          <p:nvPr>
            <p:ph type="sldImg"/>
          </p:nvPr>
        </p:nvSpPr>
        <p:spPr>
          <a:xfrm>
            <a:off x="1371600" y="1143000"/>
            <a:ext cx="4114800" cy="3086100"/>
          </a:xfrm>
          <a:ln/>
        </p:spPr>
      </p:sp>
      <p:sp>
        <p:nvSpPr>
          <p:cNvPr id="123908" name="Not Yer Tutucusu 2"/>
          <p:cNvSpPr>
            <a:spLocks noGrp="1"/>
          </p:cNvSpPr>
          <p:nvPr>
            <p:ph type="body" idx="1"/>
          </p:nvPr>
        </p:nvSpPr>
        <p:spPr>
          <a:xfrm>
            <a:off x="685800" y="4400550"/>
            <a:ext cx="5486400" cy="3600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dirty="0" smtClean="0">
              <a:latin typeface="Arial" panose="020B0604020202020204" pitchFamily="34" charset="0"/>
            </a:endParaRPr>
          </a:p>
        </p:txBody>
      </p:sp>
      <p:sp>
        <p:nvSpPr>
          <p:cNvPr id="19459" name="Slayt Numarası Yer Tutucusu 3"/>
          <p:cNvSpPr txBox="1">
            <a:spLocks noGrp="1"/>
          </p:cNvSpPr>
          <p:nvPr/>
        </p:nvSpPr>
        <p:spPr bwMode="auto">
          <a:xfrm>
            <a:off x="3884613" y="8685213"/>
            <a:ext cx="2971800" cy="458787"/>
          </a:xfrm>
          <a:prstGeom prst="rect">
            <a:avLst/>
          </a:prstGeom>
          <a:noFill/>
          <a:ln>
            <a:miter lim="800000"/>
            <a:headEnd/>
            <a:tailEnd/>
          </a:ln>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B29CA7AB-EE1D-4022-AAA2-F54DA905DECE}" type="slidenum">
              <a:rPr lang="tr-TR" sz="1200">
                <a:latin typeface="Calibri" panose="020F0502020204030204" pitchFamily="34" charset="0"/>
              </a:rPr>
              <a:pPr algn="r" eaLnBrk="1" hangingPunct="1"/>
              <a:t>11</a:t>
            </a:fld>
            <a:endParaRPr lang="tr-TR" sz="1200">
              <a:latin typeface="Calibri" panose="020F0502020204030204" pitchFamily="34" charset="0"/>
            </a:endParaRPr>
          </a:p>
        </p:txBody>
      </p:sp>
    </p:spTree>
    <p:extLst>
      <p:ext uri="{BB962C8B-B14F-4D97-AF65-F5344CB8AC3E}">
        <p14:creationId xmlns:p14="http://schemas.microsoft.com/office/powerpoint/2010/main" val="388696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579B1E6-79C6-40AF-997D-E176FA471990}" type="slidenum">
              <a:rPr lang="tr-TR"/>
              <a:pPr eaLnBrk="1" hangingPunct="1"/>
              <a:t>12</a:t>
            </a:fld>
            <a:endParaRPr lang="tr-TR"/>
          </a:p>
        </p:txBody>
      </p:sp>
      <p:sp>
        <p:nvSpPr>
          <p:cNvPr id="73731" name="Slayt Görüntüsü Yer Tutucusu 1"/>
          <p:cNvSpPr>
            <a:spLocks noGrp="1" noRot="1" noChangeAspect="1" noTextEdit="1"/>
          </p:cNvSpPr>
          <p:nvPr>
            <p:ph type="sldImg"/>
          </p:nvPr>
        </p:nvSpPr>
        <p:spPr>
          <a:xfrm>
            <a:off x="1371600" y="1143000"/>
            <a:ext cx="4114800" cy="3086100"/>
          </a:xfrm>
          <a:ln/>
        </p:spPr>
      </p:sp>
      <p:sp>
        <p:nvSpPr>
          <p:cNvPr id="73732" name="Not Yer Tutucusu 2"/>
          <p:cNvSpPr>
            <a:spLocks noGrp="1"/>
          </p:cNvSpPr>
          <p:nvPr>
            <p:ph type="body" idx="1"/>
          </p:nvPr>
        </p:nvSpPr>
        <p:spPr>
          <a:xfrm>
            <a:off x="685800" y="4400550"/>
            <a:ext cx="5486400" cy="3600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dirty="0" smtClean="0">
              <a:latin typeface="Arial" panose="020B0604020202020204" pitchFamily="34" charset="0"/>
            </a:endParaRPr>
          </a:p>
        </p:txBody>
      </p:sp>
      <p:sp>
        <p:nvSpPr>
          <p:cNvPr id="23555" name="Slayt Numarası Yer Tutucusu 3"/>
          <p:cNvSpPr txBox="1">
            <a:spLocks noGrp="1"/>
          </p:cNvSpPr>
          <p:nvPr/>
        </p:nvSpPr>
        <p:spPr bwMode="auto">
          <a:xfrm>
            <a:off x="3884613" y="8685213"/>
            <a:ext cx="2971800" cy="458787"/>
          </a:xfrm>
          <a:prstGeom prst="rect">
            <a:avLst/>
          </a:prstGeom>
          <a:noFill/>
          <a:ln>
            <a:miter lim="800000"/>
            <a:headEnd/>
            <a:tailEnd/>
          </a:ln>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D36EB866-1424-4C85-BED0-1299B785DC4B}" type="slidenum">
              <a:rPr lang="tr-TR" sz="1200">
                <a:latin typeface="Calibri" panose="020F0502020204030204" pitchFamily="34" charset="0"/>
              </a:rPr>
              <a:pPr algn="r" eaLnBrk="1" hangingPunct="1"/>
              <a:t>12</a:t>
            </a:fld>
            <a:endParaRPr lang="tr-TR" sz="1200">
              <a:latin typeface="Calibri" panose="020F0502020204030204" pitchFamily="34" charset="0"/>
            </a:endParaRPr>
          </a:p>
        </p:txBody>
      </p:sp>
    </p:spTree>
    <p:extLst>
      <p:ext uri="{BB962C8B-B14F-4D97-AF65-F5344CB8AC3E}">
        <p14:creationId xmlns:p14="http://schemas.microsoft.com/office/powerpoint/2010/main" val="2376671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52E03B1-7F09-466B-9163-6484BD3E48CB}" type="slidenum">
              <a:rPr lang="tr-TR"/>
              <a:pPr eaLnBrk="1" hangingPunct="1"/>
              <a:t>17</a:t>
            </a:fld>
            <a:endParaRPr lang="tr-T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Tree>
    <p:extLst>
      <p:ext uri="{BB962C8B-B14F-4D97-AF65-F5344CB8AC3E}">
        <p14:creationId xmlns:p14="http://schemas.microsoft.com/office/powerpoint/2010/main" val="1295033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dirty="0" smtClean="0">
              <a:latin typeface="Arial" panose="020B0604020202020204" pitchFamily="34" charset="0"/>
            </a:endParaRPr>
          </a:p>
        </p:txBody>
      </p:sp>
    </p:spTree>
    <p:extLst>
      <p:ext uri="{BB962C8B-B14F-4D97-AF65-F5344CB8AC3E}">
        <p14:creationId xmlns:p14="http://schemas.microsoft.com/office/powerpoint/2010/main" val="3195711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74F370-3124-467A-8D13-5CB3CB84F693}" type="slidenum">
              <a:rPr lang="tr-TR"/>
              <a:pPr eaLnBrk="1" hangingPunct="1"/>
              <a:t>19</a:t>
            </a:fld>
            <a:endParaRPr lang="tr-T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dirty="0" smtClean="0">
              <a:latin typeface="Arial" panose="020B0604020202020204" pitchFamily="34" charset="0"/>
            </a:endParaRPr>
          </a:p>
        </p:txBody>
      </p:sp>
    </p:spTree>
    <p:extLst>
      <p:ext uri="{BB962C8B-B14F-4D97-AF65-F5344CB8AC3E}">
        <p14:creationId xmlns:p14="http://schemas.microsoft.com/office/powerpoint/2010/main" val="1903034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CD383512-A61D-47B7-B73B-62E71C8EAAE9}" type="slidenum">
              <a:rPr lang="tr-TR"/>
              <a:pPr/>
              <a:t>‹#›</a:t>
            </a:fld>
            <a:endParaRPr lang="tr-TR"/>
          </a:p>
        </p:txBody>
      </p:sp>
    </p:spTree>
    <p:extLst>
      <p:ext uri="{BB962C8B-B14F-4D97-AF65-F5344CB8AC3E}">
        <p14:creationId xmlns:p14="http://schemas.microsoft.com/office/powerpoint/2010/main" val="4163088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0972060D-AAC5-4CEC-978A-FD468E788885}" type="slidenum">
              <a:rPr lang="tr-TR"/>
              <a:pPr/>
              <a:t>‹#›</a:t>
            </a:fld>
            <a:endParaRPr lang="tr-TR"/>
          </a:p>
        </p:txBody>
      </p:sp>
    </p:spTree>
    <p:extLst>
      <p:ext uri="{BB962C8B-B14F-4D97-AF65-F5344CB8AC3E}">
        <p14:creationId xmlns:p14="http://schemas.microsoft.com/office/powerpoint/2010/main" val="3778782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18EF2627-B054-492B-916C-42C6AE2B0C49}" type="slidenum">
              <a:rPr lang="tr-TR"/>
              <a:pPr/>
              <a:t>‹#›</a:t>
            </a:fld>
            <a:endParaRPr lang="tr-TR"/>
          </a:p>
        </p:txBody>
      </p:sp>
    </p:spTree>
    <p:extLst>
      <p:ext uri="{BB962C8B-B14F-4D97-AF65-F5344CB8AC3E}">
        <p14:creationId xmlns:p14="http://schemas.microsoft.com/office/powerpoint/2010/main" val="1030261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99C34CEB-548D-45B1-83FB-8E3BAA3BBCE3}" type="slidenum">
              <a:rPr lang="tr-TR"/>
              <a:pPr/>
              <a:t>‹#›</a:t>
            </a:fld>
            <a:endParaRPr lang="tr-TR"/>
          </a:p>
        </p:txBody>
      </p:sp>
    </p:spTree>
    <p:extLst>
      <p:ext uri="{BB962C8B-B14F-4D97-AF65-F5344CB8AC3E}">
        <p14:creationId xmlns:p14="http://schemas.microsoft.com/office/powerpoint/2010/main" val="42177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89D7C370-E2E7-4C30-899F-5232B78EB611}" type="slidenum">
              <a:rPr lang="tr-TR"/>
              <a:pPr/>
              <a:t>‹#›</a:t>
            </a:fld>
            <a:endParaRPr lang="tr-TR"/>
          </a:p>
        </p:txBody>
      </p:sp>
    </p:spTree>
    <p:extLst>
      <p:ext uri="{BB962C8B-B14F-4D97-AF65-F5344CB8AC3E}">
        <p14:creationId xmlns:p14="http://schemas.microsoft.com/office/powerpoint/2010/main" val="37927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ADF12066-0AFD-4329-AE5C-C9F81639448C}" type="slidenum">
              <a:rPr lang="tr-TR"/>
              <a:pPr/>
              <a:t>‹#›</a:t>
            </a:fld>
            <a:endParaRPr lang="tr-TR"/>
          </a:p>
        </p:txBody>
      </p:sp>
    </p:spTree>
    <p:extLst>
      <p:ext uri="{BB962C8B-B14F-4D97-AF65-F5344CB8AC3E}">
        <p14:creationId xmlns:p14="http://schemas.microsoft.com/office/powerpoint/2010/main" val="119935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fld id="{18477658-201F-4ACC-9141-7DCF080801B3}" type="slidenum">
              <a:rPr lang="tr-TR"/>
              <a:pPr/>
              <a:t>‹#›</a:t>
            </a:fld>
            <a:endParaRPr lang="tr-TR"/>
          </a:p>
        </p:txBody>
      </p:sp>
    </p:spTree>
    <p:extLst>
      <p:ext uri="{BB962C8B-B14F-4D97-AF65-F5344CB8AC3E}">
        <p14:creationId xmlns:p14="http://schemas.microsoft.com/office/powerpoint/2010/main" val="345954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fld id="{635E48B3-AF9D-453D-A50E-9C413163F54B}" type="slidenum">
              <a:rPr lang="tr-TR"/>
              <a:pPr/>
              <a:t>‹#›</a:t>
            </a:fld>
            <a:endParaRPr lang="tr-TR"/>
          </a:p>
        </p:txBody>
      </p:sp>
    </p:spTree>
    <p:extLst>
      <p:ext uri="{BB962C8B-B14F-4D97-AF65-F5344CB8AC3E}">
        <p14:creationId xmlns:p14="http://schemas.microsoft.com/office/powerpoint/2010/main" val="229350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fld id="{A7F95A96-4197-4BD3-BC99-3F608109F50A}" type="slidenum">
              <a:rPr lang="tr-TR"/>
              <a:pPr/>
              <a:t>‹#›</a:t>
            </a:fld>
            <a:endParaRPr lang="tr-TR"/>
          </a:p>
        </p:txBody>
      </p:sp>
    </p:spTree>
    <p:extLst>
      <p:ext uri="{BB962C8B-B14F-4D97-AF65-F5344CB8AC3E}">
        <p14:creationId xmlns:p14="http://schemas.microsoft.com/office/powerpoint/2010/main" val="887397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DF2C84A2-0416-40BC-9845-1DC451C92231}" type="slidenum">
              <a:rPr lang="tr-TR"/>
              <a:pPr/>
              <a:t>‹#›</a:t>
            </a:fld>
            <a:endParaRPr lang="tr-TR"/>
          </a:p>
        </p:txBody>
      </p:sp>
    </p:spTree>
    <p:extLst>
      <p:ext uri="{BB962C8B-B14F-4D97-AF65-F5344CB8AC3E}">
        <p14:creationId xmlns:p14="http://schemas.microsoft.com/office/powerpoint/2010/main" val="1516948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B99DA992-DD88-4EC4-BB1F-FC87F78E077C}" type="slidenum">
              <a:rPr lang="tr-TR"/>
              <a:pPr/>
              <a:t>‹#›</a:t>
            </a:fld>
            <a:endParaRPr lang="tr-TR"/>
          </a:p>
        </p:txBody>
      </p:sp>
    </p:spTree>
    <p:extLst>
      <p:ext uri="{BB962C8B-B14F-4D97-AF65-F5344CB8AC3E}">
        <p14:creationId xmlns:p14="http://schemas.microsoft.com/office/powerpoint/2010/main" val="60961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D3B13C-6E66-4E64-B691-3F4F57A2A73F}"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9086004-E235-4BE3-82F3-A138C6F6F0EF}" type="slidenum">
              <a:rPr lang="tr-TR"/>
              <a:pPr eaLnBrk="1" hangingPunct="1"/>
              <a:t>1</a:t>
            </a:fld>
            <a:endParaRPr lang="tr-TR"/>
          </a:p>
        </p:txBody>
      </p:sp>
      <p:sp>
        <p:nvSpPr>
          <p:cNvPr id="2051" name="Rectangle 2"/>
          <p:cNvSpPr>
            <a:spLocks noGrp="1" noChangeArrowheads="1"/>
          </p:cNvSpPr>
          <p:nvPr>
            <p:ph type="ctrTitle"/>
          </p:nvPr>
        </p:nvSpPr>
        <p:spPr/>
        <p:txBody>
          <a:bodyPr/>
          <a:lstStyle/>
          <a:p>
            <a:pPr eaLnBrk="1" hangingPunct="1"/>
            <a:r>
              <a:rPr lang="tr-TR" smtClean="0"/>
              <a:t>MEKANİK</a:t>
            </a:r>
          </a:p>
        </p:txBody>
      </p:sp>
      <p:sp>
        <p:nvSpPr>
          <p:cNvPr id="2052" name="Rectangle 3"/>
          <p:cNvSpPr>
            <a:spLocks noGrp="1" noChangeArrowheads="1"/>
          </p:cNvSpPr>
          <p:nvPr>
            <p:ph type="subTitle" idx="1"/>
          </p:nvPr>
        </p:nvSpPr>
        <p:spPr/>
        <p:txBody>
          <a:bodyPr/>
          <a:lstStyle/>
          <a:p>
            <a:pPr eaLnBrk="1" hangingPunct="1"/>
            <a:endParaRPr lang="tr-TR"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707B6B5-2A92-4426-BAF0-EF212D22F7D0}" type="slidenum">
              <a:rPr lang="tr-TR"/>
              <a:pPr eaLnBrk="1" hangingPunct="1"/>
              <a:t>10</a:t>
            </a:fld>
            <a:endParaRPr lang="tr-TR"/>
          </a:p>
        </p:txBody>
      </p:sp>
      <p:sp>
        <p:nvSpPr>
          <p:cNvPr id="9219" name="Rectangle 2"/>
          <p:cNvSpPr>
            <a:spLocks noGrp="1" noChangeArrowheads="1"/>
          </p:cNvSpPr>
          <p:nvPr>
            <p:ph type="title"/>
          </p:nvPr>
        </p:nvSpPr>
        <p:spPr>
          <a:xfrm>
            <a:off x="468313" y="0"/>
            <a:ext cx="8229600" cy="922338"/>
          </a:xfrm>
        </p:spPr>
        <p:txBody>
          <a:bodyPr/>
          <a:lstStyle/>
          <a:p>
            <a:pPr eaLnBrk="1" hangingPunct="1"/>
            <a:r>
              <a:rPr lang="tr-TR" sz="4000" smtClean="0"/>
              <a:t>İskelet kası hücresinin özellikleri</a:t>
            </a:r>
          </a:p>
        </p:txBody>
      </p:sp>
      <p:sp>
        <p:nvSpPr>
          <p:cNvPr id="9220" name="Rectangle 3"/>
          <p:cNvSpPr>
            <a:spLocks noGrp="1" noChangeArrowheads="1"/>
          </p:cNvSpPr>
          <p:nvPr>
            <p:ph type="body" idx="1"/>
          </p:nvPr>
        </p:nvSpPr>
        <p:spPr>
          <a:xfrm>
            <a:off x="457200" y="1268413"/>
            <a:ext cx="8507413" cy="5400675"/>
          </a:xfrm>
        </p:spPr>
        <p:txBody>
          <a:bodyPr/>
          <a:lstStyle/>
          <a:p>
            <a:pPr eaLnBrk="1" hangingPunct="1">
              <a:lnSpc>
                <a:spcPct val="90000"/>
              </a:lnSpc>
              <a:spcAft>
                <a:spcPts val="600"/>
              </a:spcAft>
            </a:pPr>
            <a:r>
              <a:rPr lang="tr-TR" dirty="0" err="1" smtClean="0"/>
              <a:t>Dinlenim</a:t>
            </a:r>
            <a:r>
              <a:rPr lang="tr-TR" dirty="0" smtClean="0"/>
              <a:t> zar potansiyeli -90 </a:t>
            </a:r>
            <a:r>
              <a:rPr lang="tr-TR" dirty="0" err="1" smtClean="0"/>
              <a:t>mV</a:t>
            </a:r>
            <a:endParaRPr lang="tr-TR" dirty="0" smtClean="0"/>
          </a:p>
          <a:p>
            <a:pPr eaLnBrk="1" hangingPunct="1">
              <a:lnSpc>
                <a:spcPct val="90000"/>
              </a:lnSpc>
              <a:spcAft>
                <a:spcPts val="600"/>
              </a:spcAft>
            </a:pPr>
            <a:r>
              <a:rPr lang="tr-TR" dirty="0" smtClean="0"/>
              <a:t>Aksiyon potansiyeli 2-4 </a:t>
            </a:r>
            <a:r>
              <a:rPr lang="tr-TR" dirty="0" err="1" smtClean="0"/>
              <a:t>ms</a:t>
            </a:r>
            <a:r>
              <a:rPr lang="tr-TR" dirty="0" smtClean="0"/>
              <a:t>, </a:t>
            </a:r>
            <a:r>
              <a:rPr lang="tr-TR" dirty="0" err="1" smtClean="0"/>
              <a:t>absolut</a:t>
            </a:r>
            <a:r>
              <a:rPr lang="tr-TR" dirty="0" smtClean="0"/>
              <a:t> </a:t>
            </a:r>
            <a:r>
              <a:rPr lang="tr-TR" dirty="0" err="1" smtClean="0"/>
              <a:t>refrakter</a:t>
            </a:r>
            <a:r>
              <a:rPr lang="tr-TR" dirty="0" smtClean="0"/>
              <a:t> dönem 1-3 </a:t>
            </a:r>
            <a:r>
              <a:rPr lang="tr-TR" dirty="0" err="1" smtClean="0"/>
              <a:t>ms</a:t>
            </a:r>
            <a:r>
              <a:rPr lang="tr-TR" dirty="0" smtClean="0"/>
              <a:t>, ilerleme hızı 3-5 m/s</a:t>
            </a:r>
          </a:p>
          <a:p>
            <a:pPr eaLnBrk="1" hangingPunct="1">
              <a:lnSpc>
                <a:spcPct val="90000"/>
              </a:lnSpc>
              <a:spcAft>
                <a:spcPts val="600"/>
              </a:spcAft>
            </a:pPr>
            <a:r>
              <a:rPr lang="tr-TR" dirty="0" smtClean="0"/>
              <a:t>Bir aksiyon potansiyeli bir kasılma ve izleyen gevşemeye (</a:t>
            </a:r>
            <a:r>
              <a:rPr lang="tr-TR" b="1" dirty="0" smtClean="0"/>
              <a:t>sarsı</a:t>
            </a:r>
            <a:r>
              <a:rPr lang="tr-TR" dirty="0" smtClean="0"/>
              <a:t>) neden olur. </a:t>
            </a:r>
          </a:p>
          <a:p>
            <a:pPr eaLnBrk="1" hangingPunct="1">
              <a:lnSpc>
                <a:spcPct val="90000"/>
              </a:lnSpc>
              <a:spcAft>
                <a:spcPts val="600"/>
              </a:spcAft>
            </a:pPr>
            <a:r>
              <a:rPr lang="tr-TR" dirty="0" smtClean="0"/>
              <a:t>Kasılma </a:t>
            </a:r>
            <a:r>
              <a:rPr lang="tr-TR" dirty="0" err="1" smtClean="0"/>
              <a:t>depolarizasyondan</a:t>
            </a:r>
            <a:r>
              <a:rPr lang="tr-TR" dirty="0" smtClean="0"/>
              <a:t> sonra- </a:t>
            </a:r>
            <a:r>
              <a:rPr lang="tr-TR" dirty="0" err="1" smtClean="0"/>
              <a:t>repolarizasyondan</a:t>
            </a:r>
            <a:r>
              <a:rPr lang="tr-TR" dirty="0" smtClean="0"/>
              <a:t> önce başlar. </a:t>
            </a:r>
          </a:p>
          <a:p>
            <a:pPr eaLnBrk="1" hangingPunct="1">
              <a:lnSpc>
                <a:spcPct val="90000"/>
              </a:lnSpc>
              <a:spcAft>
                <a:spcPts val="600"/>
              </a:spcAft>
            </a:pPr>
            <a:r>
              <a:rPr lang="tr-TR" dirty="0">
                <a:latin typeface="Arial" panose="020B0604020202020204" pitchFamily="34" charset="0"/>
              </a:rPr>
              <a:t>Bir kas lifinin tek bir aksiyon potansiyeline verdiği mekanik yanıta sarsı adı verilir. Kas uzunluğunun ya da kuvvetinin ya da ikisinin </a:t>
            </a:r>
            <a:r>
              <a:rPr lang="tr-TR" dirty="0" err="1">
                <a:latin typeface="Arial" panose="020B0604020202020204" pitchFamily="34" charset="0"/>
              </a:rPr>
              <a:t>birleşkesi</a:t>
            </a:r>
            <a:r>
              <a:rPr lang="tr-TR" dirty="0">
                <a:latin typeface="Arial" panose="020B0604020202020204" pitchFamily="34" charset="0"/>
              </a:rPr>
              <a:t> olarak kaydedilebilir.</a:t>
            </a:r>
            <a:endParaRPr lang="tr-T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3 Slayt Numarası Yer Tutucusu"/>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33708FE3-562A-43FB-ACAC-A3D9EB121B66}" type="slidenum">
              <a:rPr lang="tr-TR" sz="1400"/>
              <a:pPr algn="r" eaLnBrk="1" hangingPunct="1"/>
              <a:t>11</a:t>
            </a:fld>
            <a:endParaRPr lang="tr-TR" sz="1400"/>
          </a:p>
        </p:txBody>
      </p:sp>
      <p:sp>
        <p:nvSpPr>
          <p:cNvPr id="122885" name="Rectangle 5"/>
          <p:cNvSpPr>
            <a:spLocks noChangeArrowheads="1"/>
          </p:cNvSpPr>
          <p:nvPr/>
        </p:nvSpPr>
        <p:spPr bwMode="auto">
          <a:xfrm>
            <a:off x="539750" y="404813"/>
            <a:ext cx="82359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pPr>
            <a:r>
              <a:rPr lang="tr-TR" sz="3200" dirty="0"/>
              <a:t>Sarsı, kuvvetin-gerimin (a), kas uzunluğunun </a:t>
            </a:r>
            <a:r>
              <a:rPr lang="tr-TR" sz="3200" dirty="0" smtClean="0"/>
              <a:t>(b), </a:t>
            </a:r>
            <a:r>
              <a:rPr lang="tr-TR" sz="3200" dirty="0"/>
              <a:t>ya da ikisinin </a:t>
            </a:r>
            <a:r>
              <a:rPr lang="tr-TR" sz="3200" dirty="0" err="1"/>
              <a:t>birleşkesi</a:t>
            </a:r>
            <a:r>
              <a:rPr lang="tr-TR" sz="3200" dirty="0"/>
              <a:t> olarak kaydedilebilir. </a:t>
            </a:r>
          </a:p>
        </p:txBody>
      </p:sp>
      <p:sp>
        <p:nvSpPr>
          <p:cNvPr id="2" name="Dikdörtgen 1"/>
          <p:cNvSpPr/>
          <p:nvPr/>
        </p:nvSpPr>
        <p:spPr>
          <a:xfrm>
            <a:off x="827584" y="2586355"/>
            <a:ext cx="6174432" cy="3046988"/>
          </a:xfrm>
          <a:prstGeom prst="rect">
            <a:avLst/>
          </a:prstGeom>
        </p:spPr>
        <p:txBody>
          <a:bodyPr wrap="square">
            <a:spAutoFit/>
          </a:bodyPr>
          <a:lstStyle/>
          <a:p>
            <a:r>
              <a:rPr lang="tr-TR" sz="3200" dirty="0" err="1"/>
              <a:t>İzometrikte</a:t>
            </a:r>
            <a:r>
              <a:rPr lang="tr-TR" sz="3200" dirty="0"/>
              <a:t> ölçüm için kuvvet </a:t>
            </a:r>
            <a:r>
              <a:rPr lang="tr-TR" sz="3200" dirty="0" err="1"/>
              <a:t>çevireci</a:t>
            </a:r>
            <a:r>
              <a:rPr lang="tr-TR" sz="3200" dirty="0"/>
              <a:t> gerekir. </a:t>
            </a:r>
          </a:p>
          <a:p>
            <a:r>
              <a:rPr lang="tr-TR" sz="3200" dirty="0" err="1"/>
              <a:t>İzotonikte</a:t>
            </a:r>
            <a:r>
              <a:rPr lang="tr-TR" sz="3200" dirty="0"/>
              <a:t> kas iş yapar, yük sabitken kas gerimi de sabittir, kastaki kısalma kaldıraç sistemi ile kaydedilebilir.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9E9989B-6BDC-491C-A421-6BE13A13AAA7}" type="slidenum">
              <a:rPr lang="tr-TR"/>
              <a:pPr eaLnBrk="1" hangingPunct="1"/>
              <a:t>12</a:t>
            </a:fld>
            <a:endParaRPr lang="tr-TR"/>
          </a:p>
        </p:txBody>
      </p:sp>
      <p:sp>
        <p:nvSpPr>
          <p:cNvPr id="11267" name="Unvan 1"/>
          <p:cNvSpPr>
            <a:spLocks noGrp="1"/>
          </p:cNvSpPr>
          <p:nvPr>
            <p:ph type="title" idx="4294967295"/>
          </p:nvPr>
        </p:nvSpPr>
        <p:spPr/>
        <p:txBody>
          <a:bodyPr/>
          <a:lstStyle/>
          <a:p>
            <a:pPr eaLnBrk="1" hangingPunct="1"/>
            <a:r>
              <a:rPr lang="tr-TR" sz="3600" dirty="0" err="1" smtClean="0"/>
              <a:t>İzometrik</a:t>
            </a:r>
            <a:r>
              <a:rPr lang="tr-TR" sz="3600" dirty="0" smtClean="0"/>
              <a:t> kasılmada sarsı</a:t>
            </a:r>
            <a:br>
              <a:rPr lang="tr-TR" sz="3600" dirty="0" smtClean="0"/>
            </a:br>
            <a:endParaRPr lang="tr-TR" sz="3600" dirty="0" smtClean="0"/>
          </a:p>
        </p:txBody>
      </p:sp>
      <p:sp>
        <p:nvSpPr>
          <p:cNvPr id="2" name="Dikdörtgen 1"/>
          <p:cNvSpPr/>
          <p:nvPr/>
        </p:nvSpPr>
        <p:spPr>
          <a:xfrm>
            <a:off x="395536" y="2274838"/>
            <a:ext cx="7776864" cy="4031873"/>
          </a:xfrm>
          <a:prstGeom prst="rect">
            <a:avLst/>
          </a:prstGeom>
        </p:spPr>
        <p:txBody>
          <a:bodyPr wrap="square">
            <a:spAutoFit/>
          </a:bodyPr>
          <a:lstStyle/>
          <a:p>
            <a:r>
              <a:rPr lang="tr-TR" sz="3200" b="1" dirty="0" err="1"/>
              <a:t>Latent</a:t>
            </a:r>
            <a:r>
              <a:rPr lang="tr-TR" sz="3200" b="1" dirty="0"/>
              <a:t> dönem</a:t>
            </a:r>
            <a:r>
              <a:rPr lang="tr-TR" sz="3200" dirty="0"/>
              <a:t>; Aksiyon potansiyelinden sonra kasta gerim artıncaya kadar geçen sessiz süre (</a:t>
            </a:r>
            <a:r>
              <a:rPr lang="tr-TR" sz="3200" dirty="0" err="1"/>
              <a:t>eksitasyon</a:t>
            </a:r>
            <a:r>
              <a:rPr lang="tr-TR" sz="3200" dirty="0"/>
              <a:t> </a:t>
            </a:r>
            <a:r>
              <a:rPr lang="tr-TR" sz="3200" dirty="0" err="1"/>
              <a:t>kontraksiyon</a:t>
            </a:r>
            <a:r>
              <a:rPr lang="tr-TR" sz="3200" dirty="0"/>
              <a:t> eşleşmesi). </a:t>
            </a:r>
            <a:r>
              <a:rPr lang="tr-TR" sz="3200" b="1" dirty="0"/>
              <a:t>Kasılma süresi;</a:t>
            </a:r>
            <a:r>
              <a:rPr lang="tr-TR" sz="3200" dirty="0"/>
              <a:t> gerimin başlamasından gerimin en yüksek noktaya çıktığı süre. </a:t>
            </a:r>
            <a:r>
              <a:rPr lang="tr-TR" sz="3200" b="1" dirty="0"/>
              <a:t>Gevşeme süresi; </a:t>
            </a:r>
            <a:r>
              <a:rPr lang="tr-TR" sz="3200" dirty="0"/>
              <a:t>gerimin maksimum olduğu noktadan </a:t>
            </a:r>
            <a:r>
              <a:rPr lang="tr-TR" sz="3200" dirty="0" err="1"/>
              <a:t>dinlenime</a:t>
            </a:r>
            <a:r>
              <a:rPr lang="tr-TR" sz="3200" dirty="0"/>
              <a:t> indiği zaman aralığı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8638084-CED7-44E5-883F-737036882C6B}" type="slidenum">
              <a:rPr lang="tr-TR"/>
              <a:pPr eaLnBrk="1" hangingPunct="1"/>
              <a:t>13</a:t>
            </a:fld>
            <a:endParaRPr lang="tr-TR"/>
          </a:p>
        </p:txBody>
      </p:sp>
      <p:sp>
        <p:nvSpPr>
          <p:cNvPr id="13315" name="Rectangle 2"/>
          <p:cNvSpPr>
            <a:spLocks noGrp="1" noChangeArrowheads="1"/>
          </p:cNvSpPr>
          <p:nvPr>
            <p:ph type="title"/>
          </p:nvPr>
        </p:nvSpPr>
        <p:spPr/>
        <p:txBody>
          <a:bodyPr/>
          <a:lstStyle/>
          <a:p>
            <a:pPr eaLnBrk="1" hangingPunct="1"/>
            <a:r>
              <a:rPr lang="tr-TR" smtClean="0"/>
              <a:t>Latent dönem</a:t>
            </a:r>
          </a:p>
        </p:txBody>
      </p:sp>
      <p:sp>
        <p:nvSpPr>
          <p:cNvPr id="13316" name="Rectangle 3"/>
          <p:cNvSpPr>
            <a:spLocks noGrp="1" noChangeArrowheads="1"/>
          </p:cNvSpPr>
          <p:nvPr>
            <p:ph type="body" idx="1"/>
          </p:nvPr>
        </p:nvSpPr>
        <p:spPr/>
        <p:txBody>
          <a:bodyPr/>
          <a:lstStyle/>
          <a:p>
            <a:pPr eaLnBrk="1" hangingPunct="1">
              <a:spcAft>
                <a:spcPts val="600"/>
              </a:spcAft>
            </a:pPr>
            <a:r>
              <a:rPr lang="tr-TR" smtClean="0"/>
              <a:t>İzometrik kasılmada kasın uyarılması ile gerim oluşması arasında geçen süre (uyarılma-kasılma eşleşmesi)</a:t>
            </a:r>
          </a:p>
          <a:p>
            <a:pPr eaLnBrk="1" hangingPunct="1">
              <a:spcAft>
                <a:spcPts val="600"/>
              </a:spcAft>
            </a:pPr>
            <a:r>
              <a:rPr lang="tr-TR" smtClean="0"/>
              <a:t>İzotonik kasılmada kasın uyarılması ile kasın kısalmaya başlaması arasında geçen süre (uyarılma-kasılma eşleşmesi ve başlangıçtaki izometrik dönem)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27B9261-2D1E-4A8C-AE0E-AEFE1B082EDA}" type="slidenum">
              <a:rPr lang="tr-TR"/>
              <a:pPr eaLnBrk="1" hangingPunct="1"/>
              <a:t>14</a:t>
            </a:fld>
            <a:endParaRPr lang="tr-TR"/>
          </a:p>
        </p:txBody>
      </p:sp>
      <p:sp>
        <p:nvSpPr>
          <p:cNvPr id="14339" name="Unvan 1"/>
          <p:cNvSpPr>
            <a:spLocks noGrp="1"/>
          </p:cNvSpPr>
          <p:nvPr>
            <p:ph type="title" idx="4294967295"/>
          </p:nvPr>
        </p:nvSpPr>
        <p:spPr>
          <a:xfrm>
            <a:off x="457200" y="274638"/>
            <a:ext cx="8229600" cy="706437"/>
          </a:xfrm>
        </p:spPr>
        <p:txBody>
          <a:bodyPr/>
          <a:lstStyle/>
          <a:p>
            <a:pPr eaLnBrk="1" hangingPunct="1"/>
            <a:r>
              <a:rPr lang="tr-TR" smtClean="0"/>
              <a:t>Kasılma süresi</a:t>
            </a:r>
          </a:p>
        </p:txBody>
      </p:sp>
      <p:sp>
        <p:nvSpPr>
          <p:cNvPr id="14340" name="İçerik Yer Tutucusu 2"/>
          <p:cNvSpPr>
            <a:spLocks noGrp="1"/>
          </p:cNvSpPr>
          <p:nvPr>
            <p:ph idx="4294967295"/>
          </p:nvPr>
        </p:nvSpPr>
        <p:spPr>
          <a:xfrm>
            <a:off x="250825" y="1052513"/>
            <a:ext cx="8893175" cy="5183187"/>
          </a:xfrm>
        </p:spPr>
        <p:txBody>
          <a:bodyPr/>
          <a:lstStyle/>
          <a:p>
            <a:pPr marL="228600" indent="-228600" eaLnBrk="1" hangingPunct="1">
              <a:spcBef>
                <a:spcPct val="40000"/>
              </a:spcBef>
              <a:buFontTx/>
              <a:buNone/>
            </a:pPr>
            <a:r>
              <a:rPr lang="tr-TR" dirty="0" err="1" smtClean="0"/>
              <a:t>Latent</a:t>
            </a:r>
            <a:r>
              <a:rPr lang="tr-TR" dirty="0" smtClean="0"/>
              <a:t> dönem sonundan gerimin/kısalmanın maksimum olmasına kadar geçen süre, kasılma hızının göstergesi</a:t>
            </a:r>
          </a:p>
          <a:p>
            <a:pPr marL="228600" indent="-228600" eaLnBrk="1" hangingPunct="1">
              <a:spcBef>
                <a:spcPct val="40000"/>
              </a:spcBef>
            </a:pPr>
            <a:r>
              <a:rPr lang="tr-TR" dirty="0" smtClean="0"/>
              <a:t>Lif tipi etkiler: Hızlı liflerde kısa (</a:t>
            </a:r>
            <a:r>
              <a:rPr lang="tr-TR" dirty="0" smtClean="0">
                <a:sym typeface="Wingdings" panose="05000000000000000000" pitchFamily="2" charset="2"/>
              </a:rPr>
              <a:t>10 </a:t>
            </a:r>
            <a:r>
              <a:rPr lang="tr-TR" dirty="0" err="1" smtClean="0">
                <a:sym typeface="Wingdings" panose="05000000000000000000" pitchFamily="2" charset="2"/>
              </a:rPr>
              <a:t>ms</a:t>
            </a:r>
            <a:r>
              <a:rPr lang="tr-TR" dirty="0" smtClean="0">
                <a:sym typeface="Wingdings" panose="05000000000000000000" pitchFamily="2" charset="2"/>
              </a:rPr>
              <a:t>), yavaş liflerde uzun (&gt;100 </a:t>
            </a:r>
            <a:r>
              <a:rPr lang="tr-TR" dirty="0" err="1" smtClean="0">
                <a:sym typeface="Wingdings" panose="05000000000000000000" pitchFamily="2" charset="2"/>
              </a:rPr>
              <a:t>ms</a:t>
            </a:r>
            <a:r>
              <a:rPr lang="tr-TR" dirty="0" smtClean="0">
                <a:sym typeface="Wingdings" panose="05000000000000000000" pitchFamily="2" charset="2"/>
              </a:rPr>
              <a:t>)</a:t>
            </a:r>
          </a:p>
          <a:p>
            <a:pPr marL="228600" indent="-228600" eaLnBrk="1" hangingPunct="1">
              <a:spcBef>
                <a:spcPct val="40000"/>
              </a:spcBef>
            </a:pPr>
            <a:r>
              <a:rPr lang="tr-TR" dirty="0" err="1" smtClean="0">
                <a:sym typeface="Wingdings" panose="05000000000000000000" pitchFamily="2" charset="2"/>
              </a:rPr>
              <a:t>Sitozolik</a:t>
            </a:r>
            <a:r>
              <a:rPr lang="tr-TR" dirty="0" smtClean="0">
                <a:sym typeface="Wingdings" panose="05000000000000000000" pitchFamily="2" charset="2"/>
              </a:rPr>
              <a:t> Ca</a:t>
            </a:r>
            <a:r>
              <a:rPr lang="tr-TR" b="1" baseline="30000" dirty="0" smtClean="0">
                <a:sym typeface="Wingdings" panose="05000000000000000000" pitchFamily="2" charset="2"/>
              </a:rPr>
              <a:t>2+</a:t>
            </a:r>
            <a:r>
              <a:rPr lang="tr-TR" dirty="0" smtClean="0">
                <a:sym typeface="Wingdings" panose="05000000000000000000" pitchFamily="2" charset="2"/>
              </a:rPr>
              <a:t>, SERCA aktivitesi (hızlı lifte </a:t>
            </a:r>
            <a:r>
              <a:rPr lang="tr-TR" dirty="0" smtClean="0">
                <a:cs typeface="Arial" panose="020B0604020202020204" pitchFamily="34" charset="0"/>
                <a:sym typeface="Wingdings" panose="05000000000000000000" pitchFamily="2" charset="2"/>
              </a:rPr>
              <a:t>↑) arttıkça kısalır.</a:t>
            </a:r>
          </a:p>
          <a:p>
            <a:pPr marL="228600" indent="-228600" eaLnBrk="1" hangingPunct="1">
              <a:spcBef>
                <a:spcPct val="40000"/>
              </a:spcBef>
            </a:pPr>
            <a:r>
              <a:rPr lang="tr-TR" dirty="0" smtClean="0">
                <a:cs typeface="Arial" panose="020B0604020202020204" pitchFamily="34" charset="0"/>
                <a:sym typeface="Wingdings" panose="05000000000000000000" pitchFamily="2" charset="2"/>
              </a:rPr>
              <a:t>Çapraz köprü döngüsünün hızı arttıkça kısalır.</a:t>
            </a:r>
          </a:p>
          <a:p>
            <a:pPr marL="228600" indent="-228600" eaLnBrk="1" hangingPunct="1">
              <a:spcBef>
                <a:spcPct val="40000"/>
              </a:spcBef>
            </a:pPr>
            <a:r>
              <a:rPr lang="tr-TR" dirty="0" smtClean="0">
                <a:sym typeface="Wingdings" panose="05000000000000000000" pitchFamily="2" charset="2"/>
              </a:rPr>
              <a:t>Kasılma tipi: </a:t>
            </a:r>
            <a:r>
              <a:rPr lang="tr-TR" dirty="0" err="1" smtClean="0">
                <a:sym typeface="Wingdings" panose="05000000000000000000" pitchFamily="2" charset="2"/>
              </a:rPr>
              <a:t>İzotonik</a:t>
            </a:r>
            <a:r>
              <a:rPr lang="tr-TR" dirty="0" smtClean="0">
                <a:sym typeface="Wingdings" panose="05000000000000000000" pitchFamily="2" charset="2"/>
              </a:rPr>
              <a:t> kasılmada daha kısadır (gevşeme de daha kısa)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4"/>
          <p:cNvSpPr>
            <a:spLocks noGrp="1" noChangeArrowheads="1"/>
          </p:cNvSpPr>
          <p:nvPr>
            <p:ph type="ctrTitle"/>
          </p:nvPr>
        </p:nvSpPr>
        <p:spPr/>
        <p:txBody>
          <a:bodyPr/>
          <a:lstStyle/>
          <a:p>
            <a:r>
              <a:rPr lang="tr-TR" sz="4000" smtClean="0"/>
              <a:t>İzometrik ve izotonik kasılmaya ait bazı özellikler </a:t>
            </a:r>
            <a:br>
              <a:rPr lang="tr-TR" sz="4000" smtClean="0"/>
            </a:br>
            <a:r>
              <a:rPr lang="tr-TR" sz="4000" smtClean="0"/>
              <a:t>(tek kas lifi)</a:t>
            </a:r>
            <a:br>
              <a:rPr lang="tr-TR" sz="4000" smtClean="0"/>
            </a:br>
            <a:endParaRPr lang="tr-TR" sz="40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C1F0E48-D310-4203-82FB-0D0E259757B3}" type="slidenum">
              <a:rPr lang="tr-TR"/>
              <a:pPr eaLnBrk="1" hangingPunct="1"/>
              <a:t>16</a:t>
            </a:fld>
            <a:endParaRPr lang="tr-TR"/>
          </a:p>
        </p:txBody>
      </p:sp>
      <p:sp>
        <p:nvSpPr>
          <p:cNvPr id="16387" name="Rectangle 2"/>
          <p:cNvSpPr>
            <a:spLocks noGrp="1" noChangeArrowheads="1"/>
          </p:cNvSpPr>
          <p:nvPr>
            <p:ph type="title"/>
          </p:nvPr>
        </p:nvSpPr>
        <p:spPr>
          <a:xfrm>
            <a:off x="0" y="274638"/>
            <a:ext cx="9144000" cy="633412"/>
          </a:xfrm>
        </p:spPr>
        <p:txBody>
          <a:bodyPr/>
          <a:lstStyle/>
          <a:p>
            <a:pPr eaLnBrk="1" hangingPunct="1"/>
            <a:r>
              <a:rPr lang="tr-TR" sz="4000" smtClean="0"/>
              <a:t>İzotonik kasılma: </a:t>
            </a:r>
            <a:br>
              <a:rPr lang="tr-TR" sz="4000" smtClean="0"/>
            </a:br>
            <a:r>
              <a:rPr lang="tr-TR" sz="4000" smtClean="0"/>
              <a:t>Yük-kısalma hızı ilişkisi </a:t>
            </a:r>
          </a:p>
        </p:txBody>
      </p:sp>
      <p:sp>
        <p:nvSpPr>
          <p:cNvPr id="16388" name="Rectangle 3"/>
          <p:cNvSpPr>
            <a:spLocks noGrp="1" noChangeArrowheads="1"/>
          </p:cNvSpPr>
          <p:nvPr>
            <p:ph type="body" idx="1"/>
          </p:nvPr>
        </p:nvSpPr>
        <p:spPr>
          <a:xfrm>
            <a:off x="457200" y="1196752"/>
            <a:ext cx="8229600" cy="5400600"/>
          </a:xfrm>
        </p:spPr>
        <p:txBody>
          <a:bodyPr/>
          <a:lstStyle/>
          <a:p>
            <a:pPr eaLnBrk="1" hangingPunct="1"/>
            <a:r>
              <a:rPr lang="tr-TR" dirty="0" smtClean="0"/>
              <a:t>Yük arttıkça: </a:t>
            </a:r>
          </a:p>
          <a:p>
            <a:pPr lvl="1" eaLnBrk="1" hangingPunct="1"/>
            <a:r>
              <a:rPr lang="tr-TR" dirty="0"/>
              <a:t>Ç</a:t>
            </a:r>
            <a:r>
              <a:rPr lang="tr-TR" dirty="0" smtClean="0"/>
              <a:t>apraz köprü döngüsünün hızı yavaşlar: Çapraz köprünün ileri hareketi ve ATP hidrolizi yavaşlar. Kasılma (kısalma) hızı yavaşlar.</a:t>
            </a:r>
          </a:p>
          <a:p>
            <a:pPr lvl="1" eaLnBrk="1" hangingPunct="1"/>
            <a:r>
              <a:rPr lang="tr-TR" dirty="0" smtClean="0"/>
              <a:t>Çapraz köprülerin bir kısmı yük için kullanılır, yük arttıkça bu kısım artar, kısalmada kullanılabilecek çapraz köprü sayısı azalır.</a:t>
            </a:r>
          </a:p>
          <a:p>
            <a:pPr eaLnBrk="1" hangingPunct="1"/>
            <a:r>
              <a:rPr lang="tr-TR" dirty="0" smtClean="0"/>
              <a:t>Yük, kasın oluşturabileceği en büyük kuvvete eşitken kısalma hızı 0’dır, kas kısalmaz (</a:t>
            </a:r>
            <a:r>
              <a:rPr lang="tr-TR" dirty="0" err="1" smtClean="0"/>
              <a:t>izometrik</a:t>
            </a:r>
            <a:r>
              <a:rPr lang="tr-TR" dirty="0" smtClean="0"/>
              <a:t> </a:t>
            </a:r>
            <a:r>
              <a:rPr lang="tr-TR" dirty="0" err="1" smtClean="0"/>
              <a:t>kontraksiyon</a:t>
            </a:r>
            <a:r>
              <a:rPr lang="tr-TR" dirty="0" smtClean="0"/>
              <a:t>).</a:t>
            </a:r>
          </a:p>
          <a:p>
            <a:pPr eaLnBrk="1" hangingPunct="1"/>
            <a:endParaRPr lang="tr-T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CE3C53F-5781-4C5A-B2B8-0735F59FA2EE}" type="slidenum">
              <a:rPr lang="tr-TR"/>
              <a:pPr eaLnBrk="1" hangingPunct="1"/>
              <a:t>17</a:t>
            </a:fld>
            <a:endParaRPr lang="tr-TR"/>
          </a:p>
        </p:txBody>
      </p:sp>
      <p:sp>
        <p:nvSpPr>
          <p:cNvPr id="17411" name="Rectangle 2"/>
          <p:cNvSpPr>
            <a:spLocks noGrp="1" noChangeArrowheads="1"/>
          </p:cNvSpPr>
          <p:nvPr>
            <p:ph type="title"/>
          </p:nvPr>
        </p:nvSpPr>
        <p:spPr>
          <a:xfrm>
            <a:off x="179388" y="274638"/>
            <a:ext cx="8713787" cy="1143000"/>
          </a:xfrm>
        </p:spPr>
        <p:txBody>
          <a:bodyPr/>
          <a:lstStyle/>
          <a:p>
            <a:pPr eaLnBrk="1" hangingPunct="1"/>
            <a:r>
              <a:rPr lang="tr-TR" sz="3600" smtClean="0"/>
              <a:t>İzotonik kasılma: Yük-Kısalma hızı ilişkisi </a:t>
            </a:r>
          </a:p>
        </p:txBody>
      </p:sp>
      <p:sp>
        <p:nvSpPr>
          <p:cNvPr id="2" name="Dikdörtgen 1"/>
          <p:cNvSpPr/>
          <p:nvPr/>
        </p:nvSpPr>
        <p:spPr>
          <a:xfrm>
            <a:off x="323528" y="1700808"/>
            <a:ext cx="8136904" cy="2677656"/>
          </a:xfrm>
          <a:prstGeom prst="rect">
            <a:avLst/>
          </a:prstGeom>
        </p:spPr>
        <p:txBody>
          <a:bodyPr wrap="square">
            <a:spAutoFit/>
          </a:bodyPr>
          <a:lstStyle/>
          <a:p>
            <a:pPr eaLnBrk="1" hangingPunct="1"/>
            <a:r>
              <a:rPr lang="tr-TR" sz="2800" dirty="0"/>
              <a:t>Belirli bir yük (F) için güç (P), hız (v) üzerinden hesaplanabilir. Güç maksimum yükte 0’dır, çünkü hız 0’dır. Yük 0 iken güç yine 0’dır (</a:t>
            </a:r>
            <a:r>
              <a:rPr lang="tr-TR" sz="2800" dirty="0" err="1"/>
              <a:t>boron</a:t>
            </a:r>
            <a:r>
              <a:rPr lang="tr-TR" sz="2800" dirty="0"/>
              <a:t>). </a:t>
            </a:r>
          </a:p>
          <a:p>
            <a:pPr eaLnBrk="1" hangingPunct="1"/>
            <a:r>
              <a:rPr lang="tr-TR" sz="2800" b="1" dirty="0"/>
              <a:t>İş (W)</a:t>
            </a:r>
            <a:r>
              <a:rPr lang="tr-TR" sz="2800" dirty="0"/>
              <a:t>= yük (F) * </a:t>
            </a:r>
            <a:r>
              <a:rPr lang="tr-TR" sz="2800" dirty="0" err="1"/>
              <a:t>Δx</a:t>
            </a:r>
            <a:r>
              <a:rPr lang="tr-TR" sz="2800" dirty="0"/>
              <a:t> (yer değiştirme) </a:t>
            </a:r>
          </a:p>
          <a:p>
            <a:pPr eaLnBrk="1" hangingPunct="1"/>
            <a:r>
              <a:rPr lang="tr-TR" sz="2800" b="1" dirty="0"/>
              <a:t>Güç (P)</a:t>
            </a:r>
            <a:r>
              <a:rPr lang="tr-TR" sz="2800" dirty="0"/>
              <a:t>=W / </a:t>
            </a:r>
            <a:r>
              <a:rPr lang="tr-TR" sz="2800" dirty="0" err="1"/>
              <a:t>Δt</a:t>
            </a:r>
            <a:r>
              <a:rPr lang="tr-TR" sz="2800" dirty="0"/>
              <a:t>; P= F*</a:t>
            </a:r>
            <a:r>
              <a:rPr lang="tr-TR" sz="2800" dirty="0" err="1"/>
              <a:t>Δx</a:t>
            </a:r>
            <a:r>
              <a:rPr lang="tr-TR" sz="2800" dirty="0"/>
              <a:t> / </a:t>
            </a:r>
            <a:r>
              <a:rPr lang="tr-TR" sz="2800" dirty="0" err="1"/>
              <a:t>Δt</a:t>
            </a:r>
            <a:r>
              <a:rPr lang="tr-TR" sz="2800" dirty="0"/>
              <a:t> </a:t>
            </a:r>
          </a:p>
          <a:p>
            <a:pPr eaLnBrk="1" hangingPunct="1"/>
            <a:r>
              <a:rPr lang="tr-TR" sz="2800" dirty="0"/>
              <a:t>Hız, v = </a:t>
            </a:r>
            <a:r>
              <a:rPr lang="tr-TR" sz="2800" dirty="0" err="1"/>
              <a:t>Δx</a:t>
            </a:r>
            <a:r>
              <a:rPr lang="tr-TR" sz="2800" dirty="0"/>
              <a:t>/</a:t>
            </a:r>
            <a:r>
              <a:rPr lang="tr-TR" sz="2800" dirty="0" err="1"/>
              <a:t>Δt</a:t>
            </a:r>
            <a:r>
              <a:rPr lang="tr-TR" sz="2800" dirty="0"/>
              <a:t> ; </a:t>
            </a:r>
            <a:r>
              <a:rPr lang="tr-TR" sz="2800" b="1" dirty="0"/>
              <a:t>P= F*v </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5 İçerik Yer Tutucusu"/>
          <p:cNvSpPr>
            <a:spLocks noGrp="1"/>
          </p:cNvSpPr>
          <p:nvPr>
            <p:ph idx="1"/>
          </p:nvPr>
        </p:nvSpPr>
        <p:spPr>
          <a:xfrm>
            <a:off x="457200" y="333375"/>
            <a:ext cx="8435975" cy="5792788"/>
          </a:xfrm>
        </p:spPr>
        <p:txBody>
          <a:bodyPr/>
          <a:lstStyle/>
          <a:p>
            <a:pPr marL="228600" indent="-228600" eaLnBrk="1" hangingPunct="1">
              <a:spcBef>
                <a:spcPct val="40000"/>
              </a:spcBef>
            </a:pPr>
            <a:r>
              <a:rPr lang="tr-TR" dirty="0" smtClean="0">
                <a:sym typeface="Wingdings" panose="05000000000000000000" pitchFamily="2" charset="2"/>
              </a:rPr>
              <a:t>Sonuç olarak </a:t>
            </a:r>
            <a:r>
              <a:rPr lang="tr-TR" b="1" dirty="0" err="1" smtClean="0">
                <a:sym typeface="Wingdings" panose="05000000000000000000" pitchFamily="2" charset="2"/>
              </a:rPr>
              <a:t>izotonik</a:t>
            </a:r>
            <a:r>
              <a:rPr lang="tr-TR" b="1" dirty="0" smtClean="0">
                <a:sym typeface="Wingdings" panose="05000000000000000000" pitchFamily="2" charset="2"/>
              </a:rPr>
              <a:t> sarsıda</a:t>
            </a:r>
            <a:r>
              <a:rPr lang="tr-TR" dirty="0" smtClean="0">
                <a:sym typeface="Wingdings" panose="05000000000000000000" pitchFamily="2" charset="2"/>
              </a:rPr>
              <a:t> yük </a:t>
            </a:r>
            <a:r>
              <a:rPr lang="tr-TR" dirty="0" smtClean="0"/>
              <a:t>arttıkça </a:t>
            </a:r>
            <a:r>
              <a:rPr lang="tr-TR" dirty="0" err="1" smtClean="0"/>
              <a:t>latent</a:t>
            </a:r>
            <a:r>
              <a:rPr lang="tr-TR" dirty="0" smtClean="0"/>
              <a:t> süre uzar, kısalma miktarı, kısalma hızı ve sarsı süresi azalır.</a:t>
            </a:r>
          </a:p>
          <a:p>
            <a:pPr marL="228600" indent="-228600" eaLnBrk="1" hangingPunct="1">
              <a:spcBef>
                <a:spcPct val="40000"/>
              </a:spcBef>
            </a:pPr>
            <a:r>
              <a:rPr lang="tr-TR" dirty="0" err="1">
                <a:latin typeface="Arial" panose="020B0604020202020204" pitchFamily="34" charset="0"/>
              </a:rPr>
              <a:t>Latent</a:t>
            </a:r>
            <a:r>
              <a:rPr lang="tr-TR" dirty="0">
                <a:latin typeface="Arial" panose="020B0604020202020204" pitchFamily="34" charset="0"/>
              </a:rPr>
              <a:t> dönem uzar, kısalması için önce gerimin yükü aşacak kadar artması lazım, yani </a:t>
            </a:r>
            <a:r>
              <a:rPr lang="tr-TR" dirty="0" err="1">
                <a:latin typeface="Arial" panose="020B0604020202020204" pitchFamily="34" charset="0"/>
              </a:rPr>
              <a:t>izometrik</a:t>
            </a:r>
            <a:r>
              <a:rPr lang="tr-TR" dirty="0">
                <a:latin typeface="Arial" panose="020B0604020202020204" pitchFamily="34" charset="0"/>
              </a:rPr>
              <a:t> kısım uzar</a:t>
            </a:r>
            <a:endParaRPr lang="tr-TR" dirty="0" smtClean="0"/>
          </a:p>
        </p:txBody>
      </p:sp>
      <p:sp>
        <p:nvSpPr>
          <p:cNvPr id="15363"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60A5949-E091-4D96-AFC9-08657A55EE3F}" type="slidenum">
              <a:rPr lang="tr-TR"/>
              <a:pPr eaLnBrk="1" hangingPunct="1"/>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4C219B-29D7-4FCB-97CF-1AFC7C3FAEAC}" type="slidenum">
              <a:rPr lang="tr-TR"/>
              <a:pPr eaLnBrk="1" hangingPunct="1"/>
              <a:t>19</a:t>
            </a:fld>
            <a:endParaRPr lang="tr-TR"/>
          </a:p>
        </p:txBody>
      </p:sp>
      <p:sp>
        <p:nvSpPr>
          <p:cNvPr id="18435" name="Rectangle 2"/>
          <p:cNvSpPr>
            <a:spLocks noGrp="1" noChangeArrowheads="1"/>
          </p:cNvSpPr>
          <p:nvPr>
            <p:ph type="title"/>
          </p:nvPr>
        </p:nvSpPr>
        <p:spPr>
          <a:xfrm>
            <a:off x="323850" y="274638"/>
            <a:ext cx="8569325" cy="850900"/>
          </a:xfrm>
        </p:spPr>
        <p:txBody>
          <a:bodyPr/>
          <a:lstStyle/>
          <a:p>
            <a:pPr eaLnBrk="1" hangingPunct="1"/>
            <a:r>
              <a:rPr lang="tr-TR" sz="3600" smtClean="0"/>
              <a:t>İzometrik kasılma: Boy-gerim İlişkisi </a:t>
            </a:r>
          </a:p>
        </p:txBody>
      </p:sp>
      <p:sp>
        <p:nvSpPr>
          <p:cNvPr id="18436" name="Rectangle 3"/>
          <p:cNvSpPr>
            <a:spLocks noGrp="1" noChangeArrowheads="1"/>
          </p:cNvSpPr>
          <p:nvPr>
            <p:ph type="body" idx="1"/>
          </p:nvPr>
        </p:nvSpPr>
        <p:spPr>
          <a:xfrm>
            <a:off x="1835696" y="1464697"/>
            <a:ext cx="6192688" cy="4997450"/>
          </a:xfrm>
        </p:spPr>
        <p:txBody>
          <a:bodyPr/>
          <a:lstStyle/>
          <a:p>
            <a:pPr eaLnBrk="1" hangingPunct="1">
              <a:lnSpc>
                <a:spcPct val="90000"/>
              </a:lnSpc>
            </a:pPr>
            <a:r>
              <a:rPr lang="tr-TR" sz="2800" dirty="0" smtClean="0"/>
              <a:t>Kas </a:t>
            </a:r>
            <a:r>
              <a:rPr lang="tr-TR" sz="2800" dirty="0" err="1" smtClean="0"/>
              <a:t>dinlenimdeyken</a:t>
            </a:r>
            <a:r>
              <a:rPr lang="tr-TR" sz="2800" dirty="0" smtClean="0"/>
              <a:t> bile pasif gerime sahip (elastik elemanlar </a:t>
            </a:r>
            <a:r>
              <a:rPr lang="tr-TR" sz="2800" dirty="0" err="1" smtClean="0"/>
              <a:t>özlle</a:t>
            </a:r>
            <a:r>
              <a:rPr lang="tr-TR" sz="2800" dirty="0" smtClean="0"/>
              <a:t> </a:t>
            </a:r>
            <a:r>
              <a:rPr lang="tr-TR" sz="2800" dirty="0" err="1" smtClean="0"/>
              <a:t>titin</a:t>
            </a:r>
            <a:r>
              <a:rPr lang="tr-TR" sz="2800" dirty="0" smtClean="0"/>
              <a:t> sorumlu)  </a:t>
            </a:r>
          </a:p>
          <a:p>
            <a:pPr eaLnBrk="1" hangingPunct="1">
              <a:lnSpc>
                <a:spcPct val="90000"/>
              </a:lnSpc>
            </a:pPr>
            <a:r>
              <a:rPr lang="tr-TR" sz="2800" dirty="0" err="1" smtClean="0"/>
              <a:t>İzometrik</a:t>
            </a:r>
            <a:r>
              <a:rPr lang="tr-TR" sz="2800" dirty="0" smtClean="0"/>
              <a:t> deney düzeneğinde kas boyu uzatılırsa, pasif gerim artar.  </a:t>
            </a:r>
          </a:p>
          <a:p>
            <a:pPr eaLnBrk="1" hangingPunct="1">
              <a:lnSpc>
                <a:spcPct val="90000"/>
              </a:lnSpc>
            </a:pPr>
            <a:r>
              <a:rPr lang="tr-TR" sz="2800" dirty="0" smtClean="0"/>
              <a:t>Bu durumda kas uyarılırsa oluşan aktif gerim, pasif gerime eklenir (total gerim) </a:t>
            </a:r>
            <a:endParaRPr lang="tr-TR" sz="2800" dirty="0" smtClean="0"/>
          </a:p>
          <a:p>
            <a:pPr eaLnBrk="1" hangingPunct="1">
              <a:lnSpc>
                <a:spcPct val="90000"/>
              </a:lnSpc>
            </a:pPr>
            <a:r>
              <a:rPr lang="tr-TR" sz="2800" kern="1200" dirty="0">
                <a:latin typeface="Arial" charset="0"/>
              </a:rPr>
              <a:t>Boy uzatıldıkça pasif gerim artar çünkü kasın yapısı esnek, yay gibi</a:t>
            </a:r>
            <a:endParaRPr lang="tr-TR" sz="2800" dirty="0">
              <a:latin typeface="Arial" panose="020B0604020202020204" pitchFamily="34" charset="0"/>
            </a:endParaRPr>
          </a:p>
          <a:p>
            <a:pPr marL="0" indent="0" eaLnBrk="1" hangingPunct="1">
              <a:lnSpc>
                <a:spcPct val="90000"/>
              </a:lnSpc>
              <a:buNone/>
            </a:pPr>
            <a:endParaRPr lang="tr-TR"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2E58EF3-9DC8-48EA-BEAD-E591CC2D3DA3}" type="slidenum">
              <a:rPr lang="tr-TR"/>
              <a:pPr eaLnBrk="1" hangingPunct="1"/>
              <a:t>2</a:t>
            </a:fld>
            <a:endParaRPr lang="tr-TR"/>
          </a:p>
        </p:txBody>
      </p:sp>
      <p:sp>
        <p:nvSpPr>
          <p:cNvPr id="3075" name="Rectangle 2"/>
          <p:cNvSpPr>
            <a:spLocks noGrp="1" noChangeArrowheads="1"/>
          </p:cNvSpPr>
          <p:nvPr>
            <p:ph type="title"/>
          </p:nvPr>
        </p:nvSpPr>
        <p:spPr/>
        <p:txBody>
          <a:bodyPr/>
          <a:lstStyle/>
          <a:p>
            <a:pPr eaLnBrk="1" hangingPunct="1"/>
            <a:r>
              <a:rPr lang="tr-TR" smtClean="0"/>
              <a:t>KAVRAMLAR</a:t>
            </a:r>
          </a:p>
        </p:txBody>
      </p:sp>
      <p:sp>
        <p:nvSpPr>
          <p:cNvPr id="3076" name="Rectangle 3"/>
          <p:cNvSpPr>
            <a:spLocks noGrp="1" noChangeArrowheads="1"/>
          </p:cNvSpPr>
          <p:nvPr>
            <p:ph type="body" idx="1"/>
          </p:nvPr>
        </p:nvSpPr>
        <p:spPr>
          <a:xfrm>
            <a:off x="250825" y="1600200"/>
            <a:ext cx="8713788" cy="4525963"/>
          </a:xfrm>
        </p:spPr>
        <p:txBody>
          <a:bodyPr/>
          <a:lstStyle/>
          <a:p>
            <a:pPr eaLnBrk="1" hangingPunct="1">
              <a:buFontTx/>
              <a:buNone/>
            </a:pPr>
            <a:r>
              <a:rPr lang="tr-TR" smtClean="0"/>
              <a:t>	</a:t>
            </a:r>
            <a:r>
              <a:rPr lang="tr-TR" b="1" smtClean="0"/>
              <a:t>İş (W)</a:t>
            </a:r>
            <a:r>
              <a:rPr lang="tr-TR" smtClean="0"/>
              <a:t>= yük (F) * Δx (yer değiştirme) </a:t>
            </a:r>
          </a:p>
          <a:p>
            <a:pPr eaLnBrk="1" hangingPunct="1">
              <a:buFontTx/>
              <a:buNone/>
            </a:pPr>
            <a:r>
              <a:rPr lang="tr-TR" smtClean="0"/>
              <a:t>	</a:t>
            </a:r>
            <a:r>
              <a:rPr lang="tr-TR" b="1" smtClean="0"/>
              <a:t>Güç (P)</a:t>
            </a:r>
            <a:r>
              <a:rPr lang="tr-TR" smtClean="0"/>
              <a:t>=Birim zamanda yapılan iş (iş gerçekleştirme hızı) </a:t>
            </a:r>
          </a:p>
          <a:p>
            <a:pPr eaLnBrk="1" hangingPunct="1">
              <a:buFontTx/>
              <a:buNone/>
            </a:pPr>
            <a:r>
              <a:rPr lang="tr-TR" smtClean="0"/>
              <a:t>	P=W / Δt 		P= F*  Δx / Δt </a:t>
            </a:r>
          </a:p>
          <a:p>
            <a:pPr eaLnBrk="1" hangingPunct="1">
              <a:buFontTx/>
              <a:buNone/>
            </a:pPr>
            <a:endParaRPr lang="tr-TR" smtClean="0"/>
          </a:p>
          <a:p>
            <a:pPr eaLnBrk="1" hangingPunct="1">
              <a:buFontTx/>
              <a:buNone/>
            </a:pPr>
            <a:r>
              <a:rPr lang="tr-TR" smtClean="0"/>
              <a:t>	Hız, v = Δx/Δt olduğu için;</a:t>
            </a:r>
          </a:p>
          <a:p>
            <a:pPr eaLnBrk="1" hangingPunct="1">
              <a:buFontTx/>
              <a:buNone/>
            </a:pPr>
            <a:r>
              <a:rPr lang="tr-TR" smtClean="0"/>
              <a:t>	</a:t>
            </a:r>
            <a:r>
              <a:rPr lang="tr-TR" b="1" smtClean="0"/>
              <a:t>P= F*v </a:t>
            </a:r>
            <a:r>
              <a:rPr lang="tr-TR" smtClean="0"/>
              <a:t>sonucuna ulaşılır.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9D6476B-8041-4A0C-8BDB-D82EDF498628}" type="slidenum">
              <a:rPr lang="tr-TR"/>
              <a:pPr eaLnBrk="1" hangingPunct="1"/>
              <a:t>20</a:t>
            </a:fld>
            <a:endParaRPr lang="tr-TR"/>
          </a:p>
        </p:txBody>
      </p:sp>
      <p:sp>
        <p:nvSpPr>
          <p:cNvPr id="3" name="İçerik Yer Tutucusu 2"/>
          <p:cNvSpPr>
            <a:spLocks noGrp="1"/>
          </p:cNvSpPr>
          <p:nvPr>
            <p:ph idx="1"/>
          </p:nvPr>
        </p:nvSpPr>
        <p:spPr/>
        <p:txBody>
          <a:bodyPr/>
          <a:lstStyle/>
          <a:p>
            <a:pPr eaLnBrk="1" hangingPunct="1"/>
            <a:r>
              <a:rPr lang="tr-TR" dirty="0" err="1">
                <a:latin typeface="Arial" panose="020B0604020202020204" pitchFamily="34" charset="0"/>
              </a:rPr>
              <a:t>İzometrik</a:t>
            </a:r>
            <a:r>
              <a:rPr lang="tr-TR" dirty="0">
                <a:latin typeface="Arial" panose="020B0604020202020204" pitchFamily="34" charset="0"/>
              </a:rPr>
              <a:t> düzenekte kas farklı boylara uzatılıyor, her bir boy için </a:t>
            </a:r>
            <a:r>
              <a:rPr lang="tr-TR" dirty="0" err="1">
                <a:latin typeface="Arial" panose="020B0604020202020204" pitchFamily="34" charset="0"/>
              </a:rPr>
              <a:t>tetanik</a:t>
            </a:r>
            <a:r>
              <a:rPr lang="tr-TR" dirty="0">
                <a:latin typeface="Arial" panose="020B0604020202020204" pitchFamily="34" charset="0"/>
              </a:rPr>
              <a:t> uyarılıyor, böylece yukarıdaki total gerim eğrisi elde ediliyor. Her bir boy için total gerimden pasif gerimi çıkararak aktif gerim ölçülüyor. </a:t>
            </a:r>
          </a:p>
          <a:p>
            <a:pPr eaLnBrk="1" hangingPunct="1"/>
            <a:r>
              <a:rPr lang="tr-TR" dirty="0">
                <a:latin typeface="Arial" panose="020B0604020202020204" pitchFamily="34" charset="0"/>
              </a:rPr>
              <a:t>Not: Kasa gevşek durumda yük bindirilirse </a:t>
            </a:r>
            <a:r>
              <a:rPr lang="tr-TR" dirty="0" err="1">
                <a:latin typeface="Arial" panose="020B0604020202020204" pitchFamily="34" charset="0"/>
              </a:rPr>
              <a:t>preload</a:t>
            </a:r>
            <a:r>
              <a:rPr lang="tr-TR" dirty="0">
                <a:latin typeface="Arial" panose="020B0604020202020204" pitchFamily="34" charset="0"/>
              </a:rPr>
              <a:t> (</a:t>
            </a:r>
            <a:r>
              <a:rPr lang="tr-TR" dirty="0" err="1">
                <a:latin typeface="Arial" panose="020B0604020202020204" pitchFamily="34" charset="0"/>
              </a:rPr>
              <a:t>önyük</a:t>
            </a:r>
            <a:r>
              <a:rPr lang="tr-TR" dirty="0">
                <a:latin typeface="Arial" panose="020B0604020202020204" pitchFamily="34" charset="0"/>
              </a:rPr>
              <a:t>), kasılma halindeyken yük bindirilirse </a:t>
            </a:r>
            <a:r>
              <a:rPr lang="tr-TR" dirty="0" err="1">
                <a:latin typeface="Arial" panose="020B0604020202020204" pitchFamily="34" charset="0"/>
              </a:rPr>
              <a:t>afterload</a:t>
            </a:r>
            <a:r>
              <a:rPr lang="tr-TR" dirty="0">
                <a:latin typeface="Arial" panose="020B0604020202020204" pitchFamily="34" charset="0"/>
              </a:rPr>
              <a:t> (</a:t>
            </a:r>
            <a:r>
              <a:rPr lang="tr-TR" dirty="0" err="1">
                <a:latin typeface="Arial" panose="020B0604020202020204" pitchFamily="34" charset="0"/>
              </a:rPr>
              <a:t>ard</a:t>
            </a:r>
            <a:r>
              <a:rPr lang="tr-TR" dirty="0">
                <a:latin typeface="Arial" panose="020B0604020202020204" pitchFamily="34" charset="0"/>
              </a:rPr>
              <a:t>-yük) </a:t>
            </a:r>
            <a:r>
              <a:rPr lang="tr-TR" dirty="0" smtClean="0">
                <a:latin typeface="Arial" panose="020B0604020202020204" pitchFamily="34" charset="0"/>
              </a:rPr>
              <a:t>denir </a:t>
            </a:r>
            <a:endParaRPr lang="tr-TR" dirty="0">
              <a:latin typeface="Arial" panose="020B0604020202020204" pitchFamily="34" charset="0"/>
            </a:endParaRP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FC6E3C2-5792-4771-8279-F130382C0BC7}" type="slidenum">
              <a:rPr lang="tr-TR"/>
              <a:pPr eaLnBrk="1" hangingPunct="1"/>
              <a:t>21</a:t>
            </a:fld>
            <a:endParaRPr lang="tr-TR"/>
          </a:p>
        </p:txBody>
      </p:sp>
      <p:sp>
        <p:nvSpPr>
          <p:cNvPr id="21507" name="Rectangle 2"/>
          <p:cNvSpPr>
            <a:spLocks noGrp="1" noChangeArrowheads="1"/>
          </p:cNvSpPr>
          <p:nvPr>
            <p:ph type="title"/>
          </p:nvPr>
        </p:nvSpPr>
        <p:spPr>
          <a:xfrm>
            <a:off x="323850" y="274638"/>
            <a:ext cx="8640763" cy="922337"/>
          </a:xfrm>
        </p:spPr>
        <p:txBody>
          <a:bodyPr/>
          <a:lstStyle/>
          <a:p>
            <a:pPr eaLnBrk="1" hangingPunct="1"/>
            <a:r>
              <a:rPr lang="tr-TR" sz="4000" smtClean="0"/>
              <a:t>İzometrik kasılma: Boy-gerim İlişkisi</a:t>
            </a:r>
          </a:p>
        </p:txBody>
      </p:sp>
      <p:sp>
        <p:nvSpPr>
          <p:cNvPr id="21508" name="Rectangle 3"/>
          <p:cNvSpPr>
            <a:spLocks noGrp="1" noChangeArrowheads="1"/>
          </p:cNvSpPr>
          <p:nvPr>
            <p:ph type="body" idx="1"/>
          </p:nvPr>
        </p:nvSpPr>
        <p:spPr>
          <a:xfrm>
            <a:off x="457200" y="1196975"/>
            <a:ext cx="8229600" cy="4781550"/>
          </a:xfrm>
        </p:spPr>
        <p:txBody>
          <a:bodyPr/>
          <a:lstStyle/>
          <a:p>
            <a:pPr eaLnBrk="1" hangingPunct="1"/>
            <a:r>
              <a:rPr lang="tr-TR" sz="2800" dirty="0" smtClean="0"/>
              <a:t>Aktif gerim, aktif çapraz köprü sayısı ile orantılı. </a:t>
            </a:r>
          </a:p>
          <a:p>
            <a:pPr eaLnBrk="1" hangingPunct="1"/>
            <a:r>
              <a:rPr lang="tr-TR" sz="2800" dirty="0" smtClean="0"/>
              <a:t>Kasların </a:t>
            </a:r>
            <a:r>
              <a:rPr lang="tr-TR" sz="2800" dirty="0" err="1" smtClean="0"/>
              <a:t>dinlenim</a:t>
            </a:r>
            <a:r>
              <a:rPr lang="tr-TR" sz="2800" dirty="0" smtClean="0"/>
              <a:t> durumundaki boylarında aktif gerimin maksimumdur, “</a:t>
            </a:r>
            <a:r>
              <a:rPr lang="tr-TR" sz="2800" dirty="0" err="1" smtClean="0"/>
              <a:t>dinlenim</a:t>
            </a:r>
            <a:r>
              <a:rPr lang="tr-TR" sz="2800" dirty="0" smtClean="0"/>
              <a:t> boyu”, “L</a:t>
            </a:r>
            <a:r>
              <a:rPr lang="tr-TR" sz="2800" b="1" baseline="-18000" dirty="0" smtClean="0"/>
              <a:t>0</a:t>
            </a:r>
            <a:r>
              <a:rPr lang="tr-TR" sz="2800" dirty="0" smtClean="0"/>
              <a:t> ”, “optimal boy” denir.  </a:t>
            </a:r>
          </a:p>
          <a:p>
            <a:pPr eaLnBrk="1" hangingPunct="1"/>
            <a:r>
              <a:rPr lang="tr-TR" sz="2800" dirty="0" err="1" smtClean="0"/>
              <a:t>Sarkomer</a:t>
            </a:r>
            <a:r>
              <a:rPr lang="tr-TR" sz="2800" dirty="0" smtClean="0"/>
              <a:t> uzatılırsa </a:t>
            </a:r>
            <a:r>
              <a:rPr lang="tr-TR" sz="2800" dirty="0" err="1" smtClean="0"/>
              <a:t>aktin</a:t>
            </a:r>
            <a:r>
              <a:rPr lang="tr-TR" sz="2800" dirty="0" smtClean="0"/>
              <a:t> ve </a:t>
            </a:r>
            <a:r>
              <a:rPr lang="tr-TR" sz="2800" dirty="0" err="1" smtClean="0"/>
              <a:t>miyozin</a:t>
            </a:r>
            <a:r>
              <a:rPr lang="tr-TR" sz="2800" dirty="0" smtClean="0"/>
              <a:t> birbirinden uzaklaşır, </a:t>
            </a:r>
            <a:r>
              <a:rPr lang="tr-TR" sz="2800" dirty="0" err="1" smtClean="0"/>
              <a:t>miyozin</a:t>
            </a:r>
            <a:r>
              <a:rPr lang="tr-TR" sz="2800" dirty="0" smtClean="0"/>
              <a:t> başı, </a:t>
            </a:r>
            <a:r>
              <a:rPr lang="tr-TR" sz="2800" dirty="0" err="1" smtClean="0"/>
              <a:t>aktine</a:t>
            </a:r>
            <a:r>
              <a:rPr lang="tr-TR" sz="2800" dirty="0" smtClean="0"/>
              <a:t> bağlanamaz, çapraz köprü azalır.</a:t>
            </a:r>
          </a:p>
          <a:p>
            <a:pPr eaLnBrk="1" hangingPunct="1"/>
            <a:r>
              <a:rPr lang="tr-TR" sz="2800" dirty="0" err="1" smtClean="0"/>
              <a:t>Sarkomer</a:t>
            </a:r>
            <a:r>
              <a:rPr lang="tr-TR" sz="2800" dirty="0" smtClean="0"/>
              <a:t> çok kısalırsa, </a:t>
            </a:r>
            <a:r>
              <a:rPr lang="tr-TR" sz="2800" dirty="0" err="1" smtClean="0"/>
              <a:t>a</a:t>
            </a:r>
            <a:r>
              <a:rPr lang="tr-TR" sz="2600" dirty="0" err="1" smtClean="0"/>
              <a:t>ktinler</a:t>
            </a:r>
            <a:r>
              <a:rPr lang="tr-TR" sz="2600" dirty="0" smtClean="0"/>
              <a:t> birbirini örter, aktif çapraz köprü azalır</a:t>
            </a:r>
          </a:p>
          <a:p>
            <a:pPr eaLnBrk="1" hangingPunct="1"/>
            <a:r>
              <a:rPr lang="tr-TR" sz="2400" dirty="0" err="1">
                <a:latin typeface="Arial" panose="020B0604020202020204" pitchFamily="34" charset="0"/>
              </a:rPr>
              <a:t>İzotonik</a:t>
            </a:r>
            <a:r>
              <a:rPr lang="tr-TR" sz="2400" dirty="0">
                <a:latin typeface="Arial" panose="020B0604020202020204" pitchFamily="34" charset="0"/>
              </a:rPr>
              <a:t> bir kas düzeneğinde kas </a:t>
            </a:r>
            <a:r>
              <a:rPr lang="tr-TR" sz="2400" dirty="0" err="1">
                <a:latin typeface="Arial" panose="020B0604020202020204" pitchFamily="34" charset="0"/>
              </a:rPr>
              <a:t>dinlenim</a:t>
            </a:r>
            <a:r>
              <a:rPr lang="tr-TR" sz="2400" dirty="0">
                <a:latin typeface="Arial" panose="020B0604020202020204" pitchFamily="34" charset="0"/>
              </a:rPr>
              <a:t> boyundan farklı boylarda tutulur ve uyarılırsa, boy uzadıkça F0 (kasın kaldırabileceği maksimum yük-kuvvet) azalır.</a:t>
            </a:r>
          </a:p>
          <a:p>
            <a:pPr eaLnBrk="1" hangingPunct="1"/>
            <a:endParaRPr lang="tr-TR"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631A4C-096D-4617-A7CB-1D228E44D9B5}" type="slidenum">
              <a:rPr lang="tr-TR"/>
              <a:pPr eaLnBrk="1" hangingPunct="1"/>
              <a:t>22</a:t>
            </a:fld>
            <a:endParaRPr lang="tr-TR"/>
          </a:p>
        </p:txBody>
      </p:sp>
      <p:sp>
        <p:nvSpPr>
          <p:cNvPr id="2" name="Unvan 1"/>
          <p:cNvSpPr>
            <a:spLocks noGrp="1"/>
          </p:cNvSpPr>
          <p:nvPr>
            <p:ph type="title" idx="4294967295"/>
          </p:nvPr>
        </p:nvSpPr>
        <p:spPr>
          <a:xfrm>
            <a:off x="204788" y="2535238"/>
            <a:ext cx="4727575" cy="1325562"/>
          </a:xfrm>
        </p:spPr>
        <p:txBody>
          <a:bodyPr>
            <a:normAutofit fontScale="90000"/>
          </a:bodyPr>
          <a:lstStyle/>
          <a:p>
            <a:pPr algn="l" eaLnBrk="1" hangingPunct="1"/>
            <a:r>
              <a:rPr lang="tr-TR" sz="3600" dirty="0" smtClean="0"/>
              <a:t>İskelet kasında </a:t>
            </a:r>
            <a:r>
              <a:rPr lang="tr-TR" sz="3600" dirty="0" err="1" smtClean="0"/>
              <a:t>sumasyon</a:t>
            </a:r>
            <a:r>
              <a:rPr lang="tr-TR" sz="3600" dirty="0" smtClean="0"/>
              <a:t>:</a:t>
            </a:r>
            <a:br>
              <a:rPr lang="tr-TR" sz="3600" dirty="0" smtClean="0"/>
            </a:br>
            <a:r>
              <a:rPr lang="tr-TR" sz="3200" dirty="0" smtClean="0"/>
              <a:t>Kuvveti/kısalma-kasılma hızını artırır.</a:t>
            </a:r>
            <a:r>
              <a:rPr lang="tr-TR" sz="3600" dirty="0" smtClean="0"/>
              <a:t/>
            </a:r>
            <a:br>
              <a:rPr lang="tr-TR" sz="3600" dirty="0" smtClean="0"/>
            </a:br>
            <a:r>
              <a:rPr lang="tr-TR" sz="3600" dirty="0" smtClean="0"/>
              <a:t>-</a:t>
            </a:r>
            <a:r>
              <a:rPr lang="tr-TR" sz="2900" dirty="0" smtClean="0"/>
              <a:t>Zamansal (Uyarı frekansı artar)</a:t>
            </a:r>
            <a:br>
              <a:rPr lang="tr-TR" sz="2900" dirty="0" smtClean="0"/>
            </a:br>
            <a:r>
              <a:rPr lang="tr-TR" sz="2900" dirty="0" smtClean="0"/>
              <a:t>-Uzaysal (Uyarılan motor </a:t>
            </a:r>
            <a:br>
              <a:rPr lang="tr-TR" sz="2900" dirty="0" smtClean="0"/>
            </a:br>
            <a:r>
              <a:rPr lang="tr-TR" sz="2900" dirty="0" smtClean="0"/>
              <a:t>birim sayısı artar)</a:t>
            </a:r>
            <a:br>
              <a:rPr lang="tr-TR" sz="2900" dirty="0" smtClean="0"/>
            </a:br>
            <a:r>
              <a:rPr lang="tr-TR" sz="2900" dirty="0" smtClean="0"/>
              <a:t>(Tip I, </a:t>
            </a:r>
            <a:r>
              <a:rPr lang="tr-TR" sz="2900" dirty="0" err="1" smtClean="0"/>
              <a:t>IIa</a:t>
            </a:r>
            <a:r>
              <a:rPr lang="tr-TR" sz="2900" dirty="0" smtClean="0"/>
              <a:t>, </a:t>
            </a:r>
            <a:r>
              <a:rPr lang="tr-TR" sz="2900" dirty="0" err="1" smtClean="0"/>
              <a:t>IIb</a:t>
            </a:r>
            <a:r>
              <a:rPr lang="tr-TR" sz="2900" dirty="0"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18E1F15-9BEF-4967-84AD-5B6125EDC792}" type="slidenum">
              <a:rPr lang="tr-TR"/>
              <a:pPr eaLnBrk="1" hangingPunct="1"/>
              <a:t>23</a:t>
            </a:fld>
            <a:endParaRPr lang="tr-TR"/>
          </a:p>
        </p:txBody>
      </p:sp>
      <p:sp>
        <p:nvSpPr>
          <p:cNvPr id="24579" name="Rectangle 2"/>
          <p:cNvSpPr>
            <a:spLocks noGrp="1" noChangeArrowheads="1"/>
          </p:cNvSpPr>
          <p:nvPr>
            <p:ph type="title"/>
          </p:nvPr>
        </p:nvSpPr>
        <p:spPr>
          <a:xfrm>
            <a:off x="179388" y="260350"/>
            <a:ext cx="8507412" cy="865188"/>
          </a:xfrm>
        </p:spPr>
        <p:txBody>
          <a:bodyPr/>
          <a:lstStyle/>
          <a:p>
            <a:pPr eaLnBrk="1" hangingPunct="1"/>
            <a:r>
              <a:rPr lang="tr-TR" sz="4000" smtClean="0"/>
              <a:t>Zamansal sumasyon</a:t>
            </a:r>
          </a:p>
        </p:txBody>
      </p:sp>
      <p:sp>
        <p:nvSpPr>
          <p:cNvPr id="24580" name="Rectangle 3"/>
          <p:cNvSpPr>
            <a:spLocks noGrp="1" noChangeArrowheads="1"/>
          </p:cNvSpPr>
          <p:nvPr>
            <p:ph type="body" idx="1"/>
          </p:nvPr>
        </p:nvSpPr>
        <p:spPr/>
        <p:txBody>
          <a:bodyPr/>
          <a:lstStyle/>
          <a:p>
            <a:pPr eaLnBrk="1" hangingPunct="1"/>
            <a:r>
              <a:rPr lang="tr-TR" dirty="0" smtClean="0"/>
              <a:t>Kas gevşemeden tekrar uyarılırsa, kasılır, kasılmalar üst üste biner (</a:t>
            </a:r>
            <a:r>
              <a:rPr lang="tr-TR" dirty="0" err="1" smtClean="0"/>
              <a:t>sumasyon</a:t>
            </a:r>
            <a:r>
              <a:rPr lang="tr-TR" dirty="0" smtClean="0"/>
              <a:t>). </a:t>
            </a:r>
          </a:p>
          <a:p>
            <a:pPr eaLnBrk="1" hangingPunct="1"/>
            <a:r>
              <a:rPr lang="tr-TR" dirty="0" smtClean="0"/>
              <a:t>Tam olmayan </a:t>
            </a:r>
            <a:r>
              <a:rPr lang="tr-TR" dirty="0" err="1" smtClean="0"/>
              <a:t>tetanus</a:t>
            </a:r>
            <a:r>
              <a:rPr lang="tr-TR" dirty="0" smtClean="0"/>
              <a:t>: Gevşeme tamamlanmadan kasılma </a:t>
            </a:r>
          </a:p>
          <a:p>
            <a:pPr eaLnBrk="1" hangingPunct="1"/>
            <a:r>
              <a:rPr lang="tr-TR" dirty="0" smtClean="0"/>
              <a:t>Tam </a:t>
            </a:r>
            <a:r>
              <a:rPr lang="tr-TR" dirty="0" err="1" smtClean="0"/>
              <a:t>tetanus</a:t>
            </a:r>
            <a:r>
              <a:rPr lang="tr-TR" dirty="0" smtClean="0"/>
              <a:t>: Gevşeme olmadan kasılma </a:t>
            </a:r>
          </a:p>
          <a:p>
            <a:pPr eaLnBrk="1" hangingPunct="1"/>
            <a:r>
              <a:rPr lang="tr-TR" dirty="0" err="1" smtClean="0"/>
              <a:t>Tetanusta</a:t>
            </a:r>
            <a:r>
              <a:rPr lang="tr-TR" dirty="0" smtClean="0"/>
              <a:t> gerim giderek artar (sarsıya göre 3-4 kat fazla olabilir</a:t>
            </a:r>
            <a:r>
              <a:rPr lang="tr-TR" dirty="0" smtClean="0"/>
              <a:t>).</a:t>
            </a:r>
          </a:p>
          <a:p>
            <a:pPr marL="0" indent="0" eaLnBrk="1" hangingPunct="1">
              <a:buNone/>
            </a:pPr>
            <a:r>
              <a:rPr lang="tr-TR" sz="2400" dirty="0" smtClean="0">
                <a:latin typeface="Arial" panose="020B0604020202020204" pitchFamily="34" charset="0"/>
              </a:rPr>
              <a:t>(</a:t>
            </a:r>
            <a:r>
              <a:rPr lang="tr-TR" sz="2400" dirty="0" err="1" smtClean="0">
                <a:latin typeface="Arial" panose="020B0604020202020204" pitchFamily="34" charset="0"/>
              </a:rPr>
              <a:t>Postsinaptik</a:t>
            </a:r>
            <a:r>
              <a:rPr lang="tr-TR" sz="2400" dirty="0" smtClean="0">
                <a:latin typeface="Arial" panose="020B0604020202020204" pitchFamily="34" charset="0"/>
              </a:rPr>
              <a:t> potansiyeldeki </a:t>
            </a:r>
            <a:r>
              <a:rPr lang="tr-TR" sz="2400" dirty="0" err="1" smtClean="0">
                <a:latin typeface="Arial" panose="020B0604020202020204" pitchFamily="34" charset="0"/>
              </a:rPr>
              <a:t>sumasyon</a:t>
            </a:r>
            <a:r>
              <a:rPr lang="tr-TR" sz="2400" dirty="0" smtClean="0">
                <a:latin typeface="Arial" panose="020B0604020202020204" pitchFamily="34" charset="0"/>
              </a:rPr>
              <a:t> elektriksel, buradaki mekanik) </a:t>
            </a:r>
            <a:r>
              <a:rPr lang="tr-TR" dirty="0" smtClean="0"/>
              <a:t> </a:t>
            </a:r>
            <a:endParaRPr lang="tr-T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2239970-F907-46B6-9E84-25A9E7ACB1BB}" type="slidenum">
              <a:rPr lang="tr-TR"/>
              <a:pPr eaLnBrk="1" hangingPunct="1"/>
              <a:t>24</a:t>
            </a:fld>
            <a:endParaRPr lang="tr-TR"/>
          </a:p>
        </p:txBody>
      </p:sp>
      <p:sp>
        <p:nvSpPr>
          <p:cNvPr id="27651" name="Unvan 1"/>
          <p:cNvSpPr>
            <a:spLocks noGrp="1"/>
          </p:cNvSpPr>
          <p:nvPr>
            <p:ph type="title" idx="4294967295"/>
          </p:nvPr>
        </p:nvSpPr>
        <p:spPr>
          <a:xfrm>
            <a:off x="457200" y="274638"/>
            <a:ext cx="8229600" cy="922337"/>
          </a:xfrm>
        </p:spPr>
        <p:txBody>
          <a:bodyPr/>
          <a:lstStyle/>
          <a:p>
            <a:pPr eaLnBrk="1" hangingPunct="1"/>
            <a:r>
              <a:rPr lang="tr-TR" sz="3600" dirty="0" smtClean="0"/>
              <a:t>Zamansal </a:t>
            </a:r>
            <a:r>
              <a:rPr lang="tr-TR" sz="3600" dirty="0" err="1" smtClean="0"/>
              <a:t>sumasyonda</a:t>
            </a:r>
            <a:r>
              <a:rPr lang="tr-TR" sz="3600" dirty="0" smtClean="0"/>
              <a:t> gerim artışı</a:t>
            </a:r>
          </a:p>
        </p:txBody>
      </p:sp>
      <p:sp>
        <p:nvSpPr>
          <p:cNvPr id="2" name="Dikdörtgen 1"/>
          <p:cNvSpPr/>
          <p:nvPr/>
        </p:nvSpPr>
        <p:spPr>
          <a:xfrm>
            <a:off x="179512" y="1305342"/>
            <a:ext cx="8712968" cy="4893647"/>
          </a:xfrm>
          <a:prstGeom prst="rect">
            <a:avLst/>
          </a:prstGeom>
        </p:spPr>
        <p:txBody>
          <a:bodyPr wrap="square">
            <a:spAutoFit/>
          </a:bodyPr>
          <a:lstStyle/>
          <a:p>
            <a:r>
              <a:rPr lang="tr-TR" sz="2400" dirty="0" smtClean="0"/>
              <a:t>*Tek </a:t>
            </a:r>
            <a:r>
              <a:rPr lang="tr-TR" sz="2400" dirty="0"/>
              <a:t>AP sonrası tüm </a:t>
            </a:r>
            <a:r>
              <a:rPr lang="tr-TR" sz="2400" dirty="0" err="1"/>
              <a:t>troponin</a:t>
            </a:r>
            <a:r>
              <a:rPr lang="tr-TR" sz="2400" dirty="0"/>
              <a:t> C ile bağlanacak kadar </a:t>
            </a:r>
            <a:r>
              <a:rPr lang="tr-TR" sz="2400" dirty="0" err="1"/>
              <a:t>Ca</a:t>
            </a:r>
            <a:r>
              <a:rPr lang="tr-TR" sz="2400" dirty="0"/>
              <a:t> sitoplazmaya çıkar, </a:t>
            </a:r>
            <a:r>
              <a:rPr lang="tr-TR" sz="2400" dirty="0" err="1"/>
              <a:t>aktindeki</a:t>
            </a:r>
            <a:r>
              <a:rPr lang="tr-TR" sz="2400" dirty="0"/>
              <a:t> aktif bölgeler açıktır. </a:t>
            </a:r>
            <a:endParaRPr lang="tr-TR" sz="2400" dirty="0" smtClean="0"/>
          </a:p>
          <a:p>
            <a:endParaRPr lang="tr-TR" sz="2400" dirty="0" smtClean="0"/>
          </a:p>
          <a:p>
            <a:r>
              <a:rPr lang="tr-TR" sz="2400" dirty="0" smtClean="0"/>
              <a:t>*Ancak </a:t>
            </a:r>
            <a:r>
              <a:rPr lang="tr-TR" sz="2400" dirty="0"/>
              <a:t>çapraz köprülerin </a:t>
            </a:r>
            <a:r>
              <a:rPr lang="tr-TR" sz="2400" dirty="0" err="1"/>
              <a:t>aktine</a:t>
            </a:r>
            <a:r>
              <a:rPr lang="tr-TR" sz="2400" dirty="0"/>
              <a:t> bağlanması zaman alır, bu arada </a:t>
            </a:r>
            <a:r>
              <a:rPr lang="tr-TR" sz="2400" dirty="0" err="1"/>
              <a:t>Ca</a:t>
            </a:r>
            <a:r>
              <a:rPr lang="tr-TR" sz="2400" dirty="0"/>
              <a:t> geri pompalanmaya başlar, </a:t>
            </a:r>
            <a:r>
              <a:rPr lang="tr-TR" sz="2400" dirty="0" err="1"/>
              <a:t>aktin</a:t>
            </a:r>
            <a:r>
              <a:rPr lang="tr-TR" sz="2400" dirty="0"/>
              <a:t> aktif bölgeleri örtülür, çapraz köprü bağlanma olasılığı düşer</a:t>
            </a:r>
            <a:r>
              <a:rPr lang="tr-TR" sz="2400" dirty="0" smtClean="0"/>
              <a:t>. </a:t>
            </a:r>
            <a:r>
              <a:rPr lang="tr-TR" sz="2400" dirty="0" err="1" smtClean="0"/>
              <a:t>Tetanik</a:t>
            </a:r>
            <a:r>
              <a:rPr lang="tr-TR" sz="2400" dirty="0" smtClean="0"/>
              <a:t> </a:t>
            </a:r>
            <a:r>
              <a:rPr lang="tr-TR" sz="2400" dirty="0" err="1"/>
              <a:t>kontraksiyonda</a:t>
            </a:r>
            <a:r>
              <a:rPr lang="tr-TR" sz="2400" dirty="0"/>
              <a:t> </a:t>
            </a:r>
            <a:r>
              <a:rPr lang="tr-TR" sz="2400" dirty="0" err="1"/>
              <a:t>sitoplazmik</a:t>
            </a:r>
            <a:r>
              <a:rPr lang="tr-TR" sz="2400" dirty="0"/>
              <a:t> </a:t>
            </a:r>
            <a:r>
              <a:rPr lang="tr-TR" sz="2400" dirty="0" err="1"/>
              <a:t>Ca</a:t>
            </a:r>
            <a:r>
              <a:rPr lang="tr-TR" sz="2400" dirty="0"/>
              <a:t> yüksek kalır. </a:t>
            </a:r>
            <a:endParaRPr lang="tr-TR" sz="2400" dirty="0" smtClean="0"/>
          </a:p>
          <a:p>
            <a:endParaRPr lang="tr-TR" sz="2400" dirty="0"/>
          </a:p>
          <a:p>
            <a:r>
              <a:rPr lang="tr-TR" sz="2400" dirty="0" smtClean="0"/>
              <a:t>*Diğer </a:t>
            </a:r>
            <a:r>
              <a:rPr lang="tr-TR" sz="2400" dirty="0"/>
              <a:t>neden, kas </a:t>
            </a:r>
            <a:r>
              <a:rPr lang="tr-TR" sz="2400" dirty="0" err="1"/>
              <a:t>tendonu</a:t>
            </a:r>
            <a:r>
              <a:rPr lang="tr-TR" sz="2400" dirty="0"/>
              <a:t> ve </a:t>
            </a:r>
            <a:r>
              <a:rPr lang="tr-TR" sz="2400" dirty="0" err="1"/>
              <a:t>titin</a:t>
            </a:r>
            <a:r>
              <a:rPr lang="tr-TR" sz="2400" dirty="0"/>
              <a:t> gibi elastik elemanlar çapraz köprü kuvvetinin lif sonuna iletimini geciktirir, tek sarsıda kuvvet lif sonuna iletilene kadar kasılma sona erer. </a:t>
            </a:r>
            <a:r>
              <a:rPr lang="tr-TR" sz="2400" dirty="0" err="1"/>
              <a:t>Tetanide</a:t>
            </a:r>
            <a:r>
              <a:rPr lang="tr-TR" sz="2400" dirty="0"/>
              <a:t> döngü tekrar tekrar olduğu için kuvvet lif sonuna iletilir, gerim/kuvvet (kısalma miktarı) artar.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EB3C468-C541-4414-98AE-E4A5B23C9D3E}" type="slidenum">
              <a:rPr lang="tr-TR"/>
              <a:pPr eaLnBrk="1" hangingPunct="1"/>
              <a:t>25</a:t>
            </a:fld>
            <a:endParaRPr lang="tr-TR"/>
          </a:p>
        </p:txBody>
      </p:sp>
      <p:sp>
        <p:nvSpPr>
          <p:cNvPr id="35843" name="Rectangle 2"/>
          <p:cNvSpPr>
            <a:spLocks noGrp="1" noChangeArrowheads="1"/>
          </p:cNvSpPr>
          <p:nvPr>
            <p:ph type="ctrTitle"/>
          </p:nvPr>
        </p:nvSpPr>
        <p:spPr/>
        <p:txBody>
          <a:bodyPr/>
          <a:lstStyle/>
          <a:p>
            <a:pPr eaLnBrk="1" hangingPunct="1"/>
            <a:r>
              <a:rPr lang="tr-TR" smtClean="0"/>
              <a:t>İskelet kası enerji metabolizması</a:t>
            </a:r>
          </a:p>
        </p:txBody>
      </p:sp>
      <p:sp>
        <p:nvSpPr>
          <p:cNvPr id="35844" name="Rectangle 3"/>
          <p:cNvSpPr>
            <a:spLocks noGrp="1" noChangeArrowheads="1"/>
          </p:cNvSpPr>
          <p:nvPr>
            <p:ph type="subTitle" idx="1"/>
          </p:nvPr>
        </p:nvSpPr>
        <p:spPr/>
        <p:txBody>
          <a:bodyPr/>
          <a:lstStyle/>
          <a:p>
            <a:pPr eaLnBrk="1" hangingPunct="1"/>
            <a:endParaRPr lang="tr-T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95DC428-D3DF-4A85-802F-170891120A30}" type="slidenum">
              <a:rPr lang="tr-TR"/>
              <a:pPr eaLnBrk="1" hangingPunct="1"/>
              <a:t>26</a:t>
            </a:fld>
            <a:endParaRPr lang="tr-TR"/>
          </a:p>
        </p:txBody>
      </p:sp>
      <p:sp>
        <p:nvSpPr>
          <p:cNvPr id="36867" name="Rectangle 2"/>
          <p:cNvSpPr>
            <a:spLocks noGrp="1" noChangeArrowheads="1"/>
          </p:cNvSpPr>
          <p:nvPr>
            <p:ph type="title"/>
          </p:nvPr>
        </p:nvSpPr>
        <p:spPr/>
        <p:txBody>
          <a:bodyPr/>
          <a:lstStyle/>
          <a:p>
            <a:pPr eaLnBrk="1" hangingPunct="1"/>
            <a:r>
              <a:rPr lang="tr-TR" sz="4000" smtClean="0"/>
              <a:t>İskelet kası enerji metabolizması</a:t>
            </a:r>
          </a:p>
        </p:txBody>
      </p:sp>
      <p:sp>
        <p:nvSpPr>
          <p:cNvPr id="36868" name="Rectangle 3"/>
          <p:cNvSpPr>
            <a:spLocks noGrp="1" noChangeArrowheads="1"/>
          </p:cNvSpPr>
          <p:nvPr>
            <p:ph type="body" idx="1"/>
          </p:nvPr>
        </p:nvSpPr>
        <p:spPr/>
        <p:txBody>
          <a:bodyPr/>
          <a:lstStyle/>
          <a:p>
            <a:pPr eaLnBrk="1" hangingPunct="1"/>
            <a:r>
              <a:rPr lang="tr-TR" dirty="0" smtClean="0"/>
              <a:t>Bir çapraz köprü </a:t>
            </a:r>
            <a:r>
              <a:rPr lang="tr-TR" dirty="0" err="1" smtClean="0"/>
              <a:t>siklusunda</a:t>
            </a:r>
            <a:r>
              <a:rPr lang="tr-TR" dirty="0" smtClean="0"/>
              <a:t> 1 </a:t>
            </a:r>
            <a:r>
              <a:rPr lang="tr-TR" dirty="0" err="1" smtClean="0"/>
              <a:t>mol</a:t>
            </a:r>
            <a:r>
              <a:rPr lang="tr-TR" dirty="0" smtClean="0"/>
              <a:t> ATP</a:t>
            </a:r>
          </a:p>
          <a:p>
            <a:pPr eaLnBrk="1" hangingPunct="1"/>
            <a:r>
              <a:rPr lang="tr-TR" dirty="0" smtClean="0"/>
              <a:t>Az miktar ATP, Ca</a:t>
            </a:r>
            <a:r>
              <a:rPr lang="tr-TR" baseline="30000" dirty="0" smtClean="0"/>
              <a:t>2+</a:t>
            </a:r>
            <a:r>
              <a:rPr lang="tr-TR" dirty="0" smtClean="0"/>
              <a:t> pompalamada, AP oluşum ve iletiminde gereken iyonik ortamı sağlamada kullanılır. </a:t>
            </a:r>
          </a:p>
          <a:p>
            <a:pPr eaLnBrk="1" hangingPunct="1"/>
            <a:r>
              <a:rPr lang="tr-TR" dirty="0" smtClean="0"/>
              <a:t>Kasta hazır bulunan ATP, 1-2 saniye </a:t>
            </a:r>
            <a:r>
              <a:rPr lang="tr-TR" dirty="0" err="1" smtClean="0"/>
              <a:t>max</a:t>
            </a:r>
            <a:r>
              <a:rPr lang="tr-TR" dirty="0" smtClean="0"/>
              <a:t> kasılma için yeter. </a:t>
            </a:r>
          </a:p>
          <a:p>
            <a:pPr eaLnBrk="1" hangingPunct="1"/>
            <a:r>
              <a:rPr lang="tr-TR" dirty="0">
                <a:latin typeface="Arial" panose="020B0604020202020204" pitchFamily="34" charset="0"/>
              </a:rPr>
              <a:t>Kas kadar ATP gereksinimi değişken başka hücre yok. </a:t>
            </a:r>
          </a:p>
          <a:p>
            <a:pPr eaLnBrk="1" hangingPunct="1"/>
            <a:endParaRPr lang="tr-TR" dirty="0" smtClean="0"/>
          </a:p>
          <a:p>
            <a:pPr eaLnBrk="1" hangingPunct="1"/>
            <a:endParaRPr lang="tr-T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A6DCD4F-9818-4A19-9745-BE5FD96E50D8}" type="slidenum">
              <a:rPr lang="tr-TR"/>
              <a:pPr eaLnBrk="1" hangingPunct="1"/>
              <a:t>27</a:t>
            </a:fld>
            <a:endParaRPr lang="tr-TR"/>
          </a:p>
        </p:txBody>
      </p:sp>
      <p:sp>
        <p:nvSpPr>
          <p:cNvPr id="37891" name="Rectangle 2"/>
          <p:cNvSpPr>
            <a:spLocks noGrp="1" noChangeArrowheads="1"/>
          </p:cNvSpPr>
          <p:nvPr>
            <p:ph type="title"/>
          </p:nvPr>
        </p:nvSpPr>
        <p:spPr/>
        <p:txBody>
          <a:bodyPr/>
          <a:lstStyle/>
          <a:p>
            <a:pPr eaLnBrk="1" hangingPunct="1"/>
            <a:r>
              <a:rPr lang="tr-TR" smtClean="0"/>
              <a:t>1-Fosfokreatin depoları</a:t>
            </a:r>
          </a:p>
        </p:txBody>
      </p:sp>
      <p:sp>
        <p:nvSpPr>
          <p:cNvPr id="37892" name="Rectangle 3"/>
          <p:cNvSpPr>
            <a:spLocks noGrp="1" noChangeArrowheads="1"/>
          </p:cNvSpPr>
          <p:nvPr>
            <p:ph type="body" idx="1"/>
          </p:nvPr>
        </p:nvSpPr>
        <p:spPr>
          <a:xfrm>
            <a:off x="457200" y="1341438"/>
            <a:ext cx="8229600" cy="5327650"/>
          </a:xfrm>
        </p:spPr>
        <p:txBody>
          <a:bodyPr/>
          <a:lstStyle/>
          <a:p>
            <a:pPr eaLnBrk="1" hangingPunct="1">
              <a:lnSpc>
                <a:spcPct val="90000"/>
              </a:lnSpc>
            </a:pPr>
            <a:r>
              <a:rPr lang="tr-TR" smtClean="0"/>
              <a:t>Dinlenimdeki kasta mitokondride yapılır, ATP’den 5 kat fazla yapılır. Yüksek enerjili fosfat bağı var </a:t>
            </a:r>
          </a:p>
          <a:p>
            <a:pPr eaLnBrk="1" hangingPunct="1">
              <a:lnSpc>
                <a:spcPct val="90000"/>
              </a:lnSpc>
            </a:pPr>
            <a:r>
              <a:rPr lang="tr-TR" smtClean="0"/>
              <a:t>Kreatin fosfat + ADP </a:t>
            </a:r>
            <a:r>
              <a:rPr lang="tr-TR" smtClean="0">
                <a:sym typeface="Wingdings" panose="05000000000000000000" pitchFamily="2" charset="2"/>
              </a:rPr>
              <a:t></a:t>
            </a:r>
            <a:r>
              <a:rPr lang="tr-TR" smtClean="0"/>
              <a:t> Kreatin + ATP (kreatin kinaz enzimi ile)</a:t>
            </a:r>
          </a:p>
          <a:p>
            <a:pPr eaLnBrk="1" hangingPunct="1">
              <a:lnSpc>
                <a:spcPct val="90000"/>
              </a:lnSpc>
            </a:pPr>
            <a:r>
              <a:rPr lang="tr-TR" smtClean="0"/>
              <a:t>Hızlı, ama ATP ve fosfokreatin 5-8 saniye max kontraksiyona yeter. Aktivite başında veya daha şiddetli bir aktiviteye geçerken kullanılır.</a:t>
            </a:r>
          </a:p>
          <a:p>
            <a:pPr eaLnBrk="1" hangingPunct="1">
              <a:lnSpc>
                <a:spcPct val="90000"/>
              </a:lnSpc>
            </a:pPr>
            <a:r>
              <a:rPr lang="tr-TR" smtClean="0"/>
              <a:t> ATP ve fosfokreatin depolarına fosfojenler denir.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63F5BA-D977-4CD0-8E63-25D650FB7BAE}" type="slidenum">
              <a:rPr lang="tr-TR"/>
              <a:pPr eaLnBrk="1" hangingPunct="1"/>
              <a:t>28</a:t>
            </a:fld>
            <a:endParaRPr lang="tr-TR"/>
          </a:p>
        </p:txBody>
      </p:sp>
      <p:sp>
        <p:nvSpPr>
          <p:cNvPr id="38915" name="Rectangle 2"/>
          <p:cNvSpPr>
            <a:spLocks noGrp="1" noChangeArrowheads="1"/>
          </p:cNvSpPr>
          <p:nvPr>
            <p:ph type="title"/>
          </p:nvPr>
        </p:nvSpPr>
        <p:spPr>
          <a:xfrm>
            <a:off x="457200" y="274638"/>
            <a:ext cx="8229600" cy="922337"/>
          </a:xfrm>
        </p:spPr>
        <p:txBody>
          <a:bodyPr/>
          <a:lstStyle/>
          <a:p>
            <a:pPr eaLnBrk="1" hangingPunct="1"/>
            <a:r>
              <a:rPr lang="tr-TR" smtClean="0"/>
              <a:t>2-Glikoliz</a:t>
            </a:r>
          </a:p>
        </p:txBody>
      </p:sp>
      <p:sp>
        <p:nvSpPr>
          <p:cNvPr id="38916" name="Rectangle 3"/>
          <p:cNvSpPr>
            <a:spLocks noGrp="1" noChangeArrowheads="1"/>
          </p:cNvSpPr>
          <p:nvPr>
            <p:ph type="body" idx="1"/>
          </p:nvPr>
        </p:nvSpPr>
        <p:spPr>
          <a:xfrm>
            <a:off x="0" y="1628775"/>
            <a:ext cx="9144000" cy="5229225"/>
          </a:xfrm>
        </p:spPr>
        <p:txBody>
          <a:bodyPr/>
          <a:lstStyle/>
          <a:p>
            <a:pPr eaLnBrk="1" hangingPunct="1">
              <a:lnSpc>
                <a:spcPct val="90000"/>
              </a:lnSpc>
            </a:pPr>
            <a:r>
              <a:rPr lang="tr-TR" dirty="0" smtClean="0"/>
              <a:t>Kas glikojeni ya da kan kaynaklı </a:t>
            </a:r>
            <a:r>
              <a:rPr lang="tr-TR" dirty="0" err="1" smtClean="0"/>
              <a:t>glukoz</a:t>
            </a:r>
            <a:r>
              <a:rPr lang="tr-TR" dirty="0" smtClean="0"/>
              <a:t> </a:t>
            </a:r>
            <a:r>
              <a:rPr lang="tr-TR" dirty="0" err="1" smtClean="0"/>
              <a:t>glikolizle</a:t>
            </a:r>
            <a:r>
              <a:rPr lang="tr-TR" dirty="0" smtClean="0"/>
              <a:t> </a:t>
            </a:r>
            <a:r>
              <a:rPr lang="tr-TR" dirty="0" err="1" smtClean="0"/>
              <a:t>pürivat</a:t>
            </a:r>
            <a:r>
              <a:rPr lang="tr-TR" dirty="0" smtClean="0"/>
              <a:t> veya </a:t>
            </a:r>
            <a:r>
              <a:rPr lang="tr-TR" dirty="0" err="1" smtClean="0"/>
              <a:t>laktata</a:t>
            </a:r>
            <a:r>
              <a:rPr lang="tr-TR" dirty="0" smtClean="0"/>
              <a:t> parçalanır. </a:t>
            </a:r>
          </a:p>
          <a:p>
            <a:pPr eaLnBrk="1" hangingPunct="1">
              <a:lnSpc>
                <a:spcPct val="90000"/>
              </a:lnSpc>
            </a:pPr>
            <a:r>
              <a:rPr lang="tr-TR" dirty="0" err="1" smtClean="0"/>
              <a:t>Laktata</a:t>
            </a:r>
            <a:r>
              <a:rPr lang="tr-TR" dirty="0" smtClean="0"/>
              <a:t> parçalanmada ATP üretilir, oksijen gerekmez. </a:t>
            </a:r>
          </a:p>
          <a:p>
            <a:pPr eaLnBrk="1" hangingPunct="1">
              <a:lnSpc>
                <a:spcPct val="90000"/>
              </a:lnSpc>
            </a:pPr>
            <a:r>
              <a:rPr lang="tr-TR" dirty="0" smtClean="0"/>
              <a:t>Oksijensiz kas kasılması sağlanır (1-2 </a:t>
            </a:r>
            <a:r>
              <a:rPr lang="tr-TR" dirty="0" err="1" smtClean="0"/>
              <a:t>dk</a:t>
            </a:r>
            <a:r>
              <a:rPr lang="tr-TR" dirty="0" smtClean="0"/>
              <a:t>). </a:t>
            </a:r>
          </a:p>
          <a:p>
            <a:pPr eaLnBrk="1" hangingPunct="1">
              <a:lnSpc>
                <a:spcPct val="90000"/>
              </a:lnSpc>
            </a:pPr>
            <a:r>
              <a:rPr lang="tr-TR" dirty="0" err="1" smtClean="0"/>
              <a:t>Oksidatif</a:t>
            </a:r>
            <a:r>
              <a:rPr lang="tr-TR" dirty="0" smtClean="0"/>
              <a:t> metabolizmadan 25 kat hızlı. </a:t>
            </a:r>
          </a:p>
          <a:p>
            <a:pPr eaLnBrk="1" hangingPunct="1">
              <a:lnSpc>
                <a:spcPct val="90000"/>
              </a:lnSpc>
            </a:pPr>
            <a:r>
              <a:rPr lang="tr-TR" dirty="0" err="1" smtClean="0"/>
              <a:t>Glikoliz</a:t>
            </a:r>
            <a:r>
              <a:rPr lang="tr-TR" dirty="0" smtClean="0"/>
              <a:t> ürünleri birikir (</a:t>
            </a:r>
            <a:r>
              <a:rPr lang="tr-TR" dirty="0" err="1" smtClean="0"/>
              <a:t>örn</a:t>
            </a:r>
            <a:r>
              <a:rPr lang="tr-TR" dirty="0" smtClean="0"/>
              <a:t>. H</a:t>
            </a:r>
            <a:r>
              <a:rPr lang="tr-TR" baseline="30000" dirty="0" smtClean="0"/>
              <a:t>+</a:t>
            </a:r>
            <a:r>
              <a:rPr lang="tr-TR" dirty="0" smtClean="0"/>
              <a:t>) uzun süremez. </a:t>
            </a:r>
            <a:r>
              <a:rPr lang="tr-TR" dirty="0" err="1" smtClean="0"/>
              <a:t>Asidite</a:t>
            </a:r>
            <a:r>
              <a:rPr lang="tr-TR" dirty="0" smtClean="0"/>
              <a:t> </a:t>
            </a:r>
            <a:r>
              <a:rPr lang="tr-TR" dirty="0" err="1" smtClean="0"/>
              <a:t>glikolizi</a:t>
            </a:r>
            <a:r>
              <a:rPr lang="tr-TR" dirty="0" smtClean="0"/>
              <a:t> </a:t>
            </a:r>
            <a:r>
              <a:rPr lang="tr-TR" dirty="0" err="1" smtClean="0"/>
              <a:t>inhibe</a:t>
            </a:r>
            <a:r>
              <a:rPr lang="tr-TR" dirty="0" smtClean="0"/>
              <a:t> eder.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F138E6A-9938-4125-91F8-A696E6E1E731}" type="slidenum">
              <a:rPr lang="tr-TR"/>
              <a:pPr eaLnBrk="1" hangingPunct="1"/>
              <a:t>29</a:t>
            </a:fld>
            <a:endParaRPr lang="tr-TR"/>
          </a:p>
        </p:txBody>
      </p:sp>
      <p:sp>
        <p:nvSpPr>
          <p:cNvPr id="39939" name="Rectangle 2"/>
          <p:cNvSpPr>
            <a:spLocks noGrp="1" noChangeArrowheads="1"/>
          </p:cNvSpPr>
          <p:nvPr>
            <p:ph type="title"/>
          </p:nvPr>
        </p:nvSpPr>
        <p:spPr>
          <a:xfrm>
            <a:off x="457200" y="274638"/>
            <a:ext cx="8229600" cy="634082"/>
          </a:xfrm>
        </p:spPr>
        <p:txBody>
          <a:bodyPr/>
          <a:lstStyle/>
          <a:p>
            <a:pPr eaLnBrk="1" hangingPunct="1"/>
            <a:r>
              <a:rPr lang="tr-TR" dirty="0" smtClean="0"/>
              <a:t>3- </a:t>
            </a:r>
            <a:r>
              <a:rPr lang="tr-TR" dirty="0" err="1" smtClean="0"/>
              <a:t>Oksidatif</a:t>
            </a:r>
            <a:r>
              <a:rPr lang="tr-TR" dirty="0" smtClean="0"/>
              <a:t> metabolizma</a:t>
            </a:r>
          </a:p>
        </p:txBody>
      </p:sp>
      <p:sp>
        <p:nvSpPr>
          <p:cNvPr id="39940" name="Rectangle 3"/>
          <p:cNvSpPr>
            <a:spLocks noGrp="1" noChangeArrowheads="1"/>
          </p:cNvSpPr>
          <p:nvPr>
            <p:ph type="body" idx="1"/>
          </p:nvPr>
        </p:nvSpPr>
        <p:spPr>
          <a:xfrm>
            <a:off x="179388" y="1124744"/>
            <a:ext cx="8713787" cy="5400600"/>
          </a:xfrm>
        </p:spPr>
        <p:txBody>
          <a:bodyPr/>
          <a:lstStyle/>
          <a:p>
            <a:pPr eaLnBrk="1" hangingPunct="1">
              <a:lnSpc>
                <a:spcPct val="90000"/>
              </a:lnSpc>
            </a:pPr>
            <a:r>
              <a:rPr lang="tr-TR" dirty="0" smtClean="0"/>
              <a:t>Ilımlı, uzun süren kas aktivitesinde başlıca enerji kaynağı</a:t>
            </a:r>
          </a:p>
          <a:p>
            <a:pPr eaLnBrk="1" hangingPunct="1">
              <a:lnSpc>
                <a:spcPct val="90000"/>
              </a:lnSpc>
            </a:pPr>
            <a:r>
              <a:rPr lang="tr-TR" dirty="0" err="1" smtClean="0"/>
              <a:t>Glikoliz</a:t>
            </a:r>
            <a:r>
              <a:rPr lang="tr-TR" dirty="0" smtClean="0"/>
              <a:t> ürünleri, diğer besin maddeleri (karbonhidratlar, yağlar, proteinler) oksijenli ortamda yıkılır</a:t>
            </a:r>
          </a:p>
          <a:p>
            <a:pPr eaLnBrk="1" hangingPunct="1">
              <a:lnSpc>
                <a:spcPct val="90000"/>
              </a:lnSpc>
            </a:pPr>
            <a:r>
              <a:rPr lang="tr-TR" dirty="0" smtClean="0"/>
              <a:t>1 </a:t>
            </a:r>
            <a:r>
              <a:rPr lang="tr-TR" dirty="0" err="1" smtClean="0"/>
              <a:t>dk’dan</a:t>
            </a:r>
            <a:r>
              <a:rPr lang="tr-TR" dirty="0" smtClean="0"/>
              <a:t> uzun kasılmalarda devreye girer. </a:t>
            </a:r>
          </a:p>
          <a:p>
            <a:pPr eaLnBrk="1" hangingPunct="1">
              <a:lnSpc>
                <a:spcPct val="90000"/>
              </a:lnSpc>
            </a:pPr>
            <a:r>
              <a:rPr lang="tr-TR" dirty="0" smtClean="0"/>
              <a:t>İlk 5-10 </a:t>
            </a:r>
            <a:r>
              <a:rPr lang="tr-TR" dirty="0" err="1" smtClean="0"/>
              <a:t>dk</a:t>
            </a:r>
            <a:r>
              <a:rPr lang="tr-TR" dirty="0" smtClean="0"/>
              <a:t> kas glikojeninden </a:t>
            </a:r>
            <a:r>
              <a:rPr lang="tr-TR" dirty="0" err="1" smtClean="0"/>
              <a:t>glikojenoliz</a:t>
            </a:r>
            <a:r>
              <a:rPr lang="tr-TR" dirty="0" smtClean="0"/>
              <a:t> ile elde edilen </a:t>
            </a:r>
            <a:r>
              <a:rPr lang="tr-TR" dirty="0" err="1" smtClean="0"/>
              <a:t>glukoz</a:t>
            </a:r>
            <a:r>
              <a:rPr lang="tr-TR" dirty="0" smtClean="0"/>
              <a:t> kullanılır</a:t>
            </a:r>
          </a:p>
          <a:p>
            <a:pPr eaLnBrk="1" hangingPunct="1">
              <a:lnSpc>
                <a:spcPct val="90000"/>
              </a:lnSpc>
            </a:pPr>
            <a:r>
              <a:rPr lang="tr-TR" dirty="0" smtClean="0"/>
              <a:t>30 </a:t>
            </a:r>
            <a:r>
              <a:rPr lang="tr-TR" dirty="0" err="1" smtClean="0"/>
              <a:t>dk’ya</a:t>
            </a:r>
            <a:r>
              <a:rPr lang="tr-TR" dirty="0" smtClean="0"/>
              <a:t> kadar kandan alınan </a:t>
            </a:r>
            <a:r>
              <a:rPr lang="tr-TR" dirty="0" err="1" smtClean="0"/>
              <a:t>glukoz</a:t>
            </a:r>
            <a:r>
              <a:rPr lang="tr-TR" dirty="0" smtClean="0"/>
              <a:t> ve </a:t>
            </a:r>
            <a:r>
              <a:rPr lang="tr-TR" dirty="0" err="1" smtClean="0"/>
              <a:t>y.a</a:t>
            </a:r>
            <a:r>
              <a:rPr lang="tr-TR" dirty="0" smtClean="0"/>
              <a:t>. (eşit katkı) kullanılır.  </a:t>
            </a:r>
          </a:p>
          <a:p>
            <a:pPr eaLnBrk="1" hangingPunct="1">
              <a:lnSpc>
                <a:spcPct val="90000"/>
              </a:lnSpc>
            </a:pPr>
            <a:r>
              <a:rPr lang="tr-TR" dirty="0" smtClean="0"/>
              <a:t>Sonrasında </a:t>
            </a:r>
            <a:r>
              <a:rPr lang="tr-TR" dirty="0" err="1" smtClean="0"/>
              <a:t>y.a</a:t>
            </a:r>
            <a:r>
              <a:rPr lang="tr-TR" dirty="0" smtClean="0"/>
              <a:t>. tüketimi öne geçer.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6294400-3559-4EA5-AB69-CE6858A42235}" type="slidenum">
              <a:rPr lang="tr-TR"/>
              <a:pPr eaLnBrk="1" hangingPunct="1"/>
              <a:t>3</a:t>
            </a:fld>
            <a:endParaRPr lang="tr-TR"/>
          </a:p>
        </p:txBody>
      </p:sp>
      <p:sp>
        <p:nvSpPr>
          <p:cNvPr id="4099" name="Rectangle 2"/>
          <p:cNvSpPr>
            <a:spLocks noGrp="1" noChangeArrowheads="1"/>
          </p:cNvSpPr>
          <p:nvPr>
            <p:ph type="title"/>
          </p:nvPr>
        </p:nvSpPr>
        <p:spPr>
          <a:xfrm>
            <a:off x="457200" y="274638"/>
            <a:ext cx="8229600" cy="850900"/>
          </a:xfrm>
        </p:spPr>
        <p:txBody>
          <a:bodyPr/>
          <a:lstStyle/>
          <a:p>
            <a:pPr eaLnBrk="1" hangingPunct="1"/>
            <a:r>
              <a:rPr lang="tr-TR" smtClean="0"/>
              <a:t>Kuvvet-yük</a:t>
            </a:r>
          </a:p>
        </p:txBody>
      </p:sp>
      <p:sp>
        <p:nvSpPr>
          <p:cNvPr id="4100" name="Rectangle 3"/>
          <p:cNvSpPr>
            <a:spLocks noGrp="1" noChangeArrowheads="1"/>
          </p:cNvSpPr>
          <p:nvPr>
            <p:ph type="body" idx="1"/>
          </p:nvPr>
        </p:nvSpPr>
        <p:spPr>
          <a:xfrm>
            <a:off x="250825" y="1125538"/>
            <a:ext cx="8713788" cy="5472112"/>
          </a:xfrm>
        </p:spPr>
        <p:txBody>
          <a:bodyPr/>
          <a:lstStyle/>
          <a:p>
            <a:pPr eaLnBrk="1" hangingPunct="1">
              <a:spcAft>
                <a:spcPts val="600"/>
              </a:spcAft>
            </a:pPr>
            <a:r>
              <a:rPr lang="tr-TR" b="1" dirty="0" smtClean="0"/>
              <a:t>Gerim</a:t>
            </a:r>
            <a:r>
              <a:rPr lang="tr-TR" dirty="0" smtClean="0"/>
              <a:t>: Kasın oluşturduğu kuvvet </a:t>
            </a:r>
          </a:p>
          <a:p>
            <a:pPr eaLnBrk="1" hangingPunct="1">
              <a:spcAft>
                <a:spcPts val="600"/>
              </a:spcAft>
            </a:pPr>
            <a:r>
              <a:rPr lang="tr-TR" b="1" dirty="0" smtClean="0"/>
              <a:t>Yük</a:t>
            </a:r>
            <a:r>
              <a:rPr lang="tr-TR" dirty="0" smtClean="0"/>
              <a:t>: Objenin kasa uyguladığı kuvvet</a:t>
            </a:r>
          </a:p>
          <a:p>
            <a:pPr eaLnBrk="1" hangingPunct="1">
              <a:spcAft>
                <a:spcPts val="600"/>
              </a:spcAft>
            </a:pPr>
            <a:r>
              <a:rPr lang="tr-TR" dirty="0" smtClean="0"/>
              <a:t>Kas gerimi ve yük zıt yönlü kuvvetler</a:t>
            </a:r>
          </a:p>
          <a:p>
            <a:pPr eaLnBrk="1" hangingPunct="1">
              <a:spcAft>
                <a:spcPts val="600"/>
              </a:spcAft>
            </a:pPr>
            <a:r>
              <a:rPr lang="tr-TR" dirty="0" smtClean="0"/>
              <a:t>Gerim &gt; yük </a:t>
            </a:r>
            <a:r>
              <a:rPr lang="tr-TR" dirty="0" smtClean="0">
                <a:sym typeface="Wingdings" panose="05000000000000000000" pitchFamily="2" charset="2"/>
              </a:rPr>
              <a:t></a:t>
            </a:r>
            <a:r>
              <a:rPr lang="tr-TR" dirty="0" smtClean="0"/>
              <a:t> kas kısalır. </a:t>
            </a:r>
          </a:p>
          <a:p>
            <a:pPr eaLnBrk="1" hangingPunct="1">
              <a:spcAft>
                <a:spcPts val="600"/>
              </a:spcAft>
            </a:pPr>
            <a:r>
              <a:rPr lang="tr-TR" b="1" dirty="0" err="1" smtClean="0"/>
              <a:t>İzotonik</a:t>
            </a:r>
            <a:r>
              <a:rPr lang="tr-TR" dirty="0" smtClean="0"/>
              <a:t> kasılma, </a:t>
            </a:r>
            <a:r>
              <a:rPr lang="tr-TR" b="1" dirty="0" smtClean="0"/>
              <a:t>sabit</a:t>
            </a:r>
            <a:r>
              <a:rPr lang="tr-TR" dirty="0" smtClean="0"/>
              <a:t> </a:t>
            </a:r>
            <a:r>
              <a:rPr lang="tr-TR" b="1" dirty="0" smtClean="0"/>
              <a:t>yük</a:t>
            </a:r>
            <a:r>
              <a:rPr lang="tr-TR" dirty="0" smtClean="0"/>
              <a:t> altında kasın kısalması</a:t>
            </a:r>
          </a:p>
          <a:p>
            <a:pPr eaLnBrk="1" hangingPunct="1">
              <a:spcAft>
                <a:spcPts val="600"/>
              </a:spcAft>
            </a:pPr>
            <a:r>
              <a:rPr lang="tr-TR" dirty="0" smtClean="0"/>
              <a:t>Yük &gt; gerim </a:t>
            </a:r>
            <a:r>
              <a:rPr lang="tr-TR" dirty="0" smtClean="0">
                <a:sym typeface="Wingdings" panose="05000000000000000000" pitchFamily="2" charset="2"/>
              </a:rPr>
              <a:t> boy sabit, </a:t>
            </a:r>
            <a:r>
              <a:rPr lang="tr-TR" b="1" dirty="0" err="1" smtClean="0"/>
              <a:t>izometrik</a:t>
            </a:r>
            <a:r>
              <a:rPr lang="tr-TR" b="1" dirty="0" smtClean="0"/>
              <a:t> kasılma </a:t>
            </a:r>
            <a:r>
              <a:rPr lang="tr-TR" dirty="0" smtClean="0"/>
              <a:t>(</a:t>
            </a:r>
            <a:r>
              <a:rPr lang="tr-TR" dirty="0" err="1" smtClean="0">
                <a:sym typeface="Wingdings" panose="05000000000000000000" pitchFamily="2" charset="2"/>
              </a:rPr>
              <a:t>örn</a:t>
            </a:r>
            <a:r>
              <a:rPr lang="tr-TR" dirty="0" smtClean="0">
                <a:sym typeface="Wingdings" panose="05000000000000000000" pitchFamily="2" charset="2"/>
              </a:rPr>
              <a:t> bir objeyi elimizde sabit tutuyorsak da böyle)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a:xfrm>
            <a:off x="467544" y="476672"/>
            <a:ext cx="8229600" cy="4525963"/>
          </a:xfrm>
        </p:spPr>
        <p:txBody>
          <a:bodyPr/>
          <a:lstStyle/>
          <a:p>
            <a:pPr eaLnBrk="1" hangingPunct="1"/>
            <a:r>
              <a:rPr lang="tr-TR" sz="2800" dirty="0" smtClean="0"/>
              <a:t>Kısa süre kasılmada anaerobik üretilen ATP çok önemli. </a:t>
            </a:r>
            <a:r>
              <a:rPr lang="tr-TR" sz="2800" dirty="0" err="1" smtClean="0"/>
              <a:t>Örn</a:t>
            </a:r>
            <a:r>
              <a:rPr lang="tr-TR" sz="2800" dirty="0" smtClean="0"/>
              <a:t>. 10 </a:t>
            </a:r>
            <a:r>
              <a:rPr lang="tr-TR" sz="2800" dirty="0" err="1" smtClean="0"/>
              <a:t>s’lik</a:t>
            </a:r>
            <a:r>
              <a:rPr lang="tr-TR" sz="2800" dirty="0" smtClean="0"/>
              <a:t> 100 m koşusunda enerjinin %85’i anaerobik </a:t>
            </a:r>
            <a:r>
              <a:rPr lang="tr-TR" sz="2800" dirty="0" err="1" smtClean="0"/>
              <a:t>glikolize</a:t>
            </a:r>
            <a:r>
              <a:rPr lang="tr-TR" sz="2800" dirty="0" smtClean="0"/>
              <a:t> dayanır.</a:t>
            </a:r>
          </a:p>
          <a:p>
            <a:pPr eaLnBrk="1" hangingPunct="1"/>
            <a:r>
              <a:rPr lang="tr-TR" sz="2800" dirty="0" smtClean="0"/>
              <a:t>10 </a:t>
            </a:r>
            <a:r>
              <a:rPr lang="tr-TR" sz="2800" dirty="0" err="1" smtClean="0"/>
              <a:t>dk</a:t>
            </a:r>
            <a:r>
              <a:rPr lang="tr-TR" sz="2800" dirty="0" smtClean="0"/>
              <a:t> süren koşuda enerjinin %20’si anaerobik olarak elde edilir.</a:t>
            </a:r>
          </a:p>
          <a:p>
            <a:pPr eaLnBrk="1" hangingPunct="1"/>
            <a:r>
              <a:rPr lang="tr-TR" sz="2800" dirty="0" smtClean="0"/>
              <a:t>Bir saat süren uzun mesafe koşularında enerjinin %5’i anaerobik yoldan gelir.</a:t>
            </a:r>
          </a:p>
          <a:p>
            <a:pPr eaLnBrk="1" hangingPunct="1"/>
            <a:r>
              <a:rPr lang="tr-TR" sz="2800" kern="1200" dirty="0">
                <a:latin typeface="Arial" charset="0"/>
              </a:rPr>
              <a:t>Kas hücresinde GLUT4 </a:t>
            </a:r>
            <a:r>
              <a:rPr lang="tr-TR" sz="2800" kern="1200" dirty="0" err="1">
                <a:latin typeface="Arial" charset="0"/>
              </a:rPr>
              <a:t>glukoz</a:t>
            </a:r>
            <a:r>
              <a:rPr lang="tr-TR" sz="2800" kern="1200" dirty="0">
                <a:latin typeface="Arial" charset="0"/>
              </a:rPr>
              <a:t> taşıyıcılar aktivite sırasında </a:t>
            </a:r>
            <a:r>
              <a:rPr lang="tr-TR" sz="2800" kern="1200" dirty="0" err="1">
                <a:latin typeface="Arial" charset="0"/>
              </a:rPr>
              <a:t>sitozolden</a:t>
            </a:r>
            <a:r>
              <a:rPr lang="tr-TR" sz="2800" kern="1200" dirty="0">
                <a:latin typeface="Arial" charset="0"/>
              </a:rPr>
              <a:t> zara yerleşir. Bu süreç insülin bağımsızdır, bu nedenle egzersiz diyabette kan glikoz düzeyini düşürmede önem taşır</a:t>
            </a:r>
            <a:endParaRPr lang="tr-TR" sz="2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14187B2-290E-42B1-BD7F-A65C9EAEA7EE}" type="slidenum">
              <a:rPr lang="tr-TR"/>
              <a:pPr eaLnBrk="1" hangingPunct="1"/>
              <a:t>31</a:t>
            </a:fld>
            <a:endParaRPr lang="tr-TR"/>
          </a:p>
        </p:txBody>
      </p:sp>
      <p:sp>
        <p:nvSpPr>
          <p:cNvPr id="40963" name="Rectangle 2"/>
          <p:cNvSpPr>
            <a:spLocks noGrp="1" noChangeArrowheads="1"/>
          </p:cNvSpPr>
          <p:nvPr>
            <p:ph type="title"/>
          </p:nvPr>
        </p:nvSpPr>
        <p:spPr/>
        <p:txBody>
          <a:bodyPr/>
          <a:lstStyle/>
          <a:p>
            <a:pPr eaLnBrk="1" hangingPunct="1"/>
            <a:endParaRPr lang="tr-TR" smtClean="0"/>
          </a:p>
        </p:txBody>
      </p:sp>
      <p:pic>
        <p:nvPicPr>
          <p:cNvPr id="40964"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755650" y="293688"/>
            <a:ext cx="6624638" cy="6194425"/>
          </a:xfr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03FA249-5B89-4C85-A5E2-3DB625B152CF}" type="slidenum">
              <a:rPr lang="tr-TR"/>
              <a:pPr eaLnBrk="1" hangingPunct="1"/>
              <a:t>32</a:t>
            </a:fld>
            <a:endParaRPr lang="tr-TR"/>
          </a:p>
        </p:txBody>
      </p:sp>
      <p:sp>
        <p:nvSpPr>
          <p:cNvPr id="41987" name="Rectangle 2"/>
          <p:cNvSpPr>
            <a:spLocks noGrp="1" noChangeArrowheads="1"/>
          </p:cNvSpPr>
          <p:nvPr>
            <p:ph type="body" idx="1"/>
          </p:nvPr>
        </p:nvSpPr>
        <p:spPr>
          <a:xfrm>
            <a:off x="457200" y="549275"/>
            <a:ext cx="8229600" cy="5576888"/>
          </a:xfrm>
        </p:spPr>
        <p:txBody>
          <a:bodyPr/>
          <a:lstStyle/>
          <a:p>
            <a:pPr eaLnBrk="1" hangingPunct="1"/>
            <a:r>
              <a:rPr lang="tr-TR" sz="2800" smtClean="0"/>
              <a:t>Glikolizde 2-3 ATP, krebsde 2 ATP, oksidatif fosforilasyonda 34 ATP </a:t>
            </a:r>
          </a:p>
          <a:p>
            <a:pPr eaLnBrk="1" hangingPunct="1"/>
            <a:endParaRPr lang="tr-TR" sz="2800" smtClean="0"/>
          </a:p>
          <a:p>
            <a:pPr eaLnBrk="1" hangingPunct="1"/>
            <a:r>
              <a:rPr lang="tr-TR" sz="2800" smtClean="0"/>
              <a:t>Glukoz + 2ATP + O2</a:t>
            </a:r>
            <a:r>
              <a:rPr lang="tr-TR" sz="2800" smtClean="0">
                <a:sym typeface="Wingdings" panose="05000000000000000000" pitchFamily="2" charset="2"/>
              </a:rPr>
              <a:t></a:t>
            </a:r>
            <a:r>
              <a:rPr lang="tr-TR" sz="2800" smtClean="0"/>
              <a:t> 6CO2 + 6H2O+ 40ATP</a:t>
            </a:r>
          </a:p>
          <a:p>
            <a:pPr eaLnBrk="1" hangingPunct="1"/>
            <a:r>
              <a:rPr lang="tr-TR" sz="2800" smtClean="0"/>
              <a:t>Glikojen + 1ATP + O2</a:t>
            </a:r>
            <a:r>
              <a:rPr lang="tr-TR" sz="2800" smtClean="0">
                <a:sym typeface="Wingdings" panose="05000000000000000000" pitchFamily="2" charset="2"/>
              </a:rPr>
              <a:t></a:t>
            </a:r>
            <a:r>
              <a:rPr lang="tr-TR" sz="2800" smtClean="0"/>
              <a:t> 6CO2 + 6H2O+ 40ATP</a:t>
            </a:r>
          </a:p>
          <a:p>
            <a:pPr eaLnBrk="1" hangingPunct="1"/>
            <a:r>
              <a:rPr lang="tr-TR" sz="2800" smtClean="0"/>
              <a:t>Serbest yağ asidi + O2</a:t>
            </a:r>
            <a:r>
              <a:rPr lang="tr-TR" sz="2800" smtClean="0">
                <a:sym typeface="Wingdings" panose="05000000000000000000" pitchFamily="2" charset="2"/>
              </a:rPr>
              <a:t></a:t>
            </a:r>
            <a:r>
              <a:rPr lang="tr-TR" sz="2800" smtClean="0"/>
              <a:t> CO2 + H2O+ ATP (?)</a:t>
            </a:r>
          </a:p>
          <a:p>
            <a:pPr eaLnBrk="1" hangingPunct="1">
              <a:buFontTx/>
              <a:buNone/>
            </a:pPr>
            <a:endParaRPr lang="tr-TR" sz="2800" smtClean="0"/>
          </a:p>
          <a:p>
            <a:pPr eaLnBrk="1" hangingPunct="1">
              <a:buFontTx/>
              <a:buNone/>
            </a:pPr>
            <a:r>
              <a:rPr lang="tr-TR" sz="2800" smtClean="0"/>
              <a:t>	Yağ asidi oksidasyonunda ATP miktarı yağ asidi büyüklüğüne göre değişir. Örn. 1 mol palmitik asitten 140 mol ATP oluşur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5 Slayt Numarası Yer Tutucusu"/>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5A15B270-241C-421F-B1E8-A1BB0150D173}" type="slidenum">
              <a:rPr lang="tr-TR" sz="1400"/>
              <a:pPr algn="r" eaLnBrk="1" hangingPunct="1"/>
              <a:t>33</a:t>
            </a:fld>
            <a:endParaRPr lang="tr-TR" sz="1400"/>
          </a:p>
        </p:txBody>
      </p:sp>
      <p:sp>
        <p:nvSpPr>
          <p:cNvPr id="105475" name="Rectangle 2"/>
          <p:cNvSpPr>
            <a:spLocks noGrp="1" noChangeArrowheads="1"/>
          </p:cNvSpPr>
          <p:nvPr>
            <p:ph type="title" idx="4294967295"/>
          </p:nvPr>
        </p:nvSpPr>
        <p:spPr/>
        <p:txBody>
          <a:bodyPr/>
          <a:lstStyle/>
          <a:p>
            <a:pPr eaLnBrk="1" hangingPunct="1"/>
            <a:r>
              <a:rPr lang="tr-TR" smtClean="0"/>
              <a:t>Oksijen Açığı</a:t>
            </a:r>
          </a:p>
        </p:txBody>
      </p:sp>
      <p:sp>
        <p:nvSpPr>
          <p:cNvPr id="105476" name="Rectangle 3"/>
          <p:cNvSpPr>
            <a:spLocks noGrp="1" noChangeArrowheads="1"/>
          </p:cNvSpPr>
          <p:nvPr>
            <p:ph type="body" idx="4294967295"/>
          </p:nvPr>
        </p:nvSpPr>
        <p:spPr>
          <a:xfrm>
            <a:off x="457200" y="1600200"/>
            <a:ext cx="8229600" cy="4924425"/>
          </a:xfrm>
        </p:spPr>
        <p:txBody>
          <a:bodyPr/>
          <a:lstStyle/>
          <a:p>
            <a:pPr eaLnBrk="1" hangingPunct="1"/>
            <a:r>
              <a:rPr lang="tr-TR" smtClean="0"/>
              <a:t>Egzersiz sonrası ATP, fosfokreatin ve glikojen depolarını yenilemek, ortamdaki laktatı uzaklaştırmak için fazladan oksijen tüketilir (oksijen borcu-açığı)</a:t>
            </a:r>
          </a:p>
          <a:p>
            <a:pPr eaLnBrk="1" hangingPunct="1"/>
            <a:r>
              <a:rPr lang="tr-TR" smtClean="0"/>
              <a:t>Bazal oksijen tüketim miktarından 6 kat kadar olabilir.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6AD004-867B-4240-8222-302AC571E4CC}" type="slidenum">
              <a:rPr lang="tr-TR"/>
              <a:pPr eaLnBrk="1" hangingPunct="1"/>
              <a:t>34</a:t>
            </a:fld>
            <a:endParaRPr lang="tr-TR"/>
          </a:p>
        </p:txBody>
      </p:sp>
      <p:sp>
        <p:nvSpPr>
          <p:cNvPr id="43011" name="Unvan 1"/>
          <p:cNvSpPr>
            <a:spLocks noGrp="1"/>
          </p:cNvSpPr>
          <p:nvPr>
            <p:ph type="title" idx="4294967295"/>
          </p:nvPr>
        </p:nvSpPr>
        <p:spPr>
          <a:xfrm>
            <a:off x="468313" y="188913"/>
            <a:ext cx="8229600" cy="809625"/>
          </a:xfrm>
        </p:spPr>
        <p:txBody>
          <a:bodyPr/>
          <a:lstStyle/>
          <a:p>
            <a:pPr eaLnBrk="1" hangingPunct="1"/>
            <a:r>
              <a:rPr lang="tr-TR" smtClean="0"/>
              <a:t>Yorgunluk</a:t>
            </a:r>
          </a:p>
        </p:txBody>
      </p:sp>
      <p:sp>
        <p:nvSpPr>
          <p:cNvPr id="43012" name="İçerik Yer Tutucusu 2"/>
          <p:cNvSpPr>
            <a:spLocks noGrp="1"/>
          </p:cNvSpPr>
          <p:nvPr>
            <p:ph idx="4294967295"/>
          </p:nvPr>
        </p:nvSpPr>
        <p:spPr>
          <a:xfrm>
            <a:off x="323850" y="981075"/>
            <a:ext cx="8569325" cy="5876925"/>
          </a:xfrm>
        </p:spPr>
        <p:txBody>
          <a:bodyPr/>
          <a:lstStyle/>
          <a:p>
            <a:pPr marL="228600" indent="-228600" eaLnBrk="1" hangingPunct="1">
              <a:buFontTx/>
              <a:buNone/>
            </a:pPr>
            <a:endParaRPr lang="tr-TR" sz="3600" smtClean="0"/>
          </a:p>
          <a:p>
            <a:pPr marL="228600" indent="-228600" eaLnBrk="1" hangingPunct="1"/>
            <a:r>
              <a:rPr lang="tr-TR" sz="3600" smtClean="0"/>
              <a:t>Devam eden uyarıya rağmen izometrik k.’da gerim/kuvvet azalır, izotonik k.’da kısalma hızı azalır. Gevşeme hızı da azalır.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74638"/>
            <a:ext cx="8229600" cy="850900"/>
          </a:xfrm>
        </p:spPr>
        <p:txBody>
          <a:bodyPr/>
          <a:lstStyle/>
          <a:p>
            <a:r>
              <a:rPr lang="tr-TR" smtClean="0"/>
              <a:t>Yorgunluk</a:t>
            </a:r>
          </a:p>
        </p:txBody>
      </p:sp>
      <p:sp>
        <p:nvSpPr>
          <p:cNvPr id="108547" name="Rectangle 3"/>
          <p:cNvSpPr>
            <a:spLocks noGrp="1" noChangeArrowheads="1"/>
          </p:cNvSpPr>
          <p:nvPr>
            <p:ph type="body" idx="1"/>
          </p:nvPr>
        </p:nvSpPr>
        <p:spPr>
          <a:xfrm>
            <a:off x="457200" y="1268413"/>
            <a:ext cx="8229600" cy="5256212"/>
          </a:xfrm>
        </p:spPr>
        <p:txBody>
          <a:bodyPr/>
          <a:lstStyle/>
          <a:p>
            <a:pPr eaLnBrk="1" hangingPunct="1"/>
            <a:r>
              <a:rPr lang="tr-TR" smtClean="0"/>
              <a:t>Şiddetli/uzun süren egzersizde</a:t>
            </a:r>
          </a:p>
          <a:p>
            <a:pPr lvl="1" eaLnBrk="1" hangingPunct="1"/>
            <a:r>
              <a:rPr lang="tr-TR" smtClean="0"/>
              <a:t>İletim bozulması (T tubullerinde K birikir)</a:t>
            </a:r>
          </a:p>
          <a:p>
            <a:pPr lvl="1" eaLnBrk="1" hangingPunct="1"/>
            <a:r>
              <a:rPr lang="tr-TR" smtClean="0"/>
              <a:t>Laktik asit birikir</a:t>
            </a:r>
          </a:p>
          <a:p>
            <a:pPr lvl="1" eaLnBrk="1" hangingPunct="1"/>
            <a:r>
              <a:rPr lang="tr-TR" smtClean="0"/>
              <a:t>Çapraz köprü döngüsünün inhibisyonu (ADP ve Pi birikir)</a:t>
            </a:r>
            <a:endParaRPr lang="tr-TR" sz="2400" smtClean="0"/>
          </a:p>
          <a:p>
            <a:endParaRPr lang="tr-TR" sz="2800" smtClean="0"/>
          </a:p>
          <a:p>
            <a:r>
              <a:rPr lang="tr-TR" sz="2800" smtClean="0"/>
              <a:t>Ilımlı uzun süren egzersizde yorgunluk, yakıt kaynaklarının tükenmesindendir. </a:t>
            </a:r>
          </a:p>
          <a:p>
            <a:r>
              <a:rPr lang="tr-TR" sz="2800" smtClean="0"/>
              <a:t>Merkezi kumanda yorgunluğu: Kas yorulmadığı halde korteksten komut çıkmaz.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Yorgunluk</a:t>
            </a:r>
            <a:endParaRPr lang="en-GB" dirty="0"/>
          </a:p>
        </p:txBody>
      </p:sp>
      <p:sp>
        <p:nvSpPr>
          <p:cNvPr id="3" name="İçerik Yer Tutucusu 2"/>
          <p:cNvSpPr>
            <a:spLocks noGrp="1"/>
          </p:cNvSpPr>
          <p:nvPr>
            <p:ph idx="1"/>
          </p:nvPr>
        </p:nvSpPr>
        <p:spPr/>
        <p:txBody>
          <a:bodyPr/>
          <a:lstStyle/>
          <a:p>
            <a:r>
              <a:rPr lang="tr-TR" sz="2400" dirty="0">
                <a:latin typeface="Arial" panose="020B0604020202020204" pitchFamily="34" charset="0"/>
              </a:rPr>
              <a:t>İletim bozulması: AP’nin T </a:t>
            </a:r>
            <a:r>
              <a:rPr lang="tr-TR" sz="2400" dirty="0" err="1">
                <a:latin typeface="Arial" panose="020B0604020202020204" pitchFamily="34" charset="0"/>
              </a:rPr>
              <a:t>tübüllerinde</a:t>
            </a:r>
            <a:r>
              <a:rPr lang="tr-TR" sz="2400" dirty="0">
                <a:latin typeface="Arial" panose="020B0604020202020204" pitchFamily="34" charset="0"/>
              </a:rPr>
              <a:t> iletimi bozulur, kalsiyum çıkışı bozulur. Temeli tekrarlayan AP’ler yüzünden </a:t>
            </a:r>
            <a:r>
              <a:rPr lang="tr-TR" sz="2400" dirty="0" err="1">
                <a:latin typeface="Arial" panose="020B0604020202020204" pitchFamily="34" charset="0"/>
              </a:rPr>
              <a:t>repolarizasyonda</a:t>
            </a:r>
            <a:r>
              <a:rPr lang="tr-TR" sz="2400" dirty="0">
                <a:latin typeface="Arial" panose="020B0604020202020204" pitchFamily="34" charset="0"/>
              </a:rPr>
              <a:t> biriken K iyonlarıdır, zar potansiyeli pozitife kayar, </a:t>
            </a:r>
            <a:r>
              <a:rPr lang="tr-TR" sz="2400" dirty="0" err="1">
                <a:latin typeface="Arial" panose="020B0604020202020204" pitchFamily="34" charset="0"/>
              </a:rPr>
              <a:t>Na</a:t>
            </a:r>
            <a:r>
              <a:rPr lang="tr-TR" sz="2400" dirty="0">
                <a:latin typeface="Arial" panose="020B0604020202020204" pitchFamily="34" charset="0"/>
              </a:rPr>
              <a:t> kanalları </a:t>
            </a:r>
            <a:r>
              <a:rPr lang="tr-TR" sz="2400" dirty="0" err="1">
                <a:latin typeface="Arial" panose="020B0604020202020204" pitchFamily="34" charset="0"/>
              </a:rPr>
              <a:t>inaktive</a:t>
            </a:r>
            <a:r>
              <a:rPr lang="tr-TR" sz="2400" dirty="0">
                <a:latin typeface="Arial" panose="020B0604020202020204" pitchFamily="34" charset="0"/>
              </a:rPr>
              <a:t> olur, AP oluşumu bozulur. Bu yorgunluktan hızlı çıkılır.</a:t>
            </a:r>
          </a:p>
          <a:p>
            <a:r>
              <a:rPr lang="tr-TR" sz="2400" dirty="0" err="1" smtClean="0">
                <a:latin typeface="Arial" panose="020B0604020202020204" pitchFamily="34" charset="0"/>
              </a:rPr>
              <a:t>Asidite</a:t>
            </a:r>
            <a:r>
              <a:rPr lang="tr-TR" sz="2400" dirty="0">
                <a:latin typeface="Arial" panose="020B0604020202020204" pitchFamily="34" charset="0"/>
              </a:rPr>
              <a:t>: Aktin, </a:t>
            </a:r>
            <a:r>
              <a:rPr lang="tr-TR" sz="2400" dirty="0" err="1">
                <a:latin typeface="Arial" panose="020B0604020202020204" pitchFamily="34" charset="0"/>
              </a:rPr>
              <a:t>miyozin</a:t>
            </a:r>
            <a:r>
              <a:rPr lang="tr-TR" sz="2400" dirty="0">
                <a:latin typeface="Arial" panose="020B0604020202020204" pitchFamily="34" charset="0"/>
              </a:rPr>
              <a:t>, kalsiyum kanalları, </a:t>
            </a:r>
            <a:r>
              <a:rPr lang="tr-TR" sz="2400" dirty="0" err="1">
                <a:latin typeface="Arial" panose="020B0604020202020204" pitchFamily="34" charset="0"/>
              </a:rPr>
              <a:t>Ca-ATPaz</a:t>
            </a:r>
            <a:r>
              <a:rPr lang="tr-TR" sz="2400" dirty="0">
                <a:latin typeface="Arial" panose="020B0604020202020204" pitchFamily="34" charset="0"/>
              </a:rPr>
              <a:t> (gevşeme yavaşlığının nedeni olabilir) aktivitesini etkiler. </a:t>
            </a:r>
          </a:p>
          <a:p>
            <a:r>
              <a:rPr lang="tr-TR" sz="2400" dirty="0">
                <a:latin typeface="Arial" panose="020B0604020202020204" pitchFamily="34" charset="0"/>
              </a:rPr>
              <a:t>Döngü </a:t>
            </a:r>
            <a:r>
              <a:rPr lang="tr-TR" sz="2400" dirty="0" err="1">
                <a:latin typeface="Arial" panose="020B0604020202020204" pitchFamily="34" charset="0"/>
              </a:rPr>
              <a:t>inhibisyonu</a:t>
            </a:r>
            <a:r>
              <a:rPr lang="tr-TR" sz="2400" dirty="0">
                <a:latin typeface="Arial" panose="020B0604020202020204" pitchFamily="34" charset="0"/>
              </a:rPr>
              <a:t>: ADP ve Pi birikimi ile çapraz köprünün </a:t>
            </a:r>
            <a:r>
              <a:rPr lang="tr-TR" sz="2400" dirty="0" err="1">
                <a:latin typeface="Arial" panose="020B0604020202020204" pitchFamily="34" charset="0"/>
              </a:rPr>
              <a:t>aktinden</a:t>
            </a:r>
            <a:r>
              <a:rPr lang="tr-TR" sz="2400" dirty="0">
                <a:latin typeface="Arial" panose="020B0604020202020204" pitchFamily="34" charset="0"/>
              </a:rPr>
              <a:t> ayrılması yavaşlar, döngü yavaşlar. Kısalma ve gevşeme hızı yavaşlar, şiddetli egzersizde gözlenir. </a:t>
            </a:r>
          </a:p>
          <a:p>
            <a:endParaRPr lang="en-GB" dirty="0"/>
          </a:p>
        </p:txBody>
      </p:sp>
      <p:sp>
        <p:nvSpPr>
          <p:cNvPr id="4" name="Slayt Numarası Yer Tutucusu 3"/>
          <p:cNvSpPr>
            <a:spLocks noGrp="1"/>
          </p:cNvSpPr>
          <p:nvPr>
            <p:ph type="sldNum" sz="quarter" idx="12"/>
          </p:nvPr>
        </p:nvSpPr>
        <p:spPr/>
        <p:txBody>
          <a:bodyPr/>
          <a:lstStyle/>
          <a:p>
            <a:fld id="{99C34CEB-548D-45B1-83FB-8E3BAA3BBCE3}" type="slidenum">
              <a:rPr lang="tr-TR" smtClean="0"/>
              <a:pPr/>
              <a:t>36</a:t>
            </a:fld>
            <a:endParaRPr lang="tr-TR"/>
          </a:p>
        </p:txBody>
      </p:sp>
    </p:spTree>
    <p:extLst>
      <p:ext uri="{BB962C8B-B14F-4D97-AF65-F5344CB8AC3E}">
        <p14:creationId xmlns:p14="http://schemas.microsoft.com/office/powerpoint/2010/main" val="285388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tr-TR" dirty="0">
                <a:latin typeface="Arial" panose="020B0604020202020204" pitchFamily="34" charset="0"/>
              </a:rPr>
              <a:t>Kasılma sırasında oluşan gerim tek tek </a:t>
            </a:r>
            <a:r>
              <a:rPr lang="tr-TR" dirty="0" err="1">
                <a:latin typeface="Arial" panose="020B0604020202020204" pitchFamily="34" charset="0"/>
              </a:rPr>
              <a:t>aktin-miyozin</a:t>
            </a:r>
            <a:r>
              <a:rPr lang="tr-TR" dirty="0">
                <a:latin typeface="Arial" panose="020B0604020202020204" pitchFamily="34" charset="0"/>
              </a:rPr>
              <a:t> çapraz köprülerinin oluşturduğu kuvvetin toplamıdır. Aktif çapraz köprü sayısı ne kadar fazlaysa, kuvvet o kadar fazladır. Bir andaki </a:t>
            </a:r>
            <a:r>
              <a:rPr lang="tr-TR" kern="1200" dirty="0">
                <a:latin typeface="Arial" charset="0"/>
              </a:rPr>
              <a:t>aktif çapraz köprü sayısı kas lifinin başlangıçtaki boyuna ve kas hücresi </a:t>
            </a:r>
            <a:r>
              <a:rPr lang="tr-TR" kern="1200" dirty="0" err="1">
                <a:latin typeface="Arial" charset="0"/>
              </a:rPr>
              <a:t>uyarımının</a:t>
            </a:r>
            <a:r>
              <a:rPr lang="tr-TR" kern="1200" dirty="0">
                <a:latin typeface="Arial" charset="0"/>
              </a:rPr>
              <a:t> frekansına bağlıdır.</a:t>
            </a:r>
            <a:endParaRPr lang="tr-TR" dirty="0"/>
          </a:p>
          <a:p>
            <a:pPr marL="0" indent="0">
              <a:buNone/>
            </a:pPr>
            <a:endParaRPr lang="en-GB" dirty="0"/>
          </a:p>
        </p:txBody>
      </p:sp>
      <p:sp>
        <p:nvSpPr>
          <p:cNvPr id="4" name="Slayt Numarası Yer Tutucusu 3"/>
          <p:cNvSpPr>
            <a:spLocks noGrp="1"/>
          </p:cNvSpPr>
          <p:nvPr>
            <p:ph type="sldNum" sz="quarter" idx="12"/>
          </p:nvPr>
        </p:nvSpPr>
        <p:spPr/>
        <p:txBody>
          <a:bodyPr/>
          <a:lstStyle/>
          <a:p>
            <a:fld id="{99C34CEB-548D-45B1-83FB-8E3BAA3BBCE3}" type="slidenum">
              <a:rPr lang="tr-TR" smtClean="0"/>
              <a:pPr/>
              <a:t>4</a:t>
            </a:fld>
            <a:endParaRPr lang="tr-TR"/>
          </a:p>
        </p:txBody>
      </p:sp>
    </p:spTree>
    <p:extLst>
      <p:ext uri="{BB962C8B-B14F-4D97-AF65-F5344CB8AC3E}">
        <p14:creationId xmlns:p14="http://schemas.microsoft.com/office/powerpoint/2010/main" val="307004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eaLnBrk="1" hangingPunct="1">
              <a:spcBef>
                <a:spcPct val="0"/>
              </a:spcBef>
            </a:pPr>
            <a:r>
              <a:rPr lang="tr-TR" dirty="0" err="1">
                <a:latin typeface="Arial" panose="020B0604020202020204" pitchFamily="34" charset="0"/>
              </a:rPr>
              <a:t>İzometrikte</a:t>
            </a:r>
            <a:r>
              <a:rPr lang="tr-TR" dirty="0">
                <a:latin typeface="Arial" panose="020B0604020202020204" pitchFamily="34" charset="0"/>
              </a:rPr>
              <a:t> ölçüm için kuvvet </a:t>
            </a:r>
            <a:r>
              <a:rPr lang="tr-TR" dirty="0" err="1">
                <a:latin typeface="Arial" panose="020B0604020202020204" pitchFamily="34" charset="0"/>
              </a:rPr>
              <a:t>çevireci</a:t>
            </a:r>
            <a:r>
              <a:rPr lang="tr-TR" dirty="0">
                <a:latin typeface="Arial" panose="020B0604020202020204" pitchFamily="34" charset="0"/>
              </a:rPr>
              <a:t> gerekir. </a:t>
            </a:r>
          </a:p>
          <a:p>
            <a:pPr eaLnBrk="1" hangingPunct="1">
              <a:spcBef>
                <a:spcPct val="0"/>
              </a:spcBef>
            </a:pPr>
            <a:r>
              <a:rPr lang="tr-TR" dirty="0" err="1">
                <a:latin typeface="Arial" panose="020B0604020202020204" pitchFamily="34" charset="0"/>
              </a:rPr>
              <a:t>İzotonikte</a:t>
            </a:r>
            <a:r>
              <a:rPr lang="tr-TR" dirty="0">
                <a:latin typeface="Arial" panose="020B0604020202020204" pitchFamily="34" charset="0"/>
              </a:rPr>
              <a:t> kas iş yapar, yük sabitken kas gerimi de sabittir, kastaki kısalma kaldıraç sistemi ile kaydedilebilir</a:t>
            </a:r>
            <a:r>
              <a:rPr lang="tr-TR" dirty="0" smtClean="0">
                <a:latin typeface="Arial" panose="020B0604020202020204" pitchFamily="34" charset="0"/>
              </a:rPr>
              <a:t>.</a:t>
            </a:r>
            <a:endParaRPr lang="en-GB" dirty="0"/>
          </a:p>
        </p:txBody>
      </p:sp>
      <p:sp>
        <p:nvSpPr>
          <p:cNvPr id="4" name="Slayt Numarası Yer Tutucusu 3"/>
          <p:cNvSpPr>
            <a:spLocks noGrp="1"/>
          </p:cNvSpPr>
          <p:nvPr>
            <p:ph type="sldNum" sz="quarter" idx="12"/>
          </p:nvPr>
        </p:nvSpPr>
        <p:spPr/>
        <p:txBody>
          <a:bodyPr/>
          <a:lstStyle/>
          <a:p>
            <a:fld id="{99C34CEB-548D-45B1-83FB-8E3BAA3BBCE3}" type="slidenum">
              <a:rPr lang="tr-TR" smtClean="0"/>
              <a:pPr/>
              <a:t>5</a:t>
            </a:fld>
            <a:endParaRPr lang="tr-TR"/>
          </a:p>
        </p:txBody>
      </p:sp>
    </p:spTree>
    <p:extLst>
      <p:ext uri="{BB962C8B-B14F-4D97-AF65-F5344CB8AC3E}">
        <p14:creationId xmlns:p14="http://schemas.microsoft.com/office/powerpoint/2010/main" val="3547464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Başlık"/>
          <p:cNvSpPr>
            <a:spLocks noGrp="1"/>
          </p:cNvSpPr>
          <p:nvPr>
            <p:ph type="title"/>
          </p:nvPr>
        </p:nvSpPr>
        <p:spPr>
          <a:xfrm>
            <a:off x="457200" y="274638"/>
            <a:ext cx="8229600" cy="706437"/>
          </a:xfrm>
        </p:spPr>
        <p:txBody>
          <a:bodyPr/>
          <a:lstStyle/>
          <a:p>
            <a:pPr eaLnBrk="1" hangingPunct="1"/>
            <a:r>
              <a:rPr lang="tr-TR" smtClean="0"/>
              <a:t/>
            </a:r>
            <a:br>
              <a:rPr lang="tr-TR" smtClean="0"/>
            </a:br>
            <a:r>
              <a:rPr lang="tr-TR" smtClean="0"/>
              <a:t>İzotonik Kasılma	</a:t>
            </a:r>
            <a:br>
              <a:rPr lang="tr-TR" smtClean="0"/>
            </a:br>
            <a:endParaRPr lang="tr-TR" smtClean="0"/>
          </a:p>
        </p:txBody>
      </p:sp>
      <p:sp>
        <p:nvSpPr>
          <p:cNvPr id="6147"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E0E71E9-2359-4323-91AC-9874621BCE29}" type="slidenum">
              <a:rPr lang="tr-TR"/>
              <a:pPr eaLnBrk="1" hangingPunct="1"/>
              <a:t>6</a:t>
            </a:fld>
            <a:endParaRPr lang="tr-TR"/>
          </a:p>
        </p:txBody>
      </p:sp>
      <p:sp>
        <p:nvSpPr>
          <p:cNvPr id="6149" name="5 Dikdörtgen"/>
          <p:cNvSpPr>
            <a:spLocks noChangeArrowheads="1"/>
          </p:cNvSpPr>
          <p:nvPr/>
        </p:nvSpPr>
        <p:spPr bwMode="auto">
          <a:xfrm>
            <a:off x="684213" y="1484313"/>
            <a:ext cx="80645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sz="3200" dirty="0"/>
              <a:t>	</a:t>
            </a:r>
            <a:r>
              <a:rPr lang="tr-TR" sz="3200" dirty="0" err="1"/>
              <a:t>İzotonik</a:t>
            </a:r>
            <a:r>
              <a:rPr lang="tr-TR" sz="3200" dirty="0"/>
              <a:t> kasılmada kas kısalıyorsa </a:t>
            </a:r>
            <a:r>
              <a:rPr lang="tr-TR" sz="3200" b="1" dirty="0" err="1"/>
              <a:t>konsentrik</a:t>
            </a:r>
            <a:r>
              <a:rPr lang="tr-TR" sz="3200" dirty="0"/>
              <a:t> kasılma denir. </a:t>
            </a:r>
          </a:p>
        </p:txBody>
      </p:sp>
      <p:sp>
        <p:nvSpPr>
          <p:cNvPr id="2" name="İçerik Yer Tutucusu 1"/>
          <p:cNvSpPr>
            <a:spLocks noGrp="1"/>
          </p:cNvSpPr>
          <p:nvPr>
            <p:ph idx="1"/>
          </p:nvPr>
        </p:nvSpPr>
        <p:spPr>
          <a:xfrm>
            <a:off x="486404" y="997896"/>
            <a:ext cx="8229600" cy="1564329"/>
          </a:xfrm>
        </p:spPr>
        <p:txBody>
          <a:bodyPr/>
          <a:lstStyle/>
          <a:p>
            <a:endParaRPr lang="tr-TR"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242F5B-34EA-4185-BF78-681C4125643F}" type="slidenum">
              <a:rPr lang="tr-TR"/>
              <a:pPr eaLnBrk="1" hangingPunct="1"/>
              <a:t>7</a:t>
            </a:fld>
            <a:endParaRPr lang="tr-TR"/>
          </a:p>
        </p:txBody>
      </p:sp>
      <p:sp>
        <p:nvSpPr>
          <p:cNvPr id="7171" name="Unvan 1"/>
          <p:cNvSpPr>
            <a:spLocks noGrp="1"/>
          </p:cNvSpPr>
          <p:nvPr>
            <p:ph type="title" idx="4294967295"/>
          </p:nvPr>
        </p:nvSpPr>
        <p:spPr/>
        <p:txBody>
          <a:bodyPr/>
          <a:lstStyle/>
          <a:p>
            <a:pPr eaLnBrk="1" hangingPunct="1"/>
            <a:r>
              <a:rPr lang="tr-TR" smtClean="0"/>
              <a:t>İzotonik Kasılma</a:t>
            </a:r>
          </a:p>
        </p:txBody>
      </p:sp>
      <p:sp>
        <p:nvSpPr>
          <p:cNvPr id="7172" name="İçerik Yer Tutucusu 2"/>
          <p:cNvSpPr>
            <a:spLocks noGrp="1"/>
          </p:cNvSpPr>
          <p:nvPr>
            <p:ph idx="4294967295"/>
          </p:nvPr>
        </p:nvSpPr>
        <p:spPr>
          <a:xfrm>
            <a:off x="457200" y="1268413"/>
            <a:ext cx="8686800" cy="4857750"/>
          </a:xfrm>
        </p:spPr>
        <p:txBody>
          <a:bodyPr/>
          <a:lstStyle/>
          <a:p>
            <a:pPr marL="228600" indent="-228600" eaLnBrk="1" hangingPunct="1"/>
            <a:r>
              <a:rPr lang="tr-TR" smtClean="0"/>
              <a:t>İzotonik kasılmada yük, çapraz köprülerin oluşturduğu gerimden fazlaysa, kas (sarkomer) uzar, </a:t>
            </a:r>
            <a:r>
              <a:rPr lang="tr-TR" b="1" smtClean="0"/>
              <a:t>eksentrik </a:t>
            </a:r>
            <a:r>
              <a:rPr lang="tr-TR" smtClean="0"/>
              <a:t>kasılma denir.  </a:t>
            </a:r>
          </a:p>
          <a:p>
            <a:pPr marL="228600" indent="-228600" eaLnBrk="1" hangingPunct="1"/>
            <a:endParaRPr lang="tr-T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tr-TR" sz="4000" smtClean="0"/>
              <a:t>İzotonik kasılma </a:t>
            </a:r>
            <a:br>
              <a:rPr lang="tr-TR" sz="4000" smtClean="0"/>
            </a:br>
            <a:r>
              <a:rPr lang="tr-TR" sz="4000" smtClean="0"/>
              <a:t>(Eksentrik kasılma)</a:t>
            </a:r>
          </a:p>
        </p:txBody>
      </p:sp>
      <p:sp>
        <p:nvSpPr>
          <p:cNvPr id="124931" name="Rectangle 3"/>
          <p:cNvSpPr>
            <a:spLocks noGrp="1" noChangeArrowheads="1"/>
          </p:cNvSpPr>
          <p:nvPr>
            <p:ph type="body" idx="1"/>
          </p:nvPr>
        </p:nvSpPr>
        <p:spPr/>
        <p:txBody>
          <a:bodyPr/>
          <a:lstStyle/>
          <a:p>
            <a:pPr eaLnBrk="1" hangingPunct="1"/>
            <a:r>
              <a:rPr lang="tr-TR" smtClean="0"/>
              <a:t>Bir yükü aşağı indirirken, örn. ayaktan oturur duruma geçerken diz ekstensörleri</a:t>
            </a:r>
          </a:p>
          <a:p>
            <a:pPr eaLnBrk="1" hangingPunct="1"/>
            <a:r>
              <a:rPr lang="tr-TR" smtClean="0"/>
              <a:t>Kas lifi boyunun uzaması kontraktil proteinlerle oluşan aktif bir süreç değildir, kasa uygulanan dış kuvvetin sonucudur.</a:t>
            </a:r>
          </a:p>
          <a:p>
            <a:pPr eaLnBrk="1" hangingPunct="1"/>
            <a:r>
              <a:rPr lang="tr-TR" smtClean="0"/>
              <a:t>Dış uzatıcı kuvvetlerin yokluğunda bir lif uyarıldığında sadece kısalır, hiçbir zaman uzamaz.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A486DC-4534-4FB0-B2A8-3C577F98AB92}" type="slidenum">
              <a:rPr lang="tr-TR"/>
              <a:pPr eaLnBrk="1" hangingPunct="1"/>
              <a:t>9</a:t>
            </a:fld>
            <a:endParaRPr lang="tr-TR"/>
          </a:p>
        </p:txBody>
      </p:sp>
      <p:sp>
        <p:nvSpPr>
          <p:cNvPr id="8195" name="Unvan 1"/>
          <p:cNvSpPr>
            <a:spLocks noGrp="1"/>
          </p:cNvSpPr>
          <p:nvPr>
            <p:ph type="title" idx="4294967295"/>
          </p:nvPr>
        </p:nvSpPr>
        <p:spPr>
          <a:xfrm>
            <a:off x="0" y="0"/>
            <a:ext cx="4427538" cy="6808788"/>
          </a:xfrm>
        </p:spPr>
        <p:txBody>
          <a:bodyPr/>
          <a:lstStyle/>
          <a:p>
            <a:pPr algn="l" eaLnBrk="1" hangingPunct="1"/>
            <a:r>
              <a:rPr lang="tr-TR" sz="2200" smtClean="0"/>
              <a:t>Çapraz köprü döngüsü: </a:t>
            </a:r>
            <a:br>
              <a:rPr lang="tr-TR" sz="2200" smtClean="0"/>
            </a:br>
            <a:r>
              <a:rPr lang="tr-TR" sz="2200" b="1" smtClean="0"/>
              <a:t> </a:t>
            </a:r>
            <a:br>
              <a:rPr lang="tr-TR" sz="2200" b="1" smtClean="0"/>
            </a:br>
            <a:r>
              <a:rPr lang="tr-TR" sz="2200" b="1" smtClean="0"/>
              <a:t>İzometrik kasılmada</a:t>
            </a:r>
            <a:r>
              <a:rPr lang="tr-TR" sz="2200" smtClean="0"/>
              <a:t> yük yüzünden ince flamanlar hareket edemez, çapraz köprüler art arda aynı bağlanma bölgesine bağlanır</a:t>
            </a:r>
            <a:br>
              <a:rPr lang="tr-TR" sz="2200" smtClean="0"/>
            </a:br>
            <a:r>
              <a:rPr lang="tr-TR" sz="2200" smtClean="0"/>
              <a:t/>
            </a:r>
            <a:br>
              <a:rPr lang="tr-TR" sz="2200" smtClean="0"/>
            </a:br>
            <a:r>
              <a:rPr lang="tr-TR" sz="2200" b="1" smtClean="0"/>
              <a:t>İzotonik konsentrik kasılmada</a:t>
            </a:r>
            <a:r>
              <a:rPr lang="tr-TR" sz="2200" smtClean="0"/>
              <a:t>, çapraz köprüler aktinin farklı aktif bölgelerine bağlanır kas kısalır.</a:t>
            </a:r>
            <a:br>
              <a:rPr lang="tr-TR" sz="2200" smtClean="0"/>
            </a:br>
            <a:r>
              <a:rPr lang="tr-TR" sz="2200" smtClean="0"/>
              <a:t/>
            </a:r>
            <a:br>
              <a:rPr lang="tr-TR" sz="2200" smtClean="0"/>
            </a:br>
            <a:r>
              <a:rPr lang="tr-TR" sz="2200" b="1" smtClean="0"/>
              <a:t>İzotonik eksentrik (uzayan) kasılmada</a:t>
            </a:r>
            <a:r>
              <a:rPr lang="tr-TR" sz="2200" smtClean="0"/>
              <a:t>, çapraz köprüler aktine bağlı iken, yük çapraz köprüleri Z çizgisine çeker.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4105</TotalTime>
  <Words>1805</Words>
  <Application>Microsoft Office PowerPoint</Application>
  <PresentationFormat>Ekran Gösterisi (4:3)</PresentationFormat>
  <Paragraphs>187</Paragraphs>
  <Slides>36</Slides>
  <Notes>19</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36</vt:i4>
      </vt:variant>
    </vt:vector>
  </HeadingPairs>
  <TitlesOfParts>
    <vt:vector size="40" baseType="lpstr">
      <vt:lpstr>Arial</vt:lpstr>
      <vt:lpstr>Calibri</vt:lpstr>
      <vt:lpstr>Wingdings</vt:lpstr>
      <vt:lpstr>Varsayılan Tasarım</vt:lpstr>
      <vt:lpstr>MEKANİK</vt:lpstr>
      <vt:lpstr>KAVRAMLAR</vt:lpstr>
      <vt:lpstr>Kuvvet-yük</vt:lpstr>
      <vt:lpstr>PowerPoint Sunusu</vt:lpstr>
      <vt:lpstr>PowerPoint Sunusu</vt:lpstr>
      <vt:lpstr> İzotonik Kasılma  </vt:lpstr>
      <vt:lpstr>İzotonik Kasılma</vt:lpstr>
      <vt:lpstr>İzotonik kasılma  (Eksentrik kasılma)</vt:lpstr>
      <vt:lpstr>Çapraz köprü döngüsü:    İzometrik kasılmada yük yüzünden ince flamanlar hareket edemez, çapraz köprüler art arda aynı bağlanma bölgesine bağlanır  İzotonik konsentrik kasılmada, çapraz köprüler aktinin farklı aktif bölgelerine bağlanır kas kısalır.  İzotonik eksentrik (uzayan) kasılmada, çapraz köprüler aktine bağlı iken, yük çapraz köprüleri Z çizgisine çeker.</vt:lpstr>
      <vt:lpstr>İskelet kası hücresinin özellikleri</vt:lpstr>
      <vt:lpstr>PowerPoint Sunusu</vt:lpstr>
      <vt:lpstr>İzometrik kasılmada sarsı </vt:lpstr>
      <vt:lpstr>Latent dönem</vt:lpstr>
      <vt:lpstr>Kasılma süresi</vt:lpstr>
      <vt:lpstr>İzometrik ve izotonik kasılmaya ait bazı özellikler  (tek kas lifi) </vt:lpstr>
      <vt:lpstr>İzotonik kasılma:  Yük-kısalma hızı ilişkisi </vt:lpstr>
      <vt:lpstr>İzotonik kasılma: Yük-Kısalma hızı ilişkisi </vt:lpstr>
      <vt:lpstr>PowerPoint Sunusu</vt:lpstr>
      <vt:lpstr>İzometrik kasılma: Boy-gerim İlişkisi </vt:lpstr>
      <vt:lpstr>PowerPoint Sunusu</vt:lpstr>
      <vt:lpstr>İzometrik kasılma: Boy-gerim İlişkisi</vt:lpstr>
      <vt:lpstr>İskelet kasında sumasyon: Kuvveti/kısalma-kasılma hızını artırır. -Zamansal (Uyarı frekansı artar) -Uzaysal (Uyarılan motor  birim sayısı artar) (Tip I, IIa, IIb)</vt:lpstr>
      <vt:lpstr>Zamansal sumasyon</vt:lpstr>
      <vt:lpstr>Zamansal sumasyonda gerim artışı</vt:lpstr>
      <vt:lpstr>İskelet kası enerji metabolizması</vt:lpstr>
      <vt:lpstr>İskelet kası enerji metabolizması</vt:lpstr>
      <vt:lpstr>1-Fosfokreatin depoları</vt:lpstr>
      <vt:lpstr>2-Glikoliz</vt:lpstr>
      <vt:lpstr>3- Oksidatif metabolizma</vt:lpstr>
      <vt:lpstr>PowerPoint Sunusu</vt:lpstr>
      <vt:lpstr>PowerPoint Sunusu</vt:lpstr>
      <vt:lpstr>PowerPoint Sunusu</vt:lpstr>
      <vt:lpstr>Oksijen Açığı</vt:lpstr>
      <vt:lpstr>Yorgunluk</vt:lpstr>
      <vt:lpstr>Yorgunluk</vt:lpstr>
      <vt:lpstr>Yorgunluk</vt:lpstr>
    </vt:vector>
  </TitlesOfParts>
  <Company>ankara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MEKANİK</dc:title>
  <dc:creator>ersoz</dc:creator>
  <cp:lastModifiedBy>user</cp:lastModifiedBy>
  <cp:revision>233</cp:revision>
  <dcterms:created xsi:type="dcterms:W3CDTF">2016-02-16T00:28:58Z</dcterms:created>
  <dcterms:modified xsi:type="dcterms:W3CDTF">2020-05-17T10:35:52Z</dcterms:modified>
</cp:coreProperties>
</file>