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7" r:id="rId10"/>
    <p:sldId id="259" r:id="rId11"/>
    <p:sldId id="260" r:id="rId12"/>
    <p:sldId id="261" r:id="rId13"/>
    <p:sldId id="262" r:id="rId14"/>
    <p:sldId id="263" r:id="rId15"/>
    <p:sldId id="265" r:id="rId16"/>
    <p:sldId id="264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7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6"/>
    <p:restoredTop sz="97117" autoAdjust="0"/>
  </p:normalViewPr>
  <p:slideViewPr>
    <p:cSldViewPr snapToGrid="0" snapToObjects="1" showGuides="1">
      <p:cViewPr varScale="1">
        <p:scale>
          <a:sx n="64" d="100"/>
          <a:sy n="64" d="100"/>
        </p:scale>
        <p:origin x="840" y="184"/>
      </p:cViewPr>
      <p:guideLst>
        <p:guide orient="horz" pos="2457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81E-2D8E-DF49-9A6A-327D112009FF}" type="datetimeFigureOut">
              <a:rPr lang="en-US" smtClean="0"/>
              <a:pPr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94A3-B172-3949-A872-107BFBE92A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81E-2D8E-DF49-9A6A-327D112009FF}" type="datetimeFigureOut">
              <a:rPr lang="en-US" smtClean="0"/>
              <a:pPr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94A3-B172-3949-A872-107BFBE92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81E-2D8E-DF49-9A6A-327D112009FF}" type="datetimeFigureOut">
              <a:rPr lang="en-US" smtClean="0"/>
              <a:pPr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94A3-B172-3949-A872-107BFBE92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7322C-687B-E14C-8A3E-2E8ECF06B1A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0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81E-2D8E-DF49-9A6A-327D112009FF}" type="datetimeFigureOut">
              <a:rPr lang="en-US" smtClean="0"/>
              <a:pPr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94A3-B172-3949-A872-107BFBE92A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81E-2D8E-DF49-9A6A-327D112009FF}" type="datetimeFigureOut">
              <a:rPr lang="en-US" smtClean="0"/>
              <a:pPr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94A3-B172-3949-A872-107BFBE92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81E-2D8E-DF49-9A6A-327D112009FF}" type="datetimeFigureOut">
              <a:rPr lang="en-US" smtClean="0"/>
              <a:pPr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94A3-B172-3949-A872-107BFBE92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81E-2D8E-DF49-9A6A-327D112009FF}" type="datetimeFigureOut">
              <a:rPr lang="en-US" smtClean="0"/>
              <a:pPr/>
              <a:t>3/19/18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94A3-B172-3949-A872-107BFBE92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81E-2D8E-DF49-9A6A-327D112009FF}" type="datetimeFigureOut">
              <a:rPr lang="en-US" smtClean="0"/>
              <a:pPr/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94A3-B172-3949-A872-107BFBE92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81E-2D8E-DF49-9A6A-327D112009FF}" type="datetimeFigureOut">
              <a:rPr lang="en-US" smtClean="0"/>
              <a:pPr/>
              <a:t>3/19/18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94A3-B172-3949-A872-107BFBE92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81E-2D8E-DF49-9A6A-327D112009FF}" type="datetimeFigureOut">
              <a:rPr lang="en-US" smtClean="0"/>
              <a:pPr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94A3-B172-3949-A872-107BFBE92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81E-2D8E-DF49-9A6A-327D112009FF}" type="datetimeFigureOut">
              <a:rPr lang="en-US" smtClean="0"/>
              <a:pPr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94A3-B172-3949-A872-107BFBE92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5EAA81E-2D8E-DF49-9A6A-327D112009FF}" type="datetimeFigureOut">
              <a:rPr lang="en-US" smtClean="0"/>
              <a:pPr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86494A3-B172-3949-A872-107BFBE92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cap="small" dirty="0" err="1"/>
              <a:t>mi</a:t>
            </a:r>
            <a:r>
              <a:rPr lang="en-US" sz="4400" dirty="0" err="1"/>
              <a:t>RNA</a:t>
            </a:r>
            <a:r>
              <a:rPr lang="en-US" sz="4400" dirty="0"/>
              <a:t>-related databases</a:t>
            </a:r>
          </a:p>
        </p:txBody>
      </p:sp>
    </p:spTree>
    <p:extLst>
      <p:ext uri="{BB962C8B-B14F-4D97-AF65-F5344CB8AC3E}">
        <p14:creationId xmlns:p14="http://schemas.microsoft.com/office/powerpoint/2010/main" val="4517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small" dirty="0" err="1">
                <a:solidFill>
                  <a:srgbClr val="ECC577"/>
                </a:solidFill>
              </a:rPr>
              <a:t>miRNA</a:t>
            </a:r>
            <a:r>
              <a:rPr lang="en-US" sz="3600" b="1" cap="small" dirty="0">
                <a:solidFill>
                  <a:srgbClr val="ECC577"/>
                </a:solidFill>
              </a:rPr>
              <a:t> And </a:t>
            </a:r>
            <a:r>
              <a:rPr lang="en-US" sz="3600" b="1" cap="small" dirty="0" err="1">
                <a:solidFill>
                  <a:srgbClr val="ECC577"/>
                </a:solidFill>
              </a:rPr>
              <a:t>miRNA</a:t>
            </a:r>
            <a:r>
              <a:rPr lang="en-US" sz="3600" b="1" cap="small" dirty="0">
                <a:solidFill>
                  <a:srgbClr val="ECC577"/>
                </a:solidFill>
              </a:rPr>
              <a:t> Sequence Information</a:t>
            </a:r>
            <a:endParaRPr lang="en-US" sz="3600" b="1" dirty="0">
              <a:solidFill>
                <a:srgbClr val="ECC57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miRBASE</a:t>
            </a:r>
            <a:endParaRPr lang="en-US" sz="2800" b="1" dirty="0"/>
          </a:p>
          <a:p>
            <a:pPr lvl="1"/>
            <a:r>
              <a:rPr lang="en-US" sz="2400" dirty="0"/>
              <a:t>The </a:t>
            </a:r>
            <a:r>
              <a:rPr lang="en-US" sz="2400" dirty="0" err="1"/>
              <a:t>miRBase</a:t>
            </a:r>
            <a:r>
              <a:rPr lang="en-US" sz="2400" dirty="0"/>
              <a:t> database is a searchable database of published </a:t>
            </a:r>
            <a:r>
              <a:rPr lang="en-US" sz="2400" dirty="0" err="1"/>
              <a:t>miRNA</a:t>
            </a:r>
            <a:r>
              <a:rPr lang="en-US" sz="2400" dirty="0"/>
              <a:t> sequences and annotation. </a:t>
            </a:r>
          </a:p>
          <a:p>
            <a:pPr lvl="1"/>
            <a:r>
              <a:rPr lang="en-US" sz="2400" dirty="0"/>
              <a:t>Each entry in the </a:t>
            </a:r>
            <a:r>
              <a:rPr lang="en-US" sz="2400" dirty="0" err="1"/>
              <a:t>miRBase</a:t>
            </a:r>
            <a:r>
              <a:rPr lang="en-US" sz="2400" dirty="0"/>
              <a:t> Sequence database represents a predicted hairpin portion of a </a:t>
            </a:r>
            <a:r>
              <a:rPr lang="en-US" sz="2400" dirty="0" err="1"/>
              <a:t>miRNA</a:t>
            </a:r>
            <a:r>
              <a:rPr lang="en-US" sz="2400" dirty="0"/>
              <a:t> transcript (termed </a:t>
            </a:r>
            <a:r>
              <a:rPr lang="en-US" sz="2400" dirty="0" err="1"/>
              <a:t>mir</a:t>
            </a:r>
            <a:r>
              <a:rPr lang="en-US" sz="2400" dirty="0"/>
              <a:t> in the database)</a:t>
            </a:r>
          </a:p>
          <a:p>
            <a:pPr lvl="1"/>
            <a:r>
              <a:rPr lang="en-US" sz="2400" dirty="0"/>
              <a:t> information on the location and sequence of the mature </a:t>
            </a:r>
            <a:r>
              <a:rPr lang="en-US" sz="2400" dirty="0" err="1"/>
              <a:t>miRNA</a:t>
            </a:r>
            <a:r>
              <a:rPr lang="en-US" sz="2400" dirty="0"/>
              <a:t> sequence (termed </a:t>
            </a:r>
            <a:r>
              <a:rPr lang="en-US" sz="2400" dirty="0" err="1"/>
              <a:t>miR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524188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10-26 at 11.05.05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" b="8462"/>
          <a:stretch>
            <a:fillRect/>
          </a:stretch>
        </p:blipFill>
        <p:spPr>
          <a:xfrm>
            <a:off x="27543" y="869799"/>
            <a:ext cx="9116457" cy="4733545"/>
          </a:xfrm>
        </p:spPr>
      </p:pic>
      <p:sp>
        <p:nvSpPr>
          <p:cNvPr id="5" name="TextBox 4"/>
          <p:cNvSpPr txBox="1"/>
          <p:nvPr/>
        </p:nvSpPr>
        <p:spPr>
          <a:xfrm>
            <a:off x="6712346" y="6154929"/>
            <a:ext cx="230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www.mirbase.org</a:t>
            </a:r>
            <a:r>
              <a:rPr lang="en-US" dirty="0"/>
              <a:t>/</a:t>
            </a:r>
          </a:p>
        </p:txBody>
      </p:sp>
      <p:sp>
        <p:nvSpPr>
          <p:cNvPr id="6" name="Oval 5"/>
          <p:cNvSpPr/>
          <p:nvPr/>
        </p:nvSpPr>
        <p:spPr>
          <a:xfrm>
            <a:off x="6712346" y="2380342"/>
            <a:ext cx="2431654" cy="59724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9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10-27 at 1.51.50 PM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t="8462" r="15797" b="8462"/>
          <a:stretch/>
        </p:blipFill>
        <p:spPr>
          <a:xfrm>
            <a:off x="673877" y="79700"/>
            <a:ext cx="7808864" cy="5769042"/>
          </a:xfrm>
        </p:spPr>
      </p:pic>
      <p:sp>
        <p:nvSpPr>
          <p:cNvPr id="3" name="TextBox 2"/>
          <p:cNvSpPr txBox="1"/>
          <p:nvPr/>
        </p:nvSpPr>
        <p:spPr>
          <a:xfrm>
            <a:off x="6712346" y="6154929"/>
            <a:ext cx="230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www.mirbase.org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8301926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10-27 at 1.52.38 PM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t="8462" r="15355" b="8462"/>
          <a:stretch/>
        </p:blipFill>
        <p:spPr>
          <a:xfrm>
            <a:off x="760881" y="96323"/>
            <a:ext cx="7605332" cy="5618678"/>
          </a:xfrm>
        </p:spPr>
      </p:pic>
      <p:sp>
        <p:nvSpPr>
          <p:cNvPr id="3" name="TextBox 2"/>
          <p:cNvSpPr txBox="1"/>
          <p:nvPr/>
        </p:nvSpPr>
        <p:spPr>
          <a:xfrm>
            <a:off x="6712346" y="6154929"/>
            <a:ext cx="230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www.mirbase.org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8274381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10-27 at 1.54.54 PM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" t="12850" r="23442" b="8462"/>
          <a:stretch/>
        </p:blipFill>
        <p:spPr>
          <a:xfrm>
            <a:off x="613438" y="128160"/>
            <a:ext cx="7917123" cy="5586839"/>
          </a:xfrm>
        </p:spPr>
      </p:pic>
      <p:sp>
        <p:nvSpPr>
          <p:cNvPr id="3" name="TextBox 2"/>
          <p:cNvSpPr txBox="1"/>
          <p:nvPr/>
        </p:nvSpPr>
        <p:spPr>
          <a:xfrm>
            <a:off x="6712346" y="6154929"/>
            <a:ext cx="230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www.mirbase.org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4147199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10-27 at 2.01.47 PM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8462" r="22171" b="8462"/>
          <a:stretch/>
        </p:blipFill>
        <p:spPr>
          <a:xfrm>
            <a:off x="5408" y="39977"/>
            <a:ext cx="9151589" cy="6711120"/>
          </a:xfrm>
        </p:spPr>
      </p:pic>
    </p:spTree>
    <p:extLst>
      <p:ext uri="{BB962C8B-B14F-4D97-AF65-F5344CB8AC3E}">
        <p14:creationId xmlns:p14="http://schemas.microsoft.com/office/powerpoint/2010/main" val="21884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10-27 at 2.02.29 PM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2614" r="15796" b="8227"/>
          <a:stretch/>
        </p:blipFill>
        <p:spPr>
          <a:xfrm>
            <a:off x="555611" y="72182"/>
            <a:ext cx="8032778" cy="5642818"/>
          </a:xfrm>
        </p:spPr>
      </p:pic>
      <p:sp>
        <p:nvSpPr>
          <p:cNvPr id="3" name="TextBox 2"/>
          <p:cNvSpPr txBox="1"/>
          <p:nvPr/>
        </p:nvSpPr>
        <p:spPr>
          <a:xfrm>
            <a:off x="6712346" y="6154929"/>
            <a:ext cx="230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www.mirbase.org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780900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8452"/>
            <a:ext cx="7924800" cy="510580"/>
          </a:xfrm>
        </p:spPr>
        <p:txBody>
          <a:bodyPr/>
          <a:lstStyle/>
          <a:p>
            <a:r>
              <a:rPr lang="en-US" b="1" cap="sm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Release Issue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55598" y="1441083"/>
            <a:ext cx="7924800" cy="41148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5277" r="13300" b="6143"/>
          <a:stretch/>
        </p:blipFill>
        <p:spPr bwMode="auto">
          <a:xfrm>
            <a:off x="274988" y="679032"/>
            <a:ext cx="8335612" cy="597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35917" y="1568084"/>
            <a:ext cx="1746229" cy="5799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small" dirty="0"/>
              <a:t>Searching And Browsing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Both hairpin and mature sequences are available for </a:t>
            </a:r>
            <a:r>
              <a:rPr lang="en-US" sz="2800" i="1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searching</a:t>
            </a:r>
            <a:r>
              <a:rPr lang="en-US" sz="2800" dirty="0"/>
              <a:t> and </a:t>
            </a:r>
            <a:r>
              <a:rPr lang="en-US" sz="2800" i="1" cap="all" dirty="0">
                <a:solidFill>
                  <a:srgbClr val="F2D9A4"/>
                </a:solidFill>
              </a:rPr>
              <a:t>browsing</a:t>
            </a:r>
            <a:r>
              <a:rPr lang="en-US" sz="2800" dirty="0"/>
              <a:t>, and entries can also be retrieved by name, keyword, references and annotation.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976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err="1"/>
              <a:t>Discoverey</a:t>
            </a:r>
            <a:r>
              <a:rPr lang="tr-TR" sz="3600" b="1" dirty="0"/>
              <a:t> of </a:t>
            </a:r>
            <a:r>
              <a:rPr lang="tr-TR" sz="3600" b="1" dirty="0" err="1"/>
              <a:t>miRNAs</a:t>
            </a:r>
            <a:endParaRPr lang="tr-T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057400"/>
            <a:ext cx="822960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microRNAs were discovered in 1993 by Victor Ambros, Rosalind Lee and Rhonda Feinbaum during a study of the gene </a:t>
            </a:r>
            <a:r>
              <a:rPr lang="en-US" sz="2400" i="1" dirty="0"/>
              <a:t>lin-14</a:t>
            </a:r>
            <a:r>
              <a:rPr lang="en-US" sz="2400" dirty="0"/>
              <a:t> in </a:t>
            </a:r>
            <a:r>
              <a:rPr lang="en-US" sz="2400" i="1" dirty="0"/>
              <a:t>C. elegans</a:t>
            </a:r>
            <a:r>
              <a:rPr lang="en-US" sz="2400" dirty="0"/>
              <a:t> development.</a:t>
            </a:r>
            <a:endParaRPr lang="tr-TR" sz="2400" dirty="0"/>
          </a:p>
          <a:p>
            <a:r>
              <a:rPr lang="en-US" sz="2400" dirty="0"/>
              <a:t>They found that LIN-14 protein abundance was regulated by a short RNA product encoded by the </a:t>
            </a:r>
            <a:r>
              <a:rPr lang="en-US" sz="2400" i="1" dirty="0"/>
              <a:t>lin-4</a:t>
            </a:r>
            <a:r>
              <a:rPr lang="en-US" sz="2400" dirty="0"/>
              <a:t> gene.</a:t>
            </a:r>
            <a:endParaRPr lang="tr-TR" sz="2400" dirty="0"/>
          </a:p>
        </p:txBody>
      </p:sp>
      <p:pic>
        <p:nvPicPr>
          <p:cNvPr id="7170" name="Picture 2" descr="http://t2.gstatic.com/images?q=tbn:ANd9GcQLFU7TV8yiMwyoOgGbWzrYd7f8ZrZUHTGBJ_MGtQa8c0RojqtR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1000"/>
            <a:ext cx="2181741" cy="952501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0328"/>
            <a:ext cx="7924800" cy="1143000"/>
          </a:xfrm>
        </p:spPr>
        <p:txBody>
          <a:bodyPr>
            <a:normAutofit/>
          </a:bodyPr>
          <a:lstStyle/>
          <a:p>
            <a:r>
              <a:rPr lang="tr-TR" sz="3600" b="1" dirty="0"/>
              <a:t>lin-4 &amp; lin-14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893090"/>
            <a:ext cx="8229600" cy="2743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2400" i="1" dirty="0"/>
              <a:t>lin-14</a:t>
            </a:r>
            <a:r>
              <a:rPr lang="tr-TR" sz="2400" dirty="0"/>
              <a:t> geninin 3’ UTR bölgesinde </a:t>
            </a:r>
            <a:r>
              <a:rPr lang="tr-TR" sz="2400" i="1" dirty="0"/>
              <a:t>lin-4</a:t>
            </a:r>
            <a:r>
              <a:rPr lang="tr-TR" sz="2400" dirty="0"/>
              <a:t> RNA’ları ile  komplementer bir kaç bölge olduğu farkedilmiştir. </a:t>
            </a:r>
          </a:p>
          <a:p>
            <a:endParaRPr lang="tr-TR" sz="2400" dirty="0"/>
          </a:p>
          <a:p>
            <a:r>
              <a:rPr lang="tr-TR" sz="2400" i="1" dirty="0"/>
              <a:t>Ruvkun ve ark. </a:t>
            </a:r>
            <a:r>
              <a:rPr lang="tr-TR" sz="2400" dirty="0"/>
              <a:t>bu komplementarite nedeniyle </a:t>
            </a:r>
            <a:r>
              <a:rPr lang="tr-TR" sz="2400" i="1" dirty="0"/>
              <a:t>lin-14</a:t>
            </a:r>
            <a:r>
              <a:rPr lang="tr-TR" sz="2400" dirty="0"/>
              <a:t> mRNA seviyesinde farkedilir bir değişim olmaksızın </a:t>
            </a:r>
            <a:r>
              <a:rPr lang="tr-TR" sz="2400" i="1" dirty="0"/>
              <a:t>LİN-14</a:t>
            </a:r>
            <a:r>
              <a:rPr lang="tr-TR" sz="2400" dirty="0"/>
              <a:t> protein miktarının azaldığını göstermiştir.</a:t>
            </a:r>
          </a:p>
        </p:txBody>
      </p:sp>
      <p:pic>
        <p:nvPicPr>
          <p:cNvPr id="25604" name="Picture 4" descr="C:\Documents and Settings\seleng\Desktop\SEMİNER\seminer için makaleler\lin4 lin 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0" y="1334548"/>
            <a:ext cx="5641975" cy="1984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3289573"/>
            <a:ext cx="4114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b="1" dirty="0"/>
              <a:t>“</a:t>
            </a:r>
            <a:r>
              <a:rPr lang="tr-TR" sz="900" b="1" dirty="0" err="1"/>
              <a:t>MicroRNA</a:t>
            </a:r>
            <a:r>
              <a:rPr lang="tr-TR" sz="900" b="1" dirty="0"/>
              <a:t> targeting in mammalian genomes: genes </a:t>
            </a:r>
            <a:r>
              <a:rPr lang="tr-TR" sz="900" b="1" dirty="0" err="1"/>
              <a:t>and</a:t>
            </a:r>
            <a:r>
              <a:rPr lang="tr-TR" sz="900" b="1" dirty="0"/>
              <a:t> </a:t>
            </a:r>
            <a:r>
              <a:rPr lang="tr-TR" sz="900" b="1" dirty="0" err="1"/>
              <a:t>mechanisms</a:t>
            </a:r>
            <a:r>
              <a:rPr lang="tr-TR" sz="900" b="1" dirty="0"/>
              <a:t>”</a:t>
            </a:r>
          </a:p>
          <a:p>
            <a:r>
              <a:rPr lang="tr-TR" sz="900" dirty="0"/>
              <a:t>S. A. Muljo, C. Kanellopoulou, L. Aravind</a:t>
            </a:r>
          </a:p>
          <a:p>
            <a:r>
              <a:rPr lang="tr-TR" sz="900" dirty="0"/>
              <a:t>DOI: 10.1002/wsbm.53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let-7 &amp; lin-41</a:t>
            </a:r>
          </a:p>
        </p:txBody>
      </p:sp>
      <p:pic>
        <p:nvPicPr>
          <p:cNvPr id="2050" name="Picture 2" descr="C:\Users\selen\Desktop\lin4 let 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5486400" cy="2609088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tr-TR" sz="3600" b="1" cap="none" dirty="0" err="1"/>
              <a:t>miRNA</a:t>
            </a:r>
            <a:r>
              <a:rPr lang="tr-TR" sz="3600" b="1" cap="none" dirty="0"/>
              <a:t> </a:t>
            </a:r>
            <a:r>
              <a:rPr lang="tr-TR" sz="3600" b="1" cap="none" dirty="0" err="1"/>
              <a:t>Biogenesis</a:t>
            </a:r>
            <a:endParaRPr lang="tr-TR" sz="3600" b="1" cap="none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3868462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0" y="6096000"/>
            <a:ext cx="3979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Bushati N, M. Cohen S,2007, Annu.Rev. Cell. Biol. 23:175-205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108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         </a:t>
            </a:r>
            <a:r>
              <a:rPr lang="tr-TR" sz="3600" b="1" dirty="0" err="1"/>
              <a:t>miRNA</a:t>
            </a:r>
            <a:r>
              <a:rPr lang="tr-TR" sz="3600" b="1" dirty="0"/>
              <a:t> Etki Mekanizması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1875" t="48000" r="49375" b="28000"/>
          <a:stretch>
            <a:fillRect/>
          </a:stretch>
        </p:blipFill>
        <p:spPr bwMode="auto">
          <a:xfrm>
            <a:off x="152400" y="3352800"/>
            <a:ext cx="4114800" cy="15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51875" t="48000" r="6875" b="28000"/>
          <a:stretch>
            <a:fillRect/>
          </a:stretch>
        </p:blipFill>
        <p:spPr bwMode="auto">
          <a:xfrm>
            <a:off x="4572000" y="3429000"/>
            <a:ext cx="398145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Sağ Ok"/>
          <p:cNvSpPr/>
          <p:nvPr/>
        </p:nvSpPr>
        <p:spPr>
          <a:xfrm rot="7657710">
            <a:off x="2696011" y="1820651"/>
            <a:ext cx="1667506" cy="279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Ok"/>
          <p:cNvSpPr/>
          <p:nvPr/>
        </p:nvSpPr>
        <p:spPr>
          <a:xfrm rot="3278169">
            <a:off x="4681694" y="1814326"/>
            <a:ext cx="1568412" cy="288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Metin kutusu"/>
          <p:cNvSpPr txBox="1"/>
          <p:nvPr/>
        </p:nvSpPr>
        <p:spPr>
          <a:xfrm>
            <a:off x="152400" y="63963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Sun W, J. </a:t>
            </a:r>
            <a:r>
              <a:rPr lang="tr-TR" sz="1200" dirty="0" err="1"/>
              <a:t>Li</a:t>
            </a:r>
            <a:r>
              <a:rPr lang="tr-TR" sz="1200" dirty="0"/>
              <a:t> Y, </a:t>
            </a:r>
            <a:r>
              <a:rPr lang="tr-TR" sz="1200" dirty="0" err="1"/>
              <a:t>Huang</a:t>
            </a:r>
            <a:r>
              <a:rPr lang="tr-TR" sz="1200" dirty="0"/>
              <a:t> H. Da, </a:t>
            </a:r>
            <a:r>
              <a:rPr lang="tr-TR" sz="1200" dirty="0" err="1"/>
              <a:t>Shyy</a:t>
            </a:r>
            <a:r>
              <a:rPr lang="tr-TR" sz="1200" dirty="0"/>
              <a:t> John Y-J, </a:t>
            </a:r>
            <a:r>
              <a:rPr lang="tr-TR" sz="1200" dirty="0" err="1"/>
              <a:t>Chien</a:t>
            </a:r>
            <a:r>
              <a:rPr lang="tr-TR" sz="1200" dirty="0"/>
              <a:t> </a:t>
            </a:r>
            <a:r>
              <a:rPr lang="tr-TR" sz="1200" dirty="0" err="1"/>
              <a:t>Shu</a:t>
            </a:r>
            <a:r>
              <a:rPr lang="tr-TR" sz="1200" dirty="0"/>
              <a:t>. “</a:t>
            </a:r>
            <a:r>
              <a:rPr lang="tr-TR" sz="1200" i="1" dirty="0" err="1"/>
              <a:t>microRNA</a:t>
            </a:r>
            <a:r>
              <a:rPr lang="tr-TR" sz="1200" i="1" dirty="0"/>
              <a:t>: A </a:t>
            </a:r>
            <a:r>
              <a:rPr lang="tr-TR" sz="1200" i="1" dirty="0" err="1"/>
              <a:t>Master</a:t>
            </a:r>
            <a:r>
              <a:rPr lang="tr-TR" sz="1200" i="1" dirty="0"/>
              <a:t> </a:t>
            </a:r>
            <a:r>
              <a:rPr lang="tr-TR" sz="1200" i="1" dirty="0" err="1"/>
              <a:t>Regulator</a:t>
            </a:r>
            <a:r>
              <a:rPr lang="tr-TR" sz="1200" i="1" dirty="0"/>
              <a:t> of </a:t>
            </a:r>
            <a:r>
              <a:rPr lang="tr-TR" sz="1200" i="1" dirty="0" err="1"/>
              <a:t>Cellular</a:t>
            </a:r>
            <a:r>
              <a:rPr lang="tr-TR" sz="1200" i="1" dirty="0"/>
              <a:t> </a:t>
            </a:r>
            <a:r>
              <a:rPr lang="tr-TR" sz="1200" i="1" dirty="0" err="1"/>
              <a:t>Processes</a:t>
            </a:r>
            <a:r>
              <a:rPr lang="tr-TR" sz="1200" i="1" dirty="0"/>
              <a:t> </a:t>
            </a:r>
            <a:r>
              <a:rPr lang="tr-TR" sz="1200" i="1" dirty="0" err="1"/>
              <a:t>for</a:t>
            </a:r>
            <a:r>
              <a:rPr lang="tr-TR" sz="1200" i="1" dirty="0"/>
              <a:t> </a:t>
            </a:r>
            <a:r>
              <a:rPr lang="tr-TR" sz="1200" i="1" dirty="0" err="1"/>
              <a:t>Bioengineering</a:t>
            </a:r>
            <a:r>
              <a:rPr lang="tr-TR" sz="1200" i="1" dirty="0"/>
              <a:t> </a:t>
            </a:r>
            <a:r>
              <a:rPr lang="tr-TR" sz="1200" i="1" dirty="0" err="1"/>
              <a:t>Systems</a:t>
            </a:r>
            <a:r>
              <a:rPr lang="tr-TR" sz="1200" i="1" dirty="0"/>
              <a:t>”.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Ann</a:t>
            </a:r>
            <a:r>
              <a:rPr lang="tr-TR" sz="1200" dirty="0"/>
              <a:t>. </a:t>
            </a:r>
            <a:r>
              <a:rPr lang="tr-TR" sz="1200" dirty="0" err="1"/>
              <a:t>Rev</a:t>
            </a:r>
            <a:r>
              <a:rPr lang="tr-TR" sz="1200" dirty="0"/>
              <a:t>. </a:t>
            </a:r>
            <a:r>
              <a:rPr lang="tr-TR" sz="1200" dirty="0" err="1"/>
              <a:t>Cell</a:t>
            </a:r>
            <a:r>
              <a:rPr lang="tr-TR" sz="1200" dirty="0"/>
              <a:t> Dev. </a:t>
            </a:r>
            <a:r>
              <a:rPr lang="tr-TR" sz="1200" dirty="0" err="1"/>
              <a:t>Biol</a:t>
            </a:r>
            <a:r>
              <a:rPr lang="tr-TR" sz="1200" dirty="0"/>
              <a:t>. 2010; 12:1-27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838199" y="2667000"/>
            <a:ext cx="283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1. </a:t>
            </a:r>
            <a:r>
              <a:rPr lang="tr-TR" sz="2400" b="1" dirty="0" err="1"/>
              <a:t>mRNA</a:t>
            </a:r>
            <a:r>
              <a:rPr lang="tr-TR" sz="2400" b="1" dirty="0"/>
              <a:t> </a:t>
            </a:r>
            <a:r>
              <a:rPr lang="tr-TR" sz="2400" b="1" dirty="0" err="1"/>
              <a:t>degradation</a:t>
            </a:r>
            <a:endParaRPr lang="tr-TR" sz="2400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5105400" y="2667000"/>
            <a:ext cx="338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2. </a:t>
            </a:r>
            <a:r>
              <a:rPr lang="tr-TR" sz="2400" b="1" dirty="0" err="1"/>
              <a:t>Translational</a:t>
            </a:r>
            <a:r>
              <a:rPr lang="tr-TR" sz="2400" b="1" dirty="0"/>
              <a:t> </a:t>
            </a:r>
            <a:r>
              <a:rPr lang="tr-TR" sz="2400" b="1" dirty="0" err="1"/>
              <a:t>repression</a:t>
            </a:r>
            <a:endParaRPr lang="tr-TR" sz="2400" b="1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381000" y="5562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* </a:t>
            </a:r>
            <a:r>
              <a:rPr lang="tr-TR" sz="2400" dirty="0" err="1"/>
              <a:t>Komplementarite</a:t>
            </a:r>
            <a:r>
              <a:rPr lang="tr-TR" sz="2400" dirty="0"/>
              <a:t> derecesi belirleyici rol oynar.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/>
              <a:t>1. </a:t>
            </a:r>
            <a:r>
              <a:rPr lang="tr-TR" sz="3600" b="1" cap="none" dirty="0" err="1"/>
              <a:t>mRNA</a:t>
            </a:r>
            <a:r>
              <a:rPr lang="tr-TR" sz="3600" b="1" cap="none" dirty="0"/>
              <a:t> </a:t>
            </a:r>
            <a:r>
              <a:rPr lang="tr-TR" sz="3600" b="1" cap="none" dirty="0" err="1"/>
              <a:t>degradation</a:t>
            </a:r>
            <a:r>
              <a:rPr lang="tr-TR" sz="3600" b="1" cap="none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875" t="30000" r="26250" b="35475"/>
          <a:stretch>
            <a:fillRect/>
          </a:stretch>
        </p:blipFill>
        <p:spPr bwMode="auto">
          <a:xfrm>
            <a:off x="685800" y="2133600"/>
            <a:ext cx="68288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5 Metin kutusu"/>
          <p:cNvSpPr txBox="1"/>
          <p:nvPr/>
        </p:nvSpPr>
        <p:spPr>
          <a:xfrm>
            <a:off x="457200" y="5943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M</a:t>
            </a:r>
            <a:r>
              <a:rPr lang="tr-TR" sz="1200" dirty="0"/>
              <a:t>.</a:t>
            </a:r>
            <a:r>
              <a:rPr lang="de-DE" sz="1200" dirty="0"/>
              <a:t>R</a:t>
            </a:r>
            <a:r>
              <a:rPr lang="tr-TR" sz="1200" dirty="0"/>
              <a:t>.</a:t>
            </a:r>
            <a:r>
              <a:rPr lang="de-DE" sz="1200" dirty="0" err="1"/>
              <a:t>Fabian,N</a:t>
            </a:r>
            <a:r>
              <a:rPr lang="tr-TR" sz="1200" dirty="0"/>
              <a:t>.</a:t>
            </a:r>
            <a:r>
              <a:rPr lang="de-DE" sz="1200" dirty="0" err="1"/>
              <a:t>Sonenberg</a:t>
            </a:r>
            <a:r>
              <a:rPr lang="de-DE" sz="1200" dirty="0"/>
              <a:t>,</a:t>
            </a:r>
            <a:r>
              <a:rPr lang="tr-TR" sz="1200" dirty="0"/>
              <a:t> W.</a:t>
            </a:r>
            <a:r>
              <a:rPr lang="tr-TR" sz="1200" dirty="0" err="1"/>
              <a:t>Filipowicz</a:t>
            </a:r>
            <a:r>
              <a:rPr lang="tr-TR" sz="1200" dirty="0"/>
              <a:t>. “</a:t>
            </a:r>
            <a:r>
              <a:rPr lang="tr-TR" sz="1200" dirty="0" err="1"/>
              <a:t>Regulation</a:t>
            </a:r>
            <a:r>
              <a:rPr lang="tr-TR" sz="1200" dirty="0"/>
              <a:t> of </a:t>
            </a:r>
            <a:r>
              <a:rPr lang="tr-TR" sz="1200" dirty="0" err="1"/>
              <a:t>mRNA</a:t>
            </a:r>
            <a:r>
              <a:rPr lang="tr-TR" sz="1200" dirty="0"/>
              <a:t> </a:t>
            </a:r>
            <a:r>
              <a:rPr lang="tr-TR" sz="1200" dirty="0" err="1"/>
              <a:t>Translation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Stability</a:t>
            </a:r>
            <a:r>
              <a:rPr lang="tr-TR" sz="1200" dirty="0"/>
              <a:t> </a:t>
            </a:r>
            <a:r>
              <a:rPr lang="tr-TR" sz="1200" dirty="0" err="1"/>
              <a:t>by</a:t>
            </a:r>
            <a:r>
              <a:rPr lang="tr-TR" sz="1200" dirty="0"/>
              <a:t> </a:t>
            </a:r>
            <a:r>
              <a:rPr lang="tr-TR" sz="1200" dirty="0" err="1"/>
              <a:t>microRNAs</a:t>
            </a:r>
            <a:r>
              <a:rPr lang="tr-TR" sz="1200" dirty="0"/>
              <a:t>” </a:t>
            </a:r>
          </a:p>
          <a:p>
            <a:pPr algn="ctr"/>
            <a:r>
              <a:rPr lang="tr-TR" sz="1200" dirty="0" err="1"/>
              <a:t>Annu</a:t>
            </a:r>
            <a:r>
              <a:rPr lang="tr-TR" sz="1200" dirty="0"/>
              <a:t>. </a:t>
            </a:r>
            <a:r>
              <a:rPr lang="tr-TR" sz="1200" dirty="0" err="1"/>
              <a:t>Rev</a:t>
            </a:r>
            <a:r>
              <a:rPr lang="tr-TR" sz="1200" dirty="0"/>
              <a:t>. </a:t>
            </a:r>
            <a:r>
              <a:rPr lang="tr-TR" sz="1200" dirty="0" err="1"/>
              <a:t>Biochem</a:t>
            </a:r>
            <a:r>
              <a:rPr lang="tr-TR" sz="1200" dirty="0"/>
              <a:t>. 2010, 79: 351-379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9678"/>
            <a:ext cx="7924800" cy="1143000"/>
          </a:xfrm>
        </p:spPr>
        <p:txBody>
          <a:bodyPr>
            <a:normAutofit/>
          </a:bodyPr>
          <a:lstStyle/>
          <a:p>
            <a:r>
              <a:rPr lang="tr-TR" sz="3600" b="1" dirty="0"/>
              <a:t>2. </a:t>
            </a:r>
            <a:r>
              <a:rPr lang="tr-TR" sz="3600" b="1" dirty="0" err="1"/>
              <a:t>Transla</a:t>
            </a:r>
            <a:r>
              <a:rPr lang="tr-TR" sz="3600" b="1" cap="none" dirty="0" err="1"/>
              <a:t>tional</a:t>
            </a:r>
            <a:r>
              <a:rPr lang="tr-TR" sz="3600" b="1" cap="none" dirty="0"/>
              <a:t> </a:t>
            </a:r>
            <a:r>
              <a:rPr lang="tr-TR" sz="3600" b="1" cap="none" dirty="0" err="1"/>
              <a:t>repression</a:t>
            </a:r>
            <a:endParaRPr lang="tr-TR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2000" t="13000" r="22500" b="5000"/>
          <a:stretch>
            <a:fillRect/>
          </a:stretch>
        </p:blipFill>
        <p:spPr bwMode="auto">
          <a:xfrm>
            <a:off x="1828800" y="1371600"/>
            <a:ext cx="536373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4 Metin kutusu"/>
          <p:cNvSpPr txBox="1"/>
          <p:nvPr/>
        </p:nvSpPr>
        <p:spPr>
          <a:xfrm>
            <a:off x="381000" y="63963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M</a:t>
            </a:r>
            <a:r>
              <a:rPr lang="tr-TR" sz="1200" dirty="0"/>
              <a:t>.</a:t>
            </a:r>
            <a:r>
              <a:rPr lang="de-DE" sz="1200" dirty="0"/>
              <a:t>R</a:t>
            </a:r>
            <a:r>
              <a:rPr lang="tr-TR" sz="1200" dirty="0"/>
              <a:t>.</a:t>
            </a:r>
            <a:r>
              <a:rPr lang="de-DE" sz="1200" dirty="0" err="1"/>
              <a:t>Fabian,N</a:t>
            </a:r>
            <a:r>
              <a:rPr lang="tr-TR" sz="1200" dirty="0"/>
              <a:t>.</a:t>
            </a:r>
            <a:r>
              <a:rPr lang="de-DE" sz="1200" dirty="0" err="1"/>
              <a:t>Sonenberg</a:t>
            </a:r>
            <a:r>
              <a:rPr lang="de-DE" sz="1200" dirty="0"/>
              <a:t>,</a:t>
            </a:r>
            <a:r>
              <a:rPr lang="tr-TR" sz="1200" dirty="0"/>
              <a:t> W.</a:t>
            </a:r>
            <a:r>
              <a:rPr lang="tr-TR" sz="1200" dirty="0" err="1"/>
              <a:t>Filipowicz</a:t>
            </a:r>
            <a:r>
              <a:rPr lang="tr-TR" sz="1200" dirty="0"/>
              <a:t>. “</a:t>
            </a:r>
            <a:r>
              <a:rPr lang="tr-TR" sz="1200" dirty="0" err="1"/>
              <a:t>Regulation</a:t>
            </a:r>
            <a:r>
              <a:rPr lang="tr-TR" sz="1200" dirty="0"/>
              <a:t> of </a:t>
            </a:r>
            <a:r>
              <a:rPr lang="tr-TR" sz="1200" dirty="0" err="1"/>
              <a:t>mRNA</a:t>
            </a:r>
            <a:r>
              <a:rPr lang="tr-TR" sz="1200" dirty="0"/>
              <a:t> </a:t>
            </a:r>
            <a:r>
              <a:rPr lang="tr-TR" sz="1200" dirty="0" err="1"/>
              <a:t>Translation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Stability</a:t>
            </a:r>
            <a:r>
              <a:rPr lang="tr-TR" sz="1200" dirty="0"/>
              <a:t> </a:t>
            </a:r>
            <a:r>
              <a:rPr lang="tr-TR" sz="1200" dirty="0" err="1"/>
              <a:t>by</a:t>
            </a:r>
            <a:r>
              <a:rPr lang="tr-TR" sz="1200" dirty="0"/>
              <a:t> </a:t>
            </a:r>
            <a:r>
              <a:rPr lang="tr-TR" sz="1200" dirty="0" err="1"/>
              <a:t>microRNAs</a:t>
            </a:r>
            <a:r>
              <a:rPr lang="tr-TR" sz="1200" dirty="0"/>
              <a:t>” </a:t>
            </a:r>
          </a:p>
          <a:p>
            <a:pPr algn="ctr"/>
            <a:r>
              <a:rPr lang="tr-TR" sz="1200" dirty="0" err="1"/>
              <a:t>Annu</a:t>
            </a:r>
            <a:r>
              <a:rPr lang="tr-TR" sz="1200" dirty="0"/>
              <a:t>. </a:t>
            </a:r>
            <a:r>
              <a:rPr lang="tr-TR" sz="1200" dirty="0" err="1"/>
              <a:t>Rev</a:t>
            </a:r>
            <a:r>
              <a:rPr lang="tr-TR" sz="1200" dirty="0"/>
              <a:t>. </a:t>
            </a:r>
            <a:r>
              <a:rPr lang="tr-TR" sz="1200" dirty="0" err="1"/>
              <a:t>Biochem</a:t>
            </a:r>
            <a:r>
              <a:rPr lang="tr-TR" sz="1200" dirty="0"/>
              <a:t>. 2010, 79: 351-379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Hedef Tanıma Mekanizması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0625" t="30000" r="11250" b="43000"/>
          <a:stretch>
            <a:fillRect/>
          </a:stretch>
        </p:blipFill>
        <p:spPr bwMode="auto">
          <a:xfrm>
            <a:off x="914400" y="2057400"/>
            <a:ext cx="708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4343400" y="1295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3’UTR</a:t>
            </a:r>
          </a:p>
        </p:txBody>
      </p:sp>
      <p:sp>
        <p:nvSpPr>
          <p:cNvPr id="8" name="7 Sol Ayraç"/>
          <p:cNvSpPr/>
          <p:nvPr/>
        </p:nvSpPr>
        <p:spPr>
          <a:xfrm rot="16200000">
            <a:off x="4533900" y="-342900"/>
            <a:ext cx="457200" cy="449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3810000" y="3429000"/>
            <a:ext cx="2743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7772400" y="2209800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/>
              <a:t>mRNA</a:t>
            </a:r>
            <a:endParaRPr lang="tr-TR" sz="2000" b="1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17500" t="48000" r="15625" b="27000"/>
          <a:stretch>
            <a:fillRect/>
          </a:stretch>
        </p:blipFill>
        <p:spPr bwMode="auto">
          <a:xfrm>
            <a:off x="533400" y="4343400"/>
            <a:ext cx="815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6096000"/>
            <a:ext cx="3979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Bushati N, M. Cohen S,2007, Annu.Rev. Cell. Biol. 23:175-205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2696</TotalTime>
  <Words>451</Words>
  <Application>Microsoft Macintosh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Arial Narrow</vt:lpstr>
      <vt:lpstr>Horizon</vt:lpstr>
      <vt:lpstr>miRNA-related databases</vt:lpstr>
      <vt:lpstr>Discoverey of miRNAs</vt:lpstr>
      <vt:lpstr>lin-4 &amp; lin-14</vt:lpstr>
      <vt:lpstr>let-7 &amp; lin-41</vt:lpstr>
      <vt:lpstr>miRNA Biogenesis</vt:lpstr>
      <vt:lpstr>         miRNA Etki Mekanizması</vt:lpstr>
      <vt:lpstr>1. mRNA degradation </vt:lpstr>
      <vt:lpstr>2. Translational repression</vt:lpstr>
      <vt:lpstr>Hedef Tanıma Mekanizması</vt:lpstr>
      <vt:lpstr>miRNA And miRNA Sequence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Release Issue</vt:lpstr>
      <vt:lpstr>Searching And Browsing</vt:lpstr>
    </vt:vector>
  </TitlesOfParts>
  <Company>AG Biyoinformatik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MIRNA-related databases</dc:title>
  <dc:creator>Bala Gür Dedeoğlu</dc:creator>
  <cp:lastModifiedBy>bala dedeoglu</cp:lastModifiedBy>
  <cp:revision>72</cp:revision>
  <dcterms:created xsi:type="dcterms:W3CDTF">2011-10-26T20:09:29Z</dcterms:created>
  <dcterms:modified xsi:type="dcterms:W3CDTF">2018-03-19T17:39:30Z</dcterms:modified>
</cp:coreProperties>
</file>