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6" r:id="rId3"/>
    <p:sldId id="399" r:id="rId4"/>
    <p:sldId id="398" r:id="rId5"/>
    <p:sldId id="277" r:id="rId6"/>
    <p:sldId id="278" r:id="rId7"/>
    <p:sldId id="336" r:id="rId8"/>
    <p:sldId id="279" r:id="rId9"/>
    <p:sldId id="422" r:id="rId10"/>
    <p:sldId id="337" r:id="rId11"/>
    <p:sldId id="280" r:id="rId12"/>
    <p:sldId id="338" r:id="rId13"/>
    <p:sldId id="341" r:id="rId14"/>
    <p:sldId id="281" r:id="rId15"/>
    <p:sldId id="282" r:id="rId16"/>
    <p:sldId id="283" r:id="rId17"/>
    <p:sldId id="339" r:id="rId18"/>
    <p:sldId id="400" r:id="rId19"/>
    <p:sldId id="343" r:id="rId20"/>
    <p:sldId id="391" r:id="rId21"/>
    <p:sldId id="284" r:id="rId22"/>
    <p:sldId id="392" r:id="rId23"/>
    <p:sldId id="344" r:id="rId24"/>
    <p:sldId id="394" r:id="rId25"/>
    <p:sldId id="342" r:id="rId26"/>
    <p:sldId id="287" r:id="rId27"/>
    <p:sldId id="346" r:id="rId28"/>
    <p:sldId id="348" r:id="rId29"/>
    <p:sldId id="347" r:id="rId30"/>
    <p:sldId id="345" r:id="rId31"/>
    <p:sldId id="376" r:id="rId32"/>
    <p:sldId id="375" r:id="rId33"/>
    <p:sldId id="377" r:id="rId34"/>
    <p:sldId id="288" r:id="rId35"/>
    <p:sldId id="393" r:id="rId36"/>
    <p:sldId id="349" r:id="rId37"/>
    <p:sldId id="289" r:id="rId38"/>
    <p:sldId id="350" r:id="rId39"/>
    <p:sldId id="370" r:id="rId40"/>
    <p:sldId id="372" r:id="rId41"/>
    <p:sldId id="371" r:id="rId42"/>
    <p:sldId id="369" r:id="rId43"/>
    <p:sldId id="373" r:id="rId44"/>
    <p:sldId id="374" r:id="rId45"/>
    <p:sldId id="397" r:id="rId46"/>
    <p:sldId id="351" r:id="rId47"/>
    <p:sldId id="380" r:id="rId48"/>
    <p:sldId id="290" r:id="rId49"/>
    <p:sldId id="291" r:id="rId50"/>
    <p:sldId id="292" r:id="rId51"/>
    <p:sldId id="352" r:id="rId52"/>
    <p:sldId id="293" r:id="rId53"/>
    <p:sldId id="353" r:id="rId54"/>
    <p:sldId id="294" r:id="rId55"/>
    <p:sldId id="295" r:id="rId56"/>
    <p:sldId id="360" r:id="rId57"/>
    <p:sldId id="296" r:id="rId58"/>
    <p:sldId id="299" r:id="rId59"/>
    <p:sldId id="300" r:id="rId60"/>
    <p:sldId id="361" r:id="rId61"/>
    <p:sldId id="301" r:id="rId62"/>
    <p:sldId id="302" r:id="rId63"/>
    <p:sldId id="303" r:id="rId64"/>
    <p:sldId id="362" r:id="rId65"/>
    <p:sldId id="395" r:id="rId66"/>
    <p:sldId id="304" r:id="rId67"/>
    <p:sldId id="305" r:id="rId68"/>
    <p:sldId id="396" r:id="rId69"/>
    <p:sldId id="306" r:id="rId70"/>
    <p:sldId id="307" r:id="rId71"/>
    <p:sldId id="355" r:id="rId72"/>
    <p:sldId id="378" r:id="rId73"/>
    <p:sldId id="401" r:id="rId74"/>
    <p:sldId id="308" r:id="rId75"/>
    <p:sldId id="309" r:id="rId76"/>
    <p:sldId id="310" r:id="rId77"/>
    <p:sldId id="363" r:id="rId78"/>
    <p:sldId id="311" r:id="rId79"/>
    <p:sldId id="356" r:id="rId80"/>
    <p:sldId id="312" r:id="rId81"/>
    <p:sldId id="402" r:id="rId82"/>
    <p:sldId id="313" r:id="rId83"/>
    <p:sldId id="357" r:id="rId84"/>
    <p:sldId id="314" r:id="rId85"/>
    <p:sldId id="359" r:id="rId86"/>
    <p:sldId id="297" r:id="rId87"/>
    <p:sldId id="381" r:id="rId88"/>
    <p:sldId id="429" r:id="rId89"/>
    <p:sldId id="364" r:id="rId90"/>
    <p:sldId id="316" r:id="rId91"/>
    <p:sldId id="382" r:id="rId92"/>
    <p:sldId id="384" r:id="rId93"/>
    <p:sldId id="383" r:id="rId94"/>
    <p:sldId id="317" r:id="rId95"/>
    <p:sldId id="385" r:id="rId96"/>
    <p:sldId id="406" r:id="rId97"/>
    <p:sldId id="318" r:id="rId98"/>
    <p:sldId id="319" r:id="rId99"/>
    <p:sldId id="405" r:id="rId100"/>
    <p:sldId id="404" r:id="rId101"/>
    <p:sldId id="320" r:id="rId102"/>
    <p:sldId id="386" r:id="rId103"/>
    <p:sldId id="365" r:id="rId104"/>
    <p:sldId id="409" r:id="rId105"/>
    <p:sldId id="321" r:id="rId106"/>
    <p:sldId id="389" r:id="rId107"/>
    <p:sldId id="390" r:id="rId108"/>
    <p:sldId id="408" r:id="rId109"/>
    <p:sldId id="366" r:id="rId110"/>
    <p:sldId id="407" r:id="rId111"/>
    <p:sldId id="322" r:id="rId112"/>
    <p:sldId id="410" r:id="rId113"/>
    <p:sldId id="367" r:id="rId114"/>
    <p:sldId id="387" r:id="rId115"/>
    <p:sldId id="411" r:id="rId116"/>
    <p:sldId id="388" r:id="rId117"/>
    <p:sldId id="323" r:id="rId118"/>
    <p:sldId id="324" r:id="rId119"/>
    <p:sldId id="412" r:id="rId120"/>
    <p:sldId id="413" r:id="rId121"/>
    <p:sldId id="414" r:id="rId122"/>
    <p:sldId id="325" r:id="rId123"/>
    <p:sldId id="415" r:id="rId124"/>
    <p:sldId id="326" r:id="rId125"/>
    <p:sldId id="327" r:id="rId126"/>
    <p:sldId id="416" r:id="rId127"/>
    <p:sldId id="328" r:id="rId128"/>
    <p:sldId id="428" r:id="rId129"/>
    <p:sldId id="427" r:id="rId130"/>
    <p:sldId id="368" r:id="rId131"/>
    <p:sldId id="417" r:id="rId132"/>
    <p:sldId id="418" r:id="rId133"/>
    <p:sldId id="419" r:id="rId134"/>
    <p:sldId id="329" r:id="rId135"/>
    <p:sldId id="330" r:id="rId136"/>
    <p:sldId id="420" r:id="rId137"/>
    <p:sldId id="421" r:id="rId138"/>
    <p:sldId id="426" r:id="rId139"/>
    <p:sldId id="423" r:id="rId140"/>
    <p:sldId id="424" r:id="rId141"/>
    <p:sldId id="425" r:id="rId142"/>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01E"/>
    <a:srgbClr val="732313"/>
    <a:srgbClr val="FFCCFF"/>
    <a:srgbClr val="32EE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5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7AA363AE-61C6-4799-BE9D-BC2174E67429}" type="datetimeFigureOut">
              <a:rPr lang="tr-TR"/>
              <a:pPr>
                <a:defRPr/>
              </a:pPr>
              <a:t>03.12.2013</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040CBF83-B17B-482F-B904-55E625D2819B}" type="slidenum">
              <a:rPr lang="tr-TR"/>
              <a:pPr>
                <a:defRPr/>
              </a:pPr>
              <a:t>‹#›</a:t>
            </a:fld>
            <a:endParaRPr lang="tr-TR"/>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8802BB7A-F3AB-451A-8FF6-9189E0858DCE}" type="datetimeFigureOut">
              <a:rPr lang="tr-TR"/>
              <a:pPr>
                <a:defRPr/>
              </a:pPr>
              <a:t>03.12.2013</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06BEC668-41E2-40AA-9BC4-EEC0AC268407}" type="slidenum">
              <a:rPr lang="tr-TR"/>
              <a:pPr>
                <a:defRPr/>
              </a:pPr>
              <a:t>‹#›</a:t>
            </a:fld>
            <a:endParaRPr lang="tr-TR"/>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B764B11B-3E2D-4889-94E8-C762D097C850}" type="datetimeFigureOut">
              <a:rPr lang="tr-TR"/>
              <a:pPr>
                <a:defRPr/>
              </a:pPr>
              <a:t>03.12.2013</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5A4B351A-C0AB-46F1-A4D6-27A2C7177E1C}" type="slidenum">
              <a:rPr lang="tr-TR"/>
              <a:pPr>
                <a:defRPr/>
              </a:pPr>
              <a:t>‹#›</a:t>
            </a:fld>
            <a:endParaRPr lang="tr-TR"/>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C394BC20-3BC8-4259-81B8-668C80681719}" type="datetimeFigureOut">
              <a:rPr lang="tr-TR"/>
              <a:pPr>
                <a:defRPr/>
              </a:pPr>
              <a:t>03.12.2013</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3F1BF98-5A23-4C2B-BEC9-F6DB2ACB452E}" type="slidenum">
              <a:rPr lang="tr-TR"/>
              <a:pPr>
                <a:defRPr/>
              </a:pPr>
              <a:t>‹#›</a:t>
            </a:fld>
            <a:endParaRPr lang="tr-TR"/>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1A0C2624-2355-43A0-A65E-DF51E733B66B}" type="datetimeFigureOut">
              <a:rPr lang="tr-TR"/>
              <a:pPr>
                <a:defRPr/>
              </a:pPr>
              <a:t>03.12.2013</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CC7A520-5EF1-4A7A-A81A-31EDD19A8D42}" type="slidenum">
              <a:rPr lang="tr-TR"/>
              <a:pPr>
                <a:defRPr/>
              </a:pPr>
              <a:t>‹#›</a:t>
            </a:fld>
            <a:endParaRPr lang="tr-TR"/>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9AA9DE43-C6DD-4208-8E20-1298B18E8F38}" type="datetimeFigureOut">
              <a:rPr lang="tr-TR"/>
              <a:pPr>
                <a:defRPr/>
              </a:pPr>
              <a:t>03.12.2013</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B4D2470F-6B66-4AA8-8E00-54655DAB04F2}" type="slidenum">
              <a:rPr lang="tr-TR"/>
              <a:pPr>
                <a:defRPr/>
              </a:pPr>
              <a:t>‹#›</a:t>
            </a:fld>
            <a:endParaRPr lang="tr-TR"/>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F0AFD602-91CF-4E4B-B253-33EABE725709}" type="datetimeFigureOut">
              <a:rPr lang="tr-TR"/>
              <a:pPr>
                <a:defRPr/>
              </a:pPr>
              <a:t>03.12.2013</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02727D22-3330-49EF-A38C-C8535822CBF3}" type="slidenum">
              <a:rPr lang="tr-TR"/>
              <a:pPr>
                <a:defRPr/>
              </a:pPr>
              <a:t>‹#›</a:t>
            </a:fld>
            <a:endParaRPr lang="tr-TR"/>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405098A3-2B63-4E3E-846D-E3A66E7D949E}" type="datetimeFigureOut">
              <a:rPr lang="tr-TR"/>
              <a:pPr>
                <a:defRPr/>
              </a:pPr>
              <a:t>03.12.2013</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C03CE882-8325-41F3-BB47-C7B542221C25}" type="slidenum">
              <a:rPr lang="tr-TR"/>
              <a:pPr>
                <a:defRPr/>
              </a:pPr>
              <a:t>‹#›</a:t>
            </a:fld>
            <a:endParaRPr lang="tr-TR"/>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4ADF898C-F96B-48EC-97BA-44C2DB0CED9C}" type="datetimeFigureOut">
              <a:rPr lang="tr-TR"/>
              <a:pPr>
                <a:defRPr/>
              </a:pPr>
              <a:t>03.12.2013</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FCE859D8-CCCF-4E0A-A2AE-1649621E35FC}" type="slidenum">
              <a:rPr lang="tr-TR"/>
              <a:pPr>
                <a:defRPr/>
              </a:pPr>
              <a:t>‹#›</a:t>
            </a:fld>
            <a:endParaRPr lang="tr-TR"/>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74FCB161-BE0A-4512-9B24-C7607BFA5C85}" type="datetimeFigureOut">
              <a:rPr lang="tr-TR"/>
              <a:pPr>
                <a:defRPr/>
              </a:pPr>
              <a:t>03.12.2013</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5A0AFBE5-4D70-491F-BF68-14052A5BD1FD}" type="slidenum">
              <a:rPr lang="tr-TR"/>
              <a:pPr>
                <a:defRPr/>
              </a:pPr>
              <a:t>‹#›</a:t>
            </a:fld>
            <a:endParaRPr lang="tr-TR"/>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EDB47F7D-944A-4298-813A-41113716ACFC}" type="datetimeFigureOut">
              <a:rPr lang="tr-TR"/>
              <a:pPr>
                <a:defRPr/>
              </a:pPr>
              <a:t>03.12.2013</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2F36EE4F-1E78-4785-A951-F9820830C173}" type="slidenum">
              <a:rPr lang="tr-TR"/>
              <a:pPr>
                <a:defRPr/>
              </a:pPr>
              <a:t>‹#›</a:t>
            </a:fld>
            <a:endParaRPr lang="tr-TR"/>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E78CA7-4BA0-4A58-A8DC-FEE0A45C51C7}" type="datetimeFigureOut">
              <a:rPr lang="tr-TR"/>
              <a:pPr>
                <a:defRPr/>
              </a:pPr>
              <a:t>03.12.2013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9EFBCED-96B6-46FD-B529-BFFCC9631E67}"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1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upload.wikimedia.org/wikipedia/commons/f/fa/Clover_(Trifolium_repens).jpg"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176.photobucket.com/albums/w171/grydelek/?action=view&#65533;t=DSC00037.jp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vanherbaryum.yyu.edu.tr/yembitkileri/images/Poa%20compressa%20%20L_jpg.jp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upload.wikimedia.org/wikipedia/commons/a/a0/Gewoon_roodzwenkgras_Festuca_rubra_var._commutata.jpg" TargetMode="Externa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hyperlink" Target="http://upload.wikimedia.org/wikipedia/commons/a/af/Roodzwenkgras_met_fijne_uitlopers_Festuca_rubra_var._trichophylla.jpg"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upload.wikimedia.org/wikipedia/commons/a/af/Roodzwenkgras_met_fijne_uitlopers_Festuca_rubra_var._trichophylla.jpg" TargetMode="Externa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hyperlink" Target="http://upload.wikimedia.org/wikipedia/commons/3/34/Festuca_trichophylla.jpe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vanherbaryum.yyu.edu.tr/yembitkileri/images/Agrostis%20stolonifera%20L_%20jpg_jpg.jpg" TargetMode="Externa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106.jpeg"/></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5 Resim" descr="suni çim.jpg"/>
          <p:cNvPicPr>
            <a:picLocks noChangeAspect="1"/>
          </p:cNvPicPr>
          <p:nvPr/>
        </p:nvPicPr>
        <p:blipFill>
          <a:blip r:embed="rId2"/>
          <a:srcRect/>
          <a:stretch>
            <a:fillRect/>
          </a:stretch>
        </p:blipFill>
        <p:spPr bwMode="auto">
          <a:xfrm>
            <a:off x="0" y="285750"/>
            <a:ext cx="9144000" cy="5715000"/>
          </a:xfrm>
          <a:prstGeom prst="rect">
            <a:avLst/>
          </a:prstGeom>
          <a:noFill/>
          <a:ln w="9525">
            <a:noFill/>
            <a:miter lim="800000"/>
            <a:headEnd/>
            <a:tailEnd/>
          </a:ln>
        </p:spPr>
      </p:pic>
      <p:sp>
        <p:nvSpPr>
          <p:cNvPr id="2051" name="Rectangle 1"/>
          <p:cNvSpPr>
            <a:spLocks noChangeArrowheads="1"/>
          </p:cNvSpPr>
          <p:nvPr/>
        </p:nvSpPr>
        <p:spPr bwMode="auto">
          <a:xfrm>
            <a:off x="357158" y="5500702"/>
            <a:ext cx="8572528" cy="400110"/>
          </a:xfrm>
          <a:prstGeom prst="rect">
            <a:avLst/>
          </a:prstGeom>
          <a:solidFill>
            <a:schemeClr val="tx1"/>
          </a:solidFill>
          <a:ln w="9525">
            <a:noFill/>
            <a:miter lim="800000"/>
            <a:headEnd/>
            <a:tailEnd/>
          </a:ln>
        </p:spPr>
        <p:txBody>
          <a:bodyPr wrap="square" anchor="ctr">
            <a:spAutoFit/>
          </a:bodyPr>
          <a:lstStyle/>
          <a:p>
            <a:pPr algn="just" eaLnBrk="0" hangingPunct="0"/>
            <a:r>
              <a:rPr lang="tr-TR" sz="2000" b="1" dirty="0" smtClean="0">
                <a:solidFill>
                  <a:srgbClr val="92D050"/>
                </a:solidFill>
                <a:cs typeface="Times New Roman" pitchFamily="18" charset="0"/>
              </a:rPr>
              <a:t>1. BUĞDAYGİLLER 	    2. BAKLAGİLLER 	  3. DİĞER FAMİLYALAR</a:t>
            </a:r>
            <a:endParaRPr lang="tr-TR" sz="2000" b="1" dirty="0">
              <a:solidFill>
                <a:srgbClr val="92D050"/>
              </a:solidFill>
            </a:endParaRPr>
          </a:p>
        </p:txBody>
      </p:sp>
      <p:sp>
        <p:nvSpPr>
          <p:cNvPr id="5" name="4 Dikdörtgen"/>
          <p:cNvSpPr/>
          <p:nvPr/>
        </p:nvSpPr>
        <p:spPr>
          <a:xfrm>
            <a:off x="2000250" y="357188"/>
            <a:ext cx="5357813" cy="830262"/>
          </a:xfrm>
          <a:prstGeom prst="rect">
            <a:avLst/>
          </a:prstGeom>
          <a:noFill/>
        </p:spPr>
        <p:txBody>
          <a:bodyPr>
            <a:spAutoFit/>
          </a:bodyPr>
          <a:lstStyle/>
          <a:p>
            <a:pPr indent="90488" algn="ctr">
              <a:defRPr/>
            </a:pPr>
            <a:r>
              <a:rPr lang="tr-TR" sz="2400" b="1" dirty="0">
                <a:solidFill>
                  <a:schemeClr val="accent2">
                    <a:lumMod val="40000"/>
                    <a:lumOff val="60000"/>
                  </a:schemeClr>
                </a:solidFill>
                <a:cs typeface="Times New Roman" pitchFamily="18" charset="0"/>
              </a:rPr>
              <a:t>ÇİM  ALANLARIN  YAPIMINDA  </a:t>
            </a:r>
          </a:p>
          <a:p>
            <a:pPr indent="90488" algn="ctr">
              <a:defRPr/>
            </a:pPr>
            <a:r>
              <a:rPr lang="tr-TR" sz="2400" b="1" dirty="0">
                <a:solidFill>
                  <a:schemeClr val="accent2">
                    <a:lumMod val="40000"/>
                    <a:lumOff val="60000"/>
                  </a:schemeClr>
                </a:solidFill>
                <a:cs typeface="Times New Roman" pitchFamily="18" charset="0"/>
              </a:rPr>
              <a:t>KULLANILAN  BİTKİLER</a:t>
            </a: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5" descr="http://www.ligtv.com.tr/uploads/news_manset_resim_va_Futbol001.jpg"/>
          <p:cNvPicPr>
            <a:picLocks noChangeAspect="1" noChangeArrowheads="1"/>
          </p:cNvPicPr>
          <p:nvPr/>
        </p:nvPicPr>
        <p:blipFill>
          <a:blip r:embed="rId2"/>
          <a:srcRect/>
          <a:stretch>
            <a:fillRect/>
          </a:stretch>
        </p:blipFill>
        <p:spPr bwMode="auto">
          <a:xfrm>
            <a:off x="503238" y="1357313"/>
            <a:ext cx="8140700" cy="4106862"/>
          </a:xfrm>
          <a:prstGeom prst="rect">
            <a:avLst/>
          </a:prstGeom>
          <a:noFill/>
          <a:ln w="9525">
            <a:noFill/>
            <a:miter lim="800000"/>
            <a:headEnd/>
            <a:tailEnd/>
          </a:ln>
        </p:spPr>
      </p:pic>
      <p:sp>
        <p:nvSpPr>
          <p:cNvPr id="2" name="1 Dikdörtgen"/>
          <p:cNvSpPr>
            <a:spLocks noChangeArrowheads="1"/>
          </p:cNvSpPr>
          <p:nvPr/>
        </p:nvSpPr>
        <p:spPr bwMode="auto">
          <a:xfrm>
            <a:off x="714375" y="357188"/>
            <a:ext cx="7429500" cy="1323975"/>
          </a:xfrm>
          <a:prstGeom prst="rect">
            <a:avLst/>
          </a:prstGeom>
          <a:solidFill>
            <a:schemeClr val="accent1">
              <a:lumMod val="50000"/>
            </a:schemeClr>
          </a:solidFill>
          <a:ln>
            <a:headEnd/>
            <a:tailEnd/>
          </a:ln>
        </p:spPr>
        <p:style>
          <a:lnRef idx="3">
            <a:schemeClr val="lt1"/>
          </a:lnRef>
          <a:fillRef idx="1">
            <a:schemeClr val="accent1"/>
          </a:fillRef>
          <a:effectRef idx="1">
            <a:schemeClr val="accent1"/>
          </a:effectRef>
          <a:fontRef idx="minor">
            <a:schemeClr val="lt1"/>
          </a:fontRef>
        </p:style>
        <p:txBody>
          <a:bodyPr>
            <a:spAutoFit/>
          </a:bodyPr>
          <a:lstStyle/>
          <a:p>
            <a:pPr indent="263525" algn="just">
              <a:buFont typeface="Wingdings" pitchFamily="2" charset="2"/>
              <a:buChar char="ü"/>
              <a:defRPr/>
            </a:pPr>
            <a:r>
              <a:rPr lang="tr-TR" sz="2000" dirty="0">
                <a:solidFill>
                  <a:srgbClr val="FFFF00"/>
                </a:solidFill>
                <a:ea typeface="Times New Roman" pitchFamily="18" charset="0"/>
                <a:cs typeface="Arial" charset="0"/>
              </a:rPr>
              <a:t>Çim alanları için özel olarak ıslah edilen, </a:t>
            </a:r>
          </a:p>
          <a:p>
            <a:pPr indent="263525" algn="just">
              <a:defRPr/>
            </a:pPr>
            <a:r>
              <a:rPr lang="tr-TR" sz="2000" dirty="0">
                <a:solidFill>
                  <a:srgbClr val="FFFF00"/>
                </a:solidFill>
                <a:ea typeface="Times New Roman" pitchFamily="18" charset="0"/>
                <a:cs typeface="Arial" charset="0"/>
              </a:rPr>
              <a:t>birim alanda bol kardeş geliştiren, </a:t>
            </a:r>
          </a:p>
          <a:p>
            <a:pPr indent="263525" algn="just">
              <a:defRPr/>
            </a:pPr>
            <a:r>
              <a:rPr lang="tr-TR" sz="2000" dirty="0">
                <a:solidFill>
                  <a:srgbClr val="FFFF00"/>
                </a:solidFill>
                <a:ea typeface="Times New Roman" pitchFamily="18" charset="0"/>
                <a:cs typeface="Arial" charset="0"/>
              </a:rPr>
              <a:t>ince yapraklı ve kısa boylu çeşitler basılmaya ve çiğnenmeye karşı çok dayanıklıdır. </a:t>
            </a:r>
          </a:p>
        </p:txBody>
      </p:sp>
      <p:sp>
        <p:nvSpPr>
          <p:cNvPr id="4" name="1 Dikdörtgen"/>
          <p:cNvSpPr>
            <a:spLocks noChangeArrowheads="1"/>
          </p:cNvSpPr>
          <p:nvPr/>
        </p:nvSpPr>
        <p:spPr bwMode="auto">
          <a:xfrm>
            <a:off x="785813" y="5199063"/>
            <a:ext cx="7715250" cy="1016000"/>
          </a:xfrm>
          <a:prstGeom prst="rect">
            <a:avLst/>
          </a:prstGeom>
          <a:solidFill>
            <a:schemeClr val="accent1">
              <a:lumMod val="50000"/>
            </a:schemeClr>
          </a:solidFill>
          <a:ln>
            <a:headEnd/>
            <a:tailEnd/>
          </a:ln>
        </p:spPr>
        <p:style>
          <a:lnRef idx="3">
            <a:schemeClr val="lt1"/>
          </a:lnRef>
          <a:fillRef idx="1">
            <a:schemeClr val="accent1"/>
          </a:fillRef>
          <a:effectRef idx="1">
            <a:schemeClr val="accent1"/>
          </a:effectRef>
          <a:fontRef idx="minor">
            <a:schemeClr val="lt1"/>
          </a:fontRef>
        </p:style>
        <p:txBody>
          <a:bodyPr>
            <a:spAutoFit/>
          </a:bodyPr>
          <a:lstStyle/>
          <a:p>
            <a:pPr indent="263525" algn="just">
              <a:buFont typeface="Wingdings" pitchFamily="2" charset="2"/>
              <a:buChar char="ü"/>
              <a:defRPr/>
            </a:pPr>
            <a:r>
              <a:rPr lang="tr-TR" sz="2000" dirty="0">
                <a:solidFill>
                  <a:srgbClr val="FFFF00"/>
                </a:solidFill>
                <a:ea typeface="Times New Roman" pitchFamily="18" charset="0"/>
                <a:cs typeface="Arial" charset="0"/>
              </a:rPr>
              <a:t>Bu nedenle futbol sahaları için ideal bir bitki kabul edilir. </a:t>
            </a:r>
            <a:endParaRPr lang="tr-TR" sz="2000" dirty="0" smtClean="0">
              <a:solidFill>
                <a:srgbClr val="FFFF00"/>
              </a:solidFill>
              <a:ea typeface="Times New Roman" pitchFamily="18" charset="0"/>
              <a:cs typeface="Arial" charset="0"/>
            </a:endParaRPr>
          </a:p>
          <a:p>
            <a:pPr indent="263525" algn="just">
              <a:buFont typeface="Wingdings" pitchFamily="2" charset="2"/>
              <a:buChar char="ü"/>
              <a:defRPr/>
            </a:pPr>
            <a:r>
              <a:rPr lang="tr-TR" sz="2000" dirty="0" smtClean="0">
                <a:solidFill>
                  <a:srgbClr val="FFFF00"/>
                </a:solidFill>
                <a:ea typeface="Times New Roman" pitchFamily="18" charset="0"/>
                <a:cs typeface="Arial" charset="0"/>
              </a:rPr>
              <a:t>2 </a:t>
            </a:r>
            <a:r>
              <a:rPr lang="tr-TR" sz="2000" dirty="0" err="1">
                <a:solidFill>
                  <a:srgbClr val="FFFF00"/>
                </a:solidFill>
                <a:ea typeface="Times New Roman" pitchFamily="18" charset="0"/>
                <a:cs typeface="Arial" charset="0"/>
              </a:rPr>
              <a:t>cm’den</a:t>
            </a:r>
            <a:r>
              <a:rPr lang="tr-TR" sz="2000" dirty="0">
                <a:solidFill>
                  <a:srgbClr val="FFFF00"/>
                </a:solidFill>
                <a:ea typeface="Times New Roman" pitchFamily="18" charset="0"/>
                <a:cs typeface="Arial" charset="0"/>
              </a:rPr>
              <a:t> daha kısa biçilmezse kış aylarında ağır çiğnenme şartlarına uzun süre dayanırlar. </a:t>
            </a:r>
          </a:p>
        </p:txBody>
      </p:sp>
    </p:spTree>
  </p:cSld>
  <p:clrMapOvr>
    <a:masterClrMapping/>
  </p:clrMapOvr>
  <p:transition spd="slow">
    <p:split orient="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3.bp.blogspot.com/_khgDwApkKQI/R8JvnXoRsjI/AAAAAAAAAQ4/jrV7h178_0o/s400/Cynodon+Royal+Blue.jpg"/>
          <p:cNvPicPr>
            <a:picLocks noChangeAspect="1" noChangeArrowheads="1"/>
          </p:cNvPicPr>
          <p:nvPr/>
        </p:nvPicPr>
        <p:blipFill>
          <a:blip r:embed="rId2"/>
          <a:srcRect/>
          <a:stretch>
            <a:fillRect/>
          </a:stretch>
        </p:blipFill>
        <p:spPr bwMode="auto">
          <a:xfrm>
            <a:off x="214313" y="285750"/>
            <a:ext cx="4572000" cy="3429000"/>
          </a:xfrm>
          <a:prstGeom prst="rect">
            <a:avLst/>
          </a:prstGeom>
        </p:spPr>
        <p:style>
          <a:lnRef idx="2">
            <a:schemeClr val="dk1"/>
          </a:lnRef>
          <a:fillRef idx="1">
            <a:schemeClr val="lt1"/>
          </a:fillRef>
          <a:effectRef idx="0">
            <a:schemeClr val="dk1"/>
          </a:effectRef>
          <a:fontRef idx="minor">
            <a:schemeClr val="dk1"/>
          </a:fontRef>
        </p:style>
      </p:pic>
      <p:pic>
        <p:nvPicPr>
          <p:cNvPr id="143364" name="Picture 4" descr="http://fichas.infojardin.com/foto-cesped/cynodon-dactylon-transvaale.jpg"/>
          <p:cNvPicPr>
            <a:picLocks noChangeAspect="1" noChangeArrowheads="1"/>
          </p:cNvPicPr>
          <p:nvPr/>
        </p:nvPicPr>
        <p:blipFill>
          <a:blip r:embed="rId3"/>
          <a:srcRect/>
          <a:stretch>
            <a:fillRect/>
          </a:stretch>
        </p:blipFill>
        <p:spPr bwMode="auto">
          <a:xfrm>
            <a:off x="3929063" y="2571750"/>
            <a:ext cx="4714875" cy="3536950"/>
          </a:xfrm>
          <a:prstGeom prst="rect">
            <a:avLst/>
          </a:prstGeom>
        </p:spPr>
        <p:style>
          <a:lnRef idx="2">
            <a:schemeClr val="dk1"/>
          </a:lnRef>
          <a:fillRef idx="1">
            <a:schemeClr val="lt1"/>
          </a:fillRef>
          <a:effectRef idx="0">
            <a:schemeClr val="dk1"/>
          </a:effectRef>
          <a:fontRef idx="minor">
            <a:schemeClr val="dk1"/>
          </a:fontRef>
        </p:style>
      </p:pic>
      <p:sp>
        <p:nvSpPr>
          <p:cNvPr id="4" name="3 Dikdörtgen"/>
          <p:cNvSpPr/>
          <p:nvPr/>
        </p:nvSpPr>
        <p:spPr>
          <a:xfrm>
            <a:off x="5572132" y="6550223"/>
            <a:ext cx="3571868"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defRPr/>
            </a:pPr>
            <a:r>
              <a:rPr lang="tr-TR" sz="1400" b="1" dirty="0">
                <a:solidFill>
                  <a:srgbClr val="000000"/>
                </a:solidFill>
                <a:ea typeface="Times New Roman" pitchFamily="18" charset="0"/>
                <a:cs typeface="Arial" charset="0"/>
              </a:rPr>
              <a:t>Uganda Çimi </a:t>
            </a:r>
            <a:r>
              <a:rPr lang="tr-TR" sz="1400" dirty="0">
                <a:solidFill>
                  <a:srgbClr val="000000"/>
                </a:solidFill>
                <a:ea typeface="Times New Roman" pitchFamily="18" charset="0"/>
                <a:cs typeface="Arial" charset="0"/>
              </a:rPr>
              <a:t>(</a:t>
            </a:r>
            <a:r>
              <a:rPr lang="tr-TR" sz="1400" i="1" dirty="0">
                <a:solidFill>
                  <a:srgbClr val="000000"/>
                </a:solidFill>
                <a:ea typeface="Times New Roman" pitchFamily="18" charset="0"/>
                <a:cs typeface="Arial" charset="0"/>
              </a:rPr>
              <a:t>Cynodon </a:t>
            </a:r>
            <a:r>
              <a:rPr lang="tr-TR" sz="1400" i="1" dirty="0" err="1">
                <a:solidFill>
                  <a:srgbClr val="000000"/>
                </a:solidFill>
                <a:ea typeface="Times New Roman" pitchFamily="18" charset="0"/>
                <a:cs typeface="Arial" charset="0"/>
              </a:rPr>
              <a:t>transvaalensis</a:t>
            </a:r>
            <a:r>
              <a:rPr lang="tr-TR" sz="1400" dirty="0">
                <a:solidFill>
                  <a:srgbClr val="000000"/>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6" name="Picture 5" descr="http://urbansolutionscenter.tamu.edu/media/1098/palisades-zoysiagrass.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Rectangle 1"/>
          <p:cNvSpPr>
            <a:spLocks noChangeArrowheads="1"/>
          </p:cNvSpPr>
          <p:nvPr/>
        </p:nvSpPr>
        <p:spPr bwMode="auto">
          <a:xfrm>
            <a:off x="5214942" y="374389"/>
            <a:ext cx="3786213" cy="224676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just">
              <a:defRPr/>
            </a:pPr>
            <a:r>
              <a:rPr lang="tr-TR" sz="2000" b="1" dirty="0">
                <a:solidFill>
                  <a:schemeClr val="bg1"/>
                </a:solidFill>
                <a:ea typeface="Times New Roman" pitchFamily="18" charset="0"/>
                <a:cs typeface="Arial" charset="0"/>
              </a:rPr>
              <a:t>     </a:t>
            </a:r>
            <a:r>
              <a:rPr lang="tr-TR" sz="2000" dirty="0" err="1">
                <a:solidFill>
                  <a:schemeClr val="tx1"/>
                </a:solidFill>
                <a:ea typeface="Times New Roman" pitchFamily="18" charset="0"/>
                <a:cs typeface="Arial" charset="0"/>
              </a:rPr>
              <a:t>Çimotu</a:t>
            </a:r>
            <a:r>
              <a:rPr lang="tr-TR" sz="2000" dirty="0">
                <a:solidFill>
                  <a:schemeClr val="tx1"/>
                </a:solidFill>
                <a:ea typeface="Times New Roman" pitchFamily="18" charset="0"/>
                <a:cs typeface="Arial" charset="0"/>
              </a:rPr>
              <a:t> türleri nemli, tropik ve </a:t>
            </a:r>
            <a:r>
              <a:rPr lang="tr-TR" sz="2000" dirty="0" err="1">
                <a:solidFill>
                  <a:schemeClr val="tx1"/>
                </a:solidFill>
                <a:ea typeface="Times New Roman" pitchFamily="18" charset="0"/>
                <a:cs typeface="Arial" charset="0"/>
              </a:rPr>
              <a:t>subtropik</a:t>
            </a:r>
            <a:r>
              <a:rPr lang="tr-TR" sz="2000" dirty="0">
                <a:solidFill>
                  <a:schemeClr val="tx1"/>
                </a:solidFill>
                <a:ea typeface="Times New Roman" pitchFamily="18" charset="0"/>
                <a:cs typeface="Arial" charset="0"/>
              </a:rPr>
              <a:t> bölgelerde kullanılır. </a:t>
            </a:r>
          </a:p>
          <a:p>
            <a:pPr indent="457200" algn="just" eaLnBrk="0" hangingPunct="0">
              <a:defRPr/>
            </a:pPr>
            <a:endParaRPr lang="tr-TR" sz="2000" dirty="0">
              <a:solidFill>
                <a:schemeClr val="tx1"/>
              </a:solidFill>
              <a:ea typeface="Times New Roman" pitchFamily="18" charset="0"/>
              <a:cs typeface="Arial" charset="0"/>
            </a:endParaRPr>
          </a:p>
          <a:p>
            <a:pPr indent="457200" algn="just" eaLnBrk="0" hangingPunct="0">
              <a:defRPr/>
            </a:pPr>
            <a:r>
              <a:rPr lang="tr-TR" sz="2000" dirty="0" smtClean="0">
                <a:solidFill>
                  <a:schemeClr val="tx1"/>
                </a:solidFill>
                <a:ea typeface="Times New Roman" pitchFamily="18" charset="0"/>
                <a:cs typeface="Arial" charset="0"/>
              </a:rPr>
              <a:t>Çim </a:t>
            </a:r>
            <a:r>
              <a:rPr lang="tr-TR" sz="2000" dirty="0">
                <a:solidFill>
                  <a:schemeClr val="tx1"/>
                </a:solidFill>
                <a:ea typeface="Times New Roman" pitchFamily="18" charset="0"/>
                <a:cs typeface="Arial" charset="0"/>
              </a:rPr>
              <a:t>bitkisi olarak </a:t>
            </a:r>
          </a:p>
          <a:p>
            <a:pPr algn="just" eaLnBrk="0" hangingPunct="0">
              <a:buFont typeface="Arial" pitchFamily="34" charset="0"/>
              <a:buChar char="•"/>
              <a:defRPr/>
            </a:pPr>
            <a:r>
              <a:rPr lang="tr-TR" sz="2000" dirty="0">
                <a:solidFill>
                  <a:schemeClr val="tx1"/>
                </a:solidFill>
                <a:ea typeface="Times New Roman" pitchFamily="18" charset="0"/>
                <a:cs typeface="Arial" charset="0"/>
              </a:rPr>
              <a:t> Japon </a:t>
            </a:r>
            <a:r>
              <a:rPr lang="tr-TR" sz="2000" dirty="0" err="1">
                <a:solidFill>
                  <a:schemeClr val="tx1"/>
                </a:solidFill>
                <a:ea typeface="Times New Roman" pitchFamily="18" charset="0"/>
                <a:cs typeface="Arial" charset="0"/>
              </a:rPr>
              <a:t>çimotu</a:t>
            </a:r>
            <a:r>
              <a:rPr lang="tr-TR" sz="2000" dirty="0">
                <a:solidFill>
                  <a:schemeClr val="tx1"/>
                </a:solidFill>
                <a:ea typeface="Times New Roman" pitchFamily="18" charset="0"/>
                <a:cs typeface="Arial" charset="0"/>
              </a:rPr>
              <a:t> </a:t>
            </a:r>
            <a:r>
              <a:rPr lang="tr-TR" sz="2000" i="1" dirty="0">
                <a:solidFill>
                  <a:schemeClr val="tx1"/>
                </a:solidFill>
                <a:ea typeface="Times New Roman" pitchFamily="18" charset="0"/>
                <a:cs typeface="Arial" charset="0"/>
              </a:rPr>
              <a:t>(Z. </a:t>
            </a:r>
            <a:r>
              <a:rPr lang="tr-TR" sz="2000" i="1" dirty="0" err="1">
                <a:solidFill>
                  <a:schemeClr val="tx1"/>
                </a:solidFill>
                <a:ea typeface="Times New Roman" pitchFamily="18" charset="0"/>
                <a:cs typeface="Arial" charset="0"/>
              </a:rPr>
              <a:t>japonica</a:t>
            </a:r>
            <a:r>
              <a:rPr lang="tr-TR" sz="2000" dirty="0">
                <a:solidFill>
                  <a:schemeClr val="tx1"/>
                </a:solidFill>
                <a:ea typeface="Times New Roman" pitchFamily="18" charset="0"/>
                <a:cs typeface="Arial" charset="0"/>
              </a:rPr>
              <a:t>)</a:t>
            </a:r>
          </a:p>
          <a:p>
            <a:pPr algn="just" eaLnBrk="0" hangingPunct="0">
              <a:buFont typeface="Arial" pitchFamily="34" charset="0"/>
              <a:buChar char="•"/>
              <a:defRPr/>
            </a:pPr>
            <a:r>
              <a:rPr lang="tr-TR" sz="2000" dirty="0">
                <a:solidFill>
                  <a:schemeClr val="tx1"/>
                </a:solidFill>
                <a:ea typeface="Times New Roman" pitchFamily="18" charset="0"/>
                <a:cs typeface="Arial" charset="0"/>
              </a:rPr>
              <a:t> Adi </a:t>
            </a:r>
            <a:r>
              <a:rPr lang="tr-TR" sz="2000" dirty="0" err="1">
                <a:solidFill>
                  <a:schemeClr val="tx1"/>
                </a:solidFill>
                <a:ea typeface="Times New Roman" pitchFamily="18" charset="0"/>
                <a:cs typeface="Arial" charset="0"/>
              </a:rPr>
              <a:t>çimotu</a:t>
            </a:r>
            <a:r>
              <a:rPr lang="tr-TR" sz="2000" dirty="0">
                <a:solidFill>
                  <a:schemeClr val="tx1"/>
                </a:solidFill>
                <a:ea typeface="Times New Roman" pitchFamily="18" charset="0"/>
                <a:cs typeface="Arial" charset="0"/>
              </a:rPr>
              <a:t> </a:t>
            </a:r>
            <a:r>
              <a:rPr lang="tr-TR" sz="2000" i="1" dirty="0">
                <a:solidFill>
                  <a:schemeClr val="tx1"/>
                </a:solidFill>
                <a:ea typeface="Times New Roman" pitchFamily="18" charset="0"/>
                <a:cs typeface="Arial" charset="0"/>
              </a:rPr>
              <a:t>(Z. </a:t>
            </a:r>
            <a:r>
              <a:rPr lang="tr-TR" sz="2000" i="1" dirty="0" err="1">
                <a:solidFill>
                  <a:schemeClr val="tx1"/>
                </a:solidFill>
                <a:ea typeface="Times New Roman" pitchFamily="18" charset="0"/>
                <a:cs typeface="Arial" charset="0"/>
              </a:rPr>
              <a:t>matrella</a:t>
            </a:r>
            <a:r>
              <a:rPr lang="tr-TR" sz="2000" dirty="0">
                <a:solidFill>
                  <a:schemeClr val="tx1"/>
                </a:solidFill>
                <a:ea typeface="Times New Roman" pitchFamily="18" charset="0"/>
                <a:cs typeface="Arial" charset="0"/>
              </a:rPr>
              <a:t>) ve</a:t>
            </a:r>
          </a:p>
          <a:p>
            <a:pPr algn="just" eaLnBrk="0" hangingPunct="0">
              <a:buFont typeface="Arial" pitchFamily="34" charset="0"/>
              <a:buChar char="•"/>
              <a:defRPr/>
            </a:pPr>
            <a:r>
              <a:rPr lang="tr-TR" sz="2000" dirty="0">
                <a:solidFill>
                  <a:schemeClr val="tx1"/>
                </a:solidFill>
                <a:ea typeface="Times New Roman" pitchFamily="18" charset="0"/>
                <a:cs typeface="Arial" charset="0"/>
              </a:rPr>
              <a:t> </a:t>
            </a:r>
            <a:r>
              <a:rPr lang="tr-TR" sz="2000" dirty="0" err="1">
                <a:solidFill>
                  <a:schemeClr val="tx1"/>
                </a:solidFill>
                <a:ea typeface="Times New Roman" pitchFamily="18" charset="0"/>
                <a:cs typeface="Arial" charset="0"/>
              </a:rPr>
              <a:t>Daryapraklı</a:t>
            </a:r>
            <a:r>
              <a:rPr lang="tr-TR" sz="2000" dirty="0">
                <a:solidFill>
                  <a:schemeClr val="tx1"/>
                </a:solidFill>
                <a:ea typeface="Times New Roman" pitchFamily="18" charset="0"/>
                <a:cs typeface="Arial" charset="0"/>
              </a:rPr>
              <a:t> </a:t>
            </a:r>
            <a:r>
              <a:rPr lang="tr-TR" sz="2000" dirty="0" err="1">
                <a:solidFill>
                  <a:schemeClr val="tx1"/>
                </a:solidFill>
                <a:ea typeface="Times New Roman" pitchFamily="18" charset="0"/>
                <a:cs typeface="Arial" charset="0"/>
              </a:rPr>
              <a:t>çimotu</a:t>
            </a:r>
            <a:r>
              <a:rPr lang="tr-TR" sz="2000" dirty="0">
                <a:solidFill>
                  <a:schemeClr val="tx1"/>
                </a:solidFill>
                <a:ea typeface="Times New Roman" pitchFamily="18" charset="0"/>
                <a:cs typeface="Arial" charset="0"/>
              </a:rPr>
              <a:t> </a:t>
            </a:r>
            <a:r>
              <a:rPr lang="tr-TR" sz="2000" i="1" dirty="0">
                <a:solidFill>
                  <a:schemeClr val="tx1"/>
                </a:solidFill>
                <a:ea typeface="Times New Roman" pitchFamily="18" charset="0"/>
                <a:cs typeface="Arial" charset="0"/>
              </a:rPr>
              <a:t>(Z. </a:t>
            </a:r>
            <a:r>
              <a:rPr lang="tr-TR" sz="2000" i="1" dirty="0" err="1">
                <a:solidFill>
                  <a:schemeClr val="tx1"/>
                </a:solidFill>
                <a:ea typeface="Times New Roman" pitchFamily="18" charset="0"/>
                <a:cs typeface="Arial" charset="0"/>
              </a:rPr>
              <a:t>tenuifolia</a:t>
            </a:r>
            <a:r>
              <a:rPr lang="tr-TR" sz="2000" dirty="0">
                <a:solidFill>
                  <a:schemeClr val="tx1"/>
                </a:solidFill>
                <a:ea typeface="Times New Roman" pitchFamily="18" charset="0"/>
                <a:cs typeface="Arial" charset="0"/>
              </a:rPr>
              <a:t>)</a:t>
            </a:r>
            <a:endParaRPr lang="tr-TR" sz="2000" dirty="0">
              <a:solidFill>
                <a:schemeClr val="bg1"/>
              </a:solidFill>
              <a:ea typeface="Times New Roman" pitchFamily="18" charset="0"/>
              <a:cs typeface="Arial" charset="0"/>
            </a:endParaRPr>
          </a:p>
        </p:txBody>
      </p:sp>
      <p:sp>
        <p:nvSpPr>
          <p:cNvPr id="4" name="3 Dikdörtgen"/>
          <p:cNvSpPr/>
          <p:nvPr/>
        </p:nvSpPr>
        <p:spPr>
          <a:xfrm>
            <a:off x="500034" y="428625"/>
            <a:ext cx="4546600" cy="4619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tr-TR" sz="2400" b="1" dirty="0" err="1">
                <a:solidFill>
                  <a:schemeClr val="tx1"/>
                </a:solidFill>
                <a:ea typeface="Times New Roman" pitchFamily="18" charset="0"/>
                <a:cs typeface="Arial" charset="0"/>
              </a:rPr>
              <a:t>Çimotu</a:t>
            </a:r>
            <a:r>
              <a:rPr lang="tr-TR" sz="2400" b="1" dirty="0">
                <a:solidFill>
                  <a:schemeClr val="tx1"/>
                </a:solidFill>
                <a:ea typeface="Times New Roman" pitchFamily="18" charset="0"/>
                <a:cs typeface="Arial" charset="0"/>
              </a:rPr>
              <a:t>=Japon çimi </a:t>
            </a:r>
            <a:r>
              <a:rPr lang="tr-TR" sz="2400" dirty="0">
                <a:solidFill>
                  <a:schemeClr val="tx1"/>
                </a:solidFill>
                <a:ea typeface="Times New Roman" pitchFamily="18" charset="0"/>
                <a:cs typeface="Arial" charset="0"/>
              </a:rPr>
              <a:t>(</a:t>
            </a:r>
            <a:r>
              <a:rPr lang="tr-TR" sz="2400" i="1" dirty="0" err="1">
                <a:solidFill>
                  <a:schemeClr val="tx1"/>
                </a:solidFill>
                <a:ea typeface="Times New Roman" pitchFamily="18" charset="0"/>
                <a:cs typeface="Arial" charset="0"/>
              </a:rPr>
              <a:t>Zoysia</a:t>
            </a:r>
            <a:r>
              <a:rPr lang="tr-TR" sz="2400" dirty="0">
                <a:solidFill>
                  <a:schemeClr val="tx1"/>
                </a:solidFill>
                <a:ea typeface="Times New Roman" pitchFamily="18" charset="0"/>
                <a:cs typeface="Arial" charset="0"/>
              </a:rPr>
              <a:t>) </a:t>
            </a:r>
            <a:r>
              <a:rPr lang="tr-TR" sz="2400" b="1" dirty="0">
                <a:solidFill>
                  <a:schemeClr val="tx1"/>
                </a:solidFill>
                <a:ea typeface="Times New Roman" pitchFamily="18" charset="0"/>
                <a:cs typeface="Arial" charset="0"/>
              </a:rPr>
              <a:t>Türleri</a:t>
            </a:r>
            <a:endParaRPr lang="tr-TR" sz="2400" dirty="0">
              <a:solidFill>
                <a:schemeClr val="tx1"/>
              </a:solidFill>
            </a:endParaRPr>
          </a:p>
        </p:txBody>
      </p:sp>
    </p:spTree>
  </p:cSld>
  <p:clrMapOvr>
    <a:masterClrMapping/>
  </p:clrMapOvr>
  <p:transition spd="slow">
    <p:split orient="ver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51" name="2 Resim" descr="zoysia.jpg"/>
          <p:cNvPicPr>
            <a:picLocks noChangeAspect="1"/>
          </p:cNvPicPr>
          <p:nvPr/>
        </p:nvPicPr>
        <p:blipFill>
          <a:blip r:embed="rId2"/>
          <a:srcRect/>
          <a:stretch>
            <a:fillRect/>
          </a:stretch>
        </p:blipFill>
        <p:spPr bwMode="auto">
          <a:xfrm>
            <a:off x="4786313" y="1214438"/>
            <a:ext cx="4325937" cy="4214812"/>
          </a:xfrm>
          <a:prstGeom prst="rect">
            <a:avLst/>
          </a:prstGeom>
          <a:noFill/>
          <a:ln w="9525">
            <a:noFill/>
            <a:miter lim="800000"/>
            <a:headEnd/>
            <a:tailEnd/>
          </a:ln>
        </p:spPr>
      </p:pic>
      <p:sp>
        <p:nvSpPr>
          <p:cNvPr id="2" name="1 Dikdörtgen"/>
          <p:cNvSpPr/>
          <p:nvPr/>
        </p:nvSpPr>
        <p:spPr>
          <a:xfrm>
            <a:off x="142874" y="1285875"/>
            <a:ext cx="4857754" cy="40934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457200" algn="just" eaLnBrk="0" hangingPunct="0">
              <a:defRPr/>
            </a:pPr>
            <a:r>
              <a:rPr lang="tr-TR" sz="2000" dirty="0">
                <a:solidFill>
                  <a:srgbClr val="732313"/>
                </a:solidFill>
                <a:ea typeface="Times New Roman" pitchFamily="18" charset="0"/>
                <a:cs typeface="Arial" charset="0"/>
              </a:rPr>
              <a:t>Kuvvetli köksap ve sülüklerle yayılır</a:t>
            </a:r>
          </a:p>
          <a:p>
            <a:pPr indent="457200" algn="just" eaLnBrk="0" hangingPunct="0">
              <a:defRPr/>
            </a:pPr>
            <a:r>
              <a:rPr lang="tr-TR" sz="2000" dirty="0">
                <a:solidFill>
                  <a:srgbClr val="732313"/>
                </a:solidFill>
                <a:ea typeface="Times New Roman" pitchFamily="18" charset="0"/>
                <a:cs typeface="Arial" charset="0"/>
              </a:rPr>
              <a:t>Yaprakları kalın ve serttir. </a:t>
            </a:r>
          </a:p>
          <a:p>
            <a:pPr indent="457200" algn="just" eaLnBrk="0" hangingPunct="0">
              <a:defRPr/>
            </a:pPr>
            <a:r>
              <a:rPr lang="tr-TR" sz="2000" dirty="0">
                <a:solidFill>
                  <a:srgbClr val="732313"/>
                </a:solidFill>
                <a:ea typeface="Times New Roman" pitchFamily="18" charset="0"/>
                <a:cs typeface="Arial" charset="0"/>
              </a:rPr>
              <a:t>Bu nedenle </a:t>
            </a:r>
            <a:r>
              <a:rPr lang="tr-TR" sz="2000" u="sng" dirty="0">
                <a:solidFill>
                  <a:srgbClr val="732313"/>
                </a:solidFill>
                <a:ea typeface="Times New Roman" pitchFamily="18" charset="0"/>
                <a:cs typeface="Arial" charset="0"/>
              </a:rPr>
              <a:t>biçimi oldukça güçtür</a:t>
            </a:r>
            <a:r>
              <a:rPr lang="tr-TR" sz="2000" dirty="0">
                <a:solidFill>
                  <a:srgbClr val="732313"/>
                </a:solidFill>
                <a:ea typeface="Times New Roman" pitchFamily="18" charset="0"/>
                <a:cs typeface="Arial" charset="0"/>
              </a:rPr>
              <a:t>. </a:t>
            </a:r>
          </a:p>
          <a:p>
            <a:pPr indent="457200" algn="just" eaLnBrk="0" hangingPunct="0">
              <a:defRPr/>
            </a:pPr>
            <a:endParaRPr lang="tr-TR" sz="2000" dirty="0">
              <a:solidFill>
                <a:srgbClr val="732313"/>
              </a:solidFill>
              <a:ea typeface="Times New Roman" pitchFamily="18" charset="0"/>
              <a:cs typeface="Arial" charset="0"/>
            </a:endParaRPr>
          </a:p>
          <a:p>
            <a:pPr indent="457200" algn="just" eaLnBrk="0" hangingPunct="0">
              <a:defRPr/>
            </a:pPr>
            <a:r>
              <a:rPr lang="tr-TR" sz="2000" dirty="0">
                <a:solidFill>
                  <a:srgbClr val="732313"/>
                </a:solidFill>
                <a:ea typeface="Times New Roman" pitchFamily="18" charset="0"/>
                <a:cs typeface="Arial" charset="0"/>
              </a:rPr>
              <a:t>Vejetatif olarak sülük parçaları ile üretilir, dikiminden sonra ilk büyüme hızı </a:t>
            </a:r>
            <a:r>
              <a:rPr lang="tr-TR" sz="2000" dirty="0" smtClean="0">
                <a:solidFill>
                  <a:srgbClr val="732313"/>
                </a:solidFill>
                <a:ea typeface="Times New Roman" pitchFamily="18" charset="0"/>
                <a:cs typeface="Arial" charset="0"/>
              </a:rPr>
              <a:t>yavaştır</a:t>
            </a:r>
            <a:r>
              <a:rPr lang="tr-TR" sz="2000" dirty="0">
                <a:solidFill>
                  <a:srgbClr val="732313"/>
                </a:solidFill>
                <a:ea typeface="Times New Roman" pitchFamily="18" charset="0"/>
                <a:cs typeface="Arial" charset="0"/>
              </a:rPr>
              <a:t>. </a:t>
            </a:r>
          </a:p>
          <a:p>
            <a:pPr indent="457200" algn="just" eaLnBrk="0" hangingPunct="0">
              <a:defRPr/>
            </a:pPr>
            <a:endParaRPr lang="tr-TR" sz="2000" dirty="0">
              <a:solidFill>
                <a:srgbClr val="732313"/>
              </a:solidFill>
              <a:ea typeface="Times New Roman" pitchFamily="18" charset="0"/>
              <a:cs typeface="Arial" charset="0"/>
            </a:endParaRPr>
          </a:p>
          <a:p>
            <a:pPr indent="457200" algn="just" eaLnBrk="0" hangingPunct="0">
              <a:defRPr/>
            </a:pPr>
            <a:r>
              <a:rPr lang="tr-TR" sz="2000" dirty="0">
                <a:solidFill>
                  <a:srgbClr val="732313"/>
                </a:solidFill>
                <a:ea typeface="Times New Roman" pitchFamily="18" charset="0"/>
                <a:cs typeface="Arial" charset="0"/>
              </a:rPr>
              <a:t>Kurağa ve sıcağa dayanımı yüksek, </a:t>
            </a:r>
          </a:p>
          <a:p>
            <a:pPr indent="457200" algn="just" eaLnBrk="0" hangingPunct="0">
              <a:defRPr/>
            </a:pPr>
            <a:r>
              <a:rPr lang="tr-TR" sz="2000" dirty="0">
                <a:solidFill>
                  <a:srgbClr val="732313"/>
                </a:solidFill>
                <a:ea typeface="Times New Roman" pitchFamily="18" charset="0"/>
                <a:cs typeface="Arial" charset="0"/>
              </a:rPr>
              <a:t>kışa dayanımı zayıf</a:t>
            </a:r>
          </a:p>
          <a:p>
            <a:pPr indent="457200" algn="just" eaLnBrk="0" hangingPunct="0">
              <a:defRPr/>
            </a:pPr>
            <a:r>
              <a:rPr lang="tr-TR" sz="2000" dirty="0">
                <a:solidFill>
                  <a:srgbClr val="732313"/>
                </a:solidFill>
                <a:ea typeface="Times New Roman" pitchFamily="18" charset="0"/>
                <a:cs typeface="Arial" charset="0"/>
              </a:rPr>
              <a:t>10°</a:t>
            </a:r>
            <a:r>
              <a:rPr lang="tr-TR" sz="2000" dirty="0" err="1">
                <a:solidFill>
                  <a:srgbClr val="732313"/>
                </a:solidFill>
                <a:ea typeface="Times New Roman" pitchFamily="18" charset="0"/>
                <a:cs typeface="Arial" charset="0"/>
              </a:rPr>
              <a:t>C'nin</a:t>
            </a:r>
            <a:r>
              <a:rPr lang="tr-TR" sz="2000" dirty="0">
                <a:solidFill>
                  <a:srgbClr val="732313"/>
                </a:solidFill>
                <a:ea typeface="Times New Roman" pitchFamily="18" charset="0"/>
                <a:cs typeface="Arial" charset="0"/>
              </a:rPr>
              <a:t> altındaki renk sararmaya başlar. </a:t>
            </a:r>
          </a:p>
          <a:p>
            <a:pPr indent="457200" algn="just" eaLnBrk="0" hangingPunct="0">
              <a:defRPr/>
            </a:pPr>
            <a:r>
              <a:rPr lang="tr-TR" sz="2000" dirty="0">
                <a:solidFill>
                  <a:srgbClr val="732313"/>
                </a:solidFill>
                <a:ea typeface="Times New Roman" pitchFamily="18" charset="0"/>
                <a:cs typeface="Arial" charset="0"/>
              </a:rPr>
              <a:t>Kış aylarını dormant halde geçirir. </a:t>
            </a:r>
          </a:p>
          <a:p>
            <a:pPr indent="457200" algn="just" eaLnBrk="0" hangingPunct="0">
              <a:defRPr/>
            </a:pPr>
            <a:endParaRPr lang="tr-TR" sz="2000" dirty="0">
              <a:solidFill>
                <a:srgbClr val="732313"/>
              </a:solidFill>
              <a:ea typeface="Times New Roman" pitchFamily="18" charset="0"/>
              <a:cs typeface="Arial" charset="0"/>
            </a:endParaRPr>
          </a:p>
          <a:p>
            <a:pPr indent="457200" algn="just" eaLnBrk="0" hangingPunct="0">
              <a:defRPr/>
            </a:pPr>
            <a:r>
              <a:rPr lang="tr-TR" sz="2000" dirty="0">
                <a:solidFill>
                  <a:srgbClr val="732313"/>
                </a:solidFill>
                <a:ea typeface="Times New Roman" pitchFamily="18" charset="0"/>
                <a:cs typeface="Arial" charset="0"/>
              </a:rPr>
              <a:t>Gölgeye dayanımı çok </a:t>
            </a:r>
            <a:r>
              <a:rPr lang="tr-TR" sz="2000" dirty="0" smtClean="0">
                <a:solidFill>
                  <a:srgbClr val="732313"/>
                </a:solidFill>
                <a:ea typeface="Times New Roman" pitchFamily="18" charset="0"/>
                <a:cs typeface="Arial" charset="0"/>
              </a:rPr>
              <a:t>iyi </a:t>
            </a:r>
            <a:endParaRPr lang="tr-TR" sz="2000" dirty="0">
              <a:solidFill>
                <a:srgbClr val="732313"/>
              </a:solidFill>
              <a:ea typeface="Times New Roman" pitchFamily="18" charset="0"/>
              <a:cs typeface="Arial" charset="0"/>
            </a:endParaRPr>
          </a:p>
        </p:txBody>
      </p:sp>
      <p:sp>
        <p:nvSpPr>
          <p:cNvPr id="4" name="3 Dikdörtgen"/>
          <p:cNvSpPr/>
          <p:nvPr/>
        </p:nvSpPr>
        <p:spPr>
          <a:xfrm>
            <a:off x="6936729" y="6550223"/>
            <a:ext cx="2207271"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tr-TR" sz="1400" b="1" dirty="0" err="1">
                <a:solidFill>
                  <a:schemeClr val="tx1"/>
                </a:solidFill>
                <a:ea typeface="Times New Roman" pitchFamily="18" charset="0"/>
                <a:cs typeface="Arial" charset="0"/>
              </a:rPr>
              <a:t>Çimotu</a:t>
            </a:r>
            <a:r>
              <a:rPr lang="tr-TR" sz="1400" b="1" dirty="0">
                <a:solidFill>
                  <a:schemeClr val="tx1"/>
                </a:solidFill>
                <a:ea typeface="Times New Roman" pitchFamily="18" charset="0"/>
                <a:cs typeface="Arial" charset="0"/>
              </a:rPr>
              <a:t>=Japon çimi </a:t>
            </a:r>
            <a:r>
              <a:rPr lang="tr-TR" sz="1400" dirty="0">
                <a:solidFill>
                  <a:schemeClr val="tx1"/>
                </a:solidFill>
                <a:ea typeface="Times New Roman" pitchFamily="18" charset="0"/>
                <a:cs typeface="Arial" charset="0"/>
              </a:rPr>
              <a:t>(</a:t>
            </a:r>
            <a:r>
              <a:rPr lang="tr-TR" sz="1400" i="1" dirty="0" err="1">
                <a:solidFill>
                  <a:schemeClr val="tx1"/>
                </a:solidFill>
                <a:ea typeface="Times New Roman" pitchFamily="18" charset="0"/>
                <a:cs typeface="Arial" charset="0"/>
              </a:rPr>
              <a:t>Zoysia</a:t>
            </a:r>
            <a:r>
              <a:rPr lang="tr-TR" sz="1400" dirty="0" smtClean="0">
                <a:solidFill>
                  <a:schemeClr val="tx1"/>
                </a:solidFill>
                <a:ea typeface="Times New Roman" pitchFamily="18" charset="0"/>
                <a:cs typeface="Arial" charset="0"/>
              </a:rPr>
              <a:t>)</a:t>
            </a:r>
            <a:endParaRPr lang="tr-TR" sz="1400" dirty="0">
              <a:solidFill>
                <a:schemeClr val="tx1"/>
              </a:solidFill>
            </a:endParaRPr>
          </a:p>
        </p:txBody>
      </p:sp>
    </p:spTree>
  </p:cSld>
  <p:clrMapOvr>
    <a:masterClrMapping/>
  </p:clrMapOvr>
  <p:transition spd="slow">
    <p:split orient="ver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1 Dikdörtgen"/>
          <p:cNvSpPr>
            <a:spLocks noChangeArrowheads="1"/>
          </p:cNvSpPr>
          <p:nvPr/>
        </p:nvSpPr>
        <p:spPr bwMode="auto">
          <a:xfrm>
            <a:off x="214282" y="239136"/>
            <a:ext cx="8715376" cy="30469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indent="457200" algn="just" eaLnBrk="0" hangingPunct="0">
              <a:lnSpc>
                <a:spcPct val="150000"/>
              </a:lnSpc>
              <a:defRPr/>
            </a:pPr>
            <a:r>
              <a:rPr lang="tr-TR" sz="2000" dirty="0" smtClean="0">
                <a:solidFill>
                  <a:srgbClr val="000000"/>
                </a:solidFill>
                <a:ea typeface="Times New Roman" pitchFamily="18" charset="0"/>
                <a:cs typeface="Arial" charset="0"/>
              </a:rPr>
              <a:t>Japon </a:t>
            </a:r>
            <a:r>
              <a:rPr lang="tr-TR" sz="2000" dirty="0">
                <a:solidFill>
                  <a:srgbClr val="000000"/>
                </a:solidFill>
                <a:ea typeface="Times New Roman" pitchFamily="18" charset="0"/>
                <a:cs typeface="Arial" charset="0"/>
              </a:rPr>
              <a:t>çimi tuzluluğa çok dayanıklıdır. </a:t>
            </a:r>
            <a:endParaRPr lang="tr-TR" sz="2000" dirty="0">
              <a:ea typeface="Times New Roman" pitchFamily="18" charset="0"/>
              <a:cs typeface="Arial" charset="0"/>
            </a:endParaRPr>
          </a:p>
          <a:p>
            <a:pPr indent="457200" algn="just" eaLnBrk="0" hangingPunct="0">
              <a:lnSpc>
                <a:spcPct val="150000"/>
              </a:lnSpc>
              <a:defRPr/>
            </a:pPr>
            <a:r>
              <a:rPr lang="tr-TR" sz="2000" dirty="0">
                <a:solidFill>
                  <a:srgbClr val="000000"/>
                </a:solidFill>
                <a:ea typeface="Times New Roman" pitchFamily="18" charset="0"/>
                <a:cs typeface="Arial" charset="0"/>
              </a:rPr>
              <a:t>Tropik ve yarı-tropik bölgelerde oyun sahaları, atletizm pistleri, golf saha yolları, havaalanı gibi çok kullanılan çim alan tesislerine önerilir. </a:t>
            </a:r>
          </a:p>
          <a:p>
            <a:pPr indent="457200" algn="just" eaLnBrk="0" hangingPunct="0">
              <a:lnSpc>
                <a:spcPct val="150000"/>
              </a:lnSpc>
              <a:defRPr/>
            </a:pPr>
            <a:r>
              <a:rPr lang="tr-TR" sz="2000" dirty="0">
                <a:solidFill>
                  <a:srgbClr val="000000"/>
                </a:solidFill>
                <a:ea typeface="Times New Roman" pitchFamily="18" charset="0"/>
                <a:cs typeface="Arial" charset="0"/>
              </a:rPr>
              <a:t>Derin biçime dayanıklıdır. </a:t>
            </a:r>
            <a:r>
              <a:rPr lang="tr-TR" sz="2000" dirty="0" smtClean="0">
                <a:solidFill>
                  <a:srgbClr val="000000"/>
                </a:solidFill>
                <a:ea typeface="Times New Roman" pitchFamily="18" charset="0"/>
                <a:cs typeface="Arial" charset="0"/>
              </a:rPr>
              <a:t>Biçim </a:t>
            </a:r>
            <a:r>
              <a:rPr lang="tr-TR" sz="2000" dirty="0" err="1" smtClean="0">
                <a:solidFill>
                  <a:srgbClr val="000000"/>
                </a:solidFill>
                <a:ea typeface="Times New Roman" pitchFamily="18" charset="0"/>
                <a:cs typeface="Arial" charset="0"/>
              </a:rPr>
              <a:t>yüks</a:t>
            </a:r>
            <a:r>
              <a:rPr lang="tr-TR" sz="2000" dirty="0" smtClean="0">
                <a:solidFill>
                  <a:srgbClr val="000000"/>
                </a:solidFill>
                <a:ea typeface="Times New Roman" pitchFamily="18" charset="0"/>
                <a:cs typeface="Arial" charset="0"/>
              </a:rPr>
              <a:t>. </a:t>
            </a:r>
            <a:r>
              <a:rPr lang="tr-TR" sz="2400" b="1" dirty="0" smtClean="0">
                <a:solidFill>
                  <a:srgbClr val="000000"/>
                </a:solidFill>
                <a:ea typeface="Times New Roman" pitchFamily="18" charset="0"/>
                <a:cs typeface="Arial" charset="0"/>
              </a:rPr>
              <a:t>1.5-3 cm</a:t>
            </a:r>
            <a:r>
              <a:rPr lang="tr-TR" sz="2000" dirty="0" smtClean="0">
                <a:solidFill>
                  <a:srgbClr val="000000"/>
                </a:solidFill>
                <a:ea typeface="Times New Roman" pitchFamily="18" charset="0"/>
                <a:cs typeface="Arial" charset="0"/>
              </a:rPr>
              <a:t>. </a:t>
            </a:r>
            <a:r>
              <a:rPr lang="tr-TR" sz="2000" dirty="0">
                <a:solidFill>
                  <a:srgbClr val="000000"/>
                </a:solidFill>
                <a:ea typeface="Times New Roman" pitchFamily="18" charset="0"/>
                <a:cs typeface="Arial" charset="0"/>
              </a:rPr>
              <a:t>Ancak 2 cm den derin biçimler kaliteli çim örtüsü için tercih edilir. </a:t>
            </a:r>
          </a:p>
          <a:p>
            <a:pPr indent="457200" algn="just" eaLnBrk="0" hangingPunct="0">
              <a:lnSpc>
                <a:spcPct val="150000"/>
              </a:lnSpc>
              <a:defRPr/>
            </a:pPr>
            <a:r>
              <a:rPr lang="tr-TR" sz="2000" dirty="0">
                <a:solidFill>
                  <a:srgbClr val="000000"/>
                </a:solidFill>
                <a:ea typeface="Times New Roman" pitchFamily="18" charset="0"/>
                <a:cs typeface="Arial" charset="0"/>
              </a:rPr>
              <a:t>Aylık </a:t>
            </a:r>
            <a:r>
              <a:rPr lang="tr-TR" sz="2400" b="1" dirty="0" smtClean="0">
                <a:solidFill>
                  <a:srgbClr val="000000"/>
                </a:solidFill>
                <a:ea typeface="Times New Roman" pitchFamily="18" charset="0"/>
                <a:cs typeface="Arial" charset="0"/>
              </a:rPr>
              <a:t>5-10 </a:t>
            </a:r>
            <a:r>
              <a:rPr lang="tr-TR" sz="2400" b="1" dirty="0">
                <a:solidFill>
                  <a:srgbClr val="000000"/>
                </a:solidFill>
                <a:ea typeface="Times New Roman" pitchFamily="18" charset="0"/>
                <a:cs typeface="Arial" charset="0"/>
              </a:rPr>
              <a:t>gr/m</a:t>
            </a:r>
            <a:r>
              <a:rPr lang="tr-TR" sz="2400" b="1" baseline="30000" dirty="0">
                <a:solidFill>
                  <a:srgbClr val="000000"/>
                </a:solidFill>
                <a:ea typeface="Times New Roman" pitchFamily="18" charset="0"/>
                <a:cs typeface="Arial" charset="0"/>
              </a:rPr>
              <a:t>2</a:t>
            </a:r>
            <a:r>
              <a:rPr lang="tr-TR" sz="2400" b="1" dirty="0">
                <a:solidFill>
                  <a:srgbClr val="000000"/>
                </a:solidFill>
                <a:ea typeface="Times New Roman" pitchFamily="18" charset="0"/>
                <a:cs typeface="Arial" charset="0"/>
              </a:rPr>
              <a:t> N</a:t>
            </a:r>
            <a:endParaRPr lang="tr-TR" sz="2400" dirty="0">
              <a:ea typeface="Times New Roman" pitchFamily="18" charset="0"/>
              <a:cs typeface="Arial" charset="0"/>
            </a:endParaRPr>
          </a:p>
        </p:txBody>
      </p:sp>
      <p:pic>
        <p:nvPicPr>
          <p:cNvPr id="105475" name="2 Resim" descr="zoysiagrass.jpg"/>
          <p:cNvPicPr>
            <a:picLocks noChangeAspect="1"/>
          </p:cNvPicPr>
          <p:nvPr/>
        </p:nvPicPr>
        <p:blipFill>
          <a:blip r:embed="rId2"/>
          <a:srcRect/>
          <a:stretch>
            <a:fillRect/>
          </a:stretch>
        </p:blipFill>
        <p:spPr bwMode="auto">
          <a:xfrm>
            <a:off x="2286000" y="3714752"/>
            <a:ext cx="4452938" cy="2833687"/>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Dikdörtgen"/>
          <p:cNvSpPr/>
          <p:nvPr/>
        </p:nvSpPr>
        <p:spPr>
          <a:xfrm>
            <a:off x="6936729" y="6550223"/>
            <a:ext cx="2207271"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tr-TR" sz="1400" b="1" dirty="0" err="1">
                <a:solidFill>
                  <a:schemeClr val="tx1"/>
                </a:solidFill>
                <a:ea typeface="Times New Roman" pitchFamily="18" charset="0"/>
                <a:cs typeface="Arial" charset="0"/>
              </a:rPr>
              <a:t>Çimotu</a:t>
            </a:r>
            <a:r>
              <a:rPr lang="tr-TR" sz="1400" b="1" dirty="0">
                <a:solidFill>
                  <a:schemeClr val="tx1"/>
                </a:solidFill>
                <a:ea typeface="Times New Roman" pitchFamily="18" charset="0"/>
                <a:cs typeface="Arial" charset="0"/>
              </a:rPr>
              <a:t>=Japon çimi </a:t>
            </a:r>
            <a:r>
              <a:rPr lang="tr-TR" sz="1400" dirty="0">
                <a:solidFill>
                  <a:schemeClr val="tx1"/>
                </a:solidFill>
                <a:ea typeface="Times New Roman" pitchFamily="18" charset="0"/>
                <a:cs typeface="Arial" charset="0"/>
              </a:rPr>
              <a:t>(</a:t>
            </a:r>
            <a:r>
              <a:rPr lang="tr-TR" sz="1400" i="1" dirty="0" err="1">
                <a:solidFill>
                  <a:schemeClr val="tx1"/>
                </a:solidFill>
                <a:ea typeface="Times New Roman" pitchFamily="18" charset="0"/>
                <a:cs typeface="Arial" charset="0"/>
              </a:rPr>
              <a:t>Zoysia</a:t>
            </a:r>
            <a:r>
              <a:rPr lang="tr-TR" sz="1400" dirty="0" smtClean="0">
                <a:solidFill>
                  <a:schemeClr val="tx1"/>
                </a:solidFill>
                <a:ea typeface="Times New Roman" pitchFamily="18" charset="0"/>
                <a:cs typeface="Arial" charset="0"/>
              </a:rPr>
              <a:t>)</a:t>
            </a:r>
            <a:endParaRPr lang="tr-TR" sz="1400" dirty="0">
              <a:solidFill>
                <a:schemeClr val="tx1"/>
              </a:solidFill>
            </a:endParaRPr>
          </a:p>
        </p:txBody>
      </p:sp>
    </p:spTree>
  </p:cSld>
  <p:clrMapOvr>
    <a:masterClrMapping/>
  </p:clrMapOvr>
  <p:transition spd="slow">
    <p:split orient="ver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msucares.com/lawn/lawn/grasses/images/zoysia.jpg"/>
          <p:cNvPicPr>
            <a:picLocks noChangeAspect="1" noChangeArrowheads="1"/>
          </p:cNvPicPr>
          <p:nvPr/>
        </p:nvPicPr>
        <p:blipFill>
          <a:blip r:embed="rId2"/>
          <a:srcRect/>
          <a:stretch>
            <a:fillRect/>
          </a:stretch>
        </p:blipFill>
        <p:spPr bwMode="auto">
          <a:xfrm>
            <a:off x="1285875" y="857250"/>
            <a:ext cx="6715125" cy="5213350"/>
          </a:xfrm>
          <a:prstGeom prst="rect">
            <a:avLst/>
          </a:prstGeom>
          <a:noFill/>
          <a:ln w="9525">
            <a:noFill/>
            <a:miter lim="800000"/>
            <a:headEnd/>
            <a:tailEnd/>
          </a:ln>
        </p:spPr>
      </p:pic>
      <p:sp>
        <p:nvSpPr>
          <p:cNvPr id="3" name="2 Dikdörtgen"/>
          <p:cNvSpPr/>
          <p:nvPr/>
        </p:nvSpPr>
        <p:spPr>
          <a:xfrm>
            <a:off x="6936729" y="6550223"/>
            <a:ext cx="2207271"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tr-TR" sz="1400" b="1" dirty="0" err="1">
                <a:solidFill>
                  <a:schemeClr val="tx1"/>
                </a:solidFill>
                <a:ea typeface="Times New Roman" pitchFamily="18" charset="0"/>
                <a:cs typeface="Arial" charset="0"/>
              </a:rPr>
              <a:t>Çimotu</a:t>
            </a:r>
            <a:r>
              <a:rPr lang="tr-TR" sz="1400" b="1" dirty="0">
                <a:solidFill>
                  <a:schemeClr val="tx1"/>
                </a:solidFill>
                <a:ea typeface="Times New Roman" pitchFamily="18" charset="0"/>
                <a:cs typeface="Arial" charset="0"/>
              </a:rPr>
              <a:t>=Japon çimi </a:t>
            </a:r>
            <a:r>
              <a:rPr lang="tr-TR" sz="1400" dirty="0">
                <a:solidFill>
                  <a:schemeClr val="tx1"/>
                </a:solidFill>
                <a:ea typeface="Times New Roman" pitchFamily="18" charset="0"/>
                <a:cs typeface="Arial" charset="0"/>
              </a:rPr>
              <a:t>(</a:t>
            </a:r>
            <a:r>
              <a:rPr lang="tr-TR" sz="1400" i="1" dirty="0" err="1">
                <a:solidFill>
                  <a:schemeClr val="tx1"/>
                </a:solidFill>
                <a:ea typeface="Times New Roman" pitchFamily="18" charset="0"/>
                <a:cs typeface="Arial" charset="0"/>
              </a:rPr>
              <a:t>Zoysia</a:t>
            </a:r>
            <a:r>
              <a:rPr lang="tr-TR" sz="1400" dirty="0" smtClean="0">
                <a:solidFill>
                  <a:schemeClr val="tx1"/>
                </a:solidFill>
                <a:ea typeface="Times New Roman" pitchFamily="18" charset="0"/>
                <a:cs typeface="Arial" charset="0"/>
              </a:rPr>
              <a:t>)</a:t>
            </a:r>
            <a:endParaRPr lang="tr-TR" sz="1400" dirty="0">
              <a:solidFill>
                <a:schemeClr val="tx1"/>
              </a:solidFill>
            </a:endParaRPr>
          </a:p>
        </p:txBody>
      </p:sp>
    </p:spTree>
  </p:cSld>
  <p:clrMapOvr>
    <a:masterClrMapping/>
  </p:clrMapOvr>
  <p:transition spd="slow">
    <p:split orient="ver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7522" name="Picture 4" descr="http://www.gardenet.com.au/turf/bu/buffalo%20grass.jpg"/>
          <p:cNvPicPr>
            <a:picLocks noChangeAspect="1" noChangeArrowheads="1"/>
          </p:cNvPicPr>
          <p:nvPr/>
        </p:nvPicPr>
        <p:blipFill>
          <a:blip r:embed="rId3"/>
          <a:srcRect/>
          <a:stretch>
            <a:fillRect/>
          </a:stretch>
        </p:blipFill>
        <p:spPr bwMode="auto">
          <a:xfrm>
            <a:off x="1928813" y="2928938"/>
            <a:ext cx="4857750" cy="3643312"/>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4" name="Rectangle 1"/>
          <p:cNvSpPr>
            <a:spLocks noChangeArrowheads="1"/>
          </p:cNvSpPr>
          <p:nvPr/>
        </p:nvSpPr>
        <p:spPr bwMode="auto">
          <a:xfrm>
            <a:off x="500062" y="928670"/>
            <a:ext cx="7929589" cy="1891287"/>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nchor="ctr">
            <a:spAutoFit/>
          </a:bodyPr>
          <a:lstStyle/>
          <a:p>
            <a:pPr indent="457200" algn="just" eaLnBrk="0" hangingPunct="0">
              <a:lnSpc>
                <a:spcPct val="150000"/>
              </a:lnSpc>
              <a:defRPr/>
            </a:pPr>
            <a:r>
              <a:rPr lang="tr-TR" sz="2000" dirty="0">
                <a:solidFill>
                  <a:srgbClr val="000000"/>
                </a:solidFill>
                <a:ea typeface="Times New Roman" pitchFamily="18" charset="0"/>
                <a:cs typeface="Arial" charset="0"/>
              </a:rPr>
              <a:t>Kaba yapılı, orta sıklıkta çim örtüsü verir ve kalın sülüklerle yayılır. </a:t>
            </a:r>
          </a:p>
          <a:p>
            <a:pPr indent="457200" algn="just" eaLnBrk="0" hangingPunct="0">
              <a:lnSpc>
                <a:spcPct val="150000"/>
              </a:lnSpc>
              <a:defRPr/>
            </a:pPr>
            <a:r>
              <a:rPr lang="tr-TR" sz="2000" u="sng" dirty="0">
                <a:solidFill>
                  <a:srgbClr val="000000"/>
                </a:solidFill>
                <a:ea typeface="Times New Roman" pitchFamily="18" charset="0"/>
                <a:cs typeface="Arial" charset="0"/>
              </a:rPr>
              <a:t>En önemli özelliği </a:t>
            </a:r>
            <a:r>
              <a:rPr lang="tr-TR" sz="2000" b="1" u="sng" dirty="0">
                <a:solidFill>
                  <a:srgbClr val="000000"/>
                </a:solidFill>
                <a:ea typeface="Times New Roman" pitchFamily="18" charset="0"/>
                <a:cs typeface="Arial" charset="0"/>
              </a:rPr>
              <a:t>gölgeye çok dayanıklı </a:t>
            </a:r>
            <a:r>
              <a:rPr lang="tr-TR" sz="2000" u="sng" dirty="0">
                <a:solidFill>
                  <a:srgbClr val="000000"/>
                </a:solidFill>
                <a:ea typeface="Times New Roman" pitchFamily="18" charset="0"/>
                <a:cs typeface="Arial" charset="0"/>
              </a:rPr>
              <a:t>olmasıdır</a:t>
            </a:r>
            <a:r>
              <a:rPr lang="tr-TR" sz="2000" dirty="0">
                <a:solidFill>
                  <a:srgbClr val="000000"/>
                </a:solidFill>
                <a:ea typeface="Times New Roman" pitchFamily="18" charset="0"/>
                <a:cs typeface="Arial" charset="0"/>
              </a:rPr>
              <a:t>. Tropik ve </a:t>
            </a:r>
            <a:r>
              <a:rPr lang="tr-TR" sz="2000" dirty="0" err="1">
                <a:solidFill>
                  <a:srgbClr val="000000"/>
                </a:solidFill>
                <a:ea typeface="Times New Roman" pitchFamily="18" charset="0"/>
                <a:cs typeface="Arial" charset="0"/>
              </a:rPr>
              <a:t>yarıtropik</a:t>
            </a:r>
            <a:r>
              <a:rPr lang="tr-TR" sz="2000" dirty="0">
                <a:solidFill>
                  <a:srgbClr val="000000"/>
                </a:solidFill>
                <a:ea typeface="Times New Roman" pitchFamily="18" charset="0"/>
                <a:cs typeface="Arial" charset="0"/>
              </a:rPr>
              <a:t> bölgelerdeki gölge ev bahçelerinde tercih edilir. </a:t>
            </a:r>
          </a:p>
          <a:p>
            <a:pPr indent="457200" algn="just" eaLnBrk="0" hangingPunct="0">
              <a:lnSpc>
                <a:spcPct val="150000"/>
              </a:lnSpc>
              <a:defRPr/>
            </a:pPr>
            <a:r>
              <a:rPr lang="tr-TR" sz="2000" dirty="0">
                <a:solidFill>
                  <a:srgbClr val="000000"/>
                </a:solidFill>
                <a:ea typeface="Times New Roman" pitchFamily="18" charset="0"/>
                <a:cs typeface="Arial" charset="0"/>
              </a:rPr>
              <a:t>Soğuğa çok hassas olması nedeni ile kış aylarında rengini kaybeder. </a:t>
            </a:r>
          </a:p>
        </p:txBody>
      </p:sp>
      <p:sp>
        <p:nvSpPr>
          <p:cNvPr id="5" name="4 Dikdörtgen"/>
          <p:cNvSpPr/>
          <p:nvPr/>
        </p:nvSpPr>
        <p:spPr>
          <a:xfrm>
            <a:off x="1571625" y="357188"/>
            <a:ext cx="5319713" cy="46196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
              <a:defRPr/>
            </a:pPr>
            <a:r>
              <a:rPr lang="tr-TR" sz="2400" b="1" dirty="0">
                <a:solidFill>
                  <a:srgbClr val="000000"/>
                </a:solidFill>
                <a:ea typeface="Times New Roman" pitchFamily="18" charset="0"/>
                <a:cs typeface="Arial" charset="0"/>
              </a:rPr>
              <a:t>Adi </a:t>
            </a:r>
            <a:r>
              <a:rPr lang="tr-TR" sz="2400" b="1" dirty="0" err="1">
                <a:solidFill>
                  <a:srgbClr val="000000"/>
                </a:solidFill>
                <a:ea typeface="Times New Roman" pitchFamily="18" charset="0"/>
                <a:cs typeface="Arial" charset="0"/>
              </a:rPr>
              <a:t>Cadıotu</a:t>
            </a:r>
            <a:r>
              <a:rPr lang="tr-TR" sz="2400" dirty="0">
                <a:solidFill>
                  <a:srgbClr val="000000"/>
                </a:solidFill>
                <a:ea typeface="Times New Roman" pitchFamily="18" charset="0"/>
                <a:cs typeface="Arial" charset="0"/>
              </a:rPr>
              <a:t> (</a:t>
            </a:r>
            <a:r>
              <a:rPr lang="tr-TR" sz="2400" i="1" dirty="0" err="1">
                <a:solidFill>
                  <a:srgbClr val="000000"/>
                </a:solidFill>
                <a:ea typeface="Times New Roman" pitchFamily="18" charset="0"/>
                <a:cs typeface="Arial" charset="0"/>
              </a:rPr>
              <a:t>Stenotaphrum</a:t>
            </a:r>
            <a:r>
              <a:rPr lang="tr-TR" sz="2400" i="1" dirty="0">
                <a:solidFill>
                  <a:srgbClr val="000000"/>
                </a:solidFill>
                <a:ea typeface="Times New Roman" pitchFamily="18" charset="0"/>
                <a:cs typeface="Arial" charset="0"/>
              </a:rPr>
              <a:t> </a:t>
            </a:r>
            <a:r>
              <a:rPr lang="tr-TR" sz="2400" i="1" dirty="0" err="1">
                <a:solidFill>
                  <a:srgbClr val="000000"/>
                </a:solidFill>
                <a:ea typeface="Times New Roman" pitchFamily="18" charset="0"/>
                <a:cs typeface="Arial" charset="0"/>
              </a:rPr>
              <a:t>secundatum</a:t>
            </a:r>
            <a:r>
              <a:rPr lang="tr-TR" sz="2400" dirty="0">
                <a:solidFill>
                  <a:srgbClr val="000000"/>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http://www.turfgrass.ncsu.edu/Images/Plants/StAugustinegrass/Web/leafarrangement.jpg"/>
          <p:cNvPicPr>
            <a:picLocks noChangeAspect="1" noChangeArrowheads="1"/>
          </p:cNvPicPr>
          <p:nvPr/>
        </p:nvPicPr>
        <p:blipFill>
          <a:blip r:embed="rId2"/>
          <a:srcRect/>
          <a:stretch>
            <a:fillRect/>
          </a:stretch>
        </p:blipFill>
        <p:spPr bwMode="auto">
          <a:xfrm>
            <a:off x="0" y="0"/>
            <a:ext cx="9145588" cy="6858000"/>
          </a:xfrm>
          <a:prstGeom prst="rect">
            <a:avLst/>
          </a:prstGeom>
          <a:noFill/>
          <a:ln w="9525">
            <a:noFill/>
            <a:miter lim="800000"/>
            <a:headEnd/>
            <a:tailEnd/>
          </a:ln>
        </p:spPr>
      </p:pic>
      <p:sp>
        <p:nvSpPr>
          <p:cNvPr id="3" name="2 Dikdörtgen"/>
          <p:cNvSpPr/>
          <p:nvPr/>
        </p:nvSpPr>
        <p:spPr>
          <a:xfrm>
            <a:off x="1143000" y="6286500"/>
            <a:ext cx="5786438" cy="40011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indent="457200" algn="just" eaLnBrk="0" hangingPunct="0">
              <a:defRPr/>
            </a:pPr>
            <a:r>
              <a:rPr lang="tr-TR" sz="2000" dirty="0">
                <a:solidFill>
                  <a:srgbClr val="000000"/>
                </a:solidFill>
                <a:ea typeface="Times New Roman" pitchFamily="18" charset="0"/>
                <a:cs typeface="Arial" charset="0"/>
              </a:rPr>
              <a:t>Vejetatif olarak sülük parçaları ile üretilir. </a:t>
            </a:r>
            <a:endParaRPr lang="tr-TR" sz="2000" dirty="0">
              <a:ea typeface="Times New Roman" pitchFamily="18" charset="0"/>
              <a:cs typeface="Arial" charset="0"/>
            </a:endParaRPr>
          </a:p>
        </p:txBody>
      </p:sp>
      <p:sp>
        <p:nvSpPr>
          <p:cNvPr id="4" name="3 Dikdörtgen"/>
          <p:cNvSpPr/>
          <p:nvPr/>
        </p:nvSpPr>
        <p:spPr>
          <a:xfrm>
            <a:off x="5857873" y="0"/>
            <a:ext cx="3286127"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tr-TR" sz="1400" b="1" dirty="0">
                <a:solidFill>
                  <a:srgbClr val="000000"/>
                </a:solidFill>
                <a:ea typeface="Times New Roman" pitchFamily="18" charset="0"/>
                <a:cs typeface="Arial" charset="0"/>
              </a:rPr>
              <a:t>Adi </a:t>
            </a:r>
            <a:r>
              <a:rPr lang="tr-TR" sz="1400" b="1" dirty="0" err="1">
                <a:solidFill>
                  <a:srgbClr val="000000"/>
                </a:solidFill>
                <a:ea typeface="Times New Roman" pitchFamily="18" charset="0"/>
                <a:cs typeface="Arial" charset="0"/>
              </a:rPr>
              <a:t>Cadıotu</a:t>
            </a:r>
            <a:r>
              <a:rPr lang="tr-TR" sz="1400" dirty="0">
                <a:solidFill>
                  <a:srgbClr val="000000"/>
                </a:solidFill>
                <a:ea typeface="Times New Roman" pitchFamily="18" charset="0"/>
                <a:cs typeface="Arial" charset="0"/>
              </a:rPr>
              <a:t> (</a:t>
            </a:r>
            <a:r>
              <a:rPr lang="tr-TR" sz="1400" i="1" dirty="0" err="1">
                <a:solidFill>
                  <a:srgbClr val="000000"/>
                </a:solidFill>
                <a:ea typeface="Times New Roman" pitchFamily="18" charset="0"/>
                <a:cs typeface="Arial" charset="0"/>
              </a:rPr>
              <a:t>Stenotaphrum</a:t>
            </a:r>
            <a:r>
              <a:rPr lang="tr-TR" sz="1400" i="1" dirty="0">
                <a:solidFill>
                  <a:srgbClr val="000000"/>
                </a:solidFill>
                <a:ea typeface="Times New Roman" pitchFamily="18" charset="0"/>
                <a:cs typeface="Arial" charset="0"/>
              </a:rPr>
              <a:t> </a:t>
            </a:r>
            <a:r>
              <a:rPr lang="tr-TR" sz="1400" i="1" dirty="0" err="1">
                <a:solidFill>
                  <a:srgbClr val="000000"/>
                </a:solidFill>
                <a:ea typeface="Times New Roman" pitchFamily="18" charset="0"/>
                <a:cs typeface="Arial" charset="0"/>
              </a:rPr>
              <a:t>secundatum</a:t>
            </a:r>
            <a:r>
              <a:rPr lang="tr-TR" sz="1400" dirty="0">
                <a:solidFill>
                  <a:srgbClr val="000000"/>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7" descr="http://www.turfgrass.ncsu.edu/Images/Plants/StAugustinegrass/Web/P1130800_StAugustinegrass.jpg"/>
          <p:cNvPicPr>
            <a:picLocks noChangeAspect="1" noChangeArrowheads="1"/>
          </p:cNvPicPr>
          <p:nvPr/>
        </p:nvPicPr>
        <p:blipFill>
          <a:blip r:embed="rId2"/>
          <a:srcRect/>
          <a:stretch>
            <a:fillRect/>
          </a:stretch>
        </p:blipFill>
        <p:spPr bwMode="auto">
          <a:xfrm>
            <a:off x="0" y="24"/>
            <a:ext cx="9117013" cy="6858000"/>
          </a:xfrm>
          <a:prstGeom prst="rect">
            <a:avLst/>
          </a:prstGeom>
          <a:noFill/>
          <a:ln w="9525">
            <a:noFill/>
            <a:miter lim="800000"/>
            <a:headEnd/>
            <a:tailEnd/>
          </a:ln>
        </p:spPr>
      </p:pic>
      <p:sp>
        <p:nvSpPr>
          <p:cNvPr id="3" name="2 Dikdörtgen"/>
          <p:cNvSpPr/>
          <p:nvPr/>
        </p:nvSpPr>
        <p:spPr>
          <a:xfrm>
            <a:off x="5857873" y="0"/>
            <a:ext cx="3286127"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tr-TR" sz="1400" b="1" dirty="0">
                <a:solidFill>
                  <a:srgbClr val="000000"/>
                </a:solidFill>
                <a:ea typeface="Times New Roman" pitchFamily="18" charset="0"/>
                <a:cs typeface="Arial" charset="0"/>
              </a:rPr>
              <a:t>Adi </a:t>
            </a:r>
            <a:r>
              <a:rPr lang="tr-TR" sz="1400" b="1" dirty="0" err="1">
                <a:solidFill>
                  <a:srgbClr val="000000"/>
                </a:solidFill>
                <a:ea typeface="Times New Roman" pitchFamily="18" charset="0"/>
                <a:cs typeface="Arial" charset="0"/>
              </a:rPr>
              <a:t>Cadıotu</a:t>
            </a:r>
            <a:r>
              <a:rPr lang="tr-TR" sz="1400" dirty="0">
                <a:solidFill>
                  <a:srgbClr val="000000"/>
                </a:solidFill>
                <a:ea typeface="Times New Roman" pitchFamily="18" charset="0"/>
                <a:cs typeface="Arial" charset="0"/>
              </a:rPr>
              <a:t> (</a:t>
            </a:r>
            <a:r>
              <a:rPr lang="tr-TR" sz="1400" i="1" dirty="0" err="1">
                <a:solidFill>
                  <a:srgbClr val="000000"/>
                </a:solidFill>
                <a:ea typeface="Times New Roman" pitchFamily="18" charset="0"/>
                <a:cs typeface="Arial" charset="0"/>
              </a:rPr>
              <a:t>Stenotaphrum</a:t>
            </a:r>
            <a:r>
              <a:rPr lang="tr-TR" sz="1400" i="1" dirty="0">
                <a:solidFill>
                  <a:srgbClr val="000000"/>
                </a:solidFill>
                <a:ea typeface="Times New Roman" pitchFamily="18" charset="0"/>
                <a:cs typeface="Arial" charset="0"/>
              </a:rPr>
              <a:t> </a:t>
            </a:r>
            <a:r>
              <a:rPr lang="tr-TR" sz="1400" i="1" dirty="0" err="1">
                <a:solidFill>
                  <a:srgbClr val="000000"/>
                </a:solidFill>
                <a:ea typeface="Times New Roman" pitchFamily="18" charset="0"/>
                <a:cs typeface="Arial" charset="0"/>
              </a:rPr>
              <a:t>secundatum</a:t>
            </a:r>
            <a:r>
              <a:rPr lang="tr-TR" sz="1400" dirty="0">
                <a:solidFill>
                  <a:srgbClr val="000000"/>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msucares.com/lawn/lawn/grasses/images/st-aug.jpg"/>
          <p:cNvPicPr>
            <a:picLocks noChangeAspect="1" noChangeArrowheads="1"/>
          </p:cNvPicPr>
          <p:nvPr/>
        </p:nvPicPr>
        <p:blipFill>
          <a:blip r:embed="rId2"/>
          <a:srcRect/>
          <a:stretch>
            <a:fillRect/>
          </a:stretch>
        </p:blipFill>
        <p:spPr bwMode="auto">
          <a:xfrm>
            <a:off x="571500" y="714375"/>
            <a:ext cx="7620000" cy="5457825"/>
          </a:xfrm>
          <a:prstGeom prst="rect">
            <a:avLst/>
          </a:prstGeom>
          <a:noFill/>
          <a:ln w="9525">
            <a:noFill/>
            <a:miter lim="800000"/>
            <a:headEnd/>
            <a:tailEnd/>
          </a:ln>
        </p:spPr>
      </p:pic>
      <p:sp>
        <p:nvSpPr>
          <p:cNvPr id="3" name="2 Dikdörtgen"/>
          <p:cNvSpPr/>
          <p:nvPr/>
        </p:nvSpPr>
        <p:spPr>
          <a:xfrm>
            <a:off x="5857873" y="0"/>
            <a:ext cx="3286127"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tr-TR" sz="1400" b="1" dirty="0">
                <a:solidFill>
                  <a:srgbClr val="000000"/>
                </a:solidFill>
                <a:ea typeface="Times New Roman" pitchFamily="18" charset="0"/>
                <a:cs typeface="Arial" charset="0"/>
              </a:rPr>
              <a:t>Adi </a:t>
            </a:r>
            <a:r>
              <a:rPr lang="tr-TR" sz="1400" b="1" dirty="0" err="1">
                <a:solidFill>
                  <a:srgbClr val="000000"/>
                </a:solidFill>
                <a:ea typeface="Times New Roman" pitchFamily="18" charset="0"/>
                <a:cs typeface="Arial" charset="0"/>
              </a:rPr>
              <a:t>Cadıotu</a:t>
            </a:r>
            <a:r>
              <a:rPr lang="tr-TR" sz="1400" dirty="0">
                <a:solidFill>
                  <a:srgbClr val="000000"/>
                </a:solidFill>
                <a:ea typeface="Times New Roman" pitchFamily="18" charset="0"/>
                <a:cs typeface="Arial" charset="0"/>
              </a:rPr>
              <a:t> (</a:t>
            </a:r>
            <a:r>
              <a:rPr lang="tr-TR" sz="1400" i="1" dirty="0" err="1">
                <a:solidFill>
                  <a:srgbClr val="000000"/>
                </a:solidFill>
                <a:ea typeface="Times New Roman" pitchFamily="18" charset="0"/>
                <a:cs typeface="Arial" charset="0"/>
              </a:rPr>
              <a:t>Stenotaphrum</a:t>
            </a:r>
            <a:r>
              <a:rPr lang="tr-TR" sz="1400" i="1" dirty="0">
                <a:solidFill>
                  <a:srgbClr val="000000"/>
                </a:solidFill>
                <a:ea typeface="Times New Roman" pitchFamily="18" charset="0"/>
                <a:cs typeface="Arial" charset="0"/>
              </a:rPr>
              <a:t> </a:t>
            </a:r>
            <a:r>
              <a:rPr lang="tr-TR" sz="1400" i="1" dirty="0" err="1">
                <a:solidFill>
                  <a:srgbClr val="000000"/>
                </a:solidFill>
                <a:ea typeface="Times New Roman" pitchFamily="18" charset="0"/>
                <a:cs typeface="Arial" charset="0"/>
              </a:rPr>
              <a:t>secundatum</a:t>
            </a:r>
            <a:r>
              <a:rPr lang="tr-TR" sz="1400" dirty="0">
                <a:solidFill>
                  <a:srgbClr val="000000"/>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11618" name="Picture 4" descr="http://www.turfgrass.ncsu.edu/Images/Plants/centipede/Web/cetipedegrass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5 Dikdörtgen"/>
          <p:cNvSpPr/>
          <p:nvPr/>
        </p:nvSpPr>
        <p:spPr>
          <a:xfrm>
            <a:off x="142875" y="5791200"/>
            <a:ext cx="8572529"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90488" algn="just" eaLnBrk="0" hangingPunct="0">
              <a:buFont typeface="Arial" pitchFamily="34" charset="0"/>
              <a:buChar char="•"/>
              <a:defRPr/>
            </a:pPr>
            <a:r>
              <a:rPr lang="tr-TR" sz="2000" dirty="0">
                <a:solidFill>
                  <a:srgbClr val="000000"/>
                </a:solidFill>
                <a:ea typeface="Times New Roman" pitchFamily="18" charset="0"/>
                <a:cs typeface="Arial" charset="0"/>
              </a:rPr>
              <a:t>Basılmaya </a:t>
            </a:r>
            <a:r>
              <a:rPr lang="tr-TR" sz="2000" dirty="0" smtClean="0">
                <a:solidFill>
                  <a:srgbClr val="000000"/>
                </a:solidFill>
                <a:ea typeface="Times New Roman" pitchFamily="18" charset="0"/>
                <a:cs typeface="Arial" charset="0"/>
              </a:rPr>
              <a:t>dayanıklı olmadığından, kullanılmayan </a:t>
            </a:r>
            <a:r>
              <a:rPr lang="tr-TR" sz="2000" dirty="0">
                <a:solidFill>
                  <a:srgbClr val="000000"/>
                </a:solidFill>
                <a:ea typeface="Times New Roman" pitchFamily="18" charset="0"/>
                <a:cs typeface="Arial" charset="0"/>
              </a:rPr>
              <a:t>çim alanlara uygundur. </a:t>
            </a:r>
          </a:p>
          <a:p>
            <a:pPr indent="90488" algn="just" eaLnBrk="0" hangingPunct="0">
              <a:buFont typeface="Arial" pitchFamily="34" charset="0"/>
              <a:buChar char="•"/>
              <a:defRPr/>
            </a:pPr>
            <a:r>
              <a:rPr lang="tr-TR" sz="2000" dirty="0">
                <a:solidFill>
                  <a:srgbClr val="000000"/>
                </a:solidFill>
                <a:ea typeface="Times New Roman" pitchFamily="18" charset="0"/>
                <a:cs typeface="Arial" charset="0"/>
              </a:rPr>
              <a:t>Tohumla veya vejetatif olarak üretilebilir. </a:t>
            </a:r>
          </a:p>
          <a:p>
            <a:pPr indent="90488" algn="just" eaLnBrk="0" hangingPunct="0">
              <a:buFont typeface="Arial" pitchFamily="34" charset="0"/>
              <a:buChar char="•"/>
              <a:defRPr/>
            </a:pPr>
            <a:r>
              <a:rPr lang="tr-TR" sz="2000" dirty="0">
                <a:solidFill>
                  <a:srgbClr val="000000"/>
                </a:solidFill>
                <a:ea typeface="Times New Roman" pitchFamily="18" charset="0"/>
                <a:cs typeface="Arial" charset="0"/>
              </a:rPr>
              <a:t>Çok yaygın bir tür değildir. </a:t>
            </a:r>
            <a:endParaRPr lang="tr-TR" sz="2000" dirty="0">
              <a:ea typeface="Times New Roman" pitchFamily="18" charset="0"/>
              <a:cs typeface="Arial" charset="0"/>
            </a:endParaRPr>
          </a:p>
        </p:txBody>
      </p:sp>
      <p:sp>
        <p:nvSpPr>
          <p:cNvPr id="7" name="6 Dikdörtgen"/>
          <p:cNvSpPr/>
          <p:nvPr/>
        </p:nvSpPr>
        <p:spPr>
          <a:xfrm>
            <a:off x="1714500" y="142852"/>
            <a:ext cx="5357813"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eaLnBrk="0" hangingPunct="0">
              <a:defRPr/>
            </a:pPr>
            <a:r>
              <a:rPr lang="tr-TR" sz="2400" b="1" dirty="0">
                <a:solidFill>
                  <a:srgbClr val="000000"/>
                </a:solidFill>
                <a:ea typeface="Times New Roman" pitchFamily="18" charset="0"/>
                <a:cs typeface="Arial" charset="0"/>
              </a:rPr>
              <a:t>Adi </a:t>
            </a:r>
            <a:r>
              <a:rPr lang="tr-TR" sz="2400" b="1" dirty="0" err="1">
                <a:solidFill>
                  <a:srgbClr val="000000"/>
                </a:solidFill>
                <a:ea typeface="Times New Roman" pitchFamily="18" charset="0"/>
                <a:cs typeface="Arial" charset="0"/>
              </a:rPr>
              <a:t>Tespihotu</a:t>
            </a:r>
            <a:r>
              <a:rPr lang="tr-TR" sz="2400" dirty="0">
                <a:solidFill>
                  <a:srgbClr val="000000"/>
                </a:solidFill>
                <a:ea typeface="Times New Roman" pitchFamily="18" charset="0"/>
                <a:cs typeface="Arial" charset="0"/>
              </a:rPr>
              <a:t> (</a:t>
            </a:r>
            <a:r>
              <a:rPr lang="tr-TR" sz="2400" i="1" dirty="0" err="1">
                <a:solidFill>
                  <a:srgbClr val="000000"/>
                </a:solidFill>
                <a:ea typeface="Times New Roman" pitchFamily="18" charset="0"/>
                <a:cs typeface="Arial" charset="0"/>
              </a:rPr>
              <a:t>Eremochloa</a:t>
            </a:r>
            <a:r>
              <a:rPr lang="tr-TR" sz="2400" i="1" dirty="0">
                <a:solidFill>
                  <a:srgbClr val="000000"/>
                </a:solidFill>
                <a:ea typeface="Times New Roman" pitchFamily="18" charset="0"/>
                <a:cs typeface="Arial" charset="0"/>
              </a:rPr>
              <a:t> </a:t>
            </a:r>
            <a:r>
              <a:rPr lang="tr-TR" sz="2400" i="1" dirty="0" err="1">
                <a:solidFill>
                  <a:srgbClr val="000000"/>
                </a:solidFill>
                <a:ea typeface="Times New Roman" pitchFamily="18" charset="0"/>
                <a:cs typeface="Arial" charset="0"/>
              </a:rPr>
              <a:t>ophiuroides</a:t>
            </a:r>
            <a:r>
              <a:rPr lang="tr-TR" sz="2400" i="1" dirty="0">
                <a:solidFill>
                  <a:srgbClr val="000000"/>
                </a:solidFill>
                <a:ea typeface="Times New Roman" pitchFamily="18" charset="0"/>
                <a:cs typeface="Arial" charset="0"/>
              </a:rPr>
              <a:t>) </a:t>
            </a:r>
            <a:endParaRPr lang="tr-TR" sz="2400" dirty="0">
              <a:solidFill>
                <a:srgbClr val="000000"/>
              </a:solidFill>
              <a:ea typeface="Times New Roman" pitchFamily="18" charset="0"/>
              <a:cs typeface="Arial" charset="0"/>
            </a:endParaRPr>
          </a:p>
        </p:txBody>
      </p:sp>
      <p:sp>
        <p:nvSpPr>
          <p:cNvPr id="8" name="7 Dikdörtgen"/>
          <p:cNvSpPr/>
          <p:nvPr/>
        </p:nvSpPr>
        <p:spPr>
          <a:xfrm>
            <a:off x="214312" y="714375"/>
            <a:ext cx="5429257"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90488" algn="just" eaLnBrk="0" hangingPunct="0">
              <a:buFont typeface="Arial" pitchFamily="34" charset="0"/>
              <a:buChar char="•"/>
              <a:defRPr/>
            </a:pPr>
            <a:r>
              <a:rPr lang="tr-TR" sz="2000" dirty="0">
                <a:solidFill>
                  <a:srgbClr val="000000"/>
                </a:solidFill>
                <a:ea typeface="Times New Roman" pitchFamily="18" charset="0"/>
                <a:cs typeface="Arial" charset="0"/>
              </a:rPr>
              <a:t>Kaba yapılıdır.  Kısa sülüklerle yayılır. </a:t>
            </a:r>
          </a:p>
          <a:p>
            <a:pPr indent="90488" algn="just" eaLnBrk="0" hangingPunct="0">
              <a:buFont typeface="Arial" pitchFamily="34" charset="0"/>
              <a:buChar char="•"/>
              <a:defRPr/>
            </a:pPr>
            <a:r>
              <a:rPr lang="tr-TR" sz="2000" dirty="0">
                <a:solidFill>
                  <a:srgbClr val="000000"/>
                </a:solidFill>
                <a:ea typeface="Times New Roman" pitchFamily="18" charset="0"/>
                <a:cs typeface="Arial" charset="0"/>
              </a:rPr>
              <a:t>Sıcağa dayanımı yüksek, kışa dayanımı çok zayıftır. </a:t>
            </a:r>
          </a:p>
        </p:txBody>
      </p:sp>
    </p:spTree>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26978" name="Picture 2" descr="http://4.bp.blogspot.com/-Yg52CG0Jr-s/Tslpq1xrcaI/AAAAAAAAAGk/w_Q-3DB_EDo/s1600/IMG_5456.JPG"/>
          <p:cNvPicPr>
            <a:picLocks noChangeAspect="1" noChangeArrowheads="1"/>
          </p:cNvPicPr>
          <p:nvPr/>
        </p:nvPicPr>
        <p:blipFill>
          <a:blip r:embed="rId2" cstate="screen"/>
          <a:srcRect/>
          <a:stretch>
            <a:fillRect/>
          </a:stretch>
        </p:blipFill>
        <p:spPr bwMode="auto">
          <a:xfrm>
            <a:off x="-32" y="-24"/>
            <a:ext cx="9144032" cy="6858024"/>
          </a:xfrm>
          <a:prstGeom prst="rect">
            <a:avLst/>
          </a:prstGeom>
          <a:noFill/>
        </p:spPr>
      </p:pic>
      <p:sp>
        <p:nvSpPr>
          <p:cNvPr id="9218" name="Rectangle 1"/>
          <p:cNvSpPr>
            <a:spLocks noChangeArrowheads="1"/>
          </p:cNvSpPr>
          <p:nvPr/>
        </p:nvSpPr>
        <p:spPr bwMode="auto">
          <a:xfrm>
            <a:off x="214282" y="214290"/>
            <a:ext cx="8643998" cy="1015663"/>
          </a:xfrm>
          <a:prstGeom prst="rect">
            <a:avLst/>
          </a:prstGeom>
          <a:gradFill>
            <a:gsLst>
              <a:gs pos="0">
                <a:schemeClr val="accent3">
                  <a:shade val="51000"/>
                  <a:satMod val="130000"/>
                  <a:alpha val="18000"/>
                </a:schemeClr>
              </a:gs>
              <a:gs pos="80000">
                <a:schemeClr val="accent3">
                  <a:shade val="93000"/>
                  <a:satMod val="130000"/>
                </a:schemeClr>
              </a:gs>
              <a:gs pos="100000">
                <a:schemeClr val="accent3">
                  <a:shade val="94000"/>
                  <a:satMod val="135000"/>
                </a:schemeClr>
              </a:gs>
            </a:gsLst>
          </a:gradFill>
          <a:ln>
            <a:headEnd/>
            <a:tailEnd/>
          </a:ln>
        </p:spPr>
        <p:style>
          <a:lnRef idx="0">
            <a:schemeClr val="accent3"/>
          </a:lnRef>
          <a:fillRef idx="3">
            <a:schemeClr val="accent3"/>
          </a:fillRef>
          <a:effectRef idx="3">
            <a:schemeClr val="accent3"/>
          </a:effectRef>
          <a:fontRef idx="minor">
            <a:schemeClr val="lt1"/>
          </a:fontRef>
        </p:style>
        <p:txBody>
          <a:bodyPr wrap="square" anchor="ctr">
            <a:spAutoFit/>
          </a:bodyPr>
          <a:lstStyle/>
          <a:p>
            <a:pPr indent="457200" algn="just">
              <a:defRPr/>
            </a:pPr>
            <a:r>
              <a:rPr lang="tr-TR" sz="2000" dirty="0">
                <a:solidFill>
                  <a:schemeClr val="tx1"/>
                </a:solidFill>
                <a:ea typeface="Times New Roman" pitchFamily="18" charset="0"/>
                <a:cs typeface="Arial" charset="0"/>
              </a:rPr>
              <a:t>Çim alanlarda birkaç yıl sonra seyrelmeye başlar. Karışımda bulunan </a:t>
            </a:r>
            <a:r>
              <a:rPr lang="tr-TR" sz="2000" i="1" dirty="0">
                <a:solidFill>
                  <a:schemeClr val="tx1"/>
                </a:solidFill>
                <a:ea typeface="Times New Roman" pitchFamily="18" charset="0"/>
                <a:cs typeface="Arial" charset="0"/>
              </a:rPr>
              <a:t>Poa, Agrostis ve Festuca </a:t>
            </a:r>
            <a:r>
              <a:rPr lang="tr-TR" sz="2000" dirty="0">
                <a:solidFill>
                  <a:schemeClr val="tx1"/>
                </a:solidFill>
                <a:ea typeface="Times New Roman" pitchFamily="18" charset="0"/>
                <a:cs typeface="Arial" charset="0"/>
              </a:rPr>
              <a:t>gibi köksaplı türler hızla gelişerek karışımlarda baskın (dominant) hale gelirler. </a:t>
            </a:r>
          </a:p>
        </p:txBody>
      </p:sp>
      <p:pic>
        <p:nvPicPr>
          <p:cNvPr id="11269" name="2 Resim" descr="Agrostis stolonifera.jpg"/>
          <p:cNvPicPr>
            <a:picLocks noChangeAspect="1"/>
          </p:cNvPicPr>
          <p:nvPr/>
        </p:nvPicPr>
        <p:blipFill>
          <a:blip r:embed="rId3"/>
          <a:srcRect/>
          <a:stretch>
            <a:fillRect/>
          </a:stretch>
        </p:blipFill>
        <p:spPr bwMode="auto">
          <a:xfrm>
            <a:off x="3214688" y="4967310"/>
            <a:ext cx="2667000" cy="167640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1270" name="3 Resim" descr="Poa pratensis3.jpg"/>
          <p:cNvPicPr>
            <a:picLocks noChangeAspect="1"/>
          </p:cNvPicPr>
          <p:nvPr/>
        </p:nvPicPr>
        <p:blipFill>
          <a:blip r:embed="rId4"/>
          <a:srcRect/>
          <a:stretch>
            <a:fillRect/>
          </a:stretch>
        </p:blipFill>
        <p:spPr bwMode="auto">
          <a:xfrm>
            <a:off x="571500" y="4967310"/>
            <a:ext cx="2619375" cy="166687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1271" name="4 Resim" descr="f.arundinacea- tall_fescue2.jpg"/>
          <p:cNvPicPr>
            <a:picLocks noChangeAspect="1"/>
          </p:cNvPicPr>
          <p:nvPr/>
        </p:nvPicPr>
        <p:blipFill>
          <a:blip r:embed="rId5"/>
          <a:srcRect/>
          <a:stretch>
            <a:fillRect/>
          </a:stretch>
        </p:blipFill>
        <p:spPr bwMode="auto">
          <a:xfrm>
            <a:off x="5929313" y="4967310"/>
            <a:ext cx="2619375" cy="1666875"/>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ransition spd="slow">
    <p:split orient="ver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msucares.com/lawn/lawn/grasses/images/centipede.jpg"/>
          <p:cNvPicPr>
            <a:picLocks noChangeAspect="1" noChangeArrowheads="1"/>
          </p:cNvPicPr>
          <p:nvPr/>
        </p:nvPicPr>
        <p:blipFill>
          <a:blip r:embed="rId2"/>
          <a:srcRect/>
          <a:stretch>
            <a:fillRect/>
          </a:stretch>
        </p:blipFill>
        <p:spPr bwMode="auto">
          <a:xfrm>
            <a:off x="857250" y="785813"/>
            <a:ext cx="7620000" cy="5486400"/>
          </a:xfrm>
          <a:prstGeom prst="rect">
            <a:avLst/>
          </a:prstGeom>
          <a:noFill/>
          <a:ln w="9525">
            <a:noFill/>
            <a:miter lim="800000"/>
            <a:headEnd/>
            <a:tailEnd/>
          </a:ln>
        </p:spPr>
      </p:pic>
      <p:sp>
        <p:nvSpPr>
          <p:cNvPr id="3" name="2 Dikdörtgen"/>
          <p:cNvSpPr/>
          <p:nvPr/>
        </p:nvSpPr>
        <p:spPr>
          <a:xfrm>
            <a:off x="5714996" y="6550223"/>
            <a:ext cx="3429004" cy="307777"/>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just" eaLnBrk="0" hangingPunct="0">
              <a:defRPr/>
            </a:pPr>
            <a:r>
              <a:rPr lang="tr-TR" sz="1400" b="1" dirty="0">
                <a:solidFill>
                  <a:srgbClr val="000000"/>
                </a:solidFill>
                <a:ea typeface="Times New Roman" pitchFamily="18" charset="0"/>
                <a:cs typeface="Arial" charset="0"/>
              </a:rPr>
              <a:t>Adi </a:t>
            </a:r>
            <a:r>
              <a:rPr lang="tr-TR" sz="1400" b="1" dirty="0" err="1">
                <a:solidFill>
                  <a:srgbClr val="000000"/>
                </a:solidFill>
                <a:ea typeface="Times New Roman" pitchFamily="18" charset="0"/>
                <a:cs typeface="Arial" charset="0"/>
              </a:rPr>
              <a:t>Tespihotu</a:t>
            </a:r>
            <a:r>
              <a:rPr lang="tr-TR" sz="1400" dirty="0">
                <a:solidFill>
                  <a:srgbClr val="000000"/>
                </a:solidFill>
                <a:ea typeface="Times New Roman" pitchFamily="18" charset="0"/>
                <a:cs typeface="Arial" charset="0"/>
              </a:rPr>
              <a:t> (</a:t>
            </a:r>
            <a:r>
              <a:rPr lang="tr-TR" sz="1400" i="1" dirty="0" err="1">
                <a:solidFill>
                  <a:srgbClr val="000000"/>
                </a:solidFill>
                <a:ea typeface="Times New Roman" pitchFamily="18" charset="0"/>
                <a:cs typeface="Arial" charset="0"/>
              </a:rPr>
              <a:t>Eremochloa</a:t>
            </a:r>
            <a:r>
              <a:rPr lang="tr-TR" sz="1400" i="1" dirty="0">
                <a:solidFill>
                  <a:srgbClr val="000000"/>
                </a:solidFill>
                <a:ea typeface="Times New Roman" pitchFamily="18" charset="0"/>
                <a:cs typeface="Arial" charset="0"/>
              </a:rPr>
              <a:t> </a:t>
            </a:r>
            <a:r>
              <a:rPr lang="tr-TR" sz="1400" i="1" dirty="0" err="1">
                <a:solidFill>
                  <a:srgbClr val="000000"/>
                </a:solidFill>
                <a:ea typeface="Times New Roman" pitchFamily="18" charset="0"/>
                <a:cs typeface="Arial" charset="0"/>
              </a:rPr>
              <a:t>ophiuroides</a:t>
            </a:r>
            <a:r>
              <a:rPr lang="tr-TR" sz="1400" i="1" dirty="0">
                <a:solidFill>
                  <a:srgbClr val="000000"/>
                </a:solidFill>
                <a:ea typeface="Times New Roman" pitchFamily="18" charset="0"/>
                <a:cs typeface="Arial" charset="0"/>
              </a:rPr>
              <a:t>) </a:t>
            </a:r>
            <a:endParaRPr lang="tr-TR" sz="1400" dirty="0">
              <a:solidFill>
                <a:srgbClr val="000000"/>
              </a:solidFill>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3666" name="Picture 4" descr="http://fichas.infojardin.com/foto-cesped/axonopus-affinis.jpg"/>
          <p:cNvPicPr>
            <a:picLocks noChangeAspect="1" noChangeArrowheads="1"/>
          </p:cNvPicPr>
          <p:nvPr/>
        </p:nvPicPr>
        <p:blipFill>
          <a:blip r:embed="rId2"/>
          <a:srcRect/>
          <a:stretch>
            <a:fillRect/>
          </a:stretch>
        </p:blipFill>
        <p:spPr bwMode="auto">
          <a:xfrm>
            <a:off x="714375" y="3143250"/>
            <a:ext cx="2606675" cy="1928813"/>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13667" name="Picture 6" descr="http://www.tairose.com.tw/catalogue/images/grass_carpet_2.JPG"/>
          <p:cNvPicPr>
            <a:picLocks noChangeAspect="1" noChangeArrowheads="1"/>
          </p:cNvPicPr>
          <p:nvPr/>
        </p:nvPicPr>
        <p:blipFill>
          <a:blip r:embed="rId3"/>
          <a:srcRect/>
          <a:stretch>
            <a:fillRect/>
          </a:stretch>
        </p:blipFill>
        <p:spPr bwMode="auto">
          <a:xfrm>
            <a:off x="4214813" y="3000375"/>
            <a:ext cx="3810000" cy="280987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13668" name="Picture 10" descr="http://bid.apnec.com/zen-cart/images/large/sGra004.jpg"/>
          <p:cNvPicPr>
            <a:picLocks noChangeAspect="1" noChangeArrowheads="1"/>
          </p:cNvPicPr>
          <p:nvPr/>
        </p:nvPicPr>
        <p:blipFill>
          <a:blip r:embed="rId4"/>
          <a:srcRect/>
          <a:stretch>
            <a:fillRect/>
          </a:stretch>
        </p:blipFill>
        <p:spPr bwMode="auto">
          <a:xfrm>
            <a:off x="2571750" y="4143375"/>
            <a:ext cx="2500313" cy="2500313"/>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6" name="Rectangle 1"/>
          <p:cNvSpPr>
            <a:spLocks noChangeArrowheads="1"/>
          </p:cNvSpPr>
          <p:nvPr/>
        </p:nvSpPr>
        <p:spPr bwMode="auto">
          <a:xfrm>
            <a:off x="500034" y="1000108"/>
            <a:ext cx="7572375" cy="163121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spAutoFit/>
          </a:bodyPr>
          <a:lstStyle/>
          <a:p>
            <a:pPr algn="just" eaLnBrk="0" hangingPunct="0">
              <a:defRPr/>
            </a:pPr>
            <a:r>
              <a:rPr lang="tr-TR" sz="2000" dirty="0">
                <a:solidFill>
                  <a:srgbClr val="FFFF00"/>
                </a:solidFill>
                <a:ea typeface="Times New Roman" pitchFamily="18" charset="0"/>
                <a:cs typeface="Arial" charset="0"/>
              </a:rPr>
              <a:t>Çok kaba yapılıdır. </a:t>
            </a:r>
          </a:p>
          <a:p>
            <a:pPr algn="just" eaLnBrk="0" hangingPunct="0">
              <a:defRPr/>
            </a:pPr>
            <a:r>
              <a:rPr lang="tr-TR" sz="2000" dirty="0">
                <a:solidFill>
                  <a:srgbClr val="FFFF00"/>
                </a:solidFill>
                <a:ea typeface="Times New Roman" pitchFamily="18" charset="0"/>
                <a:cs typeface="Arial" charset="0"/>
              </a:rPr>
              <a:t>Sülüklerle yayılır. </a:t>
            </a:r>
          </a:p>
          <a:p>
            <a:pPr algn="just" eaLnBrk="0" hangingPunct="0">
              <a:defRPr/>
            </a:pPr>
            <a:r>
              <a:rPr lang="tr-TR" sz="2000" dirty="0">
                <a:solidFill>
                  <a:srgbClr val="FFFF00"/>
                </a:solidFill>
                <a:ea typeface="Times New Roman" pitchFamily="18" charset="0"/>
                <a:cs typeface="Arial" charset="0"/>
              </a:rPr>
              <a:t>Sıcağa dayanımı çok iyidir. </a:t>
            </a:r>
          </a:p>
          <a:p>
            <a:pPr algn="just" eaLnBrk="0" hangingPunct="0">
              <a:defRPr/>
            </a:pPr>
            <a:r>
              <a:rPr lang="tr-TR" sz="2000" dirty="0">
                <a:solidFill>
                  <a:srgbClr val="FFFF00"/>
                </a:solidFill>
                <a:ea typeface="Times New Roman" pitchFamily="18" charset="0"/>
                <a:cs typeface="Arial" charset="0"/>
              </a:rPr>
              <a:t>Yaş ve asit toprakların yeşillendirilmesi amacı ile kullanılır. </a:t>
            </a:r>
          </a:p>
          <a:p>
            <a:pPr algn="just" eaLnBrk="0" hangingPunct="0">
              <a:defRPr/>
            </a:pPr>
            <a:r>
              <a:rPr lang="tr-TR" sz="2000" dirty="0">
                <a:solidFill>
                  <a:srgbClr val="FFFF00"/>
                </a:solidFill>
                <a:ea typeface="Times New Roman" pitchFamily="18" charset="0"/>
                <a:cs typeface="Arial" charset="0"/>
              </a:rPr>
              <a:t>Tohumla veya vejetatif olarak çoğaltılabilir. </a:t>
            </a:r>
          </a:p>
        </p:txBody>
      </p:sp>
      <p:sp>
        <p:nvSpPr>
          <p:cNvPr id="7" name="6 Dikdörtgen"/>
          <p:cNvSpPr/>
          <p:nvPr/>
        </p:nvSpPr>
        <p:spPr>
          <a:xfrm>
            <a:off x="857250" y="285750"/>
            <a:ext cx="3925888" cy="4619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tr-TR" sz="2400" b="1" dirty="0">
                <a:solidFill>
                  <a:schemeClr val="tx1"/>
                </a:solidFill>
                <a:ea typeface="Times New Roman" pitchFamily="18" charset="0"/>
                <a:cs typeface="Arial" charset="0"/>
              </a:rPr>
              <a:t>Adi </a:t>
            </a:r>
            <a:r>
              <a:rPr lang="tr-TR" sz="2400" b="1" dirty="0" err="1">
                <a:solidFill>
                  <a:schemeClr val="tx1"/>
                </a:solidFill>
                <a:ea typeface="Times New Roman" pitchFamily="18" charset="0"/>
                <a:cs typeface="Arial" charset="0"/>
              </a:rPr>
              <a:t>Halıotu</a:t>
            </a:r>
            <a:r>
              <a:rPr lang="tr-TR" sz="2400"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Axonopus</a:t>
            </a:r>
            <a:r>
              <a:rPr lang="tr-TR" sz="2400" i="1"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affinis</a:t>
            </a:r>
            <a:r>
              <a:rPr lang="tr-TR" sz="2400" dirty="0">
                <a:solidFill>
                  <a:schemeClr val="tx1"/>
                </a:solidFill>
                <a:ea typeface="Times New Roman" pitchFamily="18" charset="0"/>
                <a:cs typeface="Arial" charset="0"/>
              </a:rPr>
              <a:t>)</a:t>
            </a:r>
            <a:endParaRPr lang="tr-TR" sz="2400" dirty="0">
              <a:solidFill>
                <a:schemeClr val="tx1"/>
              </a:solidFill>
            </a:endParaRPr>
          </a:p>
        </p:txBody>
      </p:sp>
    </p:spTree>
  </p:cSld>
  <p:clrMapOvr>
    <a:masterClrMapping/>
  </p:clrMapOvr>
  <p:transition spd="slow">
    <p:split orient="ver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msucares.com/lawn/lawn/grasses/images/carpetgrass.jpg"/>
          <p:cNvPicPr>
            <a:picLocks noChangeAspect="1" noChangeArrowheads="1"/>
          </p:cNvPicPr>
          <p:nvPr/>
        </p:nvPicPr>
        <p:blipFill>
          <a:blip r:embed="rId2"/>
          <a:srcRect/>
          <a:stretch>
            <a:fillRect/>
          </a:stretch>
        </p:blipFill>
        <p:spPr bwMode="auto">
          <a:xfrm>
            <a:off x="714375" y="785813"/>
            <a:ext cx="7620000" cy="5438775"/>
          </a:xfrm>
          <a:prstGeom prst="rect">
            <a:avLst/>
          </a:prstGeom>
          <a:noFill/>
          <a:ln w="9525">
            <a:noFill/>
            <a:miter lim="800000"/>
            <a:headEnd/>
            <a:tailEnd/>
          </a:ln>
        </p:spPr>
      </p:pic>
      <p:sp>
        <p:nvSpPr>
          <p:cNvPr id="3" name="2 Dikdörtgen"/>
          <p:cNvSpPr/>
          <p:nvPr/>
        </p:nvSpPr>
        <p:spPr>
          <a:xfrm>
            <a:off x="6772773" y="6550223"/>
            <a:ext cx="2371227"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tr-TR" sz="1400" b="1" dirty="0">
                <a:solidFill>
                  <a:schemeClr val="tx1"/>
                </a:solidFill>
                <a:ea typeface="Times New Roman" pitchFamily="18" charset="0"/>
                <a:cs typeface="Arial" charset="0"/>
              </a:rPr>
              <a:t>Adi </a:t>
            </a:r>
            <a:r>
              <a:rPr lang="tr-TR" sz="1400" b="1" dirty="0" err="1">
                <a:solidFill>
                  <a:schemeClr val="tx1"/>
                </a:solidFill>
                <a:ea typeface="Times New Roman" pitchFamily="18" charset="0"/>
                <a:cs typeface="Arial" charset="0"/>
              </a:rPr>
              <a:t>Halıotu</a:t>
            </a:r>
            <a:r>
              <a:rPr lang="tr-TR" sz="1400" dirty="0">
                <a:solidFill>
                  <a:schemeClr val="tx1"/>
                </a:solidFill>
                <a:ea typeface="Times New Roman" pitchFamily="18" charset="0"/>
                <a:cs typeface="Arial" charset="0"/>
              </a:rPr>
              <a:t> (</a:t>
            </a:r>
            <a:r>
              <a:rPr lang="tr-TR" sz="1400" i="1" dirty="0" err="1">
                <a:solidFill>
                  <a:schemeClr val="tx1"/>
                </a:solidFill>
                <a:ea typeface="Times New Roman" pitchFamily="18" charset="0"/>
                <a:cs typeface="Arial" charset="0"/>
              </a:rPr>
              <a:t>Axonopus</a:t>
            </a:r>
            <a:r>
              <a:rPr lang="tr-TR" sz="1400" i="1" dirty="0">
                <a:solidFill>
                  <a:schemeClr val="tx1"/>
                </a:solidFill>
                <a:ea typeface="Times New Roman" pitchFamily="18" charset="0"/>
                <a:cs typeface="Arial" charset="0"/>
              </a:rPr>
              <a:t> </a:t>
            </a:r>
            <a:r>
              <a:rPr lang="tr-TR" sz="1400" i="1" dirty="0" err="1">
                <a:solidFill>
                  <a:schemeClr val="tx1"/>
                </a:solidFill>
                <a:ea typeface="Times New Roman" pitchFamily="18" charset="0"/>
                <a:cs typeface="Arial" charset="0"/>
              </a:rPr>
              <a:t>affinis</a:t>
            </a:r>
            <a:r>
              <a:rPr lang="tr-TR" sz="1400" dirty="0">
                <a:solidFill>
                  <a:schemeClr val="tx1"/>
                </a:solidFill>
                <a:ea typeface="Times New Roman" pitchFamily="18" charset="0"/>
                <a:cs typeface="Arial" charset="0"/>
              </a:rPr>
              <a:t>)</a:t>
            </a:r>
            <a:endParaRPr lang="tr-TR" sz="1400" dirty="0">
              <a:solidFill>
                <a:schemeClr val="tx1"/>
              </a:solidFill>
            </a:endParaRPr>
          </a:p>
        </p:txBody>
      </p:sp>
    </p:spTree>
  </p:cSld>
  <p:clrMapOvr>
    <a:masterClrMapping/>
  </p:clrMapOvr>
  <p:transition spd="slow">
    <p:split orient="ver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115714" name="Picture 4" descr="http://www.tropicalforages.info/key/Forages/Media/Html/images/Paspalum_notatum/Paspalum_notatum_05.jpg"/>
          <p:cNvPicPr>
            <a:picLocks noChangeAspect="1" noChangeArrowheads="1"/>
          </p:cNvPicPr>
          <p:nvPr/>
        </p:nvPicPr>
        <p:blipFill>
          <a:blip r:embed="rId2"/>
          <a:srcRect/>
          <a:stretch>
            <a:fillRect/>
          </a:stretch>
        </p:blipFill>
        <p:spPr bwMode="auto">
          <a:xfrm>
            <a:off x="1714480" y="2643182"/>
            <a:ext cx="6096000" cy="3592512"/>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6" name="5 Dikdörtgen"/>
          <p:cNvSpPr/>
          <p:nvPr/>
        </p:nvSpPr>
        <p:spPr>
          <a:xfrm>
            <a:off x="1428728" y="357166"/>
            <a:ext cx="5643563"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457200" algn="just" eaLnBrk="0" hangingPunct="0">
              <a:defRPr/>
            </a:pPr>
            <a:r>
              <a:rPr lang="tr-TR" sz="2400" b="1" dirty="0">
                <a:solidFill>
                  <a:schemeClr val="tx1"/>
                </a:solidFill>
                <a:ea typeface="Times New Roman" pitchFamily="18" charset="0"/>
                <a:cs typeface="Arial" charset="0"/>
              </a:rPr>
              <a:t>Parlak </a:t>
            </a:r>
            <a:r>
              <a:rPr lang="tr-TR" sz="2400" b="1" dirty="0" err="1">
                <a:solidFill>
                  <a:schemeClr val="tx1"/>
                </a:solidFill>
                <a:ea typeface="Times New Roman" pitchFamily="18" charset="0"/>
                <a:cs typeface="Arial" charset="0"/>
              </a:rPr>
              <a:t>Yalancıdarı</a:t>
            </a:r>
            <a:r>
              <a:rPr lang="tr-TR" sz="2400"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Paspalum</a:t>
            </a:r>
            <a:r>
              <a:rPr lang="tr-TR" sz="2400" i="1"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notatum</a:t>
            </a:r>
            <a:r>
              <a:rPr lang="tr-TR" sz="2400" dirty="0">
                <a:solidFill>
                  <a:schemeClr val="tx1"/>
                </a:solidFill>
                <a:ea typeface="Times New Roman" pitchFamily="18" charset="0"/>
                <a:cs typeface="Arial" charset="0"/>
              </a:rPr>
              <a:t>)</a:t>
            </a:r>
          </a:p>
        </p:txBody>
      </p:sp>
      <p:sp>
        <p:nvSpPr>
          <p:cNvPr id="4" name="1 Dikdörtgen"/>
          <p:cNvSpPr>
            <a:spLocks noChangeArrowheads="1"/>
          </p:cNvSpPr>
          <p:nvPr/>
        </p:nvSpPr>
        <p:spPr bwMode="auto">
          <a:xfrm>
            <a:off x="1643042" y="1142984"/>
            <a:ext cx="5286375" cy="1200329"/>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spAutoFit/>
          </a:bodyPr>
          <a:lstStyle/>
          <a:p>
            <a:pPr indent="457200" algn="just" eaLnBrk="0" hangingPunct="0">
              <a:buFont typeface="Arial" charset="0"/>
              <a:buChar char="•"/>
              <a:defRPr/>
            </a:pPr>
            <a:r>
              <a:rPr lang="tr-TR" dirty="0">
                <a:solidFill>
                  <a:schemeClr val="bg1"/>
                </a:solidFill>
                <a:ea typeface="Times New Roman" pitchFamily="18" charset="0"/>
                <a:cs typeface="Arial" charset="0"/>
              </a:rPr>
              <a:t>Fazla bakım yapılmayan alanlarda kullanılır. </a:t>
            </a:r>
          </a:p>
          <a:p>
            <a:pPr indent="457200" algn="just" eaLnBrk="0" hangingPunct="0">
              <a:buFont typeface="Arial" charset="0"/>
              <a:buChar char="•"/>
              <a:defRPr/>
            </a:pPr>
            <a:r>
              <a:rPr lang="tr-TR" dirty="0">
                <a:solidFill>
                  <a:schemeClr val="bg1"/>
                </a:solidFill>
                <a:ea typeface="Times New Roman" pitchFamily="18" charset="0"/>
                <a:cs typeface="Arial" charset="0"/>
              </a:rPr>
              <a:t>Çok kaba yapılı bir çim verir. </a:t>
            </a:r>
          </a:p>
          <a:p>
            <a:pPr indent="457200" algn="just" eaLnBrk="0" hangingPunct="0">
              <a:buFont typeface="Arial" charset="0"/>
              <a:buChar char="•"/>
              <a:defRPr/>
            </a:pPr>
            <a:r>
              <a:rPr lang="tr-TR" dirty="0">
                <a:solidFill>
                  <a:schemeClr val="bg1"/>
                </a:solidFill>
                <a:ea typeface="Times New Roman" pitchFamily="18" charset="0"/>
                <a:cs typeface="Arial" charset="0"/>
              </a:rPr>
              <a:t>Sıcağa ve kurağa dayanımı çok yüksektir. </a:t>
            </a:r>
          </a:p>
          <a:p>
            <a:pPr indent="457200" algn="just" eaLnBrk="0" hangingPunct="0">
              <a:buFont typeface="Arial" charset="0"/>
              <a:buChar char="•"/>
              <a:defRPr/>
            </a:pPr>
            <a:r>
              <a:rPr lang="tr-TR" dirty="0">
                <a:solidFill>
                  <a:schemeClr val="bg1"/>
                </a:solidFill>
                <a:ea typeface="Times New Roman" pitchFamily="18" charset="0"/>
                <a:cs typeface="Arial" charset="0"/>
              </a:rPr>
              <a:t>Gölge şartlarda başarı ile kullanılır. </a:t>
            </a:r>
          </a:p>
        </p:txBody>
      </p:sp>
    </p:spTree>
  </p:cSld>
  <p:clrMapOvr>
    <a:masterClrMapping/>
  </p:clrMapOvr>
  <p:transition spd="slow">
    <p:split orient="ver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descr="http://www.turfgrass.ncsu.edu/Images/Plants/bahiagrass/Web/BHstolon4.jpg"/>
          <p:cNvPicPr>
            <a:picLocks noChangeAspect="1" noChangeArrowheads="1"/>
          </p:cNvPicPr>
          <p:nvPr/>
        </p:nvPicPr>
        <p:blipFill>
          <a:blip r:embed="rId2"/>
          <a:srcRect/>
          <a:stretch>
            <a:fillRect/>
          </a:stretch>
        </p:blipFill>
        <p:spPr bwMode="auto">
          <a:xfrm>
            <a:off x="0" y="24"/>
            <a:ext cx="9145588" cy="6858000"/>
          </a:xfrm>
          <a:prstGeom prst="rect">
            <a:avLst/>
          </a:prstGeom>
          <a:noFill/>
          <a:ln w="9525">
            <a:noFill/>
            <a:miter lim="800000"/>
            <a:headEnd/>
            <a:tailEnd/>
          </a:ln>
        </p:spPr>
      </p:pic>
      <p:sp>
        <p:nvSpPr>
          <p:cNvPr id="4" name="3 Dikdörtgen"/>
          <p:cNvSpPr/>
          <p:nvPr/>
        </p:nvSpPr>
        <p:spPr>
          <a:xfrm>
            <a:off x="1643042" y="5286388"/>
            <a:ext cx="4786346" cy="83099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indent="457200" algn="just" eaLnBrk="0" hangingPunct="0">
              <a:defRPr/>
            </a:pPr>
            <a:r>
              <a:rPr lang="tr-TR" sz="2400" dirty="0">
                <a:solidFill>
                  <a:schemeClr val="tx1"/>
                </a:solidFill>
                <a:ea typeface="Times New Roman" pitchFamily="18" charset="0"/>
                <a:cs typeface="Arial" charset="0"/>
              </a:rPr>
              <a:t>Kısa sülük ve köksaplarla yayılır. </a:t>
            </a:r>
          </a:p>
          <a:p>
            <a:pPr indent="457200" algn="just" eaLnBrk="0" hangingPunct="0">
              <a:defRPr/>
            </a:pPr>
            <a:r>
              <a:rPr lang="tr-TR" sz="2400" dirty="0">
                <a:solidFill>
                  <a:schemeClr val="tx1"/>
                </a:solidFill>
                <a:ea typeface="Times New Roman" pitchFamily="18" charset="0"/>
                <a:cs typeface="Arial" charset="0"/>
              </a:rPr>
              <a:t>Basılmaya dayanımı iyidir. </a:t>
            </a:r>
          </a:p>
        </p:txBody>
      </p:sp>
      <p:sp>
        <p:nvSpPr>
          <p:cNvPr id="5" name="4 Dikdörtgen"/>
          <p:cNvSpPr/>
          <p:nvPr/>
        </p:nvSpPr>
        <p:spPr>
          <a:xfrm>
            <a:off x="5286349" y="6550223"/>
            <a:ext cx="3857651"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eaLnBrk="0" hangingPunct="0">
              <a:defRPr/>
            </a:pPr>
            <a:r>
              <a:rPr lang="tr-TR" sz="1400" b="1" dirty="0">
                <a:solidFill>
                  <a:schemeClr val="tx1"/>
                </a:solidFill>
                <a:ea typeface="Times New Roman" pitchFamily="18" charset="0"/>
                <a:cs typeface="Arial" charset="0"/>
              </a:rPr>
              <a:t>Parlak </a:t>
            </a:r>
            <a:r>
              <a:rPr lang="tr-TR" sz="1400" b="1" dirty="0" err="1">
                <a:solidFill>
                  <a:schemeClr val="tx1"/>
                </a:solidFill>
                <a:ea typeface="Times New Roman" pitchFamily="18" charset="0"/>
                <a:cs typeface="Arial" charset="0"/>
              </a:rPr>
              <a:t>Yalancıdarı</a:t>
            </a:r>
            <a:r>
              <a:rPr lang="tr-TR" sz="1400" dirty="0">
                <a:solidFill>
                  <a:schemeClr val="tx1"/>
                </a:solidFill>
                <a:ea typeface="Times New Roman" pitchFamily="18" charset="0"/>
                <a:cs typeface="Arial" charset="0"/>
              </a:rPr>
              <a:t> (</a:t>
            </a:r>
            <a:r>
              <a:rPr lang="tr-TR" sz="1400" i="1" dirty="0" err="1">
                <a:solidFill>
                  <a:schemeClr val="tx1"/>
                </a:solidFill>
                <a:ea typeface="Times New Roman" pitchFamily="18" charset="0"/>
                <a:cs typeface="Arial" charset="0"/>
              </a:rPr>
              <a:t>Paspalum</a:t>
            </a:r>
            <a:r>
              <a:rPr lang="tr-TR" sz="1400" i="1" dirty="0">
                <a:solidFill>
                  <a:schemeClr val="tx1"/>
                </a:solidFill>
                <a:ea typeface="Times New Roman" pitchFamily="18" charset="0"/>
                <a:cs typeface="Arial" charset="0"/>
              </a:rPr>
              <a:t> </a:t>
            </a:r>
            <a:r>
              <a:rPr lang="tr-TR" sz="1400" i="1" dirty="0" err="1">
                <a:solidFill>
                  <a:schemeClr val="tx1"/>
                </a:solidFill>
                <a:ea typeface="Times New Roman" pitchFamily="18" charset="0"/>
                <a:cs typeface="Arial" charset="0"/>
              </a:rPr>
              <a:t>notatum</a:t>
            </a:r>
            <a:r>
              <a:rPr lang="tr-TR" sz="14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msucares.com/lawn/lawn/grasses/images/bahiagrass.jpg"/>
          <p:cNvPicPr>
            <a:picLocks noChangeAspect="1" noChangeArrowheads="1"/>
          </p:cNvPicPr>
          <p:nvPr/>
        </p:nvPicPr>
        <p:blipFill>
          <a:blip r:embed="rId2"/>
          <a:srcRect/>
          <a:stretch>
            <a:fillRect/>
          </a:stretch>
        </p:blipFill>
        <p:spPr bwMode="auto">
          <a:xfrm>
            <a:off x="857250" y="708025"/>
            <a:ext cx="6858000" cy="5221288"/>
          </a:xfrm>
          <a:prstGeom prst="rect">
            <a:avLst/>
          </a:prstGeom>
          <a:noFill/>
          <a:ln w="9525">
            <a:noFill/>
            <a:miter lim="800000"/>
            <a:headEnd/>
            <a:tailEnd/>
          </a:ln>
        </p:spPr>
      </p:pic>
      <p:sp>
        <p:nvSpPr>
          <p:cNvPr id="3" name="2 Dikdörtgen"/>
          <p:cNvSpPr/>
          <p:nvPr/>
        </p:nvSpPr>
        <p:spPr>
          <a:xfrm>
            <a:off x="5286349" y="6550223"/>
            <a:ext cx="3857651"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eaLnBrk="0" hangingPunct="0">
              <a:defRPr/>
            </a:pPr>
            <a:r>
              <a:rPr lang="tr-TR" sz="1400" b="1" dirty="0">
                <a:solidFill>
                  <a:schemeClr val="tx1"/>
                </a:solidFill>
                <a:ea typeface="Times New Roman" pitchFamily="18" charset="0"/>
                <a:cs typeface="Arial" charset="0"/>
              </a:rPr>
              <a:t>Parlak </a:t>
            </a:r>
            <a:r>
              <a:rPr lang="tr-TR" sz="1400" b="1" dirty="0" err="1">
                <a:solidFill>
                  <a:schemeClr val="tx1"/>
                </a:solidFill>
                <a:ea typeface="Times New Roman" pitchFamily="18" charset="0"/>
                <a:cs typeface="Arial" charset="0"/>
              </a:rPr>
              <a:t>Yalancıdarı</a:t>
            </a:r>
            <a:r>
              <a:rPr lang="tr-TR" sz="1400" dirty="0">
                <a:solidFill>
                  <a:schemeClr val="tx1"/>
                </a:solidFill>
                <a:ea typeface="Times New Roman" pitchFamily="18" charset="0"/>
                <a:cs typeface="Arial" charset="0"/>
              </a:rPr>
              <a:t> (</a:t>
            </a:r>
            <a:r>
              <a:rPr lang="tr-TR" sz="1400" i="1" dirty="0" err="1">
                <a:solidFill>
                  <a:schemeClr val="tx1"/>
                </a:solidFill>
                <a:ea typeface="Times New Roman" pitchFamily="18" charset="0"/>
                <a:cs typeface="Arial" charset="0"/>
              </a:rPr>
              <a:t>Paspalum</a:t>
            </a:r>
            <a:r>
              <a:rPr lang="tr-TR" sz="1400" i="1" dirty="0">
                <a:solidFill>
                  <a:schemeClr val="tx1"/>
                </a:solidFill>
                <a:ea typeface="Times New Roman" pitchFamily="18" charset="0"/>
                <a:cs typeface="Arial" charset="0"/>
              </a:rPr>
              <a:t> </a:t>
            </a:r>
            <a:r>
              <a:rPr lang="tr-TR" sz="1400" i="1" dirty="0" err="1">
                <a:solidFill>
                  <a:schemeClr val="tx1"/>
                </a:solidFill>
                <a:ea typeface="Times New Roman" pitchFamily="18" charset="0"/>
                <a:cs typeface="Arial" charset="0"/>
              </a:rPr>
              <a:t>notatum</a:t>
            </a:r>
            <a:r>
              <a:rPr lang="tr-TR" sz="14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www.turfgrass.ncsu.edu/Images/Plants/bahiagrass/Web/seedheadY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2 Dikdörtgen"/>
          <p:cNvSpPr/>
          <p:nvPr/>
        </p:nvSpPr>
        <p:spPr>
          <a:xfrm>
            <a:off x="928662" y="5857892"/>
            <a:ext cx="4500594"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92075" algn="just" eaLnBrk="0" hangingPunct="0">
              <a:defRPr/>
            </a:pPr>
            <a:r>
              <a:rPr lang="tr-TR" sz="2000" dirty="0" smtClean="0">
                <a:solidFill>
                  <a:schemeClr val="tx1"/>
                </a:solidFill>
                <a:ea typeface="Times New Roman" pitchFamily="18" charset="0"/>
                <a:cs typeface="Arial" charset="0"/>
              </a:rPr>
              <a:t>Tohum veya vejetatif yolla çoğaltılabilir.</a:t>
            </a:r>
            <a:endParaRPr lang="tr-TR" sz="2000" dirty="0">
              <a:solidFill>
                <a:schemeClr val="tx1"/>
              </a:solidFill>
              <a:ea typeface="Times New Roman" pitchFamily="18" charset="0"/>
              <a:cs typeface="Arial" charset="0"/>
            </a:endParaRPr>
          </a:p>
        </p:txBody>
      </p:sp>
      <p:sp>
        <p:nvSpPr>
          <p:cNvPr id="4" name="3 Dikdörtgen"/>
          <p:cNvSpPr/>
          <p:nvPr/>
        </p:nvSpPr>
        <p:spPr>
          <a:xfrm>
            <a:off x="5286349" y="6550223"/>
            <a:ext cx="3857651"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eaLnBrk="0" hangingPunct="0">
              <a:defRPr/>
            </a:pPr>
            <a:r>
              <a:rPr lang="tr-TR" sz="1400" b="1" dirty="0">
                <a:solidFill>
                  <a:schemeClr val="tx1"/>
                </a:solidFill>
                <a:ea typeface="Times New Roman" pitchFamily="18" charset="0"/>
                <a:cs typeface="Arial" charset="0"/>
              </a:rPr>
              <a:t>Parlak </a:t>
            </a:r>
            <a:r>
              <a:rPr lang="tr-TR" sz="1400" b="1" dirty="0" err="1">
                <a:solidFill>
                  <a:schemeClr val="tx1"/>
                </a:solidFill>
                <a:ea typeface="Times New Roman" pitchFamily="18" charset="0"/>
                <a:cs typeface="Arial" charset="0"/>
              </a:rPr>
              <a:t>Yalancıdarı</a:t>
            </a:r>
            <a:r>
              <a:rPr lang="tr-TR" sz="1400" dirty="0">
                <a:solidFill>
                  <a:schemeClr val="tx1"/>
                </a:solidFill>
                <a:ea typeface="Times New Roman" pitchFamily="18" charset="0"/>
                <a:cs typeface="Arial" charset="0"/>
              </a:rPr>
              <a:t> (</a:t>
            </a:r>
            <a:r>
              <a:rPr lang="tr-TR" sz="1400" i="1" dirty="0" err="1">
                <a:solidFill>
                  <a:schemeClr val="tx1"/>
                </a:solidFill>
                <a:ea typeface="Times New Roman" pitchFamily="18" charset="0"/>
                <a:cs typeface="Arial" charset="0"/>
              </a:rPr>
              <a:t>Paspalum</a:t>
            </a:r>
            <a:r>
              <a:rPr lang="tr-TR" sz="1400" i="1" dirty="0">
                <a:solidFill>
                  <a:schemeClr val="tx1"/>
                </a:solidFill>
                <a:ea typeface="Times New Roman" pitchFamily="18" charset="0"/>
                <a:cs typeface="Arial" charset="0"/>
              </a:rPr>
              <a:t> </a:t>
            </a:r>
            <a:r>
              <a:rPr lang="tr-TR" sz="1400" i="1" dirty="0" err="1">
                <a:solidFill>
                  <a:schemeClr val="tx1"/>
                </a:solidFill>
                <a:ea typeface="Times New Roman" pitchFamily="18" charset="0"/>
                <a:cs typeface="Arial" charset="0"/>
              </a:rPr>
              <a:t>notatum</a:t>
            </a:r>
            <a:r>
              <a:rPr lang="tr-TR" sz="14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0" name="4 Resim" descr="Trifolium%20repens_jpg.jpg"/>
          <p:cNvPicPr>
            <a:picLocks noChangeAspect="1"/>
          </p:cNvPicPr>
          <p:nvPr/>
        </p:nvPicPr>
        <p:blipFill>
          <a:blip r:embed="rId2"/>
          <a:srcRect/>
          <a:stretch>
            <a:fillRect/>
          </a:stretch>
        </p:blipFill>
        <p:spPr bwMode="auto">
          <a:xfrm>
            <a:off x="4724400" y="1016000"/>
            <a:ext cx="4419600" cy="5626100"/>
          </a:xfrm>
          <a:prstGeom prst="rect">
            <a:avLst/>
          </a:prstGeom>
          <a:noFill/>
          <a:ln w="9525">
            <a:noFill/>
            <a:miter lim="800000"/>
            <a:headEnd/>
            <a:tailEnd/>
          </a:ln>
        </p:spPr>
      </p:pic>
      <p:sp>
        <p:nvSpPr>
          <p:cNvPr id="6" name="Rectangle 1"/>
          <p:cNvSpPr>
            <a:spLocks noChangeArrowheads="1"/>
          </p:cNvSpPr>
          <p:nvPr/>
        </p:nvSpPr>
        <p:spPr bwMode="auto">
          <a:xfrm>
            <a:off x="2428875" y="214313"/>
            <a:ext cx="4572000" cy="52387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7200" algn="ctr">
              <a:defRPr/>
            </a:pPr>
            <a:r>
              <a:rPr lang="tr-TR" sz="2800" b="1" dirty="0">
                <a:solidFill>
                  <a:schemeClr val="tx1"/>
                </a:solidFill>
                <a:ea typeface="Times New Roman" pitchFamily="18" charset="0"/>
                <a:cs typeface="Arial" charset="0"/>
              </a:rPr>
              <a:t>BAKLAGİL ÇİM BİTKİLERİ</a:t>
            </a:r>
          </a:p>
        </p:txBody>
      </p:sp>
      <p:sp>
        <p:nvSpPr>
          <p:cNvPr id="7" name="5 Dikdörtgen"/>
          <p:cNvSpPr>
            <a:spLocks noChangeArrowheads="1"/>
          </p:cNvSpPr>
          <p:nvPr/>
        </p:nvSpPr>
        <p:spPr bwMode="auto">
          <a:xfrm>
            <a:off x="214312" y="1744663"/>
            <a:ext cx="4643439" cy="4093428"/>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a:spAutoFit/>
          </a:bodyPr>
          <a:lstStyle/>
          <a:p>
            <a:pPr indent="457200" algn="just" eaLnBrk="0" hangingPunct="0">
              <a:defRPr/>
            </a:pPr>
            <a:r>
              <a:rPr lang="tr-TR" sz="2000" dirty="0">
                <a:solidFill>
                  <a:schemeClr val="bg1"/>
                </a:solidFill>
                <a:ea typeface="Times New Roman" pitchFamily="18" charset="0"/>
                <a:cs typeface="Arial" charset="0"/>
              </a:rPr>
              <a:t>Nemli ve serin bölgelerde </a:t>
            </a:r>
            <a:r>
              <a:rPr lang="tr-TR" sz="2000" u="sng" dirty="0">
                <a:solidFill>
                  <a:schemeClr val="bg1"/>
                </a:solidFill>
                <a:ea typeface="Times New Roman" pitchFamily="18" charset="0"/>
                <a:cs typeface="Arial" charset="0"/>
              </a:rPr>
              <a:t>sülükleri</a:t>
            </a:r>
            <a:r>
              <a:rPr lang="tr-TR" sz="2000" dirty="0">
                <a:solidFill>
                  <a:schemeClr val="bg1"/>
                </a:solidFill>
                <a:ea typeface="Times New Roman" pitchFamily="18" charset="0"/>
                <a:cs typeface="Arial" charset="0"/>
              </a:rPr>
              <a:t> ile hızlı gelişmesi nedeni ile çiğnenmeye iyi dayanır. Uzun ömürlü bir bitkidir. </a:t>
            </a:r>
          </a:p>
          <a:p>
            <a:pPr indent="457200" algn="just" eaLnBrk="0" hangingPunct="0">
              <a:defRPr/>
            </a:pPr>
            <a:endParaRPr lang="tr-TR" sz="2000" dirty="0">
              <a:solidFill>
                <a:schemeClr val="bg1"/>
              </a:solidFill>
              <a:ea typeface="Times New Roman" pitchFamily="18" charset="0"/>
              <a:cs typeface="Arial" charset="0"/>
            </a:endParaRPr>
          </a:p>
          <a:p>
            <a:pPr indent="457200" algn="just" eaLnBrk="0" hangingPunct="0">
              <a:defRPr/>
            </a:pPr>
            <a:r>
              <a:rPr lang="tr-TR" sz="2000" dirty="0">
                <a:solidFill>
                  <a:schemeClr val="bg1"/>
                </a:solidFill>
                <a:ea typeface="Times New Roman" pitchFamily="18" charset="0"/>
                <a:cs typeface="Arial" charset="0"/>
              </a:rPr>
              <a:t>Birlikte ekildiği buğdaygillere azot sağlanması en önemli özelliğidir. </a:t>
            </a:r>
          </a:p>
          <a:p>
            <a:pPr indent="457200" algn="just" eaLnBrk="0" hangingPunct="0">
              <a:defRPr/>
            </a:pPr>
            <a:r>
              <a:rPr lang="tr-TR" sz="2000" b="1" dirty="0">
                <a:solidFill>
                  <a:schemeClr val="accent5">
                    <a:lumMod val="60000"/>
                    <a:lumOff val="40000"/>
                  </a:schemeClr>
                </a:solidFill>
                <a:ea typeface="Times New Roman" pitchFamily="18" charset="0"/>
                <a:cs typeface="Arial" charset="0"/>
              </a:rPr>
              <a:t>Kimyasal gübrelerin yaygınlaşması ile önemini kaybetmiştir. </a:t>
            </a:r>
          </a:p>
          <a:p>
            <a:pPr indent="457200" algn="just" eaLnBrk="0" hangingPunct="0">
              <a:defRPr/>
            </a:pPr>
            <a:endParaRPr lang="tr-TR" sz="2000" dirty="0">
              <a:solidFill>
                <a:schemeClr val="bg1"/>
              </a:solidFill>
              <a:ea typeface="Times New Roman" pitchFamily="18" charset="0"/>
              <a:cs typeface="Arial" charset="0"/>
            </a:endParaRPr>
          </a:p>
          <a:p>
            <a:pPr indent="457200" algn="just" eaLnBrk="0" hangingPunct="0">
              <a:defRPr/>
            </a:pPr>
            <a:r>
              <a:rPr lang="tr-TR" sz="2000" u="sng" dirty="0">
                <a:solidFill>
                  <a:schemeClr val="bg1"/>
                </a:solidFill>
                <a:ea typeface="Times New Roman" pitchFamily="18" charset="0"/>
                <a:cs typeface="Arial" charset="0"/>
              </a:rPr>
              <a:t>Derin biçime çok dayanıklı</a:t>
            </a:r>
          </a:p>
          <a:p>
            <a:pPr indent="457200" algn="just" eaLnBrk="0" hangingPunct="0">
              <a:defRPr/>
            </a:pPr>
            <a:endParaRPr lang="tr-TR" sz="2000" dirty="0">
              <a:solidFill>
                <a:schemeClr val="bg1"/>
              </a:solidFill>
              <a:ea typeface="Times New Roman" pitchFamily="18" charset="0"/>
              <a:cs typeface="Arial" charset="0"/>
            </a:endParaRPr>
          </a:p>
          <a:p>
            <a:pPr indent="457200" algn="just" eaLnBrk="0" hangingPunct="0">
              <a:defRPr/>
            </a:pPr>
            <a:r>
              <a:rPr lang="tr-TR" sz="2000" dirty="0">
                <a:solidFill>
                  <a:schemeClr val="bg1"/>
                </a:solidFill>
                <a:ea typeface="Times New Roman" pitchFamily="18" charset="0"/>
                <a:cs typeface="Arial" charset="0"/>
              </a:rPr>
              <a:t>Kurağa ve sıcağa dayanımı zayıftır. Soğuğa dayanımı ise oldukça yüksektir. </a:t>
            </a:r>
          </a:p>
        </p:txBody>
      </p:sp>
      <p:sp>
        <p:nvSpPr>
          <p:cNvPr id="8" name="7 Dikdörtgen"/>
          <p:cNvSpPr/>
          <p:nvPr/>
        </p:nvSpPr>
        <p:spPr>
          <a:xfrm>
            <a:off x="714375" y="1000125"/>
            <a:ext cx="4375150" cy="4619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indent="457200" algn="just" eaLnBrk="0" hangingPunct="0">
              <a:defRPr/>
            </a:pPr>
            <a:r>
              <a:rPr lang="tr-TR" sz="2400" b="1" dirty="0">
                <a:solidFill>
                  <a:schemeClr val="tx1"/>
                </a:solidFill>
                <a:ea typeface="Times New Roman" pitchFamily="18" charset="0"/>
                <a:cs typeface="Arial" charset="0"/>
              </a:rPr>
              <a:t>Ak Üçgül </a:t>
            </a:r>
            <a:r>
              <a:rPr lang="tr-TR" sz="2400" i="1" dirty="0">
                <a:solidFill>
                  <a:schemeClr val="tx1"/>
                </a:solidFill>
                <a:ea typeface="Times New Roman" pitchFamily="18" charset="0"/>
                <a:cs typeface="Arial" charset="0"/>
              </a:rPr>
              <a:t>(Trifolium </a:t>
            </a:r>
            <a:r>
              <a:rPr lang="tr-TR" sz="2400" i="1" dirty="0" err="1">
                <a:solidFill>
                  <a:schemeClr val="tx1"/>
                </a:solidFill>
                <a:ea typeface="Times New Roman" pitchFamily="18" charset="0"/>
                <a:cs typeface="Arial" charset="0"/>
              </a:rPr>
              <a:t>repens</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 </a:t>
            </a:r>
          </a:p>
        </p:txBody>
      </p:sp>
    </p:spTree>
  </p:cSld>
  <p:clrMapOvr>
    <a:masterClrMapping/>
  </p:clrMapOvr>
  <p:transition spd="slow">
    <p:split orient="ver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20834" name="Picture 4" descr="File:Clover (Trifolium repens).jpg">
            <a:hlinkClick r:id="rId2"/>
          </p:cNvPr>
          <p:cNvPicPr>
            <a:picLocks noChangeAspect="1" noChangeArrowheads="1"/>
          </p:cNvPicPr>
          <p:nvPr/>
        </p:nvPicPr>
        <p:blipFill>
          <a:blip r:embed="rId3"/>
          <a:srcRect/>
          <a:stretch>
            <a:fillRect/>
          </a:stretch>
        </p:blipFill>
        <p:spPr bwMode="auto">
          <a:xfrm>
            <a:off x="4000500" y="0"/>
            <a:ext cx="5143500" cy="6892925"/>
          </a:xfrm>
          <a:prstGeom prst="rect">
            <a:avLst/>
          </a:prstGeom>
          <a:noFill/>
          <a:ln w="9525">
            <a:noFill/>
            <a:miter lim="800000"/>
            <a:headEnd/>
            <a:tailEnd/>
          </a:ln>
        </p:spPr>
      </p:pic>
      <p:sp>
        <p:nvSpPr>
          <p:cNvPr id="4" name="Rectangle 1"/>
          <p:cNvSpPr>
            <a:spLocks noChangeArrowheads="1"/>
          </p:cNvSpPr>
          <p:nvPr/>
        </p:nvSpPr>
        <p:spPr bwMode="auto">
          <a:xfrm>
            <a:off x="142844" y="1071563"/>
            <a:ext cx="5143506" cy="193899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indent="457200" algn="just">
              <a:defRPr/>
            </a:pPr>
            <a:r>
              <a:rPr lang="tr-TR" sz="2000" dirty="0" smtClean="0">
                <a:solidFill>
                  <a:srgbClr val="000000"/>
                </a:solidFill>
                <a:ea typeface="Times New Roman" pitchFamily="18" charset="0"/>
                <a:cs typeface="Arial" charset="0"/>
              </a:rPr>
              <a:t>Ak </a:t>
            </a:r>
            <a:r>
              <a:rPr lang="tr-TR" sz="2000" dirty="0">
                <a:solidFill>
                  <a:srgbClr val="000000"/>
                </a:solidFill>
                <a:ea typeface="Times New Roman" pitchFamily="18" charset="0"/>
                <a:cs typeface="Arial" charset="0"/>
              </a:rPr>
              <a:t>üçgül tohumla üretilir. Tohumları çok küçük olması nedeni ile ekimi oldukça zordur. </a:t>
            </a:r>
          </a:p>
          <a:p>
            <a:pPr indent="457200" algn="just">
              <a:defRPr/>
            </a:pPr>
            <a:endParaRPr lang="tr-TR" sz="2000" dirty="0">
              <a:solidFill>
                <a:srgbClr val="000000"/>
              </a:solidFill>
              <a:ea typeface="Times New Roman" pitchFamily="18" charset="0"/>
              <a:cs typeface="Arial" charset="0"/>
            </a:endParaRPr>
          </a:p>
          <a:p>
            <a:pPr indent="457200" algn="just">
              <a:defRPr/>
            </a:pPr>
            <a:r>
              <a:rPr lang="tr-TR" sz="2000" dirty="0">
                <a:solidFill>
                  <a:srgbClr val="000000"/>
                </a:solidFill>
                <a:ea typeface="Times New Roman" pitchFamily="18" charset="0"/>
                <a:cs typeface="Arial" charset="0"/>
              </a:rPr>
              <a:t>Fidelerin başlangıçta gelişmesi yavaştır. Ancak ileri devrelerde sülükleri ile yayılarak tüm çim alanını kaplar. </a:t>
            </a:r>
            <a:endParaRPr lang="tr-TR" sz="2000" dirty="0">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farm4.static.flickr.com/3071/3038964890_0bc48c66b2_o.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2290" name="Picture 4" descr="Recommended Grass Cut Heights How Short"/>
          <p:cNvPicPr>
            <a:picLocks noChangeAspect="1" noChangeArrowheads="1"/>
          </p:cNvPicPr>
          <p:nvPr/>
        </p:nvPicPr>
        <p:blipFill>
          <a:blip r:embed="rId2"/>
          <a:srcRect/>
          <a:stretch>
            <a:fillRect/>
          </a:stretch>
        </p:blipFill>
        <p:spPr bwMode="auto">
          <a:xfrm>
            <a:off x="647700" y="1952625"/>
            <a:ext cx="2400300" cy="3119438"/>
          </a:xfrm>
          <a:prstGeom prst="rect">
            <a:avLst/>
          </a:prstGeom>
          <a:noFill/>
          <a:ln w="50800">
            <a:solidFill>
              <a:schemeClr val="tx1"/>
            </a:solidFill>
            <a:miter lim="800000"/>
            <a:headEnd/>
            <a:tailEnd/>
          </a:ln>
        </p:spPr>
      </p:pic>
      <p:pic>
        <p:nvPicPr>
          <p:cNvPr id="12291" name="2 Resim" descr="brilliant-kbg04.jpg"/>
          <p:cNvPicPr>
            <a:picLocks noChangeAspect="1"/>
          </p:cNvPicPr>
          <p:nvPr/>
        </p:nvPicPr>
        <p:blipFill>
          <a:blip r:embed="rId3"/>
          <a:srcRect/>
          <a:stretch>
            <a:fillRect/>
          </a:stretch>
        </p:blipFill>
        <p:spPr bwMode="auto">
          <a:xfrm>
            <a:off x="3979863" y="500063"/>
            <a:ext cx="4911725" cy="5500687"/>
          </a:xfrm>
          <a:prstGeom prst="rect">
            <a:avLst/>
          </a:prstGeom>
          <a:noFill/>
          <a:ln w="50800">
            <a:solidFill>
              <a:schemeClr val="tx1"/>
            </a:solidFill>
            <a:miter lim="800000"/>
            <a:headEnd/>
            <a:tailEnd/>
          </a:ln>
        </p:spPr>
      </p:pic>
      <p:sp>
        <p:nvSpPr>
          <p:cNvPr id="2" name="1 Dikdörtgen"/>
          <p:cNvSpPr>
            <a:spLocks noChangeArrowheads="1"/>
          </p:cNvSpPr>
          <p:nvPr/>
        </p:nvSpPr>
        <p:spPr bwMode="auto">
          <a:xfrm>
            <a:off x="142870" y="5270857"/>
            <a:ext cx="3714750" cy="1015663"/>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indent="263525" algn="just" eaLnBrk="0" hangingPunct="0">
              <a:buFont typeface="Wingdings" pitchFamily="2" charset="2"/>
              <a:buChar char="ü"/>
              <a:defRPr/>
            </a:pPr>
            <a:r>
              <a:rPr lang="tr-TR" sz="2000" dirty="0">
                <a:solidFill>
                  <a:srgbClr val="1B190F"/>
                </a:solidFill>
                <a:ea typeface="Times New Roman" pitchFamily="18" charset="0"/>
                <a:cs typeface="Arial" charset="0"/>
              </a:rPr>
              <a:t>2 </a:t>
            </a:r>
            <a:r>
              <a:rPr lang="tr-TR" sz="2000" dirty="0" err="1">
                <a:solidFill>
                  <a:srgbClr val="1B190F"/>
                </a:solidFill>
                <a:ea typeface="Times New Roman" pitchFamily="18" charset="0"/>
                <a:cs typeface="Arial" charset="0"/>
              </a:rPr>
              <a:t>c</a:t>
            </a:r>
            <a:r>
              <a:rPr lang="tr-TR" sz="2000" dirty="0" err="1">
                <a:solidFill>
                  <a:srgbClr val="020000"/>
                </a:solidFill>
                <a:ea typeface="Times New Roman" pitchFamily="18" charset="0"/>
                <a:cs typeface="Arial" charset="0"/>
              </a:rPr>
              <a:t>m</a:t>
            </a:r>
            <a:r>
              <a:rPr lang="tr-TR" sz="2000" dirty="0" err="1">
                <a:solidFill>
                  <a:srgbClr val="38362B"/>
                </a:solidFill>
                <a:ea typeface="Times New Roman" pitchFamily="18" charset="0"/>
                <a:cs typeface="Arial" charset="0"/>
              </a:rPr>
              <a:t>'</a:t>
            </a:r>
            <a:r>
              <a:rPr lang="tr-TR" sz="2000" dirty="0" err="1">
                <a:solidFill>
                  <a:srgbClr val="020000"/>
                </a:solidFill>
                <a:ea typeface="Times New Roman" pitchFamily="18" charset="0"/>
                <a:cs typeface="Arial" charset="0"/>
              </a:rPr>
              <a:t>d</a:t>
            </a:r>
            <a:r>
              <a:rPr lang="tr-TR" sz="2000" dirty="0" err="1">
                <a:solidFill>
                  <a:srgbClr val="1B190F"/>
                </a:solidFill>
                <a:ea typeface="Times New Roman" pitchFamily="18" charset="0"/>
                <a:cs typeface="Arial" charset="0"/>
              </a:rPr>
              <a:t>en</a:t>
            </a:r>
            <a:r>
              <a:rPr lang="tr-TR" sz="2000" dirty="0">
                <a:solidFill>
                  <a:srgbClr val="1B190F"/>
                </a:solidFill>
                <a:ea typeface="Times New Roman" pitchFamily="18" charset="0"/>
                <a:cs typeface="Arial" charset="0"/>
              </a:rPr>
              <a:t> </a:t>
            </a:r>
            <a:r>
              <a:rPr lang="tr-TR" sz="2000" dirty="0">
                <a:solidFill>
                  <a:srgbClr val="020000"/>
                </a:solidFill>
                <a:ea typeface="Times New Roman" pitchFamily="18" charset="0"/>
                <a:cs typeface="Arial" charset="0"/>
              </a:rPr>
              <a:t>dah</a:t>
            </a:r>
            <a:r>
              <a:rPr lang="tr-TR" sz="2000" dirty="0">
                <a:solidFill>
                  <a:srgbClr val="1B190F"/>
                </a:solidFill>
                <a:ea typeface="Times New Roman" pitchFamily="18" charset="0"/>
                <a:cs typeface="Arial" charset="0"/>
              </a:rPr>
              <a:t>a </a:t>
            </a:r>
            <a:r>
              <a:rPr lang="tr-TR" sz="2000" dirty="0">
                <a:solidFill>
                  <a:srgbClr val="020000"/>
                </a:solidFill>
                <a:ea typeface="Times New Roman" pitchFamily="18" charset="0"/>
                <a:cs typeface="Arial" charset="0"/>
              </a:rPr>
              <a:t>derind</a:t>
            </a:r>
            <a:r>
              <a:rPr lang="tr-TR" sz="2000" dirty="0">
                <a:solidFill>
                  <a:srgbClr val="1B190F"/>
                </a:solidFill>
                <a:ea typeface="Times New Roman" pitchFamily="18" charset="0"/>
                <a:cs typeface="Arial" charset="0"/>
              </a:rPr>
              <a:t>e</a:t>
            </a:r>
            <a:r>
              <a:rPr lang="tr-TR" sz="2000" dirty="0">
                <a:solidFill>
                  <a:srgbClr val="020000"/>
                </a:solidFill>
                <a:ea typeface="Times New Roman" pitchFamily="18" charset="0"/>
                <a:cs typeface="Arial" charset="0"/>
              </a:rPr>
              <a:t>n yapılırsa </a:t>
            </a:r>
            <a:r>
              <a:rPr lang="tr-TR" sz="2000" dirty="0">
                <a:solidFill>
                  <a:schemeClr val="tx1"/>
                </a:solidFill>
                <a:ea typeface="Times New Roman" pitchFamily="18" charset="0"/>
                <a:cs typeface="Arial" charset="0"/>
              </a:rPr>
              <a:t>seyrekleşir ve kısa </a:t>
            </a:r>
            <a:r>
              <a:rPr lang="tr-TR" sz="2000" dirty="0">
                <a:solidFill>
                  <a:srgbClr val="1B190F"/>
                </a:solidFill>
                <a:ea typeface="Times New Roman" pitchFamily="18" charset="0"/>
                <a:cs typeface="Arial" charset="0"/>
              </a:rPr>
              <a:t>s</a:t>
            </a:r>
            <a:r>
              <a:rPr lang="tr-TR" sz="2000" dirty="0">
                <a:solidFill>
                  <a:srgbClr val="020000"/>
                </a:solidFill>
                <a:ea typeface="Times New Roman" pitchFamily="18" charset="0"/>
                <a:cs typeface="Arial" charset="0"/>
              </a:rPr>
              <a:t>ürede </a:t>
            </a:r>
            <a:r>
              <a:rPr lang="tr-TR" sz="2000" dirty="0">
                <a:solidFill>
                  <a:srgbClr val="1B190F"/>
                </a:solidFill>
                <a:ea typeface="Times New Roman" pitchFamily="18" charset="0"/>
                <a:cs typeface="Arial" charset="0"/>
              </a:rPr>
              <a:t>ö</a:t>
            </a:r>
            <a:r>
              <a:rPr lang="tr-TR" sz="2000" dirty="0">
                <a:solidFill>
                  <a:srgbClr val="020000"/>
                </a:solidFill>
                <a:ea typeface="Times New Roman" pitchFamily="18" charset="0"/>
                <a:cs typeface="Arial" charset="0"/>
              </a:rPr>
              <a:t>lebilir</a:t>
            </a:r>
            <a:r>
              <a:rPr lang="tr-TR" sz="2000" dirty="0">
                <a:solidFill>
                  <a:srgbClr val="000000"/>
                </a:solidFill>
                <a:ea typeface="Times New Roman" pitchFamily="18" charset="0"/>
                <a:cs typeface="Arial" charset="0"/>
              </a:rPr>
              <a:t> </a:t>
            </a:r>
          </a:p>
        </p:txBody>
      </p:sp>
      <p:sp>
        <p:nvSpPr>
          <p:cNvPr id="5" name="1 Dikdörtgen"/>
          <p:cNvSpPr>
            <a:spLocks noChangeArrowheads="1"/>
          </p:cNvSpPr>
          <p:nvPr/>
        </p:nvSpPr>
        <p:spPr bwMode="auto">
          <a:xfrm>
            <a:off x="142844" y="428604"/>
            <a:ext cx="3714750" cy="1077218"/>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indent="263525" algn="just" eaLnBrk="0" hangingPunct="0">
              <a:buFont typeface="Wingdings" pitchFamily="2" charset="2"/>
              <a:buChar char="ü"/>
              <a:defRPr/>
            </a:pPr>
            <a:r>
              <a:rPr lang="tr-TR" sz="2000" dirty="0">
                <a:solidFill>
                  <a:srgbClr val="1B190F"/>
                </a:solidFill>
                <a:ea typeface="Times New Roman" pitchFamily="18" charset="0"/>
                <a:cs typeface="Arial" charset="0"/>
              </a:rPr>
              <a:t>U</a:t>
            </a:r>
            <a:r>
              <a:rPr lang="tr-TR" sz="2000" dirty="0">
                <a:solidFill>
                  <a:srgbClr val="020000"/>
                </a:solidFill>
                <a:ea typeface="Times New Roman" pitchFamily="18" charset="0"/>
                <a:cs typeface="Arial" charset="0"/>
              </a:rPr>
              <a:t>zun </a:t>
            </a:r>
            <a:r>
              <a:rPr lang="tr-TR" sz="2000" dirty="0">
                <a:solidFill>
                  <a:srgbClr val="1B190F"/>
                </a:solidFill>
                <a:ea typeface="Times New Roman" pitchFamily="18" charset="0"/>
                <a:cs typeface="Arial" charset="0"/>
              </a:rPr>
              <a:t>ö</a:t>
            </a:r>
            <a:r>
              <a:rPr lang="tr-TR" sz="2000" dirty="0">
                <a:solidFill>
                  <a:srgbClr val="020000"/>
                </a:solidFill>
                <a:ea typeface="Times New Roman" pitchFamily="18" charset="0"/>
                <a:cs typeface="Arial" charset="0"/>
              </a:rPr>
              <a:t>mürlü bir </a:t>
            </a:r>
            <a:r>
              <a:rPr lang="tr-TR" sz="2000" dirty="0">
                <a:solidFill>
                  <a:srgbClr val="1B190F"/>
                </a:solidFill>
                <a:ea typeface="Times New Roman" pitchFamily="18" charset="0"/>
                <a:cs typeface="Arial" charset="0"/>
              </a:rPr>
              <a:t>ç</a:t>
            </a:r>
            <a:r>
              <a:rPr lang="tr-TR" sz="2000" dirty="0">
                <a:solidFill>
                  <a:srgbClr val="020000"/>
                </a:solidFill>
                <a:ea typeface="Times New Roman" pitchFamily="18" charset="0"/>
                <a:cs typeface="Arial" charset="0"/>
              </a:rPr>
              <a:t>im </a:t>
            </a:r>
            <a:r>
              <a:rPr lang="tr-TR" sz="2000" dirty="0">
                <a:solidFill>
                  <a:srgbClr val="1B190F"/>
                </a:solidFill>
                <a:ea typeface="Times New Roman" pitchFamily="18" charset="0"/>
                <a:cs typeface="Arial" charset="0"/>
              </a:rPr>
              <a:t>a</a:t>
            </a:r>
            <a:r>
              <a:rPr lang="tr-TR" sz="2000" dirty="0">
                <a:solidFill>
                  <a:srgbClr val="020000"/>
                </a:solidFill>
                <a:ea typeface="Times New Roman" pitchFamily="18" charset="0"/>
                <a:cs typeface="Arial" charset="0"/>
              </a:rPr>
              <a:t>l</a:t>
            </a:r>
            <a:r>
              <a:rPr lang="tr-TR" sz="2000" dirty="0">
                <a:solidFill>
                  <a:srgbClr val="1B190F"/>
                </a:solidFill>
                <a:ea typeface="Times New Roman" pitchFamily="18" charset="0"/>
                <a:cs typeface="Arial" charset="0"/>
              </a:rPr>
              <a:t>anı</a:t>
            </a:r>
            <a:r>
              <a:rPr lang="tr-TR" sz="2000" dirty="0">
                <a:solidFill>
                  <a:srgbClr val="020000"/>
                </a:solidFill>
                <a:ea typeface="Times New Roman" pitchFamily="18" charset="0"/>
                <a:cs typeface="Arial" charset="0"/>
              </a:rPr>
              <a:t> </a:t>
            </a:r>
            <a:r>
              <a:rPr lang="tr-TR" sz="2000" dirty="0">
                <a:solidFill>
                  <a:srgbClr val="1B190F"/>
                </a:solidFill>
                <a:ea typeface="Times New Roman" pitchFamily="18" charset="0"/>
                <a:cs typeface="Arial" charset="0"/>
              </a:rPr>
              <a:t>iç</a:t>
            </a:r>
            <a:r>
              <a:rPr lang="tr-TR" sz="2000" dirty="0">
                <a:solidFill>
                  <a:srgbClr val="020000"/>
                </a:solidFill>
                <a:ea typeface="Times New Roman" pitchFamily="18" charset="0"/>
                <a:cs typeface="Arial" charset="0"/>
              </a:rPr>
              <a:t>in b</a:t>
            </a:r>
            <a:r>
              <a:rPr lang="tr-TR" sz="2000" dirty="0">
                <a:solidFill>
                  <a:srgbClr val="1B190F"/>
                </a:solidFill>
                <a:ea typeface="Times New Roman" pitchFamily="18" charset="0"/>
                <a:cs typeface="Arial" charset="0"/>
              </a:rPr>
              <a:t>içi</a:t>
            </a:r>
            <a:r>
              <a:rPr lang="tr-TR" sz="2000" dirty="0">
                <a:solidFill>
                  <a:srgbClr val="020000"/>
                </a:solidFill>
                <a:ea typeface="Times New Roman" pitchFamily="18" charset="0"/>
                <a:cs typeface="Arial" charset="0"/>
              </a:rPr>
              <a:t>min </a:t>
            </a:r>
            <a:r>
              <a:rPr lang="tr-TR" sz="2400" b="1" dirty="0">
                <a:solidFill>
                  <a:srgbClr val="1B190F"/>
                </a:solidFill>
                <a:ea typeface="Times New Roman" pitchFamily="18" charset="0"/>
                <a:cs typeface="Arial" charset="0"/>
              </a:rPr>
              <a:t>3-5 c</a:t>
            </a:r>
            <a:r>
              <a:rPr lang="tr-TR" sz="2400" b="1" dirty="0">
                <a:solidFill>
                  <a:srgbClr val="020000"/>
                </a:solidFill>
                <a:ea typeface="Times New Roman" pitchFamily="18" charset="0"/>
                <a:cs typeface="Arial" charset="0"/>
              </a:rPr>
              <a:t>m </a:t>
            </a:r>
            <a:r>
              <a:rPr lang="tr-TR" sz="2000" dirty="0">
                <a:solidFill>
                  <a:srgbClr val="1B190F"/>
                </a:solidFill>
                <a:ea typeface="Times New Roman" pitchFamily="18" charset="0"/>
                <a:cs typeface="Arial" charset="0"/>
              </a:rPr>
              <a:t>y</a:t>
            </a:r>
            <a:r>
              <a:rPr lang="tr-TR" sz="2000" dirty="0">
                <a:solidFill>
                  <a:srgbClr val="020000"/>
                </a:solidFill>
                <a:ea typeface="Times New Roman" pitchFamily="18" charset="0"/>
                <a:cs typeface="Arial" charset="0"/>
              </a:rPr>
              <a:t>ük</a:t>
            </a:r>
            <a:r>
              <a:rPr lang="tr-TR" sz="2000" dirty="0">
                <a:solidFill>
                  <a:srgbClr val="1B190F"/>
                </a:solidFill>
                <a:ea typeface="Times New Roman" pitchFamily="18" charset="0"/>
                <a:cs typeface="Arial" charset="0"/>
              </a:rPr>
              <a:t>se</a:t>
            </a:r>
            <a:r>
              <a:rPr lang="tr-TR" sz="2000" dirty="0">
                <a:solidFill>
                  <a:srgbClr val="020000"/>
                </a:solidFill>
                <a:ea typeface="Times New Roman" pitchFamily="18" charset="0"/>
                <a:cs typeface="Arial" charset="0"/>
              </a:rPr>
              <a:t>kt</a:t>
            </a:r>
            <a:r>
              <a:rPr lang="tr-TR" sz="2000" dirty="0">
                <a:solidFill>
                  <a:srgbClr val="1B190F"/>
                </a:solidFill>
                <a:ea typeface="Times New Roman" pitchFamily="18" charset="0"/>
                <a:cs typeface="Arial" charset="0"/>
              </a:rPr>
              <a:t>e</a:t>
            </a:r>
            <a:r>
              <a:rPr lang="tr-TR" sz="2000" dirty="0">
                <a:solidFill>
                  <a:srgbClr val="020000"/>
                </a:solidFill>
                <a:ea typeface="Times New Roman" pitchFamily="18" charset="0"/>
                <a:cs typeface="Arial" charset="0"/>
              </a:rPr>
              <a:t>n ve düzenli  y</a:t>
            </a:r>
            <a:r>
              <a:rPr lang="tr-TR" sz="2000" dirty="0">
                <a:solidFill>
                  <a:srgbClr val="1B190F"/>
                </a:solidFill>
                <a:ea typeface="Times New Roman" pitchFamily="18" charset="0"/>
                <a:cs typeface="Arial" charset="0"/>
              </a:rPr>
              <a:t>a</a:t>
            </a:r>
            <a:r>
              <a:rPr lang="tr-TR" sz="2000" dirty="0">
                <a:solidFill>
                  <a:srgbClr val="020000"/>
                </a:solidFill>
                <a:ea typeface="Times New Roman" pitchFamily="18" charset="0"/>
                <a:cs typeface="Arial" charset="0"/>
              </a:rPr>
              <a:t>pılma</a:t>
            </a:r>
            <a:r>
              <a:rPr lang="tr-TR" sz="2000" dirty="0">
                <a:solidFill>
                  <a:srgbClr val="1B190F"/>
                </a:solidFill>
                <a:ea typeface="Times New Roman" pitchFamily="18" charset="0"/>
                <a:cs typeface="Arial" charset="0"/>
              </a:rPr>
              <a:t>s</a:t>
            </a:r>
            <a:r>
              <a:rPr lang="tr-TR" sz="2000" dirty="0">
                <a:solidFill>
                  <a:srgbClr val="020000"/>
                </a:solidFill>
                <a:ea typeface="Times New Roman" pitchFamily="18" charset="0"/>
                <a:cs typeface="Arial" charset="0"/>
              </a:rPr>
              <a:t>ı </a:t>
            </a:r>
            <a:r>
              <a:rPr lang="tr-TR" sz="2000" dirty="0">
                <a:solidFill>
                  <a:srgbClr val="1B190F"/>
                </a:solidFill>
                <a:ea typeface="Times New Roman" pitchFamily="18" charset="0"/>
                <a:cs typeface="Arial" charset="0"/>
              </a:rPr>
              <a:t>ö</a:t>
            </a:r>
            <a:r>
              <a:rPr lang="tr-TR" sz="2000" dirty="0">
                <a:solidFill>
                  <a:srgbClr val="020000"/>
                </a:solidFill>
                <a:ea typeface="Times New Roman" pitchFamily="18" charset="0"/>
                <a:cs typeface="Arial" charset="0"/>
              </a:rPr>
              <a:t>nerilir</a:t>
            </a:r>
            <a:r>
              <a:rPr lang="tr-TR" sz="2000" dirty="0">
                <a:solidFill>
                  <a:srgbClr val="000000"/>
                </a:solidFill>
                <a:ea typeface="Times New Roman" pitchFamily="18" charset="0"/>
                <a:cs typeface="Arial" charset="0"/>
              </a:rPr>
              <a:t>. </a:t>
            </a:r>
          </a:p>
        </p:txBody>
      </p:sp>
    </p:spTree>
  </p:cSld>
  <p:clrMapOvr>
    <a:masterClrMapping/>
  </p:clrMapOvr>
  <p:transition spd="slow">
    <p:split orient="ver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cloverlawn.org/wp-content/uploads/overseeded-clover-lawn.jpg"/>
          <p:cNvPicPr>
            <a:picLocks noChangeAspect="1" noChangeArrowheads="1"/>
          </p:cNvPicPr>
          <p:nvPr/>
        </p:nvPicPr>
        <p:blipFill>
          <a:blip r:embed="rId2"/>
          <a:srcRect/>
          <a:stretch>
            <a:fillRect/>
          </a:stretch>
        </p:blipFill>
        <p:spPr bwMode="auto">
          <a:xfrm>
            <a:off x="1357290" y="1171598"/>
            <a:ext cx="6572250" cy="5472112"/>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3" name="2 Dikdörtgen"/>
          <p:cNvSpPr/>
          <p:nvPr/>
        </p:nvSpPr>
        <p:spPr>
          <a:xfrm>
            <a:off x="214282" y="285728"/>
            <a:ext cx="8286808"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indent="457200" algn="just">
              <a:defRPr/>
            </a:pPr>
            <a:r>
              <a:rPr lang="tr-TR" sz="2000" dirty="0" smtClean="0">
                <a:solidFill>
                  <a:srgbClr val="000000"/>
                </a:solidFill>
                <a:ea typeface="Times New Roman" pitchFamily="18" charset="0"/>
                <a:cs typeface="Arial" charset="0"/>
              </a:rPr>
              <a:t>Ak üçgül gübreleme ve diğer bakım işlerinin yapılmadığı alanlarda </a:t>
            </a:r>
            <a:r>
              <a:rPr lang="tr-TR" sz="2000" i="1" dirty="0" smtClean="0">
                <a:solidFill>
                  <a:srgbClr val="000000"/>
                </a:solidFill>
                <a:ea typeface="Times New Roman" pitchFamily="18" charset="0"/>
                <a:cs typeface="Arial" charset="0"/>
              </a:rPr>
              <a:t>Lolium </a:t>
            </a:r>
            <a:r>
              <a:rPr lang="tr-TR" sz="2000" dirty="0" smtClean="0">
                <a:solidFill>
                  <a:srgbClr val="000000"/>
                </a:solidFill>
                <a:ea typeface="Times New Roman" pitchFamily="18" charset="0"/>
                <a:cs typeface="Arial" charset="0"/>
              </a:rPr>
              <a:t>ve </a:t>
            </a:r>
            <a:r>
              <a:rPr lang="tr-TR" sz="2000" i="1" dirty="0" smtClean="0">
                <a:solidFill>
                  <a:srgbClr val="000000"/>
                </a:solidFill>
                <a:ea typeface="Times New Roman" pitchFamily="18" charset="0"/>
                <a:cs typeface="Arial" charset="0"/>
              </a:rPr>
              <a:t>Poa </a:t>
            </a:r>
            <a:r>
              <a:rPr lang="tr-TR" sz="2000" dirty="0" smtClean="0">
                <a:solidFill>
                  <a:srgbClr val="000000"/>
                </a:solidFill>
                <a:ea typeface="Times New Roman" pitchFamily="18" charset="0"/>
                <a:cs typeface="Arial" charset="0"/>
              </a:rPr>
              <a:t>türleri ile karışım halinde yetiştirilebilir. </a:t>
            </a:r>
            <a:endParaRPr lang="tr-TR" sz="2000" dirty="0">
              <a:solidFill>
                <a:srgbClr val="000000"/>
              </a:solidFill>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ketenewplymouth.peoplesnetworknz.info/image_files/0000/0001/5209/White_Clover__Trifolium_repens-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4" descr="http://www.missouriplants.com/Whitealt/Trifolium_hybridum_plant.jpg"/>
          <p:cNvPicPr>
            <a:picLocks noChangeAspect="1" noChangeArrowheads="1"/>
          </p:cNvPicPr>
          <p:nvPr/>
        </p:nvPicPr>
        <p:blipFill>
          <a:blip r:embed="rId2"/>
          <a:srcRect/>
          <a:stretch>
            <a:fillRect/>
          </a:stretch>
        </p:blipFill>
        <p:spPr bwMode="auto">
          <a:xfrm>
            <a:off x="2676525" y="-14288"/>
            <a:ext cx="6467475" cy="6856413"/>
          </a:xfrm>
          <a:prstGeom prst="rect">
            <a:avLst/>
          </a:prstGeom>
          <a:noFill/>
          <a:ln w="9525">
            <a:noFill/>
            <a:miter lim="800000"/>
            <a:headEnd/>
            <a:tailEnd/>
          </a:ln>
        </p:spPr>
      </p:pic>
      <p:sp>
        <p:nvSpPr>
          <p:cNvPr id="6" name="Rectangle 1"/>
          <p:cNvSpPr>
            <a:spLocks noChangeArrowheads="1"/>
          </p:cNvSpPr>
          <p:nvPr/>
        </p:nvSpPr>
        <p:spPr bwMode="auto">
          <a:xfrm>
            <a:off x="285750" y="500063"/>
            <a:ext cx="5214938" cy="4619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7200" algn="just">
              <a:defRPr/>
            </a:pPr>
            <a:r>
              <a:rPr lang="tr-TR" sz="2400" b="1" dirty="0">
                <a:solidFill>
                  <a:schemeClr val="tx1"/>
                </a:solidFill>
                <a:ea typeface="Times New Roman" pitchFamily="18" charset="0"/>
                <a:cs typeface="Arial" charset="0"/>
              </a:rPr>
              <a:t>Melez Üçgül </a:t>
            </a:r>
            <a:r>
              <a:rPr lang="tr-TR" sz="2400" i="1" dirty="0">
                <a:solidFill>
                  <a:schemeClr val="tx1"/>
                </a:solidFill>
                <a:ea typeface="Times New Roman" pitchFamily="18" charset="0"/>
                <a:cs typeface="Arial" charset="0"/>
              </a:rPr>
              <a:t>(Trifolium </a:t>
            </a:r>
            <a:r>
              <a:rPr lang="tr-TR" sz="2400" i="1" dirty="0" err="1">
                <a:solidFill>
                  <a:schemeClr val="tx1"/>
                </a:solidFill>
                <a:ea typeface="Times New Roman" pitchFamily="18" charset="0"/>
                <a:cs typeface="Arial" charset="0"/>
              </a:rPr>
              <a:t>hybridum</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
        <p:nvSpPr>
          <p:cNvPr id="7" name="6 Dikdörtgen"/>
          <p:cNvSpPr/>
          <p:nvPr/>
        </p:nvSpPr>
        <p:spPr>
          <a:xfrm>
            <a:off x="357158" y="4643446"/>
            <a:ext cx="5286412" cy="163121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indent="457200" algn="just" eaLnBrk="0" hangingPunct="0">
              <a:defRPr/>
            </a:pPr>
            <a:r>
              <a:rPr lang="tr-TR" sz="2000" dirty="0">
                <a:solidFill>
                  <a:schemeClr val="tx1"/>
                </a:solidFill>
                <a:ea typeface="Times New Roman" pitchFamily="18" charset="0"/>
                <a:cs typeface="Arial" charset="0"/>
              </a:rPr>
              <a:t>Nemli, serin bölgelerde doğal olarak bulunur. Su göllenen, asit topraklara iyi uyum gösterir. </a:t>
            </a:r>
          </a:p>
          <a:p>
            <a:pPr indent="457200" algn="just" eaLnBrk="0" hangingPunct="0">
              <a:defRPr/>
            </a:pPr>
            <a:endParaRPr lang="tr-TR" sz="2000" dirty="0">
              <a:solidFill>
                <a:schemeClr val="tx1"/>
              </a:solidFill>
              <a:ea typeface="Times New Roman" pitchFamily="18" charset="0"/>
              <a:cs typeface="Arial" charset="0"/>
            </a:endParaRPr>
          </a:p>
          <a:p>
            <a:pPr indent="457200" algn="just" eaLnBrk="0" hangingPunct="0">
              <a:defRPr/>
            </a:pPr>
            <a:r>
              <a:rPr lang="tr-TR" sz="2000" dirty="0">
                <a:solidFill>
                  <a:schemeClr val="tx1"/>
                </a:solidFill>
                <a:ea typeface="Times New Roman" pitchFamily="18" charset="0"/>
                <a:cs typeface="Arial" charset="0"/>
              </a:rPr>
              <a:t>Karayolları kenarlarında veya kullanılmayan alanlarda karışımlara alınır. </a:t>
            </a:r>
          </a:p>
        </p:txBody>
      </p:sp>
    </p:spTree>
  </p:cSld>
  <p:clrMapOvr>
    <a:masterClrMapping/>
  </p:clrMapOvr>
  <p:transition spd="slow">
    <p:split orient="ver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anpc.ab.ca/wiki/images/7/74/Trifhybr_XID_Trifolium_hybridum1.jpg"/>
          <p:cNvPicPr>
            <a:picLocks noChangeAspect="1" noChangeArrowheads="1"/>
          </p:cNvPicPr>
          <p:nvPr/>
        </p:nvPicPr>
        <p:blipFill>
          <a:blip r:embed="rId2"/>
          <a:srcRect/>
          <a:stretch>
            <a:fillRect/>
          </a:stretch>
        </p:blipFill>
        <p:spPr bwMode="auto">
          <a:xfrm>
            <a:off x="0" y="-24"/>
            <a:ext cx="9144000" cy="6286500"/>
          </a:xfrm>
          <a:prstGeom prst="rect">
            <a:avLst/>
          </a:prstGeom>
          <a:noFill/>
          <a:ln w="9525">
            <a:noFill/>
            <a:miter lim="800000"/>
            <a:headEnd/>
            <a:tailEnd/>
          </a:ln>
        </p:spPr>
      </p:pic>
      <p:sp>
        <p:nvSpPr>
          <p:cNvPr id="3" name="2 Dikdörtgen"/>
          <p:cNvSpPr/>
          <p:nvPr/>
        </p:nvSpPr>
        <p:spPr>
          <a:xfrm>
            <a:off x="-32" y="5699485"/>
            <a:ext cx="9144032"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182563" algn="just" eaLnBrk="0" hangingPunct="0">
              <a:defRPr/>
            </a:pPr>
            <a:r>
              <a:rPr lang="tr-TR" sz="2000" dirty="0" smtClean="0">
                <a:ea typeface="Times New Roman" pitchFamily="18" charset="0"/>
                <a:cs typeface="Arial" charset="0"/>
              </a:rPr>
              <a:t>Ancak çim alanlarda kullanımı çok sınırlıdır. </a:t>
            </a:r>
          </a:p>
          <a:p>
            <a:pPr indent="182563" algn="just" eaLnBrk="0" hangingPunct="0">
              <a:defRPr/>
            </a:pPr>
            <a:r>
              <a:rPr lang="tr-TR" sz="2000" dirty="0" smtClean="0">
                <a:ea typeface="Times New Roman" pitchFamily="18" charset="0"/>
                <a:cs typeface="Arial" charset="0"/>
              </a:rPr>
              <a:t>Çoğunlukla buğdaygil çim alanlarında yabancı ot olarak kendiliğinden gelişir. </a:t>
            </a:r>
          </a:p>
          <a:p>
            <a:pPr indent="182563" algn="just" eaLnBrk="0" hangingPunct="0">
              <a:defRPr/>
            </a:pPr>
            <a:r>
              <a:rPr lang="tr-TR" sz="2000" dirty="0" smtClean="0">
                <a:ea typeface="Times New Roman" pitchFamily="18" charset="0"/>
                <a:cs typeface="Arial" charset="0"/>
              </a:rPr>
              <a:t>Pembe renkli ufak çiçek kömeçleri ile kolayca tanınır. </a:t>
            </a:r>
            <a:endParaRPr lang="tr-TR" sz="2000" dirty="0">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2 Resim" descr="Medicago_sativa_03.jpg"/>
          <p:cNvPicPr>
            <a:picLocks noChangeAspect="1"/>
          </p:cNvPicPr>
          <p:nvPr/>
        </p:nvPicPr>
        <p:blipFill>
          <a:blip r:embed="rId2"/>
          <a:srcRect/>
          <a:stretch>
            <a:fillRect/>
          </a:stretch>
        </p:blipFill>
        <p:spPr bwMode="auto">
          <a:xfrm>
            <a:off x="0" y="993775"/>
            <a:ext cx="4505325" cy="5864225"/>
          </a:xfrm>
          <a:prstGeom prst="rect">
            <a:avLst/>
          </a:prstGeom>
          <a:noFill/>
          <a:ln w="9525">
            <a:noFill/>
            <a:miter lim="800000"/>
            <a:headEnd/>
            <a:tailEnd/>
          </a:ln>
        </p:spPr>
      </p:pic>
      <p:sp>
        <p:nvSpPr>
          <p:cNvPr id="97283" name="Rectangle 1"/>
          <p:cNvSpPr>
            <a:spLocks noChangeArrowheads="1"/>
          </p:cNvSpPr>
          <p:nvPr/>
        </p:nvSpPr>
        <p:spPr bwMode="auto">
          <a:xfrm>
            <a:off x="1571625" y="428625"/>
            <a:ext cx="4071938"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ctr">
              <a:defRPr/>
            </a:pPr>
            <a:r>
              <a:rPr lang="tr-TR" sz="2400" b="1" dirty="0">
                <a:solidFill>
                  <a:schemeClr val="tx1"/>
                </a:solidFill>
                <a:ea typeface="Times New Roman" pitchFamily="18" charset="0"/>
                <a:cs typeface="Arial" charset="0"/>
              </a:rPr>
              <a:t>Yonca</a:t>
            </a:r>
            <a:r>
              <a:rPr lang="tr-TR" sz="2400"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Medicago</a:t>
            </a:r>
            <a:r>
              <a:rPr lang="tr-TR" sz="2400" i="1"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sativa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r>
              <a:rPr lang="tr-TR" sz="2000" dirty="0">
                <a:solidFill>
                  <a:schemeClr val="tx1"/>
                </a:solidFill>
                <a:ea typeface="Times New Roman" pitchFamily="18" charset="0"/>
                <a:cs typeface="Arial" charset="0"/>
              </a:rPr>
              <a:t>	</a:t>
            </a:r>
          </a:p>
        </p:txBody>
      </p:sp>
      <p:sp>
        <p:nvSpPr>
          <p:cNvPr id="4" name="3 Dikdörtgen"/>
          <p:cNvSpPr/>
          <p:nvPr/>
        </p:nvSpPr>
        <p:spPr>
          <a:xfrm>
            <a:off x="3857625" y="4572000"/>
            <a:ext cx="5000625" cy="923925"/>
          </a:xfrm>
          <a:prstGeom prst="rect">
            <a:avLst/>
          </a:prstGeom>
        </p:spPr>
        <p:txBody>
          <a:bodyPr>
            <a:spAutoFit/>
          </a:bodyPr>
          <a:lstStyle/>
          <a:p>
            <a:pPr algn="just" eaLnBrk="0" hangingPunct="0">
              <a:defRPr/>
            </a:pPr>
            <a:r>
              <a:rPr lang="tr-TR" dirty="0">
                <a:solidFill>
                  <a:schemeClr val="accent2">
                    <a:lumMod val="40000"/>
                    <a:lumOff val="60000"/>
                  </a:schemeClr>
                </a:solidFill>
                <a:ea typeface="Times New Roman" pitchFamily="18" charset="0"/>
                <a:cs typeface="Arial" charset="0"/>
              </a:rPr>
              <a:t>Yonca bazı ülkelerde yol kenarları, park ve bahçeler için hazırlanan karışımlarda kullanılır. Ancak çok yaygın bir çim bitkisi değildir. </a:t>
            </a:r>
          </a:p>
        </p:txBody>
      </p:sp>
    </p:spTree>
  </p:cSld>
  <p:clrMapOvr>
    <a:masterClrMapping/>
  </p:clrMapOvr>
  <p:transition spd="slow">
    <p:split orient="ver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8002" name="4 Resim" descr="corva09.jpg"/>
          <p:cNvPicPr>
            <a:picLocks noChangeAspect="1"/>
          </p:cNvPicPr>
          <p:nvPr/>
        </p:nvPicPr>
        <p:blipFill>
          <a:blip r:embed="rId2"/>
          <a:srcRect/>
          <a:stretch>
            <a:fillRect/>
          </a:stretch>
        </p:blipFill>
        <p:spPr bwMode="auto">
          <a:xfrm>
            <a:off x="4572000" y="0"/>
            <a:ext cx="4572000" cy="6858000"/>
          </a:xfrm>
          <a:prstGeom prst="rect">
            <a:avLst/>
          </a:prstGeom>
          <a:noFill/>
          <a:ln w="9525">
            <a:noFill/>
            <a:miter lim="800000"/>
            <a:headEnd/>
            <a:tailEnd/>
          </a:ln>
        </p:spPr>
      </p:pic>
      <p:sp>
        <p:nvSpPr>
          <p:cNvPr id="2" name="Rectangle 1"/>
          <p:cNvSpPr>
            <a:spLocks noChangeArrowheads="1"/>
          </p:cNvSpPr>
          <p:nvPr/>
        </p:nvSpPr>
        <p:spPr bwMode="auto">
          <a:xfrm>
            <a:off x="71406" y="1357313"/>
            <a:ext cx="5429258" cy="255454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indent="457200" algn="just" eaLnBrk="0" hangingPunct="0">
              <a:defRPr/>
            </a:pPr>
            <a:r>
              <a:rPr lang="tr-TR" sz="2000" dirty="0">
                <a:solidFill>
                  <a:srgbClr val="000000"/>
                </a:solidFill>
                <a:ea typeface="Times New Roman" pitchFamily="18" charset="0"/>
                <a:cs typeface="Arial" charset="0"/>
              </a:rPr>
              <a:t>Erozyon kontrolü, yamaçların ve karayollarının yeşillendirilmesi amacı ile kullanılır. </a:t>
            </a:r>
          </a:p>
          <a:p>
            <a:pPr indent="457200" algn="just" eaLnBrk="0" hangingPunct="0">
              <a:defRPr/>
            </a:pPr>
            <a:r>
              <a:rPr lang="tr-TR" sz="2000" dirty="0">
                <a:solidFill>
                  <a:srgbClr val="000000"/>
                </a:solidFill>
                <a:ea typeface="Times New Roman" pitchFamily="18" charset="0"/>
                <a:cs typeface="Arial" charset="0"/>
              </a:rPr>
              <a:t>Çok yıllık bir bitkidir. </a:t>
            </a:r>
          </a:p>
          <a:p>
            <a:pPr indent="457200" algn="just" eaLnBrk="0" hangingPunct="0">
              <a:defRPr/>
            </a:pPr>
            <a:r>
              <a:rPr lang="tr-TR" sz="2000" b="1" dirty="0">
                <a:solidFill>
                  <a:srgbClr val="000000"/>
                </a:solidFill>
                <a:ea typeface="Times New Roman" pitchFamily="18" charset="0"/>
                <a:cs typeface="Arial" charset="0"/>
              </a:rPr>
              <a:t>Sülüklerle</a:t>
            </a:r>
            <a:r>
              <a:rPr lang="tr-TR" sz="2000" dirty="0">
                <a:solidFill>
                  <a:srgbClr val="000000"/>
                </a:solidFill>
                <a:ea typeface="Times New Roman" pitchFamily="18" charset="0"/>
                <a:cs typeface="Arial" charset="0"/>
              </a:rPr>
              <a:t> geniş alanlara yayılabilir. Birkaç yıl içerisinde tek bitkiler 3-5 metre uzanabilir. </a:t>
            </a:r>
          </a:p>
          <a:p>
            <a:pPr indent="457200" algn="just" eaLnBrk="0" hangingPunct="0">
              <a:defRPr/>
            </a:pPr>
            <a:r>
              <a:rPr lang="tr-TR" sz="2000" dirty="0">
                <a:solidFill>
                  <a:srgbClr val="000000"/>
                </a:solidFill>
                <a:ea typeface="Times New Roman" pitchFamily="18" charset="0"/>
                <a:cs typeface="Arial" charset="0"/>
              </a:rPr>
              <a:t>Genelde tohum, bazen vejetatif olarak çoğaltılır. Ekim yılında gelişmesi yavaştır. Daha sonra hızla yayılmaya başlar. </a:t>
            </a:r>
          </a:p>
        </p:txBody>
      </p:sp>
      <p:sp>
        <p:nvSpPr>
          <p:cNvPr id="4" name="3 Dikdörtgen"/>
          <p:cNvSpPr/>
          <p:nvPr/>
        </p:nvSpPr>
        <p:spPr>
          <a:xfrm>
            <a:off x="642938" y="357188"/>
            <a:ext cx="4227512" cy="46196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indent="90488" algn="ctr">
              <a:defRPr/>
            </a:pPr>
            <a:r>
              <a:rPr lang="tr-TR" sz="2400" b="1" dirty="0">
                <a:solidFill>
                  <a:srgbClr val="000000"/>
                </a:solidFill>
                <a:ea typeface="Times New Roman" pitchFamily="18" charset="0"/>
                <a:cs typeface="Arial" charset="0"/>
              </a:rPr>
              <a:t>Alaca </a:t>
            </a:r>
            <a:r>
              <a:rPr lang="tr-TR" sz="2400" b="1" dirty="0" err="1">
                <a:solidFill>
                  <a:srgbClr val="000000"/>
                </a:solidFill>
                <a:ea typeface="Times New Roman" pitchFamily="18" charset="0"/>
                <a:cs typeface="Arial" charset="0"/>
              </a:rPr>
              <a:t>Taçotu</a:t>
            </a:r>
            <a:r>
              <a:rPr lang="tr-TR" sz="2400" dirty="0">
                <a:solidFill>
                  <a:srgbClr val="000000"/>
                </a:solidFill>
                <a:ea typeface="Times New Roman" pitchFamily="18" charset="0"/>
                <a:cs typeface="Arial" charset="0"/>
              </a:rPr>
              <a:t> (</a:t>
            </a:r>
            <a:r>
              <a:rPr lang="tr-TR" sz="2400" i="1" dirty="0" err="1">
                <a:solidFill>
                  <a:srgbClr val="000000"/>
                </a:solidFill>
                <a:ea typeface="Times New Roman" pitchFamily="18" charset="0"/>
                <a:cs typeface="Arial" charset="0"/>
              </a:rPr>
              <a:t>Coronilla</a:t>
            </a:r>
            <a:r>
              <a:rPr lang="tr-TR" sz="2400" i="1" dirty="0">
                <a:solidFill>
                  <a:srgbClr val="000000"/>
                </a:solidFill>
                <a:ea typeface="Times New Roman" pitchFamily="18" charset="0"/>
                <a:cs typeface="Arial" charset="0"/>
              </a:rPr>
              <a:t> </a:t>
            </a:r>
            <a:r>
              <a:rPr lang="tr-TR" sz="2400" i="1" dirty="0" err="1">
                <a:solidFill>
                  <a:srgbClr val="000000"/>
                </a:solidFill>
                <a:ea typeface="Times New Roman" pitchFamily="18" charset="0"/>
                <a:cs typeface="Arial" charset="0"/>
              </a:rPr>
              <a:t>varia</a:t>
            </a:r>
            <a:r>
              <a:rPr lang="tr-TR" sz="2400" i="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L.)</a:t>
            </a:r>
          </a:p>
        </p:txBody>
      </p:sp>
    </p:spTree>
  </p:cSld>
  <p:clrMapOvr>
    <a:masterClrMapping/>
  </p:clrMapOvr>
  <p:transition spd="slow">
    <p:split orient="ver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www.anpc.ab.ca/wiki/images/a/a2/Corovari_XID_Coronilla_varia1.jpg"/>
          <p:cNvPicPr>
            <a:picLocks noChangeAspect="1" noChangeArrowheads="1"/>
          </p:cNvPicPr>
          <p:nvPr/>
        </p:nvPicPr>
        <p:blipFill>
          <a:blip r:embed="rId2"/>
          <a:srcRect/>
          <a:stretch>
            <a:fillRect/>
          </a:stretch>
        </p:blipFill>
        <p:spPr bwMode="auto">
          <a:xfrm>
            <a:off x="0" y="674688"/>
            <a:ext cx="9144000" cy="6183312"/>
          </a:xfrm>
          <a:prstGeom prst="rect">
            <a:avLst/>
          </a:prstGeom>
          <a:noFill/>
          <a:ln w="9525">
            <a:noFill/>
            <a:miter lim="800000"/>
            <a:headEnd/>
            <a:tailEnd/>
          </a:ln>
        </p:spPr>
      </p:pic>
      <p:sp>
        <p:nvSpPr>
          <p:cNvPr id="2" name="1 Dikdörtgen"/>
          <p:cNvSpPr/>
          <p:nvPr/>
        </p:nvSpPr>
        <p:spPr>
          <a:xfrm>
            <a:off x="0" y="-24"/>
            <a:ext cx="9144000" cy="1323439"/>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indent="457200" algn="just" eaLnBrk="0" hangingPunct="0">
              <a:defRPr/>
            </a:pPr>
            <a:r>
              <a:rPr lang="tr-TR" sz="2000" dirty="0">
                <a:solidFill>
                  <a:srgbClr val="000000"/>
                </a:solidFill>
                <a:ea typeface="Times New Roman" pitchFamily="18" charset="0"/>
                <a:cs typeface="Arial" charset="0"/>
              </a:rPr>
              <a:t>Vejetatif olarak köklü sürgünler alınarak 50-100 cm aralıkla dikilebilir. </a:t>
            </a:r>
          </a:p>
          <a:p>
            <a:pPr indent="457200" algn="just" eaLnBrk="0" hangingPunct="0">
              <a:defRPr/>
            </a:pPr>
            <a:r>
              <a:rPr lang="tr-TR" sz="2000" dirty="0">
                <a:solidFill>
                  <a:srgbClr val="000000"/>
                </a:solidFill>
                <a:ea typeface="Times New Roman" pitchFamily="18" charset="0"/>
                <a:cs typeface="Arial" charset="0"/>
              </a:rPr>
              <a:t>Yağışlı dönemde yapılan dikimlerden başarılı sonuçlar alınır. Ancak bu yöntem pahalı ve zaman alıcıdır. Bu nedenle tohumla üretim yolu tercih edilir. </a:t>
            </a:r>
            <a:endParaRPr lang="tr-TR" sz="2000" dirty="0">
              <a:ea typeface="Times New Roman" pitchFamily="18" charset="0"/>
              <a:cs typeface="Arial" charset="0"/>
            </a:endParaRPr>
          </a:p>
          <a:p>
            <a:pPr indent="457200" algn="just" eaLnBrk="0" hangingPunct="0">
              <a:defRPr/>
            </a:pPr>
            <a:r>
              <a:rPr lang="tr-TR" sz="2000" dirty="0">
                <a:solidFill>
                  <a:srgbClr val="000000"/>
                </a:solidFill>
                <a:ea typeface="Times New Roman" pitchFamily="18" charset="0"/>
                <a:cs typeface="Arial" charset="0"/>
              </a:rPr>
              <a:t>Nemli ve serin bölgelerde çok iyi gelişir. Kurağa ve soğuğa dayanımı yüksektir. </a:t>
            </a:r>
            <a:endParaRPr lang="tr-TR" sz="2000" dirty="0">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1428750" y="500063"/>
            <a:ext cx="5643563" cy="4619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49263" algn="just">
              <a:defRPr/>
            </a:pPr>
            <a:r>
              <a:rPr lang="tr-TR" sz="2400" b="1" dirty="0">
                <a:solidFill>
                  <a:schemeClr val="tx1"/>
                </a:solidFill>
                <a:ea typeface="Times New Roman" pitchFamily="18" charset="0"/>
                <a:cs typeface="Arial" charset="0"/>
              </a:rPr>
              <a:t>DİGER FAMİLYALARDAN ÇİM BİTKİLERİ</a:t>
            </a:r>
            <a:endParaRPr lang="tr-TR" dirty="0">
              <a:solidFill>
                <a:schemeClr val="tx1"/>
              </a:solidFill>
              <a:ea typeface="Times New Roman" pitchFamily="18" charset="0"/>
              <a:cs typeface="Arial" charset="0"/>
            </a:endParaRPr>
          </a:p>
        </p:txBody>
      </p:sp>
      <p:sp>
        <p:nvSpPr>
          <p:cNvPr id="99331" name="4 Dikdörtgen"/>
          <p:cNvSpPr>
            <a:spLocks noChangeArrowheads="1"/>
          </p:cNvSpPr>
          <p:nvPr/>
        </p:nvSpPr>
        <p:spPr bwMode="auto">
          <a:xfrm>
            <a:off x="571500" y="1714488"/>
            <a:ext cx="7858125" cy="1323439"/>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indent="449263" algn="just" eaLnBrk="0" hangingPunct="0">
              <a:defRPr/>
            </a:pPr>
            <a:r>
              <a:rPr lang="tr-TR" sz="2000" b="1" dirty="0">
                <a:solidFill>
                  <a:schemeClr val="tx1"/>
                </a:solidFill>
                <a:ea typeface="Times New Roman" pitchFamily="18" charset="0"/>
                <a:cs typeface="Arial" charset="0"/>
              </a:rPr>
              <a:t>Yumaklı</a:t>
            </a:r>
            <a:r>
              <a:rPr lang="tr-TR" sz="2000" dirty="0">
                <a:solidFill>
                  <a:schemeClr val="tx1"/>
                </a:solidFill>
                <a:ea typeface="Times New Roman" pitchFamily="18" charset="0"/>
                <a:cs typeface="Arial" charset="0"/>
              </a:rPr>
              <a:t>dır. </a:t>
            </a:r>
          </a:p>
          <a:p>
            <a:pPr indent="449263" algn="just" eaLnBrk="0" hangingPunct="0">
              <a:defRPr/>
            </a:pPr>
            <a:r>
              <a:rPr lang="tr-TR" sz="2000" dirty="0">
                <a:solidFill>
                  <a:schemeClr val="tx1"/>
                </a:solidFill>
                <a:ea typeface="Times New Roman" pitchFamily="18" charset="0"/>
                <a:cs typeface="Arial" charset="0"/>
              </a:rPr>
              <a:t>Buğdaygil çim bitkilerine benzer. Bitkiler 25-30 cm kadar boylanır. </a:t>
            </a:r>
          </a:p>
          <a:p>
            <a:pPr indent="449263" algn="just" eaLnBrk="0" hangingPunct="0">
              <a:defRPr/>
            </a:pPr>
            <a:r>
              <a:rPr lang="tr-TR" sz="2000" dirty="0" err="1">
                <a:solidFill>
                  <a:schemeClr val="tx1"/>
                </a:solidFill>
                <a:ea typeface="Times New Roman" pitchFamily="18" charset="0"/>
                <a:cs typeface="Arial" charset="0"/>
              </a:rPr>
              <a:t>Herdemyeşil</a:t>
            </a:r>
            <a:r>
              <a:rPr lang="tr-TR" sz="2000" dirty="0">
                <a:solidFill>
                  <a:schemeClr val="tx1"/>
                </a:solidFill>
                <a:ea typeface="Times New Roman" pitchFamily="18" charset="0"/>
                <a:cs typeface="Arial" charset="0"/>
              </a:rPr>
              <a:t> bir bitki olan </a:t>
            </a:r>
            <a:r>
              <a:rPr lang="tr-TR" sz="2000" dirty="0" err="1">
                <a:solidFill>
                  <a:schemeClr val="tx1"/>
                </a:solidFill>
                <a:ea typeface="Times New Roman" pitchFamily="18" charset="0"/>
                <a:cs typeface="Arial" charset="0"/>
              </a:rPr>
              <a:t>karaçimin</a:t>
            </a:r>
            <a:r>
              <a:rPr lang="tr-TR" sz="2000" dirty="0">
                <a:solidFill>
                  <a:schemeClr val="tx1"/>
                </a:solidFill>
                <a:ea typeface="Times New Roman" pitchFamily="18" charset="0"/>
                <a:cs typeface="Arial" charset="0"/>
              </a:rPr>
              <a:t> yaprakları </a:t>
            </a:r>
            <a:r>
              <a:rPr lang="tr-TR" sz="2000" b="1" dirty="0">
                <a:solidFill>
                  <a:schemeClr val="tx1"/>
                </a:solidFill>
                <a:ea typeface="Times New Roman" pitchFamily="18" charset="0"/>
                <a:cs typeface="Arial" charset="0"/>
              </a:rPr>
              <a:t>koyu yeşil </a:t>
            </a:r>
            <a:r>
              <a:rPr lang="tr-TR" sz="2000" dirty="0">
                <a:solidFill>
                  <a:schemeClr val="tx1"/>
                </a:solidFill>
                <a:ea typeface="Times New Roman" pitchFamily="18" charset="0"/>
                <a:cs typeface="Arial" charset="0"/>
              </a:rPr>
              <a:t>renklidir. </a:t>
            </a:r>
          </a:p>
          <a:p>
            <a:pPr indent="449263" algn="just" eaLnBrk="0" hangingPunct="0">
              <a:defRPr/>
            </a:pPr>
            <a:r>
              <a:rPr lang="tr-TR" sz="2000" dirty="0">
                <a:solidFill>
                  <a:schemeClr val="tx1"/>
                </a:solidFill>
                <a:ea typeface="Times New Roman" pitchFamily="18" charset="0"/>
                <a:cs typeface="Arial" charset="0"/>
              </a:rPr>
              <a:t>Köksapları ile oldukça yavaş yayılır. </a:t>
            </a:r>
          </a:p>
        </p:txBody>
      </p:sp>
      <p:sp>
        <p:nvSpPr>
          <p:cNvPr id="99332" name="5 Dikdörtgen"/>
          <p:cNvSpPr>
            <a:spLocks noChangeArrowheads="1"/>
          </p:cNvSpPr>
          <p:nvPr/>
        </p:nvSpPr>
        <p:spPr bwMode="auto">
          <a:xfrm>
            <a:off x="785813" y="1214438"/>
            <a:ext cx="4714875" cy="4619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pPr indent="449263" algn="just" eaLnBrk="0" hangingPunct="0">
              <a:defRPr/>
            </a:pPr>
            <a:r>
              <a:rPr lang="tr-TR" sz="2400" b="1" dirty="0" err="1">
                <a:solidFill>
                  <a:schemeClr val="tx1"/>
                </a:solidFill>
                <a:ea typeface="Times New Roman" pitchFamily="18" charset="0"/>
                <a:cs typeface="Arial" charset="0"/>
              </a:rPr>
              <a:t>Karaçim</a:t>
            </a:r>
            <a:r>
              <a:rPr lang="tr-TR" sz="2400" b="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a:t>
            </a:r>
            <a:r>
              <a:rPr lang="tr-TR" sz="2400" i="1" dirty="0" err="1">
                <a:solidFill>
                  <a:schemeClr val="tx1"/>
                </a:solidFill>
                <a:ea typeface="Times New Roman" pitchFamily="18" charset="0"/>
                <a:cs typeface="Arial" charset="0"/>
              </a:rPr>
              <a:t>Ophiopogon</a:t>
            </a:r>
            <a:r>
              <a:rPr lang="tr-TR" sz="2400" i="1"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japonicus</a:t>
            </a:r>
            <a:r>
              <a:rPr lang="tr-TR" sz="2400" dirty="0">
                <a:solidFill>
                  <a:schemeClr val="tx1"/>
                </a:solidFill>
                <a:ea typeface="Times New Roman" pitchFamily="18" charset="0"/>
                <a:cs typeface="Arial" charset="0"/>
              </a:rPr>
              <a:t>)</a:t>
            </a:r>
          </a:p>
        </p:txBody>
      </p:sp>
      <p:pic>
        <p:nvPicPr>
          <p:cNvPr id="130053" name="Picture 4" descr="http://www.jamesdeandesign.com/Slide_Show/Plant_Catalog/PERENNIALS/photos/Ophiopogon%20japonicus.jpg"/>
          <p:cNvPicPr>
            <a:picLocks noChangeAspect="1" noChangeArrowheads="1"/>
          </p:cNvPicPr>
          <p:nvPr/>
        </p:nvPicPr>
        <p:blipFill>
          <a:blip r:embed="rId2"/>
          <a:srcRect/>
          <a:stretch>
            <a:fillRect/>
          </a:stretch>
        </p:blipFill>
        <p:spPr bwMode="auto">
          <a:xfrm>
            <a:off x="1587500" y="3429000"/>
            <a:ext cx="5270500" cy="3214688"/>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w.blackoliveeastnursery.net/images/Ophiopogon%20japonicus%20nanus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5 Dikdörtgen"/>
          <p:cNvSpPr>
            <a:spLocks noChangeArrowheads="1"/>
          </p:cNvSpPr>
          <p:nvPr/>
        </p:nvSpPr>
        <p:spPr bwMode="auto">
          <a:xfrm>
            <a:off x="5785773" y="6519446"/>
            <a:ext cx="3358227" cy="33855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pPr indent="449263" algn="just" eaLnBrk="0" hangingPunct="0">
              <a:defRPr/>
            </a:pPr>
            <a:r>
              <a:rPr lang="tr-TR" sz="1600" b="1" dirty="0" err="1">
                <a:solidFill>
                  <a:schemeClr val="tx1"/>
                </a:solidFill>
                <a:ea typeface="Times New Roman" pitchFamily="18" charset="0"/>
                <a:cs typeface="Arial" charset="0"/>
              </a:rPr>
              <a:t>Karaçim</a:t>
            </a:r>
            <a:r>
              <a:rPr lang="tr-TR" sz="1600" b="1" dirty="0">
                <a:solidFill>
                  <a:schemeClr val="tx1"/>
                </a:solidFill>
                <a:ea typeface="Times New Roman" pitchFamily="18" charset="0"/>
                <a:cs typeface="Arial" charset="0"/>
              </a:rPr>
              <a:t> </a:t>
            </a:r>
            <a:r>
              <a:rPr lang="tr-TR" sz="1600" dirty="0">
                <a:solidFill>
                  <a:schemeClr val="tx1"/>
                </a:solidFill>
                <a:ea typeface="Times New Roman" pitchFamily="18" charset="0"/>
                <a:cs typeface="Arial" charset="0"/>
              </a:rPr>
              <a:t>(</a:t>
            </a:r>
            <a:r>
              <a:rPr lang="tr-TR" sz="1600" i="1" dirty="0" err="1">
                <a:solidFill>
                  <a:schemeClr val="tx1"/>
                </a:solidFill>
                <a:ea typeface="Times New Roman" pitchFamily="18" charset="0"/>
                <a:cs typeface="Arial" charset="0"/>
              </a:rPr>
              <a:t>Ophiopogon</a:t>
            </a:r>
            <a:r>
              <a:rPr lang="tr-TR" sz="1600" i="1" dirty="0">
                <a:solidFill>
                  <a:schemeClr val="tx1"/>
                </a:solidFill>
                <a:ea typeface="Times New Roman" pitchFamily="18" charset="0"/>
                <a:cs typeface="Arial" charset="0"/>
              </a:rPr>
              <a:t> </a:t>
            </a:r>
            <a:r>
              <a:rPr lang="tr-TR" sz="1600" i="1" dirty="0" err="1">
                <a:solidFill>
                  <a:schemeClr val="tx1"/>
                </a:solidFill>
                <a:ea typeface="Times New Roman" pitchFamily="18" charset="0"/>
                <a:cs typeface="Arial" charset="0"/>
              </a:rPr>
              <a:t>japonicus</a:t>
            </a:r>
            <a:r>
              <a:rPr lang="tr-TR" sz="1600" dirty="0">
                <a:solidFill>
                  <a:schemeClr val="tx1"/>
                </a:solidFill>
                <a:ea typeface="Times New Roman" pitchFamily="18" charset="0"/>
                <a:cs typeface="Arial" charset="0"/>
              </a:rPr>
              <a:t>)</a:t>
            </a:r>
          </a:p>
        </p:txBody>
      </p:sp>
    </p:spTree>
  </p:cSld>
  <p:clrMapOvr>
    <a:masterClrMapping/>
  </p:clrMapOvr>
  <p:transition spd="slow">
    <p:split orient="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lesjardinsdegaia8.files.wordpress.com/2012/11/convallariaceae-ophiopogon-japonicus-muguet-du-japon-fruits.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p:spPr>
      </p:pic>
      <p:sp>
        <p:nvSpPr>
          <p:cNvPr id="4" name="5 Dikdörtgen"/>
          <p:cNvSpPr>
            <a:spLocks noChangeArrowheads="1"/>
          </p:cNvSpPr>
          <p:nvPr/>
        </p:nvSpPr>
        <p:spPr bwMode="auto">
          <a:xfrm>
            <a:off x="5785773" y="0"/>
            <a:ext cx="3358227" cy="33855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pPr indent="449263" algn="just" eaLnBrk="0" hangingPunct="0">
              <a:defRPr/>
            </a:pPr>
            <a:r>
              <a:rPr lang="tr-TR" sz="1600" b="1" dirty="0" err="1">
                <a:solidFill>
                  <a:schemeClr val="tx1"/>
                </a:solidFill>
                <a:ea typeface="Times New Roman" pitchFamily="18" charset="0"/>
                <a:cs typeface="Arial" charset="0"/>
              </a:rPr>
              <a:t>Karaçim</a:t>
            </a:r>
            <a:r>
              <a:rPr lang="tr-TR" sz="1600" b="1" dirty="0">
                <a:solidFill>
                  <a:schemeClr val="tx1"/>
                </a:solidFill>
                <a:ea typeface="Times New Roman" pitchFamily="18" charset="0"/>
                <a:cs typeface="Arial" charset="0"/>
              </a:rPr>
              <a:t> </a:t>
            </a:r>
            <a:r>
              <a:rPr lang="tr-TR" sz="1600" dirty="0">
                <a:solidFill>
                  <a:schemeClr val="tx1"/>
                </a:solidFill>
                <a:ea typeface="Times New Roman" pitchFamily="18" charset="0"/>
                <a:cs typeface="Arial" charset="0"/>
              </a:rPr>
              <a:t>(</a:t>
            </a:r>
            <a:r>
              <a:rPr lang="tr-TR" sz="1600" i="1" dirty="0" err="1">
                <a:solidFill>
                  <a:schemeClr val="tx1"/>
                </a:solidFill>
                <a:ea typeface="Times New Roman" pitchFamily="18" charset="0"/>
                <a:cs typeface="Arial" charset="0"/>
              </a:rPr>
              <a:t>Ophiopogon</a:t>
            </a:r>
            <a:r>
              <a:rPr lang="tr-TR" sz="1600" i="1" dirty="0">
                <a:solidFill>
                  <a:schemeClr val="tx1"/>
                </a:solidFill>
                <a:ea typeface="Times New Roman" pitchFamily="18" charset="0"/>
                <a:cs typeface="Arial" charset="0"/>
              </a:rPr>
              <a:t> </a:t>
            </a:r>
            <a:r>
              <a:rPr lang="tr-TR" sz="1600" i="1" dirty="0" err="1">
                <a:solidFill>
                  <a:schemeClr val="tx1"/>
                </a:solidFill>
                <a:ea typeface="Times New Roman" pitchFamily="18" charset="0"/>
                <a:cs typeface="Arial" charset="0"/>
              </a:rPr>
              <a:t>japonicus</a:t>
            </a:r>
            <a:r>
              <a:rPr lang="tr-TR" sz="1600" dirty="0">
                <a:solidFill>
                  <a:schemeClr val="tx1"/>
                </a:solidFill>
                <a:ea typeface="Times New Roman" pitchFamily="18" charset="0"/>
                <a:cs typeface="Arial" charset="0"/>
              </a:rPr>
              <a:t>)</a:t>
            </a:r>
          </a:p>
        </p:txBody>
      </p:sp>
      <p:sp>
        <p:nvSpPr>
          <p:cNvPr id="3" name="2 Dikdörtgen"/>
          <p:cNvSpPr/>
          <p:nvPr/>
        </p:nvSpPr>
        <p:spPr>
          <a:xfrm>
            <a:off x="214282" y="6357958"/>
            <a:ext cx="7715304" cy="40011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indent="449263" algn="just" eaLnBrk="0" hangingPunct="0">
              <a:defRPr/>
            </a:pPr>
            <a:r>
              <a:rPr lang="tr-TR" sz="2000" b="1" dirty="0" smtClean="0">
                <a:ea typeface="Times New Roman" pitchFamily="18" charset="0"/>
                <a:cs typeface="Arial" charset="0"/>
              </a:rPr>
              <a:t>Temmuz ve Ağustos aylarında menekşe-mor renkli çiçek açar.</a:t>
            </a:r>
            <a:endParaRPr lang="tr-TR" sz="2000" b="1" dirty="0">
              <a:ea typeface="Times New Roman" pitchFamily="18" charset="0"/>
              <a:cs typeface="Arial" charset="0"/>
            </a:endParaRPr>
          </a:p>
        </p:txBody>
      </p:sp>
    </p:spTree>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266" name="1 Dikdörtgen"/>
          <p:cNvSpPr>
            <a:spLocks noChangeArrowheads="1"/>
          </p:cNvSpPr>
          <p:nvPr/>
        </p:nvSpPr>
        <p:spPr bwMode="auto">
          <a:xfrm>
            <a:off x="714348" y="928670"/>
            <a:ext cx="7143800" cy="1015663"/>
          </a:xfrm>
          <a:prstGeom prst="rect">
            <a:avLst/>
          </a:prstGeom>
          <a:solidFill>
            <a:srgbClr val="92D050"/>
          </a:solidFill>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indent="457200" algn="just" eaLnBrk="0" hangingPunct="0">
              <a:defRPr/>
            </a:pPr>
            <a:r>
              <a:rPr lang="tr-TR" b="1" dirty="0">
                <a:solidFill>
                  <a:srgbClr val="1B190F"/>
                </a:solidFill>
                <a:ea typeface="Times New Roman" pitchFamily="18" charset="0"/>
                <a:cs typeface="Arial" charset="0"/>
              </a:rPr>
              <a:t>Ay</a:t>
            </a:r>
            <a:r>
              <a:rPr lang="tr-TR" b="1" dirty="0">
                <a:solidFill>
                  <a:srgbClr val="020000"/>
                </a:solidFill>
                <a:ea typeface="Times New Roman" pitchFamily="18" charset="0"/>
                <a:cs typeface="Arial" charset="0"/>
              </a:rPr>
              <a:t>lı</a:t>
            </a:r>
            <a:r>
              <a:rPr lang="tr-TR" b="1" dirty="0">
                <a:solidFill>
                  <a:srgbClr val="1B190F"/>
                </a:solidFill>
                <a:ea typeface="Times New Roman" pitchFamily="18" charset="0"/>
                <a:cs typeface="Arial" charset="0"/>
              </a:rPr>
              <a:t>k </a:t>
            </a:r>
            <a:r>
              <a:rPr lang="tr-TR" sz="2400" b="1" dirty="0">
                <a:solidFill>
                  <a:srgbClr val="1B190F"/>
                </a:solidFill>
                <a:ea typeface="Times New Roman" pitchFamily="18" charset="0"/>
                <a:cs typeface="Arial" charset="0"/>
              </a:rPr>
              <a:t>2</a:t>
            </a:r>
            <a:r>
              <a:rPr lang="tr-TR" sz="2400" b="1" dirty="0">
                <a:solidFill>
                  <a:srgbClr val="020000"/>
                </a:solidFill>
                <a:ea typeface="Times New Roman" pitchFamily="18" charset="0"/>
                <a:cs typeface="Arial" charset="0"/>
              </a:rPr>
              <a:t>-5 gr/m</a:t>
            </a:r>
            <a:r>
              <a:rPr lang="tr-TR" sz="2400" b="1" baseline="30000" dirty="0">
                <a:solidFill>
                  <a:srgbClr val="1B190F"/>
                </a:solidFill>
                <a:ea typeface="Times New Roman" pitchFamily="18" charset="0"/>
                <a:cs typeface="Arial" charset="0"/>
              </a:rPr>
              <a:t>2</a:t>
            </a:r>
            <a:r>
              <a:rPr lang="tr-TR" sz="2400" b="1" dirty="0">
                <a:solidFill>
                  <a:srgbClr val="1B190F"/>
                </a:solidFill>
                <a:ea typeface="Times New Roman" pitchFamily="18" charset="0"/>
                <a:cs typeface="Arial" charset="0"/>
              </a:rPr>
              <a:t>  N,</a:t>
            </a:r>
            <a:endParaRPr lang="tr-TR" b="1" dirty="0">
              <a:solidFill>
                <a:srgbClr val="000000"/>
              </a:solidFill>
              <a:ea typeface="Times New Roman" pitchFamily="18" charset="0"/>
              <a:cs typeface="Arial" charset="0"/>
            </a:endParaRPr>
          </a:p>
          <a:p>
            <a:pPr indent="457200" algn="just" eaLnBrk="0" hangingPunct="0">
              <a:defRPr/>
            </a:pPr>
            <a:endParaRPr lang="tr-TR" b="1" dirty="0">
              <a:solidFill>
                <a:srgbClr val="000000"/>
              </a:solidFill>
              <a:ea typeface="Times New Roman" pitchFamily="18" charset="0"/>
              <a:cs typeface="Arial" charset="0"/>
            </a:endParaRPr>
          </a:p>
          <a:p>
            <a:pPr indent="457200" algn="just" eaLnBrk="0" hangingPunct="0">
              <a:defRPr/>
            </a:pPr>
            <a:r>
              <a:rPr lang="tr-TR" b="1" dirty="0">
                <a:solidFill>
                  <a:srgbClr val="020000"/>
                </a:solidFill>
                <a:ea typeface="Times New Roman" pitchFamily="18" charset="0"/>
                <a:cs typeface="Arial" charset="0"/>
              </a:rPr>
              <a:t>Kurağa day</a:t>
            </a:r>
            <a:r>
              <a:rPr lang="tr-TR" b="1" dirty="0">
                <a:solidFill>
                  <a:srgbClr val="1B190F"/>
                </a:solidFill>
                <a:ea typeface="Times New Roman" pitchFamily="18" charset="0"/>
                <a:cs typeface="Arial" charset="0"/>
              </a:rPr>
              <a:t>a</a:t>
            </a:r>
            <a:r>
              <a:rPr lang="tr-TR" b="1" dirty="0">
                <a:solidFill>
                  <a:srgbClr val="020000"/>
                </a:solidFill>
                <a:ea typeface="Times New Roman" pitchFamily="18" charset="0"/>
                <a:cs typeface="Arial" charset="0"/>
              </a:rPr>
              <a:t>nımı </a:t>
            </a:r>
            <a:r>
              <a:rPr lang="tr-TR" b="1" dirty="0">
                <a:solidFill>
                  <a:srgbClr val="1B190F"/>
                </a:solidFill>
                <a:ea typeface="Times New Roman" pitchFamily="18" charset="0"/>
                <a:cs typeface="Arial" charset="0"/>
              </a:rPr>
              <a:t>ç</a:t>
            </a:r>
            <a:r>
              <a:rPr lang="tr-TR" b="1" dirty="0">
                <a:solidFill>
                  <a:srgbClr val="020000"/>
                </a:solidFill>
                <a:ea typeface="Times New Roman" pitchFamily="18" charset="0"/>
                <a:cs typeface="Arial" charset="0"/>
              </a:rPr>
              <a:t>ok </a:t>
            </a:r>
            <a:r>
              <a:rPr lang="tr-TR" b="1" dirty="0">
                <a:solidFill>
                  <a:srgbClr val="1B190F"/>
                </a:solidFill>
                <a:ea typeface="Times New Roman" pitchFamily="18" charset="0"/>
                <a:cs typeface="Arial" charset="0"/>
              </a:rPr>
              <a:t>zay</a:t>
            </a:r>
            <a:r>
              <a:rPr lang="tr-TR" b="1" dirty="0">
                <a:solidFill>
                  <a:srgbClr val="020000"/>
                </a:solidFill>
                <a:ea typeface="Times New Roman" pitchFamily="18" charset="0"/>
                <a:cs typeface="Arial" charset="0"/>
              </a:rPr>
              <a:t>ıf oldu</a:t>
            </a:r>
            <a:r>
              <a:rPr lang="tr-TR" b="1" dirty="0">
                <a:solidFill>
                  <a:srgbClr val="1B190F"/>
                </a:solidFill>
                <a:ea typeface="Times New Roman" pitchFamily="18" charset="0"/>
                <a:cs typeface="Arial" charset="0"/>
              </a:rPr>
              <a:t>ğ</a:t>
            </a:r>
            <a:r>
              <a:rPr lang="tr-TR" b="1" dirty="0">
                <a:solidFill>
                  <a:srgbClr val="020000"/>
                </a:solidFill>
                <a:ea typeface="Times New Roman" pitchFamily="18" charset="0"/>
                <a:cs typeface="Arial" charset="0"/>
              </a:rPr>
              <a:t>und</a:t>
            </a:r>
            <a:r>
              <a:rPr lang="tr-TR" b="1" dirty="0">
                <a:solidFill>
                  <a:srgbClr val="1B190F"/>
                </a:solidFill>
                <a:ea typeface="Times New Roman" pitchFamily="18" charset="0"/>
                <a:cs typeface="Arial" charset="0"/>
              </a:rPr>
              <a:t>a</a:t>
            </a:r>
            <a:r>
              <a:rPr lang="tr-TR" b="1" dirty="0">
                <a:solidFill>
                  <a:srgbClr val="020000"/>
                </a:solidFill>
                <a:ea typeface="Times New Roman" pitchFamily="18" charset="0"/>
                <a:cs typeface="Arial" charset="0"/>
              </a:rPr>
              <a:t>n sulam</a:t>
            </a:r>
            <a:r>
              <a:rPr lang="tr-TR" b="1" dirty="0">
                <a:solidFill>
                  <a:srgbClr val="1B190F"/>
                </a:solidFill>
                <a:ea typeface="Times New Roman" pitchFamily="18" charset="0"/>
                <a:cs typeface="Arial" charset="0"/>
              </a:rPr>
              <a:t>a </a:t>
            </a:r>
            <a:r>
              <a:rPr lang="tr-TR" b="1" dirty="0">
                <a:solidFill>
                  <a:srgbClr val="020000"/>
                </a:solidFill>
                <a:ea typeface="Times New Roman" pitchFamily="18" charset="0"/>
                <a:cs typeface="Arial" charset="0"/>
              </a:rPr>
              <a:t>düzenli yapılmalıdır</a:t>
            </a:r>
            <a:r>
              <a:rPr lang="tr-TR" b="1" dirty="0">
                <a:solidFill>
                  <a:srgbClr val="000000"/>
                </a:solidFill>
                <a:ea typeface="Times New Roman" pitchFamily="18" charset="0"/>
                <a:cs typeface="Arial" charset="0"/>
              </a:rPr>
              <a:t>. </a:t>
            </a:r>
            <a:endParaRPr lang="tr-TR" b="1" dirty="0">
              <a:ea typeface="Times New Roman" pitchFamily="18" charset="0"/>
              <a:cs typeface="Arial" charset="0"/>
            </a:endParaRPr>
          </a:p>
        </p:txBody>
      </p:sp>
      <p:pic>
        <p:nvPicPr>
          <p:cNvPr id="13317" name="2 Resim" descr="8JXOWYOO1landscapeirrigationsystem.jpg"/>
          <p:cNvPicPr>
            <a:picLocks noChangeAspect="1"/>
          </p:cNvPicPr>
          <p:nvPr/>
        </p:nvPicPr>
        <p:blipFill>
          <a:blip r:embed="rId3"/>
          <a:srcRect/>
          <a:stretch>
            <a:fillRect/>
          </a:stretch>
        </p:blipFill>
        <p:spPr bwMode="auto">
          <a:xfrm>
            <a:off x="2428860" y="2285992"/>
            <a:ext cx="3714750" cy="3714750"/>
          </a:xfrm>
          <a:prstGeom prst="rect">
            <a:avLst/>
          </a:prstGeom>
          <a:ln w="28575">
            <a:headEnd/>
            <a:tailEnd/>
          </a:ln>
        </p:spPr>
        <p:style>
          <a:lnRef idx="2">
            <a:schemeClr val="dk1"/>
          </a:lnRef>
          <a:fillRef idx="1">
            <a:schemeClr val="lt1"/>
          </a:fillRef>
          <a:effectRef idx="0">
            <a:schemeClr val="dk1"/>
          </a:effectRef>
          <a:fontRef idx="minor">
            <a:schemeClr val="dk1"/>
          </a:fontRef>
        </p:style>
      </p:pic>
    </p:spTree>
  </p:cSld>
  <p:clrMapOvr>
    <a:masterClrMapping/>
  </p:clrMapOvr>
  <p:transition spd="slow">
    <p:split orient="ver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1.bp.blogspot.com/-fYuKgVcYRt0/UHqSn-L-vcI/AAAAAAAAlmk/BYXkxOuTnU0/s1600/2012101323+Shanghai+Xijiao+State+Guest+Hotel+Ophiopogon+japonicus++Mondo+grass+in+woods.jpg"/>
          <p:cNvPicPr>
            <a:picLocks noChangeAspect="1" noChangeArrowheads="1"/>
          </p:cNvPicPr>
          <p:nvPr/>
        </p:nvPicPr>
        <p:blipFill>
          <a:blip r:embed="rId2" cstate="screen"/>
          <a:srcRect/>
          <a:stretch>
            <a:fillRect/>
          </a:stretch>
        </p:blipFill>
        <p:spPr bwMode="auto">
          <a:xfrm>
            <a:off x="0" y="642942"/>
            <a:ext cx="9144000" cy="6215082"/>
          </a:xfrm>
          <a:prstGeom prst="rect">
            <a:avLst/>
          </a:prstGeom>
          <a:noFill/>
        </p:spPr>
      </p:pic>
      <p:sp>
        <p:nvSpPr>
          <p:cNvPr id="100354" name="Rectangle 2"/>
          <p:cNvSpPr>
            <a:spLocks noChangeArrowheads="1"/>
          </p:cNvSpPr>
          <p:nvPr/>
        </p:nvSpPr>
        <p:spPr bwMode="auto">
          <a:xfrm>
            <a:off x="357158" y="-24"/>
            <a:ext cx="8358246" cy="1631216"/>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indent="457200" algn="just">
              <a:defRPr/>
            </a:pPr>
            <a:r>
              <a:rPr lang="tr-TR" sz="2000" dirty="0" err="1">
                <a:solidFill>
                  <a:srgbClr val="000000"/>
                </a:solidFill>
                <a:ea typeface="Times New Roman" pitchFamily="18" charset="0"/>
                <a:cs typeface="Arial" charset="0"/>
              </a:rPr>
              <a:t>Karaçim</a:t>
            </a:r>
            <a:r>
              <a:rPr lang="tr-TR" sz="2000" dirty="0">
                <a:solidFill>
                  <a:srgbClr val="000000"/>
                </a:solidFill>
                <a:ea typeface="Times New Roman" pitchFamily="18" charset="0"/>
                <a:cs typeface="Arial" charset="0"/>
              </a:rPr>
              <a:t> </a:t>
            </a:r>
            <a:r>
              <a:rPr lang="tr-TR" sz="2000" b="1" dirty="0">
                <a:solidFill>
                  <a:srgbClr val="000000"/>
                </a:solidFill>
                <a:ea typeface="Times New Roman" pitchFamily="18" charset="0"/>
                <a:cs typeface="Arial" charset="0"/>
              </a:rPr>
              <a:t>koyu gölge </a:t>
            </a:r>
            <a:r>
              <a:rPr lang="tr-TR" sz="2000" dirty="0">
                <a:solidFill>
                  <a:srgbClr val="000000"/>
                </a:solidFill>
                <a:ea typeface="Times New Roman" pitchFamily="18" charset="0"/>
                <a:cs typeface="Arial" charset="0"/>
              </a:rPr>
              <a:t>ve serin alanlarda başarılı sonuçlar vermesi ile tanınır. </a:t>
            </a:r>
            <a:endParaRPr lang="tr-TR" sz="2000" dirty="0" smtClean="0">
              <a:solidFill>
                <a:srgbClr val="000000"/>
              </a:solidFill>
              <a:ea typeface="Times New Roman" pitchFamily="18" charset="0"/>
              <a:cs typeface="Arial" charset="0"/>
            </a:endParaRPr>
          </a:p>
          <a:p>
            <a:pPr indent="457200" algn="just">
              <a:defRPr/>
            </a:pPr>
            <a:r>
              <a:rPr lang="tr-TR" sz="2000" dirty="0" smtClean="0">
                <a:solidFill>
                  <a:srgbClr val="000000"/>
                </a:solidFill>
                <a:ea typeface="Times New Roman" pitchFamily="18" charset="0"/>
                <a:cs typeface="Arial" charset="0"/>
              </a:rPr>
              <a:t>İri </a:t>
            </a:r>
            <a:r>
              <a:rPr lang="tr-TR" sz="2000" dirty="0">
                <a:solidFill>
                  <a:srgbClr val="000000"/>
                </a:solidFill>
                <a:ea typeface="Times New Roman" pitchFamily="18" charset="0"/>
                <a:cs typeface="Arial" charset="0"/>
              </a:rPr>
              <a:t>ağaçların gölgelerine iyi dayanır. </a:t>
            </a:r>
            <a:endParaRPr lang="tr-TR" sz="2000" dirty="0" smtClean="0">
              <a:solidFill>
                <a:srgbClr val="000000"/>
              </a:solidFill>
              <a:ea typeface="Times New Roman" pitchFamily="18" charset="0"/>
              <a:cs typeface="Arial" charset="0"/>
            </a:endParaRPr>
          </a:p>
          <a:p>
            <a:pPr indent="457200" algn="just">
              <a:defRPr/>
            </a:pPr>
            <a:r>
              <a:rPr lang="tr-TR" sz="2000" dirty="0" smtClean="0">
                <a:solidFill>
                  <a:srgbClr val="000000"/>
                </a:solidFill>
                <a:ea typeface="Times New Roman" pitchFamily="18" charset="0"/>
                <a:cs typeface="Arial" charset="0"/>
              </a:rPr>
              <a:t>Bu </a:t>
            </a:r>
            <a:r>
              <a:rPr lang="tr-TR" sz="2000" dirty="0">
                <a:solidFill>
                  <a:srgbClr val="000000"/>
                </a:solidFill>
                <a:ea typeface="Times New Roman" pitchFamily="18" charset="0"/>
                <a:cs typeface="Arial" charset="0"/>
              </a:rPr>
              <a:t>nedenle koyu gölge alanlarda kullanımı önerilir. </a:t>
            </a:r>
          </a:p>
          <a:p>
            <a:pPr indent="457200" algn="just">
              <a:defRPr/>
            </a:pPr>
            <a:endParaRPr lang="tr-TR" sz="2000" dirty="0">
              <a:solidFill>
                <a:srgbClr val="000000"/>
              </a:solidFill>
              <a:ea typeface="Times New Roman" pitchFamily="18" charset="0"/>
              <a:cs typeface="Arial" charset="0"/>
            </a:endParaRPr>
          </a:p>
          <a:p>
            <a:pPr indent="457200" algn="just">
              <a:defRPr/>
            </a:pPr>
            <a:r>
              <a:rPr lang="tr-TR" sz="2000" dirty="0" err="1">
                <a:solidFill>
                  <a:srgbClr val="000000"/>
                </a:solidFill>
                <a:ea typeface="Times New Roman" pitchFamily="18" charset="0"/>
                <a:cs typeface="Arial" charset="0"/>
              </a:rPr>
              <a:t>Köktacından</a:t>
            </a:r>
            <a:r>
              <a:rPr lang="tr-TR" sz="2000" dirty="0">
                <a:solidFill>
                  <a:srgbClr val="000000"/>
                </a:solidFill>
                <a:ea typeface="Times New Roman" pitchFamily="18" charset="0"/>
                <a:cs typeface="Arial" charset="0"/>
              </a:rPr>
              <a:t> ayrılan köklü bitkilerin 15-20 cm aralıklarla dikimi ile çoğaltılır. </a:t>
            </a:r>
            <a:endParaRPr lang="tr-TR" sz="2000" dirty="0">
              <a:ea typeface="Times New Roman" pitchFamily="18" charset="0"/>
              <a:cs typeface="Arial" charset="0"/>
            </a:endParaRPr>
          </a:p>
        </p:txBody>
      </p:sp>
      <p:sp>
        <p:nvSpPr>
          <p:cNvPr id="5" name="5 Dikdörtgen"/>
          <p:cNvSpPr>
            <a:spLocks noChangeArrowheads="1"/>
          </p:cNvSpPr>
          <p:nvPr/>
        </p:nvSpPr>
        <p:spPr bwMode="auto">
          <a:xfrm>
            <a:off x="5785773" y="6519446"/>
            <a:ext cx="3358227" cy="33855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pPr indent="449263" algn="just" eaLnBrk="0" hangingPunct="0">
              <a:defRPr/>
            </a:pPr>
            <a:r>
              <a:rPr lang="tr-TR" sz="1600" b="1" dirty="0" err="1">
                <a:solidFill>
                  <a:schemeClr val="tx1"/>
                </a:solidFill>
                <a:ea typeface="Times New Roman" pitchFamily="18" charset="0"/>
                <a:cs typeface="Arial" charset="0"/>
              </a:rPr>
              <a:t>Karaçim</a:t>
            </a:r>
            <a:r>
              <a:rPr lang="tr-TR" sz="1600" b="1" dirty="0">
                <a:solidFill>
                  <a:schemeClr val="tx1"/>
                </a:solidFill>
                <a:ea typeface="Times New Roman" pitchFamily="18" charset="0"/>
                <a:cs typeface="Arial" charset="0"/>
              </a:rPr>
              <a:t> </a:t>
            </a:r>
            <a:r>
              <a:rPr lang="tr-TR" sz="1600" dirty="0">
                <a:solidFill>
                  <a:schemeClr val="tx1"/>
                </a:solidFill>
                <a:ea typeface="Times New Roman" pitchFamily="18" charset="0"/>
                <a:cs typeface="Arial" charset="0"/>
              </a:rPr>
              <a:t>(</a:t>
            </a:r>
            <a:r>
              <a:rPr lang="tr-TR" sz="1600" i="1" dirty="0" err="1">
                <a:solidFill>
                  <a:schemeClr val="tx1"/>
                </a:solidFill>
                <a:ea typeface="Times New Roman" pitchFamily="18" charset="0"/>
                <a:cs typeface="Arial" charset="0"/>
              </a:rPr>
              <a:t>Ophiopogon</a:t>
            </a:r>
            <a:r>
              <a:rPr lang="tr-TR" sz="1600" i="1" dirty="0">
                <a:solidFill>
                  <a:schemeClr val="tx1"/>
                </a:solidFill>
                <a:ea typeface="Times New Roman" pitchFamily="18" charset="0"/>
                <a:cs typeface="Arial" charset="0"/>
              </a:rPr>
              <a:t> </a:t>
            </a:r>
            <a:r>
              <a:rPr lang="tr-TR" sz="1600" i="1" dirty="0" err="1">
                <a:solidFill>
                  <a:schemeClr val="tx1"/>
                </a:solidFill>
                <a:ea typeface="Times New Roman" pitchFamily="18" charset="0"/>
                <a:cs typeface="Arial" charset="0"/>
              </a:rPr>
              <a:t>japonicus</a:t>
            </a:r>
            <a:r>
              <a:rPr lang="tr-TR" sz="16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ny-image0.etsy.com/il_fullxfull.97656260.jpg"/>
          <p:cNvPicPr>
            <a:picLocks noChangeAspect="1" noChangeArrowheads="1"/>
          </p:cNvPicPr>
          <p:nvPr/>
        </p:nvPicPr>
        <p:blipFill>
          <a:blip r:embed="rId2"/>
          <a:srcRect/>
          <a:stretch>
            <a:fillRect/>
          </a:stretch>
        </p:blipFill>
        <p:spPr bwMode="auto">
          <a:xfrm>
            <a:off x="39688" y="98425"/>
            <a:ext cx="4460875" cy="6688138"/>
          </a:xfrm>
          <a:prstGeom prst="rect">
            <a:avLst/>
          </a:prstGeom>
        </p:spPr>
        <p:style>
          <a:lnRef idx="2">
            <a:schemeClr val="dk1"/>
          </a:lnRef>
          <a:fillRef idx="1">
            <a:schemeClr val="lt1"/>
          </a:fillRef>
          <a:effectRef idx="0">
            <a:schemeClr val="dk1"/>
          </a:effectRef>
          <a:fontRef idx="minor">
            <a:schemeClr val="dk1"/>
          </a:fontRef>
        </p:style>
      </p:pic>
      <p:pic>
        <p:nvPicPr>
          <p:cNvPr id="158724" name="Picture 4" descr="http://www.stuartxchange.org/MondoGrass.jpg"/>
          <p:cNvPicPr>
            <a:picLocks noChangeAspect="1" noChangeArrowheads="1"/>
          </p:cNvPicPr>
          <p:nvPr/>
        </p:nvPicPr>
        <p:blipFill>
          <a:blip r:embed="rId3"/>
          <a:srcRect l="2028" t="2953" r="2028" b="2953"/>
          <a:stretch>
            <a:fillRect/>
          </a:stretch>
        </p:blipFill>
        <p:spPr bwMode="auto">
          <a:xfrm>
            <a:off x="4572000" y="214313"/>
            <a:ext cx="4572000" cy="3079750"/>
          </a:xfrm>
          <a:prstGeom prst="rect">
            <a:avLst/>
          </a:prstGeom>
        </p:spPr>
        <p:style>
          <a:lnRef idx="2">
            <a:schemeClr val="dk1"/>
          </a:lnRef>
          <a:fillRef idx="1">
            <a:schemeClr val="lt1"/>
          </a:fillRef>
          <a:effectRef idx="0">
            <a:schemeClr val="dk1"/>
          </a:effectRef>
          <a:fontRef idx="minor">
            <a:schemeClr val="dk1"/>
          </a:fontRef>
        </p:style>
      </p:pic>
      <p:sp>
        <p:nvSpPr>
          <p:cNvPr id="4" name="3 Dikdörtgen"/>
          <p:cNvSpPr/>
          <p:nvPr/>
        </p:nvSpPr>
        <p:spPr>
          <a:xfrm>
            <a:off x="4572000" y="3714752"/>
            <a:ext cx="4572000" cy="1703030"/>
          </a:xfrm>
          <a:prstGeom prst="rect">
            <a:avLst/>
          </a:prstGeom>
        </p:spPr>
        <p:txBody>
          <a:bodyPr>
            <a:spAutoFit/>
          </a:bodyPr>
          <a:lstStyle/>
          <a:p>
            <a:pPr indent="182563" algn="just">
              <a:lnSpc>
                <a:spcPct val="150000"/>
              </a:lnSpc>
              <a:defRPr/>
            </a:pPr>
            <a:r>
              <a:rPr lang="tr-TR" dirty="0" smtClean="0">
                <a:solidFill>
                  <a:srgbClr val="000000"/>
                </a:solidFill>
                <a:ea typeface="Times New Roman" pitchFamily="18" charset="0"/>
                <a:cs typeface="Arial" charset="0"/>
              </a:rPr>
              <a:t>Bakımı kolaydır. Gölge alanlarda fazla sulanmadan gelişebilir. </a:t>
            </a:r>
          </a:p>
          <a:p>
            <a:pPr indent="182563" algn="just">
              <a:lnSpc>
                <a:spcPct val="150000"/>
              </a:lnSpc>
              <a:defRPr/>
            </a:pPr>
            <a:r>
              <a:rPr lang="tr-TR" dirty="0" smtClean="0">
                <a:solidFill>
                  <a:srgbClr val="000000"/>
                </a:solidFill>
                <a:ea typeface="Times New Roman" pitchFamily="18" charset="0"/>
                <a:cs typeface="Arial" charset="0"/>
              </a:rPr>
              <a:t>Çoğu kez biçilmeden bırakılır. </a:t>
            </a:r>
          </a:p>
          <a:p>
            <a:pPr indent="182563" algn="just">
              <a:lnSpc>
                <a:spcPct val="150000"/>
              </a:lnSpc>
              <a:defRPr/>
            </a:pPr>
            <a:r>
              <a:rPr lang="tr-TR" dirty="0" smtClean="0">
                <a:solidFill>
                  <a:srgbClr val="000000"/>
                </a:solidFill>
                <a:ea typeface="Times New Roman" pitchFamily="18" charset="0"/>
                <a:cs typeface="Arial" charset="0"/>
              </a:rPr>
              <a:t>Yılda bir kez ilkbaharda </a:t>
            </a:r>
            <a:r>
              <a:rPr lang="tr-TR" b="1" dirty="0" smtClean="0">
                <a:solidFill>
                  <a:srgbClr val="000000"/>
                </a:solidFill>
                <a:ea typeface="Times New Roman" pitchFamily="18" charset="0"/>
                <a:cs typeface="Arial" charset="0"/>
              </a:rPr>
              <a:t>2-5 g/m</a:t>
            </a:r>
            <a:r>
              <a:rPr lang="tr-TR" b="1" baseline="30000" dirty="0" smtClean="0">
                <a:solidFill>
                  <a:srgbClr val="000000"/>
                </a:solidFill>
                <a:ea typeface="Times New Roman" pitchFamily="18" charset="0"/>
                <a:cs typeface="Arial" charset="0"/>
              </a:rPr>
              <a:t>2</a:t>
            </a:r>
            <a:r>
              <a:rPr lang="tr-TR" b="1" dirty="0" smtClean="0">
                <a:solidFill>
                  <a:srgbClr val="000000"/>
                </a:solidFill>
                <a:ea typeface="Times New Roman" pitchFamily="18" charset="0"/>
                <a:cs typeface="Arial" charset="0"/>
              </a:rPr>
              <a:t> N</a:t>
            </a:r>
            <a:endParaRPr lang="tr-TR" dirty="0"/>
          </a:p>
        </p:txBody>
      </p:sp>
      <p:sp>
        <p:nvSpPr>
          <p:cNvPr id="5" name="5 Dikdörtgen"/>
          <p:cNvSpPr>
            <a:spLocks noChangeArrowheads="1"/>
          </p:cNvSpPr>
          <p:nvPr/>
        </p:nvSpPr>
        <p:spPr bwMode="auto">
          <a:xfrm>
            <a:off x="5785773" y="6519446"/>
            <a:ext cx="3358227" cy="33855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pPr indent="449263" algn="just" eaLnBrk="0" hangingPunct="0">
              <a:defRPr/>
            </a:pPr>
            <a:r>
              <a:rPr lang="tr-TR" sz="1600" b="1" dirty="0" err="1">
                <a:solidFill>
                  <a:schemeClr val="tx1"/>
                </a:solidFill>
                <a:ea typeface="Times New Roman" pitchFamily="18" charset="0"/>
                <a:cs typeface="Arial" charset="0"/>
              </a:rPr>
              <a:t>Karaçim</a:t>
            </a:r>
            <a:r>
              <a:rPr lang="tr-TR" sz="1600" b="1" dirty="0">
                <a:solidFill>
                  <a:schemeClr val="tx1"/>
                </a:solidFill>
                <a:ea typeface="Times New Roman" pitchFamily="18" charset="0"/>
                <a:cs typeface="Arial" charset="0"/>
              </a:rPr>
              <a:t> </a:t>
            </a:r>
            <a:r>
              <a:rPr lang="tr-TR" sz="1600" dirty="0">
                <a:solidFill>
                  <a:schemeClr val="tx1"/>
                </a:solidFill>
                <a:ea typeface="Times New Roman" pitchFamily="18" charset="0"/>
                <a:cs typeface="Arial" charset="0"/>
              </a:rPr>
              <a:t>(</a:t>
            </a:r>
            <a:r>
              <a:rPr lang="tr-TR" sz="1600" i="1" dirty="0" err="1">
                <a:solidFill>
                  <a:schemeClr val="tx1"/>
                </a:solidFill>
                <a:ea typeface="Times New Roman" pitchFamily="18" charset="0"/>
                <a:cs typeface="Arial" charset="0"/>
              </a:rPr>
              <a:t>Ophiopogon</a:t>
            </a:r>
            <a:r>
              <a:rPr lang="tr-TR" sz="1600" i="1" dirty="0">
                <a:solidFill>
                  <a:schemeClr val="tx1"/>
                </a:solidFill>
                <a:ea typeface="Times New Roman" pitchFamily="18" charset="0"/>
                <a:cs typeface="Arial" charset="0"/>
              </a:rPr>
              <a:t> </a:t>
            </a:r>
            <a:r>
              <a:rPr lang="tr-TR" sz="1600" i="1" dirty="0" err="1">
                <a:solidFill>
                  <a:schemeClr val="tx1"/>
                </a:solidFill>
                <a:ea typeface="Times New Roman" pitchFamily="18" charset="0"/>
                <a:cs typeface="Arial" charset="0"/>
              </a:rPr>
              <a:t>japonicus</a:t>
            </a:r>
            <a:r>
              <a:rPr lang="tr-TR" sz="16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2" descr="100 plugs - Mondo Grass also called Monkey Grass, Ophiopogon Japonicus, Evergreen, No Mowing, Great for Borders, Pots and Accents"/>
          <p:cNvPicPr>
            <a:picLocks noChangeAspect="1" noChangeArrowheads="1"/>
          </p:cNvPicPr>
          <p:nvPr/>
        </p:nvPicPr>
        <p:blipFill>
          <a:blip r:embed="rId2"/>
          <a:srcRect/>
          <a:stretch>
            <a:fillRect/>
          </a:stretch>
        </p:blipFill>
        <p:spPr bwMode="auto">
          <a:xfrm>
            <a:off x="1428750" y="0"/>
            <a:ext cx="5143500" cy="6858000"/>
          </a:xfrm>
          <a:prstGeom prst="rect">
            <a:avLst/>
          </a:prstGeom>
          <a:noFill/>
          <a:ln w="9525">
            <a:noFill/>
            <a:miter lim="800000"/>
            <a:headEnd/>
            <a:tailEnd/>
          </a:ln>
        </p:spPr>
      </p:pic>
      <p:sp>
        <p:nvSpPr>
          <p:cNvPr id="3" name="5 Dikdörtgen"/>
          <p:cNvSpPr>
            <a:spLocks noChangeArrowheads="1"/>
          </p:cNvSpPr>
          <p:nvPr/>
        </p:nvSpPr>
        <p:spPr bwMode="auto">
          <a:xfrm>
            <a:off x="5785773" y="6519446"/>
            <a:ext cx="3358227" cy="33855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pPr indent="449263" algn="just" eaLnBrk="0" hangingPunct="0">
              <a:defRPr/>
            </a:pPr>
            <a:r>
              <a:rPr lang="tr-TR" sz="1600" b="1" dirty="0" err="1">
                <a:solidFill>
                  <a:schemeClr val="tx1"/>
                </a:solidFill>
                <a:ea typeface="Times New Roman" pitchFamily="18" charset="0"/>
                <a:cs typeface="Arial" charset="0"/>
              </a:rPr>
              <a:t>Karaçim</a:t>
            </a:r>
            <a:r>
              <a:rPr lang="tr-TR" sz="1600" b="1" dirty="0">
                <a:solidFill>
                  <a:schemeClr val="tx1"/>
                </a:solidFill>
                <a:ea typeface="Times New Roman" pitchFamily="18" charset="0"/>
                <a:cs typeface="Arial" charset="0"/>
              </a:rPr>
              <a:t> </a:t>
            </a:r>
            <a:r>
              <a:rPr lang="tr-TR" sz="1600" dirty="0">
                <a:solidFill>
                  <a:schemeClr val="tx1"/>
                </a:solidFill>
                <a:ea typeface="Times New Roman" pitchFamily="18" charset="0"/>
                <a:cs typeface="Arial" charset="0"/>
              </a:rPr>
              <a:t>(</a:t>
            </a:r>
            <a:r>
              <a:rPr lang="tr-TR" sz="1600" i="1" dirty="0" err="1">
                <a:solidFill>
                  <a:schemeClr val="tx1"/>
                </a:solidFill>
                <a:ea typeface="Times New Roman" pitchFamily="18" charset="0"/>
                <a:cs typeface="Arial" charset="0"/>
              </a:rPr>
              <a:t>Ophiopogon</a:t>
            </a:r>
            <a:r>
              <a:rPr lang="tr-TR" sz="1600" i="1" dirty="0">
                <a:solidFill>
                  <a:schemeClr val="tx1"/>
                </a:solidFill>
                <a:ea typeface="Times New Roman" pitchFamily="18" charset="0"/>
                <a:cs typeface="Arial" charset="0"/>
              </a:rPr>
              <a:t> </a:t>
            </a:r>
            <a:r>
              <a:rPr lang="tr-TR" sz="1600" i="1" dirty="0" err="1">
                <a:solidFill>
                  <a:schemeClr val="tx1"/>
                </a:solidFill>
                <a:ea typeface="Times New Roman" pitchFamily="18" charset="0"/>
                <a:cs typeface="Arial" charset="0"/>
              </a:rPr>
              <a:t>japonicus</a:t>
            </a:r>
            <a:r>
              <a:rPr lang="tr-TR" sz="16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savewater.com.au/uploads/plants/images/Mondo.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5 Dikdörtgen"/>
          <p:cNvSpPr>
            <a:spLocks noChangeArrowheads="1"/>
          </p:cNvSpPr>
          <p:nvPr/>
        </p:nvSpPr>
        <p:spPr bwMode="auto">
          <a:xfrm>
            <a:off x="5785773" y="6519446"/>
            <a:ext cx="3358227" cy="33855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pPr indent="449263" algn="just" eaLnBrk="0" hangingPunct="0">
              <a:defRPr/>
            </a:pPr>
            <a:r>
              <a:rPr lang="tr-TR" sz="1600" b="1" dirty="0" err="1">
                <a:solidFill>
                  <a:schemeClr val="tx1"/>
                </a:solidFill>
                <a:ea typeface="Times New Roman" pitchFamily="18" charset="0"/>
                <a:cs typeface="Arial" charset="0"/>
              </a:rPr>
              <a:t>Karaçim</a:t>
            </a:r>
            <a:r>
              <a:rPr lang="tr-TR" sz="1600" b="1" dirty="0">
                <a:solidFill>
                  <a:schemeClr val="tx1"/>
                </a:solidFill>
                <a:ea typeface="Times New Roman" pitchFamily="18" charset="0"/>
                <a:cs typeface="Arial" charset="0"/>
              </a:rPr>
              <a:t> </a:t>
            </a:r>
            <a:r>
              <a:rPr lang="tr-TR" sz="1600" dirty="0">
                <a:solidFill>
                  <a:schemeClr val="tx1"/>
                </a:solidFill>
                <a:ea typeface="Times New Roman" pitchFamily="18" charset="0"/>
                <a:cs typeface="Arial" charset="0"/>
              </a:rPr>
              <a:t>(</a:t>
            </a:r>
            <a:r>
              <a:rPr lang="tr-TR" sz="1600" i="1" dirty="0" err="1">
                <a:solidFill>
                  <a:schemeClr val="tx1"/>
                </a:solidFill>
                <a:ea typeface="Times New Roman" pitchFamily="18" charset="0"/>
                <a:cs typeface="Arial" charset="0"/>
              </a:rPr>
              <a:t>Ophiopogon</a:t>
            </a:r>
            <a:r>
              <a:rPr lang="tr-TR" sz="1600" i="1" dirty="0">
                <a:solidFill>
                  <a:schemeClr val="tx1"/>
                </a:solidFill>
                <a:ea typeface="Times New Roman" pitchFamily="18" charset="0"/>
                <a:cs typeface="Arial" charset="0"/>
              </a:rPr>
              <a:t> </a:t>
            </a:r>
            <a:r>
              <a:rPr lang="tr-TR" sz="1600" i="1" dirty="0" err="1">
                <a:solidFill>
                  <a:schemeClr val="tx1"/>
                </a:solidFill>
                <a:ea typeface="Times New Roman" pitchFamily="18" charset="0"/>
                <a:cs typeface="Arial" charset="0"/>
              </a:rPr>
              <a:t>japonicus</a:t>
            </a:r>
            <a:r>
              <a:rPr lang="tr-TR" sz="16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170" name="Picture 5" descr="http://www.botanypictures.com/plantimages/dichondra%20repens%2001%20menglun%20xtbg%20med.jpg"/>
          <p:cNvPicPr>
            <a:picLocks noChangeAspect="1" noChangeArrowheads="1"/>
          </p:cNvPicPr>
          <p:nvPr/>
        </p:nvPicPr>
        <p:blipFill>
          <a:blip r:embed="rId2" cstate="screen"/>
          <a:srcRect/>
          <a:stretch>
            <a:fillRect/>
          </a:stretch>
        </p:blipFill>
        <p:spPr bwMode="auto">
          <a:xfrm>
            <a:off x="461963" y="2643188"/>
            <a:ext cx="8253412" cy="3294062"/>
          </a:xfrm>
          <a:prstGeom prst="rect">
            <a:avLst/>
          </a:prstGeom>
          <a:noFill/>
          <a:ln w="9525">
            <a:noFill/>
            <a:miter lim="800000"/>
            <a:headEnd/>
            <a:tailEnd/>
          </a:ln>
        </p:spPr>
      </p:pic>
      <p:sp>
        <p:nvSpPr>
          <p:cNvPr id="101379" name="Rectangle 2"/>
          <p:cNvSpPr>
            <a:spLocks noChangeArrowheads="1"/>
          </p:cNvSpPr>
          <p:nvPr/>
        </p:nvSpPr>
        <p:spPr bwMode="auto">
          <a:xfrm>
            <a:off x="142875" y="785794"/>
            <a:ext cx="8286750" cy="193899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indent="271463" algn="just">
              <a:buFont typeface="Arial" pitchFamily="34" charset="0"/>
              <a:buChar char="•"/>
              <a:defRPr/>
            </a:pPr>
            <a:r>
              <a:rPr lang="tr-TR" sz="2000" dirty="0">
                <a:solidFill>
                  <a:schemeClr val="tx1"/>
                </a:solidFill>
                <a:ea typeface="Times New Roman" pitchFamily="18" charset="0"/>
                <a:cs typeface="Arial" charset="0"/>
              </a:rPr>
              <a:t>Sarmaşıkgiller </a:t>
            </a:r>
            <a:r>
              <a:rPr lang="tr-TR" sz="2000" i="1" dirty="0">
                <a:solidFill>
                  <a:schemeClr val="tx1"/>
                </a:solidFill>
                <a:ea typeface="Times New Roman" pitchFamily="18" charset="0"/>
                <a:cs typeface="Arial" charset="0"/>
              </a:rPr>
              <a:t>(</a:t>
            </a:r>
            <a:r>
              <a:rPr lang="tr-TR" sz="2000" i="1" dirty="0" err="1">
                <a:solidFill>
                  <a:schemeClr val="tx1"/>
                </a:solidFill>
                <a:ea typeface="Times New Roman" pitchFamily="18" charset="0"/>
                <a:cs typeface="Arial" charset="0"/>
              </a:rPr>
              <a:t>Convolvulaceae</a:t>
            </a:r>
            <a:r>
              <a:rPr lang="tr-TR" sz="2000" i="1" dirty="0">
                <a:solidFill>
                  <a:schemeClr val="tx1"/>
                </a:solidFill>
                <a:ea typeface="Times New Roman" pitchFamily="18" charset="0"/>
                <a:cs typeface="Arial" charset="0"/>
              </a:rPr>
              <a:t>) </a:t>
            </a:r>
            <a:r>
              <a:rPr lang="tr-TR" sz="2000" dirty="0">
                <a:solidFill>
                  <a:schemeClr val="tx1"/>
                </a:solidFill>
                <a:ea typeface="Times New Roman" pitchFamily="18" charset="0"/>
                <a:cs typeface="Arial" charset="0"/>
              </a:rPr>
              <a:t>familyasına bağlı, sürünücü yapıda otsu ve çok yıllık bir bitkidir. 5- 10 cm kadar boylanan bitki </a:t>
            </a:r>
            <a:r>
              <a:rPr lang="tr-TR" sz="2000" b="1" dirty="0">
                <a:solidFill>
                  <a:schemeClr val="tx1"/>
                </a:solidFill>
                <a:ea typeface="Times New Roman" pitchFamily="18" charset="0"/>
                <a:cs typeface="Arial" charset="0"/>
              </a:rPr>
              <a:t>sülükleri</a:t>
            </a:r>
            <a:r>
              <a:rPr lang="tr-TR" sz="2000" dirty="0">
                <a:solidFill>
                  <a:schemeClr val="tx1"/>
                </a:solidFill>
                <a:ea typeface="Times New Roman" pitchFamily="18" charset="0"/>
                <a:cs typeface="Arial" charset="0"/>
              </a:rPr>
              <a:t> ile </a:t>
            </a:r>
            <a:r>
              <a:rPr lang="tr-TR" sz="2000" dirty="0" smtClean="0">
                <a:solidFill>
                  <a:schemeClr val="tx1"/>
                </a:solidFill>
                <a:ea typeface="Times New Roman" pitchFamily="18" charset="0"/>
                <a:cs typeface="Arial" charset="0"/>
              </a:rPr>
              <a:t>hızlı </a:t>
            </a:r>
            <a:r>
              <a:rPr lang="tr-TR" sz="2000" dirty="0">
                <a:solidFill>
                  <a:schemeClr val="tx1"/>
                </a:solidFill>
                <a:ea typeface="Times New Roman" pitchFamily="18" charset="0"/>
                <a:cs typeface="Arial" charset="0"/>
              </a:rPr>
              <a:t>yayılır.</a:t>
            </a:r>
          </a:p>
          <a:p>
            <a:pPr indent="271463" algn="just" eaLnBrk="0" hangingPunct="0">
              <a:buFont typeface="Arial" pitchFamily="34" charset="0"/>
              <a:buChar char="•"/>
              <a:defRPr/>
            </a:pPr>
            <a:r>
              <a:rPr lang="tr-TR" sz="2000" dirty="0">
                <a:solidFill>
                  <a:schemeClr val="tx1"/>
                </a:solidFill>
                <a:ea typeface="Times New Roman" pitchFamily="18" charset="0"/>
                <a:cs typeface="Arial" charset="0"/>
              </a:rPr>
              <a:t>Güneşli veya gölge şartlarda gelişebilir. </a:t>
            </a:r>
          </a:p>
          <a:p>
            <a:pPr indent="271463" algn="just" eaLnBrk="0" hangingPunct="0">
              <a:buFont typeface="Arial" pitchFamily="34" charset="0"/>
              <a:buChar char="•"/>
              <a:defRPr/>
            </a:pPr>
            <a:r>
              <a:rPr lang="tr-TR" sz="2000" dirty="0">
                <a:solidFill>
                  <a:schemeClr val="tx1"/>
                </a:solidFill>
                <a:ea typeface="Times New Roman" pitchFamily="18" charset="0"/>
                <a:cs typeface="Arial" charset="0"/>
              </a:rPr>
              <a:t>Soğuğa dayanımı zayıftır. </a:t>
            </a:r>
          </a:p>
          <a:p>
            <a:pPr indent="271463" algn="just" eaLnBrk="0" hangingPunct="0">
              <a:buFont typeface="Arial" pitchFamily="34" charset="0"/>
              <a:buChar char="•"/>
              <a:defRPr/>
            </a:pPr>
            <a:r>
              <a:rPr lang="tr-TR" sz="2000" dirty="0">
                <a:solidFill>
                  <a:schemeClr val="tx1"/>
                </a:solidFill>
                <a:ea typeface="Times New Roman" pitchFamily="18" charset="0"/>
                <a:cs typeface="Arial" charset="0"/>
              </a:rPr>
              <a:t>Basılmaya ve çiğnenmeye dayanımı da çok zayıftır. </a:t>
            </a:r>
          </a:p>
          <a:p>
            <a:pPr indent="271463" algn="just" eaLnBrk="0" hangingPunct="0">
              <a:buFont typeface="Arial" pitchFamily="34" charset="0"/>
              <a:buChar char="•"/>
              <a:defRPr/>
            </a:pPr>
            <a:r>
              <a:rPr lang="tr-TR" sz="2000" dirty="0" smtClean="0">
                <a:solidFill>
                  <a:schemeClr val="tx1"/>
                </a:solidFill>
                <a:ea typeface="Times New Roman" pitchFamily="18" charset="0"/>
                <a:cs typeface="Arial" charset="0"/>
              </a:rPr>
              <a:t>Fazla </a:t>
            </a:r>
            <a:r>
              <a:rPr lang="tr-TR" sz="2000" dirty="0">
                <a:solidFill>
                  <a:schemeClr val="tx1"/>
                </a:solidFill>
                <a:ea typeface="Times New Roman" pitchFamily="18" charset="0"/>
                <a:cs typeface="Arial" charset="0"/>
              </a:rPr>
              <a:t>biçim yapılmayan gölge ve yarı gölge alanlarda yetiştirilmesi önerilir. </a:t>
            </a:r>
          </a:p>
        </p:txBody>
      </p:sp>
      <p:sp>
        <p:nvSpPr>
          <p:cNvPr id="4" name="3 Dikdörtgen"/>
          <p:cNvSpPr/>
          <p:nvPr/>
        </p:nvSpPr>
        <p:spPr>
          <a:xfrm>
            <a:off x="428596" y="6000768"/>
            <a:ext cx="8286808" cy="70788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indent="457200" algn="just" eaLnBrk="0" hangingPunct="0">
              <a:defRPr/>
            </a:pPr>
            <a:r>
              <a:rPr lang="tr-TR" sz="2000" dirty="0">
                <a:solidFill>
                  <a:schemeClr val="bg1"/>
                </a:solidFill>
                <a:ea typeface="Times New Roman" pitchFamily="18" charset="0"/>
                <a:cs typeface="Arial" charset="0"/>
              </a:rPr>
              <a:t>Ancak biçim istememesi, </a:t>
            </a:r>
            <a:r>
              <a:rPr lang="tr-TR" sz="2000" dirty="0" smtClean="0">
                <a:solidFill>
                  <a:schemeClr val="bg1"/>
                </a:solidFill>
                <a:ea typeface="Times New Roman" pitchFamily="18" charset="0"/>
                <a:cs typeface="Arial" charset="0"/>
              </a:rPr>
              <a:t>düzenli </a:t>
            </a:r>
            <a:r>
              <a:rPr lang="tr-TR" sz="2000" dirty="0">
                <a:solidFill>
                  <a:schemeClr val="bg1"/>
                </a:solidFill>
                <a:ea typeface="Times New Roman" pitchFamily="18" charset="0"/>
                <a:cs typeface="Arial" charset="0"/>
              </a:rPr>
              <a:t>sulanan ve gübrelenen alanlarda </a:t>
            </a:r>
            <a:r>
              <a:rPr lang="tr-TR" sz="2000" dirty="0" smtClean="0">
                <a:solidFill>
                  <a:schemeClr val="bg1"/>
                </a:solidFill>
                <a:ea typeface="Times New Roman" pitchFamily="18" charset="0"/>
                <a:cs typeface="Arial" charset="0"/>
              </a:rPr>
              <a:t>         çok </a:t>
            </a:r>
            <a:r>
              <a:rPr lang="tr-TR" sz="2000" dirty="0">
                <a:solidFill>
                  <a:schemeClr val="bg1"/>
                </a:solidFill>
                <a:ea typeface="Times New Roman" pitchFamily="18" charset="0"/>
                <a:cs typeface="Arial" charset="0"/>
              </a:rPr>
              <a:t>iyi bir çim örtüsü oluşturması en önemli avantajlarıdır. </a:t>
            </a:r>
          </a:p>
        </p:txBody>
      </p:sp>
      <p:sp>
        <p:nvSpPr>
          <p:cNvPr id="5" name="4 Dikdörtgen"/>
          <p:cNvSpPr/>
          <p:nvPr/>
        </p:nvSpPr>
        <p:spPr>
          <a:xfrm>
            <a:off x="428625" y="285750"/>
            <a:ext cx="4391025" cy="4619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indent="457200" algn="just">
              <a:defRPr/>
            </a:pPr>
            <a:r>
              <a:rPr lang="tr-TR" sz="2400" b="1" dirty="0" err="1">
                <a:solidFill>
                  <a:schemeClr val="tx1"/>
                </a:solidFill>
                <a:ea typeface="Times New Roman" pitchFamily="18" charset="0"/>
                <a:cs typeface="Arial" charset="0"/>
              </a:rPr>
              <a:t>Dikondra</a:t>
            </a:r>
            <a:r>
              <a:rPr lang="tr-TR" sz="2400" b="1" dirty="0">
                <a:solidFill>
                  <a:schemeClr val="tx1"/>
                </a:solidFill>
                <a:ea typeface="Times New Roman" pitchFamily="18" charset="0"/>
                <a:cs typeface="Arial" charset="0"/>
              </a:rPr>
              <a:t> </a:t>
            </a:r>
            <a:r>
              <a:rPr lang="tr-TR" sz="2400" i="1" dirty="0">
                <a:solidFill>
                  <a:schemeClr val="tx1"/>
                </a:solidFill>
                <a:ea typeface="Times New Roman" pitchFamily="18" charset="0"/>
                <a:cs typeface="Arial" charset="0"/>
              </a:rPr>
              <a:t>(</a:t>
            </a:r>
            <a:r>
              <a:rPr lang="tr-TR" sz="2400" i="1" dirty="0" err="1">
                <a:solidFill>
                  <a:schemeClr val="tx1"/>
                </a:solidFill>
                <a:ea typeface="Times New Roman" pitchFamily="18" charset="0"/>
                <a:cs typeface="Arial" charset="0"/>
              </a:rPr>
              <a:t>Dichondra</a:t>
            </a:r>
            <a:r>
              <a:rPr lang="tr-TR" sz="2400" i="1"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repens</a:t>
            </a:r>
            <a:r>
              <a:rPr lang="tr-TR" sz="2400" i="1" dirty="0">
                <a:solidFill>
                  <a:schemeClr val="tx1"/>
                </a:solidFill>
                <a:ea typeface="Times New Roman" pitchFamily="18" charset="0"/>
                <a:cs typeface="Arial" charset="0"/>
              </a:rPr>
              <a:t> ) </a:t>
            </a:r>
          </a:p>
        </p:txBody>
      </p:sp>
    </p:spTree>
  </p:cSld>
  <p:clrMapOvr>
    <a:masterClrMapping/>
  </p:clrMapOvr>
  <p:transition spd="slow">
    <p:split orient="ver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50000">
              <a:schemeClr val="accent1">
                <a:tint val="44500"/>
                <a:satMod val="160000"/>
              </a:schemeClr>
            </a:gs>
            <a:gs pos="100000">
              <a:schemeClr val="accent1">
                <a:tint val="23500"/>
                <a:satMod val="16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02402" name="Rectangle 3"/>
          <p:cNvSpPr>
            <a:spLocks noChangeArrowheads="1"/>
          </p:cNvSpPr>
          <p:nvPr/>
        </p:nvSpPr>
        <p:spPr bwMode="auto">
          <a:xfrm>
            <a:off x="285750" y="428604"/>
            <a:ext cx="8358188" cy="193899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indent="457200" algn="just">
              <a:defRPr/>
            </a:pPr>
            <a:r>
              <a:rPr lang="tr-TR" sz="2000" dirty="0" err="1">
                <a:solidFill>
                  <a:srgbClr val="000000"/>
                </a:solidFill>
                <a:ea typeface="Times New Roman" pitchFamily="18" charset="0"/>
                <a:cs typeface="Arial" charset="0"/>
              </a:rPr>
              <a:t>Dikondra</a:t>
            </a:r>
            <a:r>
              <a:rPr lang="tr-TR" sz="2000" dirty="0">
                <a:solidFill>
                  <a:srgbClr val="000000"/>
                </a:solidFill>
                <a:ea typeface="Times New Roman" pitchFamily="18" charset="0"/>
                <a:cs typeface="Arial" charset="0"/>
              </a:rPr>
              <a:t> tohumla veya çelikle üretilebilir. </a:t>
            </a:r>
          </a:p>
          <a:p>
            <a:pPr indent="457200" algn="just">
              <a:defRPr/>
            </a:pPr>
            <a:r>
              <a:rPr lang="tr-TR" sz="2000" dirty="0">
                <a:solidFill>
                  <a:srgbClr val="000000"/>
                </a:solidFill>
                <a:ea typeface="Times New Roman" pitchFamily="18" charset="0"/>
                <a:cs typeface="Arial" charset="0"/>
              </a:rPr>
              <a:t>Tohumlarının  1000 tane ağırlığı 0.5 g kadardır. </a:t>
            </a:r>
          </a:p>
          <a:p>
            <a:pPr indent="457200" algn="just">
              <a:defRPr/>
            </a:pPr>
            <a:r>
              <a:rPr lang="tr-TR" sz="2000" dirty="0">
                <a:solidFill>
                  <a:srgbClr val="000000"/>
                </a:solidFill>
                <a:ea typeface="Times New Roman" pitchFamily="18" charset="0"/>
                <a:cs typeface="Arial" charset="0"/>
              </a:rPr>
              <a:t>Ekimde 1 m</a:t>
            </a:r>
            <a:r>
              <a:rPr lang="tr-TR" sz="2000" baseline="30000" dirty="0">
                <a:solidFill>
                  <a:srgbClr val="000000"/>
                </a:solidFill>
                <a:ea typeface="Times New Roman" pitchFamily="18" charset="0"/>
                <a:cs typeface="Arial" charset="0"/>
              </a:rPr>
              <a:t>2</a:t>
            </a:r>
            <a:r>
              <a:rPr lang="tr-TR" sz="2000" dirty="0">
                <a:solidFill>
                  <a:srgbClr val="000000"/>
                </a:solidFill>
                <a:ea typeface="Times New Roman" pitchFamily="18" charset="0"/>
                <a:cs typeface="Arial" charset="0"/>
              </a:rPr>
              <a:t> alana 5 g tohum yeterlidir. </a:t>
            </a:r>
          </a:p>
          <a:p>
            <a:pPr indent="457200" algn="just">
              <a:defRPr/>
            </a:pPr>
            <a:r>
              <a:rPr lang="tr-TR" sz="2000" dirty="0">
                <a:solidFill>
                  <a:srgbClr val="000000"/>
                </a:solidFill>
                <a:ea typeface="Times New Roman" pitchFamily="18" charset="0"/>
                <a:cs typeface="Arial" charset="0"/>
              </a:rPr>
              <a:t>Kısa sürede çim tesisi kurmak için iyi gelişmiş bitki örtüsünden alınan köklü bitkiler dikilebilir. Sık dikilen yerlerde </a:t>
            </a:r>
            <a:r>
              <a:rPr lang="tr-TR" sz="2000" dirty="0" err="1">
                <a:solidFill>
                  <a:srgbClr val="000000"/>
                </a:solidFill>
                <a:ea typeface="Times New Roman" pitchFamily="18" charset="0"/>
                <a:cs typeface="Arial" charset="0"/>
              </a:rPr>
              <a:t>dikondra</a:t>
            </a:r>
            <a:r>
              <a:rPr lang="tr-TR" sz="2000" dirty="0">
                <a:solidFill>
                  <a:srgbClr val="000000"/>
                </a:solidFill>
                <a:ea typeface="Times New Roman" pitchFamily="18" charset="0"/>
                <a:cs typeface="Arial" charset="0"/>
              </a:rPr>
              <a:t> hızla yayılır. </a:t>
            </a:r>
          </a:p>
          <a:p>
            <a:pPr indent="457200" algn="just">
              <a:defRPr/>
            </a:pPr>
            <a:r>
              <a:rPr lang="tr-TR" sz="2000" dirty="0">
                <a:solidFill>
                  <a:srgbClr val="000000"/>
                </a:solidFill>
                <a:ea typeface="Times New Roman" pitchFamily="18" charset="0"/>
                <a:cs typeface="Arial" charset="0"/>
              </a:rPr>
              <a:t>Dikimden sonra </a:t>
            </a:r>
            <a:r>
              <a:rPr lang="tr-TR" sz="2000" b="1" dirty="0">
                <a:solidFill>
                  <a:srgbClr val="000000"/>
                </a:solidFill>
                <a:ea typeface="Times New Roman" pitchFamily="18" charset="0"/>
                <a:cs typeface="Arial" charset="0"/>
              </a:rPr>
              <a:t>4-5 g/m</a:t>
            </a:r>
            <a:r>
              <a:rPr lang="tr-TR" sz="2000" b="1" baseline="30000" dirty="0">
                <a:solidFill>
                  <a:srgbClr val="000000"/>
                </a:solidFill>
                <a:ea typeface="Times New Roman" pitchFamily="18" charset="0"/>
                <a:cs typeface="Arial" charset="0"/>
              </a:rPr>
              <a:t>2</a:t>
            </a:r>
            <a:r>
              <a:rPr lang="tr-TR" sz="2000" b="1" dirty="0">
                <a:solidFill>
                  <a:srgbClr val="000000"/>
                </a:solidFill>
                <a:ea typeface="Times New Roman" pitchFamily="18" charset="0"/>
                <a:cs typeface="Arial" charset="0"/>
              </a:rPr>
              <a:t> N</a:t>
            </a:r>
            <a:endParaRPr lang="tr-TR" sz="2000" b="1" dirty="0">
              <a:ea typeface="Times New Roman" pitchFamily="18" charset="0"/>
              <a:cs typeface="Arial" charset="0"/>
            </a:endParaRPr>
          </a:p>
        </p:txBody>
      </p:sp>
      <p:pic>
        <p:nvPicPr>
          <p:cNvPr id="136195" name="Picture 4" descr="http://www.bloggang.com/data/frontierofhighsierra/picture/1193853711.jpg"/>
          <p:cNvPicPr>
            <a:picLocks noChangeAspect="1" noChangeArrowheads="1"/>
          </p:cNvPicPr>
          <p:nvPr/>
        </p:nvPicPr>
        <p:blipFill>
          <a:blip r:embed="rId2"/>
          <a:srcRect/>
          <a:stretch>
            <a:fillRect/>
          </a:stretch>
        </p:blipFill>
        <p:spPr bwMode="auto">
          <a:xfrm>
            <a:off x="1285875" y="2500306"/>
            <a:ext cx="6000750" cy="4060825"/>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4" name="3 Dikdörtgen"/>
          <p:cNvSpPr/>
          <p:nvPr/>
        </p:nvSpPr>
        <p:spPr>
          <a:xfrm>
            <a:off x="5997721" y="6519470"/>
            <a:ext cx="3146311"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indent="457200" algn="just">
              <a:defRPr/>
            </a:pPr>
            <a:r>
              <a:rPr lang="tr-TR" sz="1600" b="1" dirty="0" err="1">
                <a:solidFill>
                  <a:schemeClr val="tx1"/>
                </a:solidFill>
                <a:ea typeface="Times New Roman" pitchFamily="18" charset="0"/>
                <a:cs typeface="Arial" charset="0"/>
              </a:rPr>
              <a:t>Dikondra</a:t>
            </a:r>
            <a:r>
              <a:rPr lang="tr-TR" sz="1600" b="1" dirty="0">
                <a:solidFill>
                  <a:schemeClr val="tx1"/>
                </a:solidFill>
                <a:ea typeface="Times New Roman" pitchFamily="18" charset="0"/>
                <a:cs typeface="Arial" charset="0"/>
              </a:rPr>
              <a:t> </a:t>
            </a:r>
            <a:r>
              <a:rPr lang="tr-TR" sz="1600" i="1" dirty="0">
                <a:solidFill>
                  <a:schemeClr val="tx1"/>
                </a:solidFill>
                <a:ea typeface="Times New Roman" pitchFamily="18" charset="0"/>
                <a:cs typeface="Arial" charset="0"/>
              </a:rPr>
              <a:t>(</a:t>
            </a:r>
            <a:r>
              <a:rPr lang="tr-TR" sz="1600" i="1" dirty="0" err="1">
                <a:solidFill>
                  <a:schemeClr val="tx1"/>
                </a:solidFill>
                <a:ea typeface="Times New Roman" pitchFamily="18" charset="0"/>
                <a:cs typeface="Arial" charset="0"/>
              </a:rPr>
              <a:t>Dichondra</a:t>
            </a:r>
            <a:r>
              <a:rPr lang="tr-TR" sz="1600" i="1" dirty="0">
                <a:solidFill>
                  <a:schemeClr val="tx1"/>
                </a:solidFill>
                <a:ea typeface="Times New Roman" pitchFamily="18" charset="0"/>
                <a:cs typeface="Arial" charset="0"/>
              </a:rPr>
              <a:t> </a:t>
            </a:r>
            <a:r>
              <a:rPr lang="tr-TR" sz="1600" i="1" dirty="0" err="1">
                <a:solidFill>
                  <a:schemeClr val="tx1"/>
                </a:solidFill>
                <a:ea typeface="Times New Roman" pitchFamily="18" charset="0"/>
                <a:cs typeface="Arial" charset="0"/>
              </a:rPr>
              <a:t>repens</a:t>
            </a:r>
            <a:r>
              <a:rPr lang="tr-TR" sz="1600" i="1" dirty="0">
                <a:solidFill>
                  <a:schemeClr val="tx1"/>
                </a:solidFill>
                <a:ea typeface="Times New Roman" pitchFamily="18" charset="0"/>
                <a:cs typeface="Arial" charset="0"/>
              </a:rPr>
              <a:t> ) </a:t>
            </a:r>
          </a:p>
        </p:txBody>
      </p:sp>
    </p:spTree>
  </p:cSld>
  <p:clrMapOvr>
    <a:masterClrMapping/>
  </p:clrMapOvr>
  <p:transition spd="slow">
    <p:split orient="ver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gardenexpress.com.au/images/P/Dichondra-Repens-01.jpg"/>
          <p:cNvPicPr>
            <a:picLocks noChangeAspect="1" noChangeArrowheads="1"/>
          </p:cNvPicPr>
          <p:nvPr/>
        </p:nvPicPr>
        <p:blipFill>
          <a:blip r:embed="rId2"/>
          <a:srcRect/>
          <a:stretch>
            <a:fillRect/>
          </a:stretch>
        </p:blipFill>
        <p:spPr bwMode="auto">
          <a:xfrm>
            <a:off x="642938" y="1714500"/>
            <a:ext cx="2857500" cy="2857500"/>
          </a:xfrm>
          <a:prstGeom prst="rect">
            <a:avLst/>
          </a:prstGeom>
        </p:spPr>
        <p:style>
          <a:lnRef idx="2">
            <a:schemeClr val="dk1"/>
          </a:lnRef>
          <a:fillRef idx="1">
            <a:schemeClr val="lt1"/>
          </a:fillRef>
          <a:effectRef idx="0">
            <a:schemeClr val="dk1"/>
          </a:effectRef>
          <a:fontRef idx="minor">
            <a:schemeClr val="dk1"/>
          </a:fontRef>
        </p:style>
      </p:pic>
      <p:pic>
        <p:nvPicPr>
          <p:cNvPr id="160772" name="Picture 4" descr="http://www.plantthis.com.au/images/x_images/plants/12793/Dichondra-repens-main.jpg"/>
          <p:cNvPicPr>
            <a:picLocks noChangeAspect="1" noChangeArrowheads="1"/>
          </p:cNvPicPr>
          <p:nvPr/>
        </p:nvPicPr>
        <p:blipFill>
          <a:blip r:embed="rId3"/>
          <a:srcRect/>
          <a:stretch>
            <a:fillRect/>
          </a:stretch>
        </p:blipFill>
        <p:spPr bwMode="auto">
          <a:xfrm>
            <a:off x="3929058" y="142875"/>
            <a:ext cx="4926013" cy="6572250"/>
          </a:xfrm>
          <a:prstGeom prst="rect">
            <a:avLst/>
          </a:prstGeom>
        </p:spPr>
        <p:style>
          <a:lnRef idx="2">
            <a:schemeClr val="dk1"/>
          </a:lnRef>
          <a:fillRef idx="1">
            <a:schemeClr val="lt1"/>
          </a:fillRef>
          <a:effectRef idx="0">
            <a:schemeClr val="dk1"/>
          </a:effectRef>
          <a:fontRef idx="minor">
            <a:schemeClr val="dk1"/>
          </a:fontRef>
        </p:style>
      </p:pic>
      <p:sp>
        <p:nvSpPr>
          <p:cNvPr id="4" name="3 Dikdörtgen"/>
          <p:cNvSpPr/>
          <p:nvPr/>
        </p:nvSpPr>
        <p:spPr>
          <a:xfrm>
            <a:off x="0" y="6519446"/>
            <a:ext cx="3146311"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indent="457200" algn="just">
              <a:defRPr/>
            </a:pPr>
            <a:r>
              <a:rPr lang="tr-TR" sz="1600" b="1" dirty="0" err="1">
                <a:solidFill>
                  <a:schemeClr val="tx1"/>
                </a:solidFill>
                <a:ea typeface="Times New Roman" pitchFamily="18" charset="0"/>
                <a:cs typeface="Arial" charset="0"/>
              </a:rPr>
              <a:t>Dikondra</a:t>
            </a:r>
            <a:r>
              <a:rPr lang="tr-TR" sz="1600" b="1" dirty="0">
                <a:solidFill>
                  <a:schemeClr val="tx1"/>
                </a:solidFill>
                <a:ea typeface="Times New Roman" pitchFamily="18" charset="0"/>
                <a:cs typeface="Arial" charset="0"/>
              </a:rPr>
              <a:t> </a:t>
            </a:r>
            <a:r>
              <a:rPr lang="tr-TR" sz="1600" i="1" dirty="0">
                <a:solidFill>
                  <a:schemeClr val="tx1"/>
                </a:solidFill>
                <a:ea typeface="Times New Roman" pitchFamily="18" charset="0"/>
                <a:cs typeface="Arial" charset="0"/>
              </a:rPr>
              <a:t>(</a:t>
            </a:r>
            <a:r>
              <a:rPr lang="tr-TR" sz="1600" i="1" dirty="0" err="1">
                <a:solidFill>
                  <a:schemeClr val="tx1"/>
                </a:solidFill>
                <a:ea typeface="Times New Roman" pitchFamily="18" charset="0"/>
                <a:cs typeface="Arial" charset="0"/>
              </a:rPr>
              <a:t>Dichondra</a:t>
            </a:r>
            <a:r>
              <a:rPr lang="tr-TR" sz="1600" i="1" dirty="0">
                <a:solidFill>
                  <a:schemeClr val="tx1"/>
                </a:solidFill>
                <a:ea typeface="Times New Roman" pitchFamily="18" charset="0"/>
                <a:cs typeface="Arial" charset="0"/>
              </a:rPr>
              <a:t> </a:t>
            </a:r>
            <a:r>
              <a:rPr lang="tr-TR" sz="1600" i="1" dirty="0" err="1">
                <a:solidFill>
                  <a:schemeClr val="tx1"/>
                </a:solidFill>
                <a:ea typeface="Times New Roman" pitchFamily="18" charset="0"/>
                <a:cs typeface="Arial" charset="0"/>
              </a:rPr>
              <a:t>repens</a:t>
            </a:r>
            <a:r>
              <a:rPr lang="tr-TR" sz="1600" i="1" dirty="0">
                <a:solidFill>
                  <a:schemeClr val="tx1"/>
                </a:solidFill>
                <a:ea typeface="Times New Roman" pitchFamily="18" charset="0"/>
                <a:cs typeface="Arial" charset="0"/>
              </a:rPr>
              <a:t> ) </a:t>
            </a:r>
          </a:p>
        </p:txBody>
      </p:sp>
    </p:spTree>
  </p:cSld>
  <p:clrMapOvr>
    <a:masterClrMapping/>
  </p:clrMapOvr>
  <p:transition spd="slow">
    <p:split orient="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www.oratianatives.co.nz/images/get_photo.php?photo_id=929"/>
          <p:cNvPicPr>
            <a:picLocks noChangeAspect="1" noChangeArrowheads="1"/>
          </p:cNvPicPr>
          <p:nvPr/>
        </p:nvPicPr>
        <p:blipFill>
          <a:blip r:embed="rId2"/>
          <a:srcRect/>
          <a:stretch>
            <a:fillRect/>
          </a:stretch>
        </p:blipFill>
        <p:spPr bwMode="auto">
          <a:xfrm>
            <a:off x="142875" y="285750"/>
            <a:ext cx="7572375" cy="5440363"/>
          </a:xfrm>
          <a:prstGeom prst="rect">
            <a:avLst/>
          </a:prstGeom>
        </p:spPr>
        <p:style>
          <a:lnRef idx="2">
            <a:schemeClr val="dk1"/>
          </a:lnRef>
          <a:fillRef idx="1">
            <a:schemeClr val="lt1"/>
          </a:fillRef>
          <a:effectRef idx="0">
            <a:schemeClr val="dk1"/>
          </a:effectRef>
          <a:fontRef idx="minor">
            <a:schemeClr val="dk1"/>
          </a:fontRef>
        </p:style>
      </p:pic>
      <p:pic>
        <p:nvPicPr>
          <p:cNvPr id="159748" name="Picture 4" descr="http://images.trademe.co.nz/photoserver/tq/11/140581611.jpg"/>
          <p:cNvPicPr>
            <a:picLocks noChangeAspect="1" noChangeArrowheads="1"/>
          </p:cNvPicPr>
          <p:nvPr/>
        </p:nvPicPr>
        <p:blipFill>
          <a:blip r:embed="rId3"/>
          <a:srcRect/>
          <a:stretch>
            <a:fillRect/>
          </a:stretch>
        </p:blipFill>
        <p:spPr bwMode="auto">
          <a:xfrm>
            <a:off x="5429250" y="4000500"/>
            <a:ext cx="3638550" cy="2728913"/>
          </a:xfrm>
          <a:prstGeom prst="rect">
            <a:avLst/>
          </a:prstGeom>
        </p:spPr>
        <p:style>
          <a:lnRef idx="2">
            <a:schemeClr val="dk1"/>
          </a:lnRef>
          <a:fillRef idx="1">
            <a:schemeClr val="lt1"/>
          </a:fillRef>
          <a:effectRef idx="0">
            <a:schemeClr val="dk1"/>
          </a:effectRef>
          <a:fontRef idx="minor">
            <a:schemeClr val="dk1"/>
          </a:fontRef>
        </p:style>
      </p:pic>
      <p:sp>
        <p:nvSpPr>
          <p:cNvPr id="4" name="3 Dikdörtgen"/>
          <p:cNvSpPr/>
          <p:nvPr/>
        </p:nvSpPr>
        <p:spPr>
          <a:xfrm>
            <a:off x="0" y="6519446"/>
            <a:ext cx="3146311"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indent="457200" algn="just">
              <a:defRPr/>
            </a:pPr>
            <a:r>
              <a:rPr lang="tr-TR" sz="1600" b="1" dirty="0" err="1">
                <a:solidFill>
                  <a:schemeClr val="tx1"/>
                </a:solidFill>
                <a:ea typeface="Times New Roman" pitchFamily="18" charset="0"/>
                <a:cs typeface="Arial" charset="0"/>
              </a:rPr>
              <a:t>Dikondra</a:t>
            </a:r>
            <a:r>
              <a:rPr lang="tr-TR" sz="1600" b="1" dirty="0">
                <a:solidFill>
                  <a:schemeClr val="tx1"/>
                </a:solidFill>
                <a:ea typeface="Times New Roman" pitchFamily="18" charset="0"/>
                <a:cs typeface="Arial" charset="0"/>
              </a:rPr>
              <a:t> </a:t>
            </a:r>
            <a:r>
              <a:rPr lang="tr-TR" sz="1600" i="1" dirty="0">
                <a:solidFill>
                  <a:schemeClr val="tx1"/>
                </a:solidFill>
                <a:ea typeface="Times New Roman" pitchFamily="18" charset="0"/>
                <a:cs typeface="Arial" charset="0"/>
              </a:rPr>
              <a:t>(</a:t>
            </a:r>
            <a:r>
              <a:rPr lang="tr-TR" sz="1600" i="1" dirty="0" err="1">
                <a:solidFill>
                  <a:schemeClr val="tx1"/>
                </a:solidFill>
                <a:ea typeface="Times New Roman" pitchFamily="18" charset="0"/>
                <a:cs typeface="Arial" charset="0"/>
              </a:rPr>
              <a:t>Dichondra</a:t>
            </a:r>
            <a:r>
              <a:rPr lang="tr-TR" sz="1600" i="1" dirty="0">
                <a:solidFill>
                  <a:schemeClr val="tx1"/>
                </a:solidFill>
                <a:ea typeface="Times New Roman" pitchFamily="18" charset="0"/>
                <a:cs typeface="Arial" charset="0"/>
              </a:rPr>
              <a:t> </a:t>
            </a:r>
            <a:r>
              <a:rPr lang="tr-TR" sz="1600" i="1" dirty="0" err="1">
                <a:solidFill>
                  <a:schemeClr val="tx1"/>
                </a:solidFill>
                <a:ea typeface="Times New Roman" pitchFamily="18" charset="0"/>
                <a:cs typeface="Arial" charset="0"/>
              </a:rPr>
              <a:t>repens</a:t>
            </a:r>
            <a:r>
              <a:rPr lang="tr-TR" sz="1600" i="1" dirty="0">
                <a:solidFill>
                  <a:schemeClr val="tx1"/>
                </a:solidFill>
                <a:ea typeface="Times New Roman" pitchFamily="18" charset="0"/>
                <a:cs typeface="Arial" charset="0"/>
              </a:rPr>
              <a:t> ) </a:t>
            </a:r>
          </a:p>
        </p:txBody>
      </p:sp>
    </p:spTree>
  </p:cSld>
  <p:clrMapOvr>
    <a:masterClrMapping/>
  </p:clrMapOvr>
  <p:transition spd="slow">
    <p:split orient="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ag 137.jpg"/>
          <p:cNvPicPr>
            <a:picLocks noChangeAspect="1"/>
          </p:cNvPicPr>
          <p:nvPr/>
        </p:nvPicPr>
        <p:blipFill>
          <a:blip r:embed="rId2" cstate="screen"/>
          <a:srcRect/>
          <a:stretch>
            <a:fillRect/>
          </a:stretch>
        </p:blipFill>
        <p:spPr>
          <a:xfrm>
            <a:off x="1" y="0"/>
            <a:ext cx="9144000" cy="6839685"/>
          </a:xfrm>
          <a:prstGeom prst="rect">
            <a:avLst/>
          </a:prstGeom>
        </p:spPr>
      </p:pic>
    </p:spTree>
  </p:cSld>
  <p:clrMapOvr>
    <a:masterClrMapping/>
  </p:clrMapOvr>
  <p:transition spd="slow">
    <p:split orient="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ag 141.jpg"/>
          <p:cNvPicPr>
            <a:picLocks noChangeAspect="1"/>
          </p:cNvPicPr>
          <p:nvPr/>
        </p:nvPicPr>
        <p:blipFill>
          <a:blip r:embed="rId2" cstate="screen"/>
          <a:stretch>
            <a:fillRect/>
          </a:stretch>
        </p:blipFill>
        <p:spPr>
          <a:xfrm>
            <a:off x="0" y="0"/>
            <a:ext cx="9144000" cy="6858000"/>
          </a:xfrm>
          <a:prstGeom prst="rect">
            <a:avLst/>
          </a:prstGeom>
        </p:spPr>
      </p:pic>
    </p:spTree>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785813" y="285750"/>
            <a:ext cx="7286625" cy="9239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indent="457200" algn="just">
              <a:defRPr/>
            </a:pPr>
            <a:r>
              <a:rPr lang="tr-TR" dirty="0">
                <a:solidFill>
                  <a:schemeClr val="tx1"/>
                </a:solidFill>
                <a:ea typeface="Times New Roman" pitchFamily="18" charset="0"/>
                <a:cs typeface="Arial" charset="0"/>
              </a:rPr>
              <a:t>Bugüne kadar birçok İngiliz çimi çeşidi ıslah edilmiştir. Özellikle başta Hollanda ve Danimarka olmak üzere Kuzey Avrupa ülkelerinde değişik amaçlarda kullanmaya yönelik çok sayıda çeşit geliştirilmiştir. </a:t>
            </a:r>
          </a:p>
        </p:txBody>
      </p:sp>
      <p:sp>
        <p:nvSpPr>
          <p:cNvPr id="14339" name="2 Metin kutusu"/>
          <p:cNvSpPr txBox="1">
            <a:spLocks noChangeArrowheads="1"/>
          </p:cNvSpPr>
          <p:nvPr/>
        </p:nvSpPr>
        <p:spPr bwMode="auto">
          <a:xfrm>
            <a:off x="857250" y="3643313"/>
            <a:ext cx="3429000" cy="2308225"/>
          </a:xfrm>
          <a:prstGeom prst="rect">
            <a:avLst/>
          </a:prstGeom>
          <a:noFill/>
          <a:ln w="9525">
            <a:noFill/>
            <a:miter lim="800000"/>
            <a:headEnd/>
            <a:tailEnd/>
          </a:ln>
        </p:spPr>
        <p:txBody>
          <a:bodyPr>
            <a:spAutoFit/>
          </a:bodyPr>
          <a:lstStyle/>
          <a:p>
            <a:pPr algn="ctr"/>
            <a:r>
              <a:rPr lang="tr-TR" b="1">
                <a:solidFill>
                  <a:srgbClr val="FFC000"/>
                </a:solidFill>
              </a:rPr>
              <a:t>Ot tipi</a:t>
            </a:r>
          </a:p>
          <a:p>
            <a:pPr algn="just">
              <a:buClr>
                <a:srgbClr val="FFC000"/>
              </a:buClr>
              <a:buSzPct val="105000"/>
              <a:buFont typeface="Wingdings" pitchFamily="2" charset="2"/>
              <a:buChar char="q"/>
            </a:pPr>
            <a:r>
              <a:rPr lang="tr-TR">
                <a:solidFill>
                  <a:srgbClr val="32EE3B"/>
                </a:solidFill>
                <a:ea typeface="Times New Roman" pitchFamily="18" charset="0"/>
                <a:cs typeface="Arial" charset="0"/>
              </a:rPr>
              <a:t> uzun boylu, </a:t>
            </a:r>
          </a:p>
          <a:p>
            <a:pPr algn="just">
              <a:buClr>
                <a:srgbClr val="FFC000"/>
              </a:buClr>
              <a:buSzPct val="105000"/>
              <a:buFont typeface="Wingdings" pitchFamily="2" charset="2"/>
              <a:buChar char="q"/>
            </a:pPr>
            <a:r>
              <a:rPr lang="tr-TR">
                <a:solidFill>
                  <a:srgbClr val="32EE3B"/>
                </a:solidFill>
                <a:ea typeface="Times New Roman" pitchFamily="18" charset="0"/>
                <a:cs typeface="Arial" charset="0"/>
              </a:rPr>
              <a:t> biçimden sonra hızlı gelişir, ekimden sonra hızla boylanmaları ve</a:t>
            </a:r>
          </a:p>
          <a:p>
            <a:pPr algn="just">
              <a:buClr>
                <a:srgbClr val="FFC000"/>
              </a:buClr>
              <a:buSzPct val="105000"/>
              <a:buFont typeface="Wingdings" pitchFamily="2" charset="2"/>
              <a:buChar char="q"/>
            </a:pPr>
            <a:r>
              <a:rPr lang="tr-TR">
                <a:solidFill>
                  <a:srgbClr val="32EE3B"/>
                </a:solidFill>
                <a:ea typeface="Times New Roman" pitchFamily="18" charset="0"/>
                <a:cs typeface="Arial" charset="0"/>
              </a:rPr>
              <a:t> seyrek kalın sap meydana getirmeleri nedeniyle yeşil alanlara uygun değildir.</a:t>
            </a:r>
            <a:endParaRPr lang="tr-TR">
              <a:solidFill>
                <a:srgbClr val="32EE3B"/>
              </a:solidFill>
            </a:endParaRPr>
          </a:p>
        </p:txBody>
      </p:sp>
      <p:sp>
        <p:nvSpPr>
          <p:cNvPr id="14340" name="3 Metin kutusu"/>
          <p:cNvSpPr txBox="1">
            <a:spLocks noChangeArrowheads="1"/>
          </p:cNvSpPr>
          <p:nvPr/>
        </p:nvSpPr>
        <p:spPr bwMode="auto">
          <a:xfrm>
            <a:off x="4786313" y="3643313"/>
            <a:ext cx="3500437" cy="2308225"/>
          </a:xfrm>
          <a:prstGeom prst="rect">
            <a:avLst/>
          </a:prstGeom>
          <a:noFill/>
          <a:ln w="9525">
            <a:noFill/>
            <a:miter lim="800000"/>
            <a:headEnd/>
            <a:tailEnd/>
          </a:ln>
        </p:spPr>
        <p:txBody>
          <a:bodyPr>
            <a:spAutoFit/>
          </a:bodyPr>
          <a:lstStyle/>
          <a:p>
            <a:r>
              <a:rPr lang="tr-TR" b="1">
                <a:solidFill>
                  <a:srgbClr val="FFC000"/>
                </a:solidFill>
              </a:rPr>
              <a:t>                  Çim tipi</a:t>
            </a:r>
          </a:p>
          <a:p>
            <a:pPr algn="just">
              <a:buClr>
                <a:srgbClr val="FFC000"/>
              </a:buClr>
              <a:buSzPct val="105000"/>
              <a:buFont typeface="Wingdings" pitchFamily="2" charset="2"/>
              <a:buChar char="q"/>
            </a:pPr>
            <a:r>
              <a:rPr lang="tr-TR">
                <a:solidFill>
                  <a:srgbClr val="32EE3B"/>
                </a:solidFill>
                <a:ea typeface="Times New Roman" pitchFamily="18" charset="0"/>
                <a:cs typeface="Arial" charset="0"/>
              </a:rPr>
              <a:t> kısa boylu, </a:t>
            </a:r>
          </a:p>
          <a:p>
            <a:pPr algn="just">
              <a:buClr>
                <a:srgbClr val="FFC000"/>
              </a:buClr>
              <a:buSzPct val="105000"/>
              <a:buFont typeface="Wingdings" pitchFamily="2" charset="2"/>
              <a:buChar char="q"/>
            </a:pPr>
            <a:r>
              <a:rPr lang="tr-TR">
                <a:solidFill>
                  <a:srgbClr val="32EE3B"/>
                </a:solidFill>
                <a:ea typeface="Times New Roman" pitchFamily="18" charset="0"/>
                <a:cs typeface="Arial" charset="0"/>
              </a:rPr>
              <a:t> biçimden sonra yavaş gelişen</a:t>
            </a:r>
          </a:p>
          <a:p>
            <a:pPr algn="just">
              <a:buClr>
                <a:srgbClr val="FFC000"/>
              </a:buClr>
              <a:buSzPct val="105000"/>
              <a:buFont typeface="Wingdings" pitchFamily="2" charset="2"/>
              <a:buChar char="q"/>
            </a:pPr>
            <a:r>
              <a:rPr lang="tr-TR">
                <a:solidFill>
                  <a:srgbClr val="32EE3B"/>
                </a:solidFill>
                <a:ea typeface="Times New Roman" pitchFamily="18" charset="0"/>
                <a:cs typeface="Arial" charset="0"/>
              </a:rPr>
              <a:t> ince yapraklı, </a:t>
            </a:r>
          </a:p>
          <a:p>
            <a:pPr algn="just">
              <a:buClr>
                <a:srgbClr val="FFC000"/>
              </a:buClr>
              <a:buSzPct val="105000"/>
              <a:buFont typeface="Wingdings" pitchFamily="2" charset="2"/>
              <a:buChar char="q"/>
            </a:pPr>
            <a:r>
              <a:rPr lang="tr-TR">
                <a:solidFill>
                  <a:srgbClr val="32EE3B"/>
                </a:solidFill>
                <a:ea typeface="Times New Roman" pitchFamily="18" charset="0"/>
                <a:cs typeface="Arial" charset="0"/>
              </a:rPr>
              <a:t> biçim kalitesi yüksek, </a:t>
            </a:r>
          </a:p>
          <a:p>
            <a:pPr algn="just">
              <a:buClr>
                <a:srgbClr val="FFC000"/>
              </a:buClr>
              <a:buSzPct val="105000"/>
              <a:buFont typeface="Wingdings" pitchFamily="2" charset="2"/>
              <a:buChar char="q"/>
            </a:pPr>
            <a:r>
              <a:rPr lang="tr-TR">
                <a:solidFill>
                  <a:srgbClr val="32EE3B"/>
                </a:solidFill>
                <a:ea typeface="Times New Roman" pitchFamily="18" charset="0"/>
                <a:cs typeface="Arial" charset="0"/>
              </a:rPr>
              <a:t> sık biçimden zarar görmez</a:t>
            </a:r>
          </a:p>
          <a:p>
            <a:pPr algn="just">
              <a:buClr>
                <a:srgbClr val="FFC000"/>
              </a:buClr>
              <a:buSzPct val="105000"/>
              <a:buFont typeface="Wingdings" pitchFamily="2" charset="2"/>
              <a:buChar char="q"/>
            </a:pPr>
            <a:r>
              <a:rPr lang="tr-TR">
                <a:solidFill>
                  <a:srgbClr val="32EE3B"/>
                </a:solidFill>
                <a:cs typeface="Arial" charset="0"/>
              </a:rPr>
              <a:t> Tohum verimi düşüktür,</a:t>
            </a:r>
          </a:p>
          <a:p>
            <a:pPr algn="just">
              <a:buClr>
                <a:srgbClr val="FFC000"/>
              </a:buClr>
              <a:buSzPct val="105000"/>
              <a:buFont typeface="Wingdings" pitchFamily="2" charset="2"/>
              <a:buChar char="q"/>
            </a:pPr>
            <a:r>
              <a:rPr lang="tr-TR">
                <a:solidFill>
                  <a:srgbClr val="32EE3B"/>
                </a:solidFill>
                <a:cs typeface="Arial" charset="0"/>
              </a:rPr>
              <a:t> Daha pahalıdır</a:t>
            </a:r>
            <a:endParaRPr lang="tr-TR">
              <a:solidFill>
                <a:srgbClr val="32EE3B"/>
              </a:solidFill>
            </a:endParaRPr>
          </a:p>
        </p:txBody>
      </p:sp>
      <p:pic>
        <p:nvPicPr>
          <p:cNvPr id="14341" name="4 Resim" descr="Lolium_perenne_02_perennial%20ryegrass.jpg"/>
          <p:cNvPicPr>
            <a:picLocks noChangeAspect="1"/>
          </p:cNvPicPr>
          <p:nvPr/>
        </p:nvPicPr>
        <p:blipFill>
          <a:blip r:embed="rId2" cstate="screen"/>
          <a:srcRect/>
          <a:stretch>
            <a:fillRect/>
          </a:stretch>
        </p:blipFill>
        <p:spPr bwMode="auto">
          <a:xfrm>
            <a:off x="928688" y="1357313"/>
            <a:ext cx="3071812" cy="2303462"/>
          </a:xfrm>
          <a:prstGeom prst="rect">
            <a:avLst/>
          </a:prstGeom>
          <a:noFill/>
          <a:ln w="9525">
            <a:noFill/>
            <a:miter lim="800000"/>
            <a:headEnd/>
            <a:tailEnd/>
          </a:ln>
        </p:spPr>
      </p:pic>
      <p:pic>
        <p:nvPicPr>
          <p:cNvPr id="14342" name="5 Resim" descr="L.perenne.jpg"/>
          <p:cNvPicPr>
            <a:picLocks noChangeAspect="1"/>
          </p:cNvPicPr>
          <p:nvPr/>
        </p:nvPicPr>
        <p:blipFill>
          <a:blip r:embed="rId3"/>
          <a:srcRect/>
          <a:stretch>
            <a:fillRect/>
          </a:stretch>
        </p:blipFill>
        <p:spPr bwMode="auto">
          <a:xfrm>
            <a:off x="4857750" y="1357313"/>
            <a:ext cx="3071813" cy="2286000"/>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ag 140.jpg"/>
          <p:cNvPicPr>
            <a:picLocks noChangeAspect="1"/>
          </p:cNvPicPr>
          <p:nvPr/>
        </p:nvPicPr>
        <p:blipFill>
          <a:blip r:embed="rId2" cstate="screen"/>
          <a:stretch>
            <a:fillRect/>
          </a:stretch>
        </p:blipFill>
        <p:spPr>
          <a:xfrm>
            <a:off x="0" y="0"/>
            <a:ext cx="9144000" cy="6858000"/>
          </a:xfrm>
          <a:prstGeom prst="rect">
            <a:avLst/>
          </a:prstGeom>
        </p:spPr>
      </p:pic>
    </p:spTree>
  </p:cSld>
  <p:clrMapOvr>
    <a:masterClrMapping/>
  </p:clrMapOvr>
  <p:transition spd="slow">
    <p:split orient="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ag 139.jpg"/>
          <p:cNvPicPr>
            <a:picLocks noChangeAspect="1"/>
          </p:cNvPicPr>
          <p:nvPr/>
        </p:nvPicPr>
        <p:blipFill>
          <a:blip r:embed="rId2" cstate="screen"/>
          <a:stretch>
            <a:fillRect/>
          </a:stretch>
        </p:blipFill>
        <p:spPr>
          <a:xfrm>
            <a:off x="-32" y="-24"/>
            <a:ext cx="9144000" cy="6858000"/>
          </a:xfrm>
          <a:prstGeom prst="rect">
            <a:avLst/>
          </a:prstGeom>
        </p:spPr>
      </p:pic>
    </p:spTree>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5362" name="Picture 6" descr="http://www.turfgrass.ncsu.edu/images/Plants/annualryegrass/web/P1060815_annual.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3315" name="Rectangle 1"/>
          <p:cNvSpPr>
            <a:spLocks noChangeArrowheads="1"/>
          </p:cNvSpPr>
          <p:nvPr/>
        </p:nvSpPr>
        <p:spPr bwMode="auto">
          <a:xfrm>
            <a:off x="5000625" y="1357313"/>
            <a:ext cx="4000500" cy="13239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indent="457200" algn="just" eaLnBrk="0" hangingPunct="0">
              <a:defRPr/>
            </a:pPr>
            <a:r>
              <a:rPr lang="tr-TR" sz="2000" dirty="0">
                <a:solidFill>
                  <a:srgbClr val="000000"/>
                </a:solidFill>
                <a:ea typeface="Times New Roman" pitchFamily="18" charset="0"/>
                <a:cs typeface="Arial" charset="0"/>
              </a:rPr>
              <a:t>Genel olarak İngiliz çimine benzerse de </a:t>
            </a:r>
            <a:r>
              <a:rPr lang="tr-TR" sz="2000" b="1" u="sng" dirty="0">
                <a:solidFill>
                  <a:srgbClr val="000000"/>
                </a:solidFill>
                <a:ea typeface="Times New Roman" pitchFamily="18" charset="0"/>
                <a:cs typeface="Arial" charset="0"/>
              </a:rPr>
              <a:t>kaba yapısı, uzun boyu ve açık yeşil yaprakları </a:t>
            </a:r>
            <a:r>
              <a:rPr lang="tr-TR" sz="2000" dirty="0">
                <a:solidFill>
                  <a:srgbClr val="000000"/>
                </a:solidFill>
                <a:ea typeface="Times New Roman" pitchFamily="18" charset="0"/>
                <a:cs typeface="Arial" charset="0"/>
              </a:rPr>
              <a:t>ile kolayca ayrılabilir. </a:t>
            </a:r>
          </a:p>
        </p:txBody>
      </p:sp>
      <p:sp>
        <p:nvSpPr>
          <p:cNvPr id="13316" name="3 Dikdörtgen"/>
          <p:cNvSpPr>
            <a:spLocks noChangeArrowheads="1"/>
          </p:cNvSpPr>
          <p:nvPr/>
        </p:nvSpPr>
        <p:spPr bwMode="auto">
          <a:xfrm>
            <a:off x="285750" y="285750"/>
            <a:ext cx="5143500"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indent="90488" algn="just">
              <a:defRPr/>
            </a:pPr>
            <a:r>
              <a:rPr lang="tr-TR" sz="2400" b="1" dirty="0">
                <a:solidFill>
                  <a:srgbClr val="000000"/>
                </a:solidFill>
                <a:ea typeface="Times New Roman" pitchFamily="18" charset="0"/>
                <a:cs typeface="Arial" charset="0"/>
              </a:rPr>
              <a:t>İtalyan Çimi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Lolium </a:t>
            </a:r>
            <a:r>
              <a:rPr lang="tr-TR" sz="2400" i="1" dirty="0" err="1">
                <a:solidFill>
                  <a:srgbClr val="000000"/>
                </a:solidFill>
                <a:ea typeface="Times New Roman" pitchFamily="18" charset="0"/>
                <a:cs typeface="Arial" charset="0"/>
              </a:rPr>
              <a:t>multiflorum</a:t>
            </a:r>
            <a:r>
              <a:rPr lang="tr-TR" sz="2400" i="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Lam.) </a:t>
            </a:r>
            <a:endParaRPr lang="tr-TR" sz="2400" dirty="0">
              <a:ea typeface="Times New Roman" pitchFamily="18" charset="0"/>
              <a:cs typeface="Arial" charset="0"/>
            </a:endParaRPr>
          </a:p>
        </p:txBody>
      </p:sp>
      <p:sp>
        <p:nvSpPr>
          <p:cNvPr id="13317" name="4 Dikdörtgen"/>
          <p:cNvSpPr>
            <a:spLocks noChangeArrowheads="1"/>
          </p:cNvSpPr>
          <p:nvPr/>
        </p:nvSpPr>
        <p:spPr bwMode="auto">
          <a:xfrm>
            <a:off x="214313" y="5462588"/>
            <a:ext cx="8786812" cy="13239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indent="457200" algn="just" eaLnBrk="0" hangingPunct="0">
              <a:defRPr/>
            </a:pPr>
            <a:r>
              <a:rPr lang="tr-TR" sz="2000" dirty="0">
                <a:solidFill>
                  <a:srgbClr val="000000"/>
                </a:solidFill>
                <a:ea typeface="Times New Roman" pitchFamily="18" charset="0"/>
                <a:cs typeface="Arial" charset="0"/>
              </a:rPr>
              <a:t>Bir veya iki yıllık bir bitki olan İtalyan çiminin soğuğa, kurağa ve sıcağa dayanımı çok zayıftır. İngiliz çimi gibi nemli, serin, kışları ılıman geçen ve düzenli yağış alan bölgelerde iyi gelişir. </a:t>
            </a:r>
          </a:p>
          <a:p>
            <a:pPr indent="457200" algn="just" eaLnBrk="0" hangingPunct="0">
              <a:defRPr/>
            </a:pPr>
            <a:r>
              <a:rPr lang="tr-TR" sz="2000" dirty="0">
                <a:solidFill>
                  <a:srgbClr val="000000"/>
                </a:solidFill>
                <a:ea typeface="Times New Roman" pitchFamily="18" charset="0"/>
                <a:cs typeface="Arial" charset="0"/>
              </a:rPr>
              <a:t>Verimli, nötr veya hafif asit topraklara iyi uyum gösterir. </a:t>
            </a:r>
            <a:endParaRPr lang="tr-TR" sz="2000" dirty="0">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http://hcs.osu.edu/albums/SportsTurf_Construction/AnnualRye3.jpg"/>
          <p:cNvPicPr>
            <a:picLocks noChangeAspect="1" noChangeArrowheads="1"/>
          </p:cNvPicPr>
          <p:nvPr/>
        </p:nvPicPr>
        <p:blipFill>
          <a:blip r:embed="rId2"/>
          <a:srcRect/>
          <a:stretch>
            <a:fillRect/>
          </a:stretch>
        </p:blipFill>
        <p:spPr bwMode="auto">
          <a:xfrm>
            <a:off x="0" y="0"/>
            <a:ext cx="9144000" cy="6846888"/>
          </a:xfrm>
          <a:prstGeom prst="rect">
            <a:avLst/>
          </a:prstGeom>
          <a:noFill/>
          <a:ln w="9525">
            <a:noFill/>
            <a:miter lim="800000"/>
            <a:headEnd/>
            <a:tailEnd/>
          </a:ln>
        </p:spPr>
      </p:pic>
      <p:sp>
        <p:nvSpPr>
          <p:cNvPr id="13314" name="Rectangle 1"/>
          <p:cNvSpPr>
            <a:spLocks noChangeArrowheads="1"/>
          </p:cNvSpPr>
          <p:nvPr/>
        </p:nvSpPr>
        <p:spPr bwMode="auto">
          <a:xfrm>
            <a:off x="428625" y="142875"/>
            <a:ext cx="8429625" cy="1938338"/>
          </a:xfrm>
          <a:prstGeom prst="rect">
            <a:avLst/>
          </a:prstGeom>
          <a:solidFill>
            <a:schemeClr val="accent3">
              <a:lumMod val="60000"/>
              <a:lumOff val="40000"/>
              <a:alpha val="18000"/>
            </a:schemeClr>
          </a:solidFill>
          <a:ln w="9525">
            <a:noFill/>
            <a:miter lim="800000"/>
            <a:headEnd/>
            <a:tailEnd/>
          </a:ln>
        </p:spPr>
        <p:txBody>
          <a:bodyPr anchor="ctr">
            <a:spAutoFit/>
          </a:bodyPr>
          <a:lstStyle/>
          <a:p>
            <a:pPr indent="457200" algn="just">
              <a:defRPr/>
            </a:pPr>
            <a:r>
              <a:rPr lang="tr-TR" sz="2000" dirty="0">
                <a:solidFill>
                  <a:srgbClr val="000000"/>
                </a:solidFill>
                <a:ea typeface="Times New Roman" pitchFamily="18" charset="0"/>
                <a:cs typeface="Arial" charset="0"/>
              </a:rPr>
              <a:t>Tohumla üretilir. Kolayca çimlenen tohumlar kuvvetli bir fide meydana getirirler. Çim alanlar için İngiliz çimi gibi uygun bir bitki değildir. </a:t>
            </a:r>
          </a:p>
          <a:p>
            <a:pPr indent="457200" algn="just">
              <a:defRPr/>
            </a:pPr>
            <a:endParaRPr lang="tr-TR" sz="2000" b="1" u="sng" dirty="0">
              <a:solidFill>
                <a:srgbClr val="000000"/>
              </a:solidFill>
              <a:ea typeface="Times New Roman" pitchFamily="18" charset="0"/>
              <a:cs typeface="Arial" charset="0"/>
            </a:endParaRPr>
          </a:p>
          <a:p>
            <a:pPr indent="457200" algn="just">
              <a:defRPr/>
            </a:pPr>
            <a:r>
              <a:rPr lang="tr-TR" sz="2000" b="1" u="sng" dirty="0">
                <a:solidFill>
                  <a:srgbClr val="000000"/>
                </a:solidFill>
                <a:ea typeface="Times New Roman" pitchFamily="18" charset="0"/>
                <a:cs typeface="Arial" charset="0"/>
              </a:rPr>
              <a:t>Karışımlara ancak hızlı bir gelişme ve örtü tabakası oluşturmak amacı ile alınır</a:t>
            </a:r>
            <a:r>
              <a:rPr lang="tr-TR" sz="2000" b="1" dirty="0">
                <a:solidFill>
                  <a:srgbClr val="000000"/>
                </a:solidFill>
                <a:ea typeface="Times New Roman" pitchFamily="18" charset="0"/>
                <a:cs typeface="Arial" charset="0"/>
              </a:rPr>
              <a:t>. </a:t>
            </a:r>
            <a:r>
              <a:rPr lang="tr-TR" sz="2000" dirty="0">
                <a:solidFill>
                  <a:srgbClr val="000000"/>
                </a:solidFill>
                <a:ea typeface="Times New Roman" pitchFamily="18" charset="0"/>
                <a:cs typeface="Arial" charset="0"/>
              </a:rPr>
              <a:t>Hızlı gelişmesi ve rekabet gücünün çok üstün olması nedeni ile karışımlardaki oranının % 20</a:t>
            </a:r>
            <a:r>
              <a:rPr lang="tr-TR" sz="2000" baseline="30000" dirty="0">
                <a:solidFill>
                  <a:srgbClr val="000000"/>
                </a:solidFill>
                <a:ea typeface="Times New Roman" pitchFamily="18" charset="0"/>
                <a:cs typeface="Arial" charset="0"/>
              </a:rPr>
              <a:t>l</a:t>
            </a:r>
            <a:r>
              <a:rPr lang="tr-TR" sz="2000" dirty="0">
                <a:solidFill>
                  <a:srgbClr val="000000"/>
                </a:solidFill>
                <a:ea typeface="Times New Roman" pitchFamily="18" charset="0"/>
                <a:cs typeface="Arial" charset="0"/>
              </a:rPr>
              <a:t>nin altında olması istenir. </a:t>
            </a:r>
          </a:p>
        </p:txBody>
      </p:sp>
    </p:spTree>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2" descr="http://informedfarmers.com/wp-content/uploads/2010/11/Italian-Annual-Ryegrass-small.jpg"/>
          <p:cNvPicPr>
            <a:picLocks noChangeAspect="1" noChangeArrowheads="1"/>
          </p:cNvPicPr>
          <p:nvPr/>
        </p:nvPicPr>
        <p:blipFill>
          <a:blip r:embed="rId2"/>
          <a:srcRect/>
          <a:stretch>
            <a:fillRect/>
          </a:stretch>
        </p:blipFill>
        <p:spPr bwMode="auto">
          <a:xfrm>
            <a:off x="2428860" y="142852"/>
            <a:ext cx="3908872" cy="4143404"/>
          </a:xfrm>
          <a:prstGeom prst="rect">
            <a:avLst/>
          </a:prstGeom>
          <a:noFill/>
        </p:spPr>
      </p:pic>
      <p:sp>
        <p:nvSpPr>
          <p:cNvPr id="15362" name="1 Dikdörtgen"/>
          <p:cNvSpPr>
            <a:spLocks noChangeArrowheads="1"/>
          </p:cNvSpPr>
          <p:nvPr/>
        </p:nvSpPr>
        <p:spPr bwMode="auto">
          <a:xfrm>
            <a:off x="571500" y="3357562"/>
            <a:ext cx="8143875" cy="286232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indent="457200" algn="just">
              <a:defRPr/>
            </a:pPr>
            <a:r>
              <a:rPr lang="tr-TR" sz="2000" dirty="0">
                <a:solidFill>
                  <a:schemeClr val="tx1"/>
                </a:solidFill>
                <a:ea typeface="Times New Roman" pitchFamily="18" charset="0"/>
                <a:cs typeface="Arial" charset="0"/>
              </a:rPr>
              <a:t>Bazen erken ilkbaharda saf olarak ekilen İtalyan çimi ile yaz aylarında </a:t>
            </a:r>
            <a:r>
              <a:rPr lang="tr-TR" sz="2000" b="1" u="sng" dirty="0">
                <a:solidFill>
                  <a:schemeClr val="tx1"/>
                </a:solidFill>
                <a:ea typeface="Times New Roman" pitchFamily="18" charset="0"/>
                <a:cs typeface="Arial" charset="0"/>
              </a:rPr>
              <a:t>geçici bir yeşil örtü tabakası </a:t>
            </a:r>
            <a:r>
              <a:rPr lang="tr-TR" sz="2000" dirty="0">
                <a:solidFill>
                  <a:schemeClr val="tx1"/>
                </a:solidFill>
                <a:ea typeface="Times New Roman" pitchFamily="18" charset="0"/>
                <a:cs typeface="Arial" charset="0"/>
              </a:rPr>
              <a:t>oluşturulur. </a:t>
            </a:r>
          </a:p>
          <a:p>
            <a:pPr indent="457200" algn="just">
              <a:defRPr/>
            </a:pPr>
            <a:r>
              <a:rPr lang="tr-TR" sz="2000" dirty="0" smtClean="0">
                <a:solidFill>
                  <a:schemeClr val="tx1"/>
                </a:solidFill>
                <a:ea typeface="Times New Roman" pitchFamily="18" charset="0"/>
                <a:cs typeface="Arial" charset="0"/>
              </a:rPr>
              <a:t>Sonbaharda </a:t>
            </a:r>
            <a:r>
              <a:rPr lang="tr-TR" sz="2000" dirty="0">
                <a:solidFill>
                  <a:schemeClr val="tx1"/>
                </a:solidFill>
                <a:ea typeface="Times New Roman" pitchFamily="18" charset="0"/>
                <a:cs typeface="Arial" charset="0"/>
              </a:rPr>
              <a:t>sürülerek veya </a:t>
            </a:r>
            <a:r>
              <a:rPr lang="tr-TR" sz="2000" dirty="0" err="1">
                <a:solidFill>
                  <a:schemeClr val="tx1"/>
                </a:solidFill>
                <a:ea typeface="Times New Roman" pitchFamily="18" charset="0"/>
                <a:cs typeface="Arial" charset="0"/>
              </a:rPr>
              <a:t>herbisit</a:t>
            </a:r>
            <a:r>
              <a:rPr lang="tr-TR" sz="2000" dirty="0">
                <a:solidFill>
                  <a:schemeClr val="tx1"/>
                </a:solidFill>
                <a:ea typeface="Times New Roman" pitchFamily="18" charset="0"/>
                <a:cs typeface="Arial" charset="0"/>
              </a:rPr>
              <a:t> ile öldürülen İtalyan çimi örtüsünün yerine istenilen karışımlar ekilebilir. </a:t>
            </a:r>
          </a:p>
          <a:p>
            <a:pPr indent="457200" algn="just">
              <a:defRPr/>
            </a:pPr>
            <a:endParaRPr lang="tr-TR" sz="2000" dirty="0">
              <a:solidFill>
                <a:schemeClr val="tx1"/>
              </a:solidFill>
              <a:ea typeface="Times New Roman" pitchFamily="18" charset="0"/>
              <a:cs typeface="Arial" charset="0"/>
            </a:endParaRPr>
          </a:p>
          <a:p>
            <a:pPr indent="457200" algn="just">
              <a:defRPr/>
            </a:pPr>
            <a:r>
              <a:rPr lang="tr-TR" sz="2000" dirty="0">
                <a:solidFill>
                  <a:schemeClr val="tx1"/>
                </a:solidFill>
                <a:ea typeface="Times New Roman" pitchFamily="18" charset="0"/>
                <a:cs typeface="Arial" charset="0"/>
              </a:rPr>
              <a:t>Kış aylarında sararan Uganda veya Bermuda çimi alanlarına sonbaharda serpilerek ekilen İtalyan çimi, kısa sürede yeşil bir bitki örtüsü oluşturur. </a:t>
            </a:r>
          </a:p>
          <a:p>
            <a:pPr indent="457200" algn="just">
              <a:defRPr/>
            </a:pPr>
            <a:endParaRPr lang="tr-TR" sz="2000" dirty="0">
              <a:solidFill>
                <a:schemeClr val="tx1"/>
              </a:solidFill>
              <a:ea typeface="Times New Roman" pitchFamily="18" charset="0"/>
              <a:cs typeface="Arial" charset="0"/>
            </a:endParaRPr>
          </a:p>
          <a:p>
            <a:pPr indent="457200" algn="just">
              <a:defRPr/>
            </a:pPr>
            <a:r>
              <a:rPr lang="tr-TR" sz="2000" dirty="0">
                <a:solidFill>
                  <a:schemeClr val="tx1"/>
                </a:solidFill>
                <a:ea typeface="Times New Roman" pitchFamily="18" charset="0"/>
                <a:cs typeface="Arial" charset="0"/>
              </a:rPr>
              <a:t>Gübreleme ve bakım işlemleri İngiliz çimine benzerlik gösterir.</a:t>
            </a:r>
          </a:p>
        </p:txBody>
      </p:sp>
    </p:spTree>
  </p:cSld>
  <p:clrMapOvr>
    <a:masterClrMapping/>
  </p:clrMapOvr>
  <p:transition spd="slow">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1 Dikdörtgen"/>
          <p:cNvSpPr/>
          <p:nvPr/>
        </p:nvSpPr>
        <p:spPr>
          <a:xfrm>
            <a:off x="3428992" y="785794"/>
            <a:ext cx="1106137" cy="707886"/>
          </a:xfrm>
          <a:prstGeom prst="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tr-TR" sz="4000" b="1" i="1" dirty="0">
                <a:solidFill>
                  <a:schemeClr val="tx1"/>
                </a:solidFill>
                <a:ea typeface="Times New Roman" pitchFamily="18" charset="0"/>
                <a:cs typeface="Arial" charset="0"/>
              </a:rPr>
              <a:t>Poa </a:t>
            </a:r>
            <a:endParaRPr lang="tr-TR" sz="4000" b="1" dirty="0"/>
          </a:p>
        </p:txBody>
      </p:sp>
      <p:sp>
        <p:nvSpPr>
          <p:cNvPr id="3" name="2 Dikdörtgen"/>
          <p:cNvSpPr/>
          <p:nvPr/>
        </p:nvSpPr>
        <p:spPr>
          <a:xfrm>
            <a:off x="1000100" y="1928802"/>
            <a:ext cx="6000792" cy="46196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Çayır Salkım Otu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Poa </a:t>
            </a:r>
            <a:r>
              <a:rPr lang="tr-TR" sz="2400" i="1" dirty="0" err="1">
                <a:solidFill>
                  <a:schemeClr val="tx1"/>
                </a:solidFill>
                <a:ea typeface="Times New Roman" pitchFamily="18" charset="0"/>
                <a:cs typeface="Arial" charset="0"/>
              </a:rPr>
              <a:t>pratensis</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
        <p:nvSpPr>
          <p:cNvPr id="12" name="11 Dikdörtgen"/>
          <p:cNvSpPr/>
          <p:nvPr/>
        </p:nvSpPr>
        <p:spPr>
          <a:xfrm>
            <a:off x="1000100" y="2609848"/>
            <a:ext cx="6000792" cy="46196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Adi Salkım Otu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Poa </a:t>
            </a:r>
            <a:r>
              <a:rPr lang="tr-TR" sz="2400" i="1" dirty="0" err="1">
                <a:solidFill>
                  <a:schemeClr val="tx1"/>
                </a:solidFill>
                <a:ea typeface="Times New Roman" pitchFamily="18" charset="0"/>
                <a:cs typeface="Arial" charset="0"/>
              </a:rPr>
              <a:t>trivialis</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
        <p:nvSpPr>
          <p:cNvPr id="13" name="12 Dikdörtgen"/>
          <p:cNvSpPr/>
          <p:nvPr/>
        </p:nvSpPr>
        <p:spPr>
          <a:xfrm>
            <a:off x="1000100" y="3324228"/>
            <a:ext cx="6000792" cy="46196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Yassı Salkım Otu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Poa </a:t>
            </a:r>
            <a:r>
              <a:rPr lang="tr-TR" sz="2400" i="1" dirty="0" err="1">
                <a:solidFill>
                  <a:schemeClr val="tx1"/>
                </a:solidFill>
                <a:ea typeface="Times New Roman" pitchFamily="18" charset="0"/>
                <a:cs typeface="Arial" charset="0"/>
              </a:rPr>
              <a:t>compressa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
        <p:nvSpPr>
          <p:cNvPr id="14" name="13 Dikdörtgen"/>
          <p:cNvSpPr/>
          <p:nvPr/>
        </p:nvSpPr>
        <p:spPr>
          <a:xfrm>
            <a:off x="1000100" y="4038608"/>
            <a:ext cx="6000792" cy="46166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Orman Salkım Otu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Poa </a:t>
            </a:r>
            <a:r>
              <a:rPr lang="tr-TR" sz="2400" i="1" dirty="0" err="1">
                <a:solidFill>
                  <a:schemeClr val="tx1"/>
                </a:solidFill>
                <a:ea typeface="Times New Roman" pitchFamily="18" charset="0"/>
                <a:cs typeface="Arial" charset="0"/>
              </a:rPr>
              <a:t>nemoralis</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
        <p:nvSpPr>
          <p:cNvPr id="15" name="14 Dikdörtgen"/>
          <p:cNvSpPr/>
          <p:nvPr/>
        </p:nvSpPr>
        <p:spPr>
          <a:xfrm>
            <a:off x="1000100" y="4753285"/>
            <a:ext cx="6000792" cy="46166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Yıllık Salkım Otu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Poa </a:t>
            </a:r>
            <a:r>
              <a:rPr lang="tr-TR" sz="2400" i="1" dirty="0" err="1">
                <a:solidFill>
                  <a:schemeClr val="tx1"/>
                </a:solidFill>
                <a:ea typeface="Times New Roman" pitchFamily="18" charset="0"/>
                <a:cs typeface="Arial" charset="0"/>
              </a:rPr>
              <a:t>annua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Tree>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6 Resim" descr="Poa_pratensis2.jpg"/>
          <p:cNvPicPr>
            <a:picLocks noChangeAspect="1"/>
          </p:cNvPicPr>
          <p:nvPr/>
        </p:nvPicPr>
        <p:blipFill>
          <a:blip r:embed="rId2"/>
          <a:srcRect/>
          <a:stretch>
            <a:fillRect/>
          </a:stretch>
        </p:blipFill>
        <p:spPr bwMode="auto">
          <a:xfrm>
            <a:off x="5189538" y="857250"/>
            <a:ext cx="3740150" cy="5500688"/>
          </a:xfrm>
          <a:prstGeom prst="rect">
            <a:avLst/>
          </a:prstGeom>
          <a:noFill/>
          <a:ln w="9525">
            <a:noFill/>
            <a:miter lim="800000"/>
            <a:headEnd/>
            <a:tailEnd/>
          </a:ln>
        </p:spPr>
      </p:pic>
      <p:sp>
        <p:nvSpPr>
          <p:cNvPr id="16387" name="Rectangle 1"/>
          <p:cNvSpPr>
            <a:spLocks noChangeArrowheads="1"/>
          </p:cNvSpPr>
          <p:nvPr/>
        </p:nvSpPr>
        <p:spPr bwMode="auto">
          <a:xfrm>
            <a:off x="285751" y="1357313"/>
            <a:ext cx="6215076" cy="2246769"/>
          </a:xfrm>
          <a:prstGeom prst="rect">
            <a:avLst/>
          </a:prstGeom>
          <a:solidFill>
            <a:schemeClr val="accent3">
              <a:lumMod val="60000"/>
              <a:lumOff val="40000"/>
            </a:schemeClr>
          </a:solidFill>
          <a:ln>
            <a:headEnd/>
            <a:tailEnd/>
          </a:ln>
        </p:spPr>
        <p:style>
          <a:lnRef idx="3">
            <a:schemeClr val="lt1"/>
          </a:lnRef>
          <a:fillRef idx="1">
            <a:schemeClr val="accent3"/>
          </a:fillRef>
          <a:effectRef idx="1">
            <a:schemeClr val="accent3"/>
          </a:effectRef>
          <a:fontRef idx="minor">
            <a:schemeClr val="lt1"/>
          </a:fontRef>
        </p:style>
        <p:txBody>
          <a:bodyPr wrap="square" anchor="ctr">
            <a:spAutoFit/>
          </a:bodyPr>
          <a:lstStyle/>
          <a:p>
            <a:pPr indent="457200" algn="just" eaLnBrk="0" hangingPunct="0">
              <a:defRPr/>
            </a:pPr>
            <a:r>
              <a:rPr lang="tr-TR" sz="2000" dirty="0">
                <a:solidFill>
                  <a:schemeClr val="tx1"/>
                </a:solidFill>
                <a:ea typeface="Times New Roman" pitchFamily="18" charset="0"/>
                <a:cs typeface="Arial" charset="0"/>
              </a:rPr>
              <a:t>Dünyada en fazla kullanılan çim bitkilerinden birisidir. </a:t>
            </a:r>
            <a:endParaRPr lang="tr-TR" sz="2000" dirty="0" smtClean="0">
              <a:solidFill>
                <a:schemeClr val="tx1"/>
              </a:solidFill>
              <a:ea typeface="Times New Roman" pitchFamily="18" charset="0"/>
              <a:cs typeface="Arial" charset="0"/>
            </a:endParaRPr>
          </a:p>
          <a:p>
            <a:pPr indent="457200" algn="just" eaLnBrk="0" hangingPunct="0">
              <a:defRPr/>
            </a:pPr>
            <a:endParaRPr lang="tr-TR" sz="2000" dirty="0" smtClean="0">
              <a:solidFill>
                <a:schemeClr val="tx1"/>
              </a:solidFill>
              <a:ea typeface="Times New Roman" pitchFamily="18" charset="0"/>
              <a:cs typeface="Arial" charset="0"/>
            </a:endParaRPr>
          </a:p>
          <a:p>
            <a:pPr indent="457200" algn="just" eaLnBrk="0" hangingPunct="0">
              <a:defRPr/>
            </a:pPr>
            <a:r>
              <a:rPr lang="tr-TR" sz="2000" dirty="0" smtClean="0">
                <a:solidFill>
                  <a:schemeClr val="tx1"/>
                </a:solidFill>
                <a:ea typeface="Times New Roman" pitchFamily="18" charset="0"/>
                <a:cs typeface="Arial" charset="0"/>
              </a:rPr>
              <a:t>Uzun </a:t>
            </a:r>
            <a:r>
              <a:rPr lang="tr-TR" sz="2000" dirty="0">
                <a:solidFill>
                  <a:schemeClr val="tx1"/>
                </a:solidFill>
                <a:ea typeface="Times New Roman" pitchFamily="18" charset="0"/>
                <a:cs typeface="Arial" charset="0"/>
              </a:rPr>
              <a:t>ömürlüdür. </a:t>
            </a:r>
          </a:p>
          <a:p>
            <a:pPr indent="457200" algn="just" eaLnBrk="0" hangingPunct="0">
              <a:defRPr/>
            </a:pPr>
            <a:endParaRPr lang="tr-TR" sz="2000" dirty="0">
              <a:solidFill>
                <a:schemeClr val="tx1"/>
              </a:solidFill>
              <a:ea typeface="Times New Roman" pitchFamily="18" charset="0"/>
              <a:cs typeface="Arial" charset="0"/>
            </a:endParaRPr>
          </a:p>
          <a:p>
            <a:pPr indent="457200" algn="just" eaLnBrk="0" hangingPunct="0">
              <a:defRPr/>
            </a:pPr>
            <a:r>
              <a:rPr lang="tr-TR" sz="2000" dirty="0">
                <a:solidFill>
                  <a:schemeClr val="tx1"/>
                </a:solidFill>
                <a:ea typeface="Times New Roman" pitchFamily="18" charset="0"/>
                <a:cs typeface="Arial" charset="0"/>
              </a:rPr>
              <a:t>Çok sık ve ince yapılı bir yeşil alan </a:t>
            </a:r>
          </a:p>
          <a:p>
            <a:pPr indent="457200" algn="just" eaLnBrk="0" hangingPunct="0">
              <a:defRPr/>
            </a:pPr>
            <a:endParaRPr lang="tr-TR" sz="2000" dirty="0">
              <a:solidFill>
                <a:schemeClr val="tx1"/>
              </a:solidFill>
              <a:ea typeface="Times New Roman" pitchFamily="18" charset="0"/>
              <a:cs typeface="Arial" charset="0"/>
            </a:endParaRPr>
          </a:p>
          <a:p>
            <a:pPr indent="457200" algn="just" eaLnBrk="0" hangingPunct="0">
              <a:defRPr/>
            </a:pPr>
            <a:r>
              <a:rPr lang="tr-TR" sz="2000" dirty="0">
                <a:solidFill>
                  <a:schemeClr val="tx1"/>
                </a:solidFill>
                <a:ea typeface="Times New Roman" pitchFamily="18" charset="0"/>
                <a:cs typeface="Arial" charset="0"/>
              </a:rPr>
              <a:t>Yaprakları kayık şeklinde, tüysüz, mavi-yeşil renkli </a:t>
            </a:r>
          </a:p>
        </p:txBody>
      </p:sp>
      <p:sp>
        <p:nvSpPr>
          <p:cNvPr id="16388" name="7 Dikdörtgen"/>
          <p:cNvSpPr>
            <a:spLocks noChangeArrowheads="1"/>
          </p:cNvSpPr>
          <p:nvPr/>
        </p:nvSpPr>
        <p:spPr bwMode="auto">
          <a:xfrm>
            <a:off x="571500" y="428625"/>
            <a:ext cx="4643438"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indent="92075" algn="just">
              <a:defRPr/>
            </a:pPr>
            <a:r>
              <a:rPr lang="tr-TR" sz="2400" b="1" dirty="0">
                <a:solidFill>
                  <a:schemeClr val="tx1"/>
                </a:solidFill>
                <a:ea typeface="Times New Roman" pitchFamily="18" charset="0"/>
                <a:cs typeface="Arial" charset="0"/>
              </a:rPr>
              <a:t>Çayır Salkım Otu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Poa </a:t>
            </a:r>
            <a:r>
              <a:rPr lang="tr-TR" sz="2400" i="1" dirty="0" err="1">
                <a:solidFill>
                  <a:schemeClr val="tx1"/>
                </a:solidFill>
                <a:ea typeface="Times New Roman" pitchFamily="18" charset="0"/>
                <a:cs typeface="Arial" charset="0"/>
              </a:rPr>
              <a:t>pratensis</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 </a:t>
            </a:r>
          </a:p>
        </p:txBody>
      </p:sp>
    </p:spTree>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2 Resim" descr="6a00d8341d6b4a53ef00e54f3595928834-800wi.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5" name="Rectangle 1"/>
          <p:cNvSpPr>
            <a:spLocks noChangeArrowheads="1"/>
          </p:cNvSpPr>
          <p:nvPr/>
        </p:nvSpPr>
        <p:spPr bwMode="auto">
          <a:xfrm>
            <a:off x="285750" y="4000500"/>
            <a:ext cx="8286750" cy="1200329"/>
          </a:xfrm>
          <a:prstGeom prst="rect">
            <a:avLst/>
          </a:prstGeom>
          <a:solidFill>
            <a:srgbClr val="92D050">
              <a:alpha val="56862"/>
            </a:srgbClr>
          </a:solidFill>
          <a:ln w="9525">
            <a:noFill/>
            <a:miter lim="800000"/>
            <a:headEnd/>
            <a:tailEnd/>
          </a:ln>
        </p:spPr>
        <p:txBody>
          <a:bodyPr anchor="ctr">
            <a:spAutoFit/>
          </a:bodyPr>
          <a:lstStyle/>
          <a:p>
            <a:pPr indent="182563" algn="just" eaLnBrk="0" hangingPunct="0">
              <a:buFont typeface="Arial" charset="0"/>
              <a:buChar char="•"/>
            </a:pPr>
            <a:r>
              <a:rPr lang="tr-TR" dirty="0">
                <a:cs typeface="Times New Roman" pitchFamily="18" charset="0"/>
              </a:rPr>
              <a:t>Optimum gelişmelerini 15-21 °</a:t>
            </a:r>
            <a:r>
              <a:rPr lang="tr-TR" dirty="0" err="1">
                <a:cs typeface="Times New Roman" pitchFamily="18" charset="0"/>
              </a:rPr>
              <a:t>C'de</a:t>
            </a:r>
            <a:r>
              <a:rPr lang="tr-TR" dirty="0">
                <a:cs typeface="Times New Roman" pitchFamily="18" charset="0"/>
              </a:rPr>
              <a:t> yaparlar.</a:t>
            </a:r>
          </a:p>
          <a:p>
            <a:pPr indent="182563" algn="just" eaLnBrk="0" hangingPunct="0">
              <a:buFont typeface="Arial" charset="0"/>
              <a:buChar char="•"/>
            </a:pPr>
            <a:r>
              <a:rPr lang="tr-TR" dirty="0">
                <a:cs typeface="Times New Roman" pitchFamily="18" charset="0"/>
              </a:rPr>
              <a:t> Kökenleri çoğunlukla Avrupa ve Asya'nın serin bölgeleri olan bu türlerin tohumları 0 °</a:t>
            </a:r>
            <a:r>
              <a:rPr lang="tr-TR" dirty="0" err="1">
                <a:cs typeface="Times New Roman" pitchFamily="18" charset="0"/>
              </a:rPr>
              <a:t>C'nin</a:t>
            </a:r>
            <a:r>
              <a:rPr lang="tr-TR" dirty="0">
                <a:cs typeface="Times New Roman" pitchFamily="18" charset="0"/>
              </a:rPr>
              <a:t> hemen üzerindeki sıcaklıklarda çimlenebilirler. </a:t>
            </a:r>
          </a:p>
          <a:p>
            <a:pPr indent="182563" algn="just" eaLnBrk="0" hangingPunct="0">
              <a:buFont typeface="Arial" charset="0"/>
              <a:buChar char="•"/>
            </a:pPr>
            <a:r>
              <a:rPr lang="tr-TR" dirty="0">
                <a:cs typeface="Times New Roman" pitchFamily="18" charset="0"/>
              </a:rPr>
              <a:t>Soğuğa oldukça dayanıklı olup karasal </a:t>
            </a:r>
            <a:r>
              <a:rPr lang="tr-TR" dirty="0" smtClean="0">
                <a:cs typeface="Times New Roman" pitchFamily="18" charset="0"/>
              </a:rPr>
              <a:t>iklimde </a:t>
            </a:r>
            <a:r>
              <a:rPr lang="tr-TR" dirty="0">
                <a:cs typeface="Times New Roman" pitchFamily="18" charset="0"/>
              </a:rPr>
              <a:t>başarı ile kullanılır. </a:t>
            </a:r>
            <a:endParaRPr lang="tr-TR" b="1" dirty="0">
              <a:cs typeface="Times New Roman" pitchFamily="18" charset="0"/>
            </a:endParaRPr>
          </a:p>
        </p:txBody>
      </p:sp>
      <p:sp>
        <p:nvSpPr>
          <p:cNvPr id="3076" name="3 Dikdörtgen"/>
          <p:cNvSpPr>
            <a:spLocks noChangeArrowheads="1"/>
          </p:cNvSpPr>
          <p:nvPr/>
        </p:nvSpPr>
        <p:spPr bwMode="auto">
          <a:xfrm>
            <a:off x="285750" y="3181350"/>
            <a:ext cx="5429250" cy="461963"/>
          </a:xfrm>
          <a:prstGeom prst="rect">
            <a:avLst/>
          </a:prstGeom>
          <a:solidFill>
            <a:srgbClr val="92D050">
              <a:alpha val="50980"/>
            </a:srgbClr>
          </a:solidFill>
          <a:ln w="9525">
            <a:noFill/>
            <a:miter lim="800000"/>
            <a:headEnd/>
            <a:tailEnd/>
          </a:ln>
        </p:spPr>
        <p:txBody>
          <a:bodyPr>
            <a:spAutoFit/>
          </a:bodyPr>
          <a:lstStyle/>
          <a:p>
            <a:pPr algn="ctr"/>
            <a:r>
              <a:rPr lang="tr-TR" sz="2400" b="1"/>
              <a:t>SERİN İKLİM ÇİM BİTKİLERİ</a:t>
            </a:r>
            <a:endParaRPr lang="tr-TR" sz="2400"/>
          </a:p>
        </p:txBody>
      </p:sp>
      <p:sp>
        <p:nvSpPr>
          <p:cNvPr id="3077" name="4 Dikdörtgen"/>
          <p:cNvSpPr>
            <a:spLocks noChangeArrowheads="1"/>
          </p:cNvSpPr>
          <p:nvPr/>
        </p:nvSpPr>
        <p:spPr bwMode="auto">
          <a:xfrm>
            <a:off x="1500188" y="142875"/>
            <a:ext cx="6724650" cy="584200"/>
          </a:xfrm>
          <a:prstGeom prst="rect">
            <a:avLst/>
          </a:prstGeom>
          <a:solidFill>
            <a:srgbClr val="92D050">
              <a:alpha val="56078"/>
            </a:srgbClr>
          </a:solidFill>
          <a:ln w="9525">
            <a:noFill/>
            <a:miter lim="800000"/>
            <a:headEnd/>
            <a:tailEnd/>
          </a:ln>
        </p:spPr>
        <p:txBody>
          <a:bodyPr wrap="none">
            <a:spAutoFit/>
          </a:bodyPr>
          <a:lstStyle/>
          <a:p>
            <a:pPr algn="ctr"/>
            <a:r>
              <a:rPr lang="tr-TR" sz="3200" b="1">
                <a:latin typeface="Verdana" pitchFamily="34" charset="0"/>
                <a:cs typeface="Times New Roman" pitchFamily="18" charset="0"/>
              </a:rPr>
              <a:t>BUĞDAYGİL ÇİM BİTKİLERİ </a:t>
            </a:r>
          </a:p>
        </p:txBody>
      </p:sp>
      <p:sp>
        <p:nvSpPr>
          <p:cNvPr id="6" name="5 Dikdörtgen"/>
          <p:cNvSpPr/>
          <p:nvPr/>
        </p:nvSpPr>
        <p:spPr>
          <a:xfrm>
            <a:off x="428625" y="1214438"/>
            <a:ext cx="5786438" cy="9239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marL="0" lvl="1" indent="182563" algn="just" eaLnBrk="0" hangingPunct="0">
              <a:defRPr/>
            </a:pPr>
            <a:r>
              <a:rPr lang="tr-TR" dirty="0">
                <a:cs typeface="Times New Roman" pitchFamily="18" charset="0"/>
              </a:rPr>
              <a:t>Optimum büyüme ve gelişme sıcaklığı istekleri yönünden;</a:t>
            </a:r>
          </a:p>
          <a:p>
            <a:pPr marL="0" lvl="1" indent="182563" algn="just" eaLnBrk="0" hangingPunct="0">
              <a:buFontTx/>
              <a:buAutoNum type="arabicPeriod"/>
              <a:defRPr/>
            </a:pPr>
            <a:r>
              <a:rPr lang="tr-TR" dirty="0">
                <a:cs typeface="Times New Roman" pitchFamily="18" charset="0"/>
              </a:rPr>
              <a:t>Serin İklim Çim Bitkileri</a:t>
            </a:r>
          </a:p>
          <a:p>
            <a:pPr marL="0" lvl="1" indent="182563" algn="just" eaLnBrk="0" hangingPunct="0">
              <a:buFontTx/>
              <a:buAutoNum type="arabicPeriod"/>
              <a:defRPr/>
            </a:pPr>
            <a:r>
              <a:rPr lang="tr-TR" dirty="0">
                <a:cs typeface="Times New Roman" pitchFamily="18" charset="0"/>
              </a:rPr>
              <a:t>Sıcak İklim Çim Bitkileri</a:t>
            </a:r>
          </a:p>
        </p:txBody>
      </p:sp>
    </p:spTree>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2 Resim" descr="DSCN3197.JP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0483" name="1 Dikdörtgen"/>
          <p:cNvSpPr>
            <a:spLocks noChangeArrowheads="1"/>
          </p:cNvSpPr>
          <p:nvPr/>
        </p:nvSpPr>
        <p:spPr bwMode="auto">
          <a:xfrm>
            <a:off x="0" y="0"/>
            <a:ext cx="9144000" cy="1754187"/>
          </a:xfrm>
          <a:prstGeom prst="rect">
            <a:avLst/>
          </a:prstGeom>
          <a:solidFill>
            <a:schemeClr val="tx1">
              <a:lumMod val="75000"/>
              <a:lumOff val="25000"/>
              <a:alpha val="68000"/>
            </a:schemeClr>
          </a:solidFill>
          <a:ln w="9525">
            <a:noFill/>
            <a:miter lim="800000"/>
            <a:headEnd/>
            <a:tailEnd/>
          </a:ln>
        </p:spPr>
        <p:txBody>
          <a:bodyPr wrap="square">
            <a:spAutoFit/>
          </a:bodyPr>
          <a:lstStyle/>
          <a:p>
            <a:pPr indent="457200" algn="just" eaLnBrk="0" hangingPunct="0"/>
            <a:r>
              <a:rPr lang="tr-TR" dirty="0">
                <a:solidFill>
                  <a:srgbClr val="32EE3B"/>
                </a:solidFill>
                <a:ea typeface="Times New Roman" pitchFamily="18" charset="0"/>
                <a:cs typeface="Arial" charset="0"/>
              </a:rPr>
              <a:t>Çimlenme ve sürme hızının yavaş olması nedeni ile tesisi oldukça zordur. Ancak uygun şartlarda </a:t>
            </a:r>
            <a:r>
              <a:rPr lang="tr-TR" b="1" u="sng" dirty="0">
                <a:solidFill>
                  <a:srgbClr val="FF0000"/>
                </a:solidFill>
                <a:ea typeface="Times New Roman" pitchFamily="18" charset="0"/>
                <a:cs typeface="Arial" charset="0"/>
              </a:rPr>
              <a:t>köksap</a:t>
            </a:r>
            <a:r>
              <a:rPr lang="tr-TR" b="1" u="sng" dirty="0">
                <a:solidFill>
                  <a:srgbClr val="32EE3B"/>
                </a:solidFill>
                <a:ea typeface="Times New Roman" pitchFamily="18" charset="0"/>
                <a:cs typeface="Arial" charset="0"/>
              </a:rPr>
              <a:t>ları</a:t>
            </a:r>
            <a:r>
              <a:rPr lang="tr-TR" dirty="0">
                <a:solidFill>
                  <a:srgbClr val="32EE3B"/>
                </a:solidFill>
                <a:ea typeface="Times New Roman" pitchFamily="18" charset="0"/>
                <a:cs typeface="Arial" charset="0"/>
              </a:rPr>
              <a:t> ile hızla yayılır. </a:t>
            </a:r>
          </a:p>
          <a:p>
            <a:pPr indent="457200" algn="just" eaLnBrk="0" hangingPunct="0"/>
            <a:endParaRPr lang="tr-TR" dirty="0">
              <a:solidFill>
                <a:srgbClr val="32EE3B"/>
              </a:solidFill>
              <a:ea typeface="Times New Roman" pitchFamily="18" charset="0"/>
              <a:cs typeface="Arial" charset="0"/>
            </a:endParaRPr>
          </a:p>
          <a:p>
            <a:pPr indent="457200" algn="just" eaLnBrk="0" hangingPunct="0"/>
            <a:r>
              <a:rPr lang="tr-TR" dirty="0">
                <a:solidFill>
                  <a:srgbClr val="32EE3B"/>
                </a:solidFill>
                <a:ea typeface="Times New Roman" pitchFamily="18" charset="0"/>
                <a:cs typeface="Arial" charset="0"/>
              </a:rPr>
              <a:t>5 ayda bir sürgünden 6-15 cm uzunluğunda </a:t>
            </a:r>
            <a:r>
              <a:rPr lang="tr-TR" dirty="0" err="1">
                <a:solidFill>
                  <a:srgbClr val="32EE3B"/>
                </a:solidFill>
                <a:ea typeface="Times New Roman" pitchFamily="18" charset="0"/>
                <a:cs typeface="Arial" charset="0"/>
              </a:rPr>
              <a:t>rizom</a:t>
            </a:r>
            <a:r>
              <a:rPr lang="tr-TR" dirty="0">
                <a:solidFill>
                  <a:srgbClr val="32EE3B"/>
                </a:solidFill>
                <a:ea typeface="Times New Roman" pitchFamily="18" charset="0"/>
                <a:cs typeface="Arial" charset="0"/>
              </a:rPr>
              <a:t> oluşturabilir. Bu </a:t>
            </a:r>
            <a:r>
              <a:rPr lang="tr-TR" dirty="0" err="1">
                <a:solidFill>
                  <a:srgbClr val="32EE3B"/>
                </a:solidFill>
                <a:ea typeface="Times New Roman" pitchFamily="18" charset="0"/>
                <a:cs typeface="Arial" charset="0"/>
              </a:rPr>
              <a:t>rizomun</a:t>
            </a:r>
            <a:r>
              <a:rPr lang="tr-TR" dirty="0">
                <a:solidFill>
                  <a:srgbClr val="32EE3B"/>
                </a:solidFill>
                <a:ea typeface="Times New Roman" pitchFamily="18" charset="0"/>
                <a:cs typeface="Arial" charset="0"/>
              </a:rPr>
              <a:t> her boğumundan yeni sürgün ve kök üretmesi sonucu çok sık bir örtü oluşturabilir. </a:t>
            </a:r>
            <a:r>
              <a:rPr lang="tr-TR" b="1" dirty="0">
                <a:solidFill>
                  <a:srgbClr val="FF0000"/>
                </a:solidFill>
                <a:ea typeface="Times New Roman" pitchFamily="18" charset="0"/>
                <a:cs typeface="Arial" charset="0"/>
              </a:rPr>
              <a:t>Rekabet gücü çok yüksektir</a:t>
            </a:r>
            <a:r>
              <a:rPr lang="tr-TR" b="1" dirty="0">
                <a:solidFill>
                  <a:srgbClr val="32EE3B"/>
                </a:solidFill>
                <a:ea typeface="Times New Roman" pitchFamily="18" charset="0"/>
                <a:cs typeface="Arial" charset="0"/>
              </a:rPr>
              <a:t>. </a:t>
            </a:r>
            <a:endParaRPr lang="tr-TR" dirty="0">
              <a:solidFill>
                <a:srgbClr val="32EE3B"/>
              </a:solidFill>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1506" name="6 Resim" descr="Poa pratensis3.jpg"/>
          <p:cNvPicPr>
            <a:picLocks noChangeAspect="1"/>
          </p:cNvPicPr>
          <p:nvPr/>
        </p:nvPicPr>
        <p:blipFill>
          <a:blip r:embed="rId2"/>
          <a:srcRect/>
          <a:stretch>
            <a:fillRect/>
          </a:stretch>
        </p:blipFill>
        <p:spPr bwMode="auto">
          <a:xfrm>
            <a:off x="2357438" y="3929063"/>
            <a:ext cx="3714750" cy="2363787"/>
          </a:xfrm>
          <a:prstGeom prst="rect">
            <a:avLst/>
          </a:prstGeom>
          <a:noFill/>
          <a:ln w="9525">
            <a:noFill/>
            <a:miter lim="800000"/>
            <a:headEnd/>
            <a:tailEnd/>
          </a:ln>
        </p:spPr>
      </p:pic>
      <p:sp>
        <p:nvSpPr>
          <p:cNvPr id="17411" name="Rectangle 1"/>
          <p:cNvSpPr>
            <a:spLocks noChangeArrowheads="1"/>
          </p:cNvSpPr>
          <p:nvPr/>
        </p:nvSpPr>
        <p:spPr bwMode="auto">
          <a:xfrm>
            <a:off x="714375" y="857250"/>
            <a:ext cx="7929563" cy="2554288"/>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spAutoFit/>
          </a:bodyPr>
          <a:lstStyle/>
          <a:p>
            <a:pPr algn="just">
              <a:defRPr/>
            </a:pPr>
            <a:r>
              <a:rPr lang="tr-TR" sz="2000" dirty="0">
                <a:solidFill>
                  <a:schemeClr val="accent6">
                    <a:lumMod val="50000"/>
                  </a:schemeClr>
                </a:solidFill>
                <a:ea typeface="Times New Roman" pitchFamily="18" charset="0"/>
                <a:cs typeface="Arial" charset="0"/>
              </a:rPr>
              <a:t>Serin ve nemli bölgelerde çok iyi gelişir, sıcak ve kurakta büyüme yavaşlar. </a:t>
            </a:r>
          </a:p>
          <a:p>
            <a:pPr algn="just">
              <a:defRPr/>
            </a:pPr>
            <a:endParaRPr lang="tr-TR" sz="2000" dirty="0">
              <a:solidFill>
                <a:schemeClr val="accent6">
                  <a:lumMod val="50000"/>
                </a:schemeClr>
              </a:solidFill>
              <a:ea typeface="Times New Roman" pitchFamily="18" charset="0"/>
              <a:cs typeface="Arial" charset="0"/>
            </a:endParaRPr>
          </a:p>
          <a:p>
            <a:pPr algn="just">
              <a:defRPr/>
            </a:pPr>
            <a:r>
              <a:rPr lang="tr-TR" sz="2000" dirty="0">
                <a:solidFill>
                  <a:schemeClr val="accent6">
                    <a:lumMod val="50000"/>
                  </a:schemeClr>
                </a:solidFill>
                <a:ea typeface="Times New Roman" pitchFamily="18" charset="0"/>
                <a:cs typeface="Arial" charset="0"/>
              </a:rPr>
              <a:t>Su ihtiyacı çok fazladır. Sıcak dönemlerde sulama yapıldığı halde büyümesi yavaşlar.  </a:t>
            </a:r>
          </a:p>
          <a:p>
            <a:pPr algn="just">
              <a:defRPr/>
            </a:pPr>
            <a:endParaRPr lang="tr-TR" sz="2000" dirty="0">
              <a:solidFill>
                <a:schemeClr val="accent6">
                  <a:lumMod val="50000"/>
                </a:schemeClr>
              </a:solidFill>
              <a:ea typeface="Times New Roman" pitchFamily="18" charset="0"/>
              <a:cs typeface="Arial" charset="0"/>
            </a:endParaRPr>
          </a:p>
          <a:p>
            <a:pPr algn="just">
              <a:defRPr/>
            </a:pPr>
            <a:r>
              <a:rPr lang="tr-TR" sz="2000" dirty="0">
                <a:solidFill>
                  <a:schemeClr val="accent6">
                    <a:lumMod val="50000"/>
                  </a:schemeClr>
                </a:solidFill>
                <a:ea typeface="Times New Roman" pitchFamily="18" charset="0"/>
                <a:cs typeface="Arial" charset="0"/>
              </a:rPr>
              <a:t>Yaz kuraklarında </a:t>
            </a:r>
            <a:r>
              <a:rPr lang="tr-TR" sz="2000" dirty="0" err="1">
                <a:solidFill>
                  <a:schemeClr val="accent6">
                    <a:lumMod val="50000"/>
                  </a:schemeClr>
                </a:solidFill>
                <a:ea typeface="Times New Roman" pitchFamily="18" charset="0"/>
                <a:cs typeface="Arial" charset="0"/>
              </a:rPr>
              <a:t>dormansi</a:t>
            </a:r>
            <a:r>
              <a:rPr lang="tr-TR" sz="2000" dirty="0">
                <a:solidFill>
                  <a:schemeClr val="accent6">
                    <a:lumMod val="50000"/>
                  </a:schemeClr>
                </a:solidFill>
                <a:ea typeface="Times New Roman" pitchFamily="18" charset="0"/>
                <a:cs typeface="Arial" charset="0"/>
              </a:rPr>
              <a:t> (uyku) durumuna geçer, koşullar iyiye gittiğinde tekrar sürgün vermeye başlar. Örneğin kurak dönemden 2-3 hafta sonra tam bir yeşil örtü ortaya çıkabilmektedir.             </a:t>
            </a:r>
          </a:p>
        </p:txBody>
      </p:sp>
    </p:spTree>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16200000"/>
        </a:gradFill>
        <a:effectLst/>
      </p:bgPr>
    </p:bg>
    <p:spTree>
      <p:nvGrpSpPr>
        <p:cNvPr id="1" name=""/>
        <p:cNvGrpSpPr/>
        <p:nvPr/>
      </p:nvGrpSpPr>
      <p:grpSpPr>
        <a:xfrm>
          <a:off x="0" y="0"/>
          <a:ext cx="0" cy="0"/>
          <a:chOff x="0" y="0"/>
          <a:chExt cx="0" cy="0"/>
        </a:xfrm>
      </p:grpSpPr>
      <p:sp>
        <p:nvSpPr>
          <p:cNvPr id="2" name="1 Dikdörtgen"/>
          <p:cNvSpPr/>
          <p:nvPr/>
        </p:nvSpPr>
        <p:spPr>
          <a:xfrm>
            <a:off x="642938" y="2143125"/>
            <a:ext cx="7358062" cy="193833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just">
              <a:lnSpc>
                <a:spcPct val="150000"/>
              </a:lnSpc>
              <a:defRPr/>
            </a:pPr>
            <a:r>
              <a:rPr lang="tr-TR" sz="2000" dirty="0">
                <a:solidFill>
                  <a:schemeClr val="tx1"/>
                </a:solidFill>
                <a:ea typeface="Times New Roman" pitchFamily="18" charset="0"/>
                <a:cs typeface="Arial" charset="0"/>
              </a:rPr>
              <a:t>İlkbahar ve sonbahar dönemlerinde çok iyi bir yeşil alan oluşturur. </a:t>
            </a:r>
          </a:p>
          <a:p>
            <a:pPr algn="just">
              <a:lnSpc>
                <a:spcPct val="150000"/>
              </a:lnSpc>
              <a:defRPr/>
            </a:pPr>
            <a:r>
              <a:rPr lang="tr-TR" sz="2000" dirty="0">
                <a:solidFill>
                  <a:schemeClr val="tx1"/>
                </a:solidFill>
                <a:ea typeface="Times New Roman" pitchFamily="18" charset="0"/>
                <a:cs typeface="Arial" charset="0"/>
              </a:rPr>
              <a:t>Kışa dayanıklı, </a:t>
            </a:r>
          </a:p>
          <a:p>
            <a:pPr algn="just">
              <a:lnSpc>
                <a:spcPct val="150000"/>
              </a:lnSpc>
              <a:defRPr/>
            </a:pPr>
            <a:r>
              <a:rPr lang="tr-TR" sz="2000" dirty="0">
                <a:solidFill>
                  <a:schemeClr val="tx1"/>
                </a:solidFill>
                <a:ea typeface="Times New Roman" pitchFamily="18" charset="0"/>
                <a:cs typeface="Arial" charset="0"/>
              </a:rPr>
              <a:t>Gölgeye çok dayanıklı değil, </a:t>
            </a:r>
          </a:p>
          <a:p>
            <a:pPr algn="just">
              <a:lnSpc>
                <a:spcPct val="150000"/>
              </a:lnSpc>
              <a:defRPr/>
            </a:pPr>
            <a:r>
              <a:rPr lang="tr-TR" sz="2000" dirty="0">
                <a:solidFill>
                  <a:schemeClr val="tx1"/>
                </a:solidFill>
                <a:ea typeface="Times New Roman" pitchFamily="18" charset="0"/>
                <a:cs typeface="Arial" charset="0"/>
              </a:rPr>
              <a:t>Basılmaya ve çiğnenmeye orta-iyi derecede dayanıklıdır. </a:t>
            </a:r>
            <a:endParaRPr lang="tr-TR" sz="2000" dirty="0">
              <a:solidFill>
                <a:schemeClr val="tx1"/>
              </a:solidFill>
            </a:endParaRPr>
          </a:p>
        </p:txBody>
      </p:sp>
    </p:spTree>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8436" name="Rectangle 1"/>
          <p:cNvSpPr>
            <a:spLocks noChangeArrowheads="1"/>
          </p:cNvSpPr>
          <p:nvPr/>
        </p:nvSpPr>
        <p:spPr bwMode="auto">
          <a:xfrm>
            <a:off x="428625" y="428625"/>
            <a:ext cx="8358188" cy="2246313"/>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indent="457200" algn="just">
              <a:defRPr/>
            </a:pPr>
            <a:r>
              <a:rPr lang="tr-TR" sz="2000" dirty="0">
                <a:solidFill>
                  <a:srgbClr val="000000"/>
                </a:solidFill>
                <a:ea typeface="Times New Roman" pitchFamily="18" charset="0"/>
                <a:cs typeface="Arial" charset="0"/>
              </a:rPr>
              <a:t>Nemli, drenajı iyi, verimli, nötr veya hafif asit (</a:t>
            </a:r>
            <a:r>
              <a:rPr lang="tr-TR" sz="2000" dirty="0" err="1">
                <a:solidFill>
                  <a:srgbClr val="000000"/>
                </a:solidFill>
                <a:ea typeface="Times New Roman" pitchFamily="18" charset="0"/>
                <a:cs typeface="Arial" charset="0"/>
              </a:rPr>
              <a:t>pH</a:t>
            </a:r>
            <a:r>
              <a:rPr lang="tr-TR" sz="2000" dirty="0">
                <a:solidFill>
                  <a:srgbClr val="000000"/>
                </a:solidFill>
                <a:ea typeface="Times New Roman" pitchFamily="18" charset="0"/>
                <a:cs typeface="Arial" charset="0"/>
              </a:rPr>
              <a:t> 6-7) toprakları sever. Drenajı bozuk, fazla asit topraklarda kısa sürede seyrekleşir. </a:t>
            </a:r>
          </a:p>
          <a:p>
            <a:pPr indent="457200" algn="just">
              <a:defRPr/>
            </a:pPr>
            <a:endParaRPr lang="tr-TR" sz="2000" dirty="0">
              <a:solidFill>
                <a:srgbClr val="000000"/>
              </a:solidFill>
              <a:ea typeface="Times New Roman" pitchFamily="18" charset="0"/>
              <a:cs typeface="Arial" charset="0"/>
            </a:endParaRPr>
          </a:p>
          <a:p>
            <a:pPr indent="457200" algn="just">
              <a:defRPr/>
            </a:pPr>
            <a:r>
              <a:rPr lang="tr-TR" sz="2000" dirty="0">
                <a:solidFill>
                  <a:srgbClr val="000000"/>
                </a:solidFill>
                <a:ea typeface="Times New Roman" pitchFamily="18" charset="0"/>
                <a:cs typeface="Arial" charset="0"/>
              </a:rPr>
              <a:t>Park ve bahçeler, oyun ve spor alanları için çok kullanılır. </a:t>
            </a:r>
          </a:p>
          <a:p>
            <a:pPr indent="457200" algn="just">
              <a:defRPr/>
            </a:pPr>
            <a:endParaRPr lang="tr-TR" sz="2000" dirty="0">
              <a:solidFill>
                <a:srgbClr val="000000"/>
              </a:solidFill>
              <a:ea typeface="Times New Roman" pitchFamily="18" charset="0"/>
              <a:cs typeface="Arial" charset="0"/>
            </a:endParaRPr>
          </a:p>
          <a:p>
            <a:pPr indent="457200" algn="just">
              <a:defRPr/>
            </a:pPr>
            <a:r>
              <a:rPr lang="tr-TR" sz="2000" dirty="0">
                <a:solidFill>
                  <a:srgbClr val="000000"/>
                </a:solidFill>
                <a:ea typeface="Times New Roman" pitchFamily="18" charset="0"/>
                <a:cs typeface="Arial" charset="0"/>
              </a:rPr>
              <a:t>Tohumla üretilir. </a:t>
            </a:r>
            <a:endParaRPr lang="tr-TR" sz="2000" dirty="0" smtClean="0">
              <a:solidFill>
                <a:srgbClr val="000000"/>
              </a:solidFill>
              <a:ea typeface="Times New Roman" pitchFamily="18" charset="0"/>
              <a:cs typeface="Arial" charset="0"/>
            </a:endParaRPr>
          </a:p>
          <a:p>
            <a:pPr indent="457200" algn="just">
              <a:defRPr/>
            </a:pPr>
            <a:r>
              <a:rPr lang="tr-TR" sz="2000" dirty="0" smtClean="0">
                <a:solidFill>
                  <a:srgbClr val="000000"/>
                </a:solidFill>
                <a:ea typeface="Times New Roman" pitchFamily="18" charset="0"/>
                <a:cs typeface="Arial" charset="0"/>
              </a:rPr>
              <a:t>Tohumları </a:t>
            </a:r>
            <a:r>
              <a:rPr lang="tr-TR" sz="2000" dirty="0">
                <a:solidFill>
                  <a:srgbClr val="000000"/>
                </a:solidFill>
                <a:ea typeface="Times New Roman" pitchFamily="18" charset="0"/>
                <a:cs typeface="Arial" charset="0"/>
              </a:rPr>
              <a:t>küçük olduğu gibi çimlenmesi geç, fideleri çok zayıftır. </a:t>
            </a:r>
          </a:p>
        </p:txBody>
      </p:sp>
      <p:pic>
        <p:nvPicPr>
          <p:cNvPr id="23555" name="Picture 2" descr="http://www.springfallslandscaping.com/images/sod.jpg"/>
          <p:cNvPicPr>
            <a:picLocks noChangeAspect="1" noChangeArrowheads="1"/>
          </p:cNvPicPr>
          <p:nvPr/>
        </p:nvPicPr>
        <p:blipFill>
          <a:blip r:embed="rId2"/>
          <a:srcRect/>
          <a:stretch>
            <a:fillRect/>
          </a:stretch>
        </p:blipFill>
        <p:spPr bwMode="auto">
          <a:xfrm>
            <a:off x="2428875" y="3714750"/>
            <a:ext cx="4000500" cy="3000375"/>
          </a:xfrm>
          <a:prstGeom prst="rect">
            <a:avLst/>
          </a:prstGeom>
          <a:noFill/>
          <a:ln w="38100">
            <a:solidFill>
              <a:schemeClr val="tx1"/>
            </a:solid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1 Dikdörtgen"/>
          <p:cNvSpPr/>
          <p:nvPr/>
        </p:nvSpPr>
        <p:spPr>
          <a:xfrm>
            <a:off x="928688" y="1143000"/>
            <a:ext cx="7358062" cy="10160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indent="457200" algn="just">
              <a:defRPr/>
            </a:pPr>
            <a:r>
              <a:rPr lang="tr-TR" sz="2000" b="1" dirty="0">
                <a:solidFill>
                  <a:srgbClr val="000000"/>
                </a:solidFill>
                <a:ea typeface="Times New Roman" pitchFamily="18" charset="0"/>
                <a:cs typeface="Arial" charset="0"/>
              </a:rPr>
              <a:t>İlk ekim döneminde, karşısındaki </a:t>
            </a:r>
            <a:r>
              <a:rPr lang="tr-TR" sz="2000" b="1" i="1" dirty="0">
                <a:solidFill>
                  <a:srgbClr val="000000"/>
                </a:solidFill>
                <a:ea typeface="Times New Roman" pitchFamily="18" charset="0"/>
                <a:cs typeface="Arial" charset="0"/>
              </a:rPr>
              <a:t>Lolium </a:t>
            </a:r>
            <a:r>
              <a:rPr lang="tr-TR" sz="2000" b="1" dirty="0">
                <a:solidFill>
                  <a:srgbClr val="000000"/>
                </a:solidFill>
                <a:ea typeface="Times New Roman" pitchFamily="18" charset="0"/>
                <a:cs typeface="Arial" charset="0"/>
              </a:rPr>
              <a:t>ve </a:t>
            </a:r>
            <a:r>
              <a:rPr lang="tr-TR" sz="2000" b="1" i="1" dirty="0">
                <a:solidFill>
                  <a:srgbClr val="000000"/>
                </a:solidFill>
                <a:ea typeface="Times New Roman" pitchFamily="18" charset="0"/>
                <a:cs typeface="Arial" charset="0"/>
              </a:rPr>
              <a:t>Festuca </a:t>
            </a:r>
            <a:r>
              <a:rPr lang="tr-TR" sz="2000" b="1" dirty="0">
                <a:solidFill>
                  <a:srgbClr val="000000"/>
                </a:solidFill>
                <a:ea typeface="Times New Roman" pitchFamily="18" charset="0"/>
                <a:cs typeface="Arial" charset="0"/>
              </a:rPr>
              <a:t>türlerine göre daha geç gelişir. Ancak daha sonra rekabet gücünün yüksekliği ile karışıma hakim olur. </a:t>
            </a:r>
            <a:endParaRPr lang="tr-TR" sz="2000" dirty="0">
              <a:solidFill>
                <a:srgbClr val="000000"/>
              </a:solidFill>
              <a:ea typeface="Times New Roman" pitchFamily="18" charset="0"/>
              <a:cs typeface="Arial" charset="0"/>
            </a:endParaRPr>
          </a:p>
        </p:txBody>
      </p:sp>
      <p:sp>
        <p:nvSpPr>
          <p:cNvPr id="3" name="2 Dikdörtgen"/>
          <p:cNvSpPr/>
          <p:nvPr/>
        </p:nvSpPr>
        <p:spPr>
          <a:xfrm>
            <a:off x="1598613" y="3929063"/>
            <a:ext cx="1262062" cy="5238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tr-TR" sz="2800" b="1" i="1" dirty="0">
                <a:solidFill>
                  <a:srgbClr val="000000"/>
                </a:solidFill>
                <a:ea typeface="Times New Roman" pitchFamily="18" charset="0"/>
                <a:cs typeface="Arial" charset="0"/>
              </a:rPr>
              <a:t>Lolium </a:t>
            </a:r>
            <a:endParaRPr lang="tr-TR" sz="2800" dirty="0"/>
          </a:p>
        </p:txBody>
      </p:sp>
      <p:sp>
        <p:nvSpPr>
          <p:cNvPr id="4" name="3 Dikdörtgen"/>
          <p:cNvSpPr/>
          <p:nvPr/>
        </p:nvSpPr>
        <p:spPr>
          <a:xfrm>
            <a:off x="4170363" y="3929063"/>
            <a:ext cx="1387475" cy="5238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tr-TR" sz="2800" b="1" i="1" dirty="0">
                <a:solidFill>
                  <a:srgbClr val="000000"/>
                </a:solidFill>
                <a:ea typeface="Times New Roman" pitchFamily="18" charset="0"/>
                <a:cs typeface="Arial" charset="0"/>
              </a:rPr>
              <a:t>Festuca </a:t>
            </a:r>
            <a:endParaRPr lang="tr-TR" sz="2800" dirty="0"/>
          </a:p>
        </p:txBody>
      </p:sp>
      <p:sp>
        <p:nvSpPr>
          <p:cNvPr id="5" name="4 Dikdörtgen"/>
          <p:cNvSpPr/>
          <p:nvPr/>
        </p:nvSpPr>
        <p:spPr>
          <a:xfrm>
            <a:off x="6884988" y="3929063"/>
            <a:ext cx="830262" cy="5238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tr-TR" sz="2800" b="1" i="1" dirty="0">
                <a:solidFill>
                  <a:srgbClr val="000000"/>
                </a:solidFill>
                <a:ea typeface="Times New Roman" pitchFamily="18" charset="0"/>
                <a:cs typeface="Arial" charset="0"/>
              </a:rPr>
              <a:t>Poa </a:t>
            </a:r>
            <a:endParaRPr lang="tr-TR" sz="2800" dirty="0"/>
          </a:p>
        </p:txBody>
      </p:sp>
      <p:sp>
        <p:nvSpPr>
          <p:cNvPr id="6" name="5 Sağ Ok"/>
          <p:cNvSpPr/>
          <p:nvPr/>
        </p:nvSpPr>
        <p:spPr>
          <a:xfrm>
            <a:off x="3170238" y="4071938"/>
            <a:ext cx="714375" cy="21431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 name="6 Sağ Ok"/>
          <p:cNvSpPr/>
          <p:nvPr/>
        </p:nvSpPr>
        <p:spPr>
          <a:xfrm>
            <a:off x="5813425" y="4071938"/>
            <a:ext cx="714375" cy="21431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ransition spd="slow">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5602" name="Picture 4" descr="http://www.mobot.org/gardeninghelp/images/low/G920-0901020.jpg"/>
          <p:cNvPicPr>
            <a:picLocks noChangeAspect="1" noChangeArrowheads="1"/>
          </p:cNvPicPr>
          <p:nvPr/>
        </p:nvPicPr>
        <p:blipFill>
          <a:blip r:embed="rId2"/>
          <a:srcRect/>
          <a:stretch>
            <a:fillRect/>
          </a:stretch>
        </p:blipFill>
        <p:spPr bwMode="auto">
          <a:xfrm>
            <a:off x="119063" y="1500188"/>
            <a:ext cx="6953250" cy="5214937"/>
          </a:xfrm>
          <a:prstGeom prst="rect">
            <a:avLst/>
          </a:prstGeom>
          <a:noFill/>
          <a:ln w="41275">
            <a:solidFill>
              <a:schemeClr val="tx1"/>
            </a:solidFill>
            <a:miter lim="800000"/>
            <a:headEnd/>
            <a:tailEnd/>
          </a:ln>
        </p:spPr>
      </p:pic>
      <p:sp>
        <p:nvSpPr>
          <p:cNvPr id="19459" name="1 Dikdörtgen"/>
          <p:cNvSpPr>
            <a:spLocks noChangeArrowheads="1"/>
          </p:cNvSpPr>
          <p:nvPr/>
        </p:nvSpPr>
        <p:spPr bwMode="auto">
          <a:xfrm>
            <a:off x="285750" y="419100"/>
            <a:ext cx="7358063" cy="19383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indent="182563" algn="just">
              <a:lnSpc>
                <a:spcPct val="150000"/>
              </a:lnSpc>
              <a:defRPr/>
            </a:pPr>
            <a:r>
              <a:rPr lang="tr-TR" sz="2000" b="1" dirty="0">
                <a:solidFill>
                  <a:srgbClr val="000000"/>
                </a:solidFill>
                <a:ea typeface="Times New Roman" pitchFamily="18" charset="0"/>
                <a:cs typeface="Arial" charset="0"/>
              </a:rPr>
              <a:t>Kısa boylu </a:t>
            </a:r>
            <a:r>
              <a:rPr lang="tr-TR" sz="2000" b="1" dirty="0" err="1">
                <a:solidFill>
                  <a:srgbClr val="000000"/>
                </a:solidFill>
                <a:ea typeface="Times New Roman" pitchFamily="18" charset="0"/>
                <a:cs typeface="Arial" charset="0"/>
              </a:rPr>
              <a:t>old</a:t>
            </a:r>
            <a:r>
              <a:rPr lang="tr-TR" sz="2000" b="1" dirty="0">
                <a:solidFill>
                  <a:srgbClr val="000000"/>
                </a:solidFill>
                <a:ea typeface="Times New Roman" pitchFamily="18" charset="0"/>
                <a:cs typeface="Arial" charset="0"/>
              </a:rPr>
              <a:t>. biçime çok dayanıklıdır.</a:t>
            </a:r>
            <a:r>
              <a:rPr lang="tr-TR" sz="2000" dirty="0">
                <a:solidFill>
                  <a:srgbClr val="000000"/>
                </a:solidFill>
                <a:ea typeface="Times New Roman" pitchFamily="18" charset="0"/>
                <a:cs typeface="Arial" charset="0"/>
              </a:rPr>
              <a:t> </a:t>
            </a:r>
          </a:p>
          <a:p>
            <a:pPr indent="182563" algn="just">
              <a:lnSpc>
                <a:spcPct val="150000"/>
              </a:lnSpc>
              <a:defRPr/>
            </a:pPr>
            <a:r>
              <a:rPr lang="tr-TR" sz="2000" b="1" i="1" dirty="0">
                <a:solidFill>
                  <a:srgbClr val="000000"/>
                </a:solidFill>
                <a:ea typeface="Times New Roman" pitchFamily="18" charset="0"/>
                <a:cs typeface="Arial" charset="0"/>
              </a:rPr>
              <a:t>2.5 </a:t>
            </a:r>
            <a:r>
              <a:rPr lang="tr-TR" sz="2000" b="1" dirty="0">
                <a:solidFill>
                  <a:srgbClr val="000000"/>
                </a:solidFill>
                <a:ea typeface="Times New Roman" pitchFamily="18" charset="0"/>
                <a:cs typeface="Arial" charset="0"/>
              </a:rPr>
              <a:t>cm</a:t>
            </a:r>
            <a:r>
              <a:rPr lang="tr-TR" sz="2000" dirty="0">
                <a:solidFill>
                  <a:srgbClr val="000000"/>
                </a:solidFill>
                <a:ea typeface="Times New Roman" pitchFamily="18" charset="0"/>
                <a:cs typeface="Arial" charset="0"/>
              </a:rPr>
              <a:t> önerilir. </a:t>
            </a:r>
          </a:p>
          <a:p>
            <a:pPr indent="182563" algn="just">
              <a:lnSpc>
                <a:spcPct val="150000"/>
              </a:lnSpc>
              <a:defRPr/>
            </a:pPr>
            <a:r>
              <a:rPr lang="tr-TR" sz="2000" dirty="0">
                <a:solidFill>
                  <a:srgbClr val="000000"/>
                </a:solidFill>
                <a:ea typeface="Times New Roman" pitchFamily="18" charset="0"/>
                <a:cs typeface="Arial" charset="0"/>
              </a:rPr>
              <a:t>Aylık </a:t>
            </a:r>
            <a:r>
              <a:rPr lang="tr-TR" sz="2000" b="1" dirty="0">
                <a:solidFill>
                  <a:srgbClr val="000000"/>
                </a:solidFill>
                <a:ea typeface="Times New Roman" pitchFamily="18" charset="0"/>
                <a:cs typeface="Arial" charset="0"/>
              </a:rPr>
              <a:t>2-4 gr/m</a:t>
            </a:r>
            <a:r>
              <a:rPr lang="tr-TR" sz="2000" b="1" baseline="30000" dirty="0">
                <a:solidFill>
                  <a:srgbClr val="000000"/>
                </a:solidFill>
                <a:ea typeface="Times New Roman" pitchFamily="18" charset="0"/>
                <a:cs typeface="Arial" charset="0"/>
              </a:rPr>
              <a:t>2</a:t>
            </a:r>
            <a:r>
              <a:rPr lang="tr-TR" sz="2000" b="1" dirty="0">
                <a:solidFill>
                  <a:srgbClr val="000000"/>
                </a:solidFill>
                <a:ea typeface="Times New Roman" pitchFamily="18" charset="0"/>
                <a:cs typeface="Arial" charset="0"/>
              </a:rPr>
              <a:t> N</a:t>
            </a:r>
            <a:r>
              <a:rPr lang="tr-TR" sz="2000" dirty="0">
                <a:solidFill>
                  <a:srgbClr val="000000"/>
                </a:solidFill>
                <a:ea typeface="Times New Roman" pitchFamily="18" charset="0"/>
                <a:cs typeface="Arial" charset="0"/>
              </a:rPr>
              <a:t> atılmalıdır. </a:t>
            </a:r>
          </a:p>
          <a:p>
            <a:pPr indent="182563" algn="just">
              <a:lnSpc>
                <a:spcPct val="150000"/>
              </a:lnSpc>
              <a:defRPr/>
            </a:pPr>
            <a:r>
              <a:rPr lang="tr-TR" sz="2000" dirty="0">
                <a:solidFill>
                  <a:srgbClr val="000000"/>
                </a:solidFill>
                <a:ea typeface="Times New Roman" pitchFamily="18" charset="0"/>
                <a:cs typeface="Arial" charset="0"/>
              </a:rPr>
              <a:t>Kurağa biraz dayanıklı olmakla birlikte, düzenli sulama yapılmalıdır. </a:t>
            </a:r>
            <a:endParaRPr lang="tr-TR" sz="2000" dirty="0">
              <a:ea typeface="Times New Roman" pitchFamily="18" charset="0"/>
              <a:cs typeface="Arial" charset="0"/>
            </a:endParaRPr>
          </a:p>
        </p:txBody>
      </p:sp>
      <p:pic>
        <p:nvPicPr>
          <p:cNvPr id="25604" name="2 Resim" descr="Poa pratensis2.jpg"/>
          <p:cNvPicPr>
            <a:picLocks noChangeAspect="1"/>
          </p:cNvPicPr>
          <p:nvPr/>
        </p:nvPicPr>
        <p:blipFill>
          <a:blip r:embed="rId3"/>
          <a:srcRect/>
          <a:stretch>
            <a:fillRect/>
          </a:stretch>
        </p:blipFill>
        <p:spPr bwMode="auto">
          <a:xfrm>
            <a:off x="6207125" y="0"/>
            <a:ext cx="2936875" cy="1930400"/>
          </a:xfrm>
          <a:prstGeom prst="rect">
            <a:avLst/>
          </a:prstGeom>
          <a:noFill/>
          <a:ln w="38100">
            <a:solidFill>
              <a:schemeClr val="tx1"/>
            </a:solid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6626" name="2 Resim" descr="Poa_trivialis.jpg"/>
          <p:cNvPicPr>
            <a:picLocks noChangeAspect="1"/>
          </p:cNvPicPr>
          <p:nvPr/>
        </p:nvPicPr>
        <p:blipFill>
          <a:blip r:embed="rId2"/>
          <a:srcRect/>
          <a:stretch>
            <a:fillRect/>
          </a:stretch>
        </p:blipFill>
        <p:spPr bwMode="auto">
          <a:xfrm>
            <a:off x="4643438" y="500063"/>
            <a:ext cx="4000500" cy="6000750"/>
          </a:xfrm>
          <a:prstGeom prst="rect">
            <a:avLst/>
          </a:prstGeom>
          <a:noFill/>
          <a:ln w="44450">
            <a:solidFill>
              <a:schemeClr val="tx1"/>
            </a:solidFill>
            <a:miter lim="800000"/>
            <a:headEnd/>
            <a:tailEnd/>
          </a:ln>
        </p:spPr>
      </p:pic>
      <p:sp>
        <p:nvSpPr>
          <p:cNvPr id="20483" name="Rectangle 1"/>
          <p:cNvSpPr>
            <a:spLocks noChangeArrowheads="1"/>
          </p:cNvSpPr>
          <p:nvPr/>
        </p:nvSpPr>
        <p:spPr bwMode="auto">
          <a:xfrm>
            <a:off x="214313" y="1857375"/>
            <a:ext cx="4357687" cy="317023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indent="457200" algn="just" eaLnBrk="0" hangingPunct="0">
              <a:defRPr/>
            </a:pPr>
            <a:r>
              <a:rPr lang="tr-TR" sz="2000" dirty="0">
                <a:solidFill>
                  <a:srgbClr val="000000"/>
                </a:solidFill>
                <a:ea typeface="Times New Roman" pitchFamily="18" charset="0"/>
                <a:cs typeface="Arial" charset="0"/>
              </a:rPr>
              <a:t>Toprak ve iklim istekleri çayır </a:t>
            </a:r>
            <a:r>
              <a:rPr lang="tr-TR" sz="2000" dirty="0" err="1">
                <a:solidFill>
                  <a:srgbClr val="000000"/>
                </a:solidFill>
                <a:ea typeface="Times New Roman" pitchFamily="18" charset="0"/>
                <a:cs typeface="Arial" charset="0"/>
              </a:rPr>
              <a:t>salkımotuna</a:t>
            </a:r>
            <a:r>
              <a:rPr lang="tr-TR" sz="2000" dirty="0">
                <a:solidFill>
                  <a:srgbClr val="000000"/>
                </a:solidFill>
                <a:ea typeface="Times New Roman" pitchFamily="18" charset="0"/>
                <a:cs typeface="Arial" charset="0"/>
              </a:rPr>
              <a:t> benzerse de çim özellikleri oldukça farklıdır. </a:t>
            </a:r>
          </a:p>
          <a:p>
            <a:pPr indent="457200" algn="just" eaLnBrk="0" hangingPunct="0">
              <a:defRPr/>
            </a:pPr>
            <a:endParaRPr lang="tr-TR" sz="2000" dirty="0">
              <a:solidFill>
                <a:srgbClr val="000000"/>
              </a:solidFill>
              <a:ea typeface="Times New Roman" pitchFamily="18" charset="0"/>
              <a:cs typeface="Arial" charset="0"/>
            </a:endParaRPr>
          </a:p>
          <a:p>
            <a:pPr indent="263525" algn="just" eaLnBrk="0" hangingPunct="0">
              <a:defRPr/>
            </a:pPr>
            <a:r>
              <a:rPr lang="tr-TR" sz="2000" dirty="0">
                <a:solidFill>
                  <a:srgbClr val="000000"/>
                </a:solidFill>
                <a:ea typeface="Times New Roman" pitchFamily="18" charset="0"/>
                <a:cs typeface="Arial" charset="0"/>
              </a:rPr>
              <a:t>İnce yapılı, </a:t>
            </a:r>
            <a:r>
              <a:rPr lang="tr-TR" sz="2000" b="1" dirty="0">
                <a:solidFill>
                  <a:srgbClr val="000000"/>
                </a:solidFill>
                <a:ea typeface="Times New Roman" pitchFamily="18" charset="0"/>
                <a:cs typeface="Arial" charset="0"/>
              </a:rPr>
              <a:t>açık yeşil </a:t>
            </a:r>
            <a:r>
              <a:rPr lang="tr-TR" sz="2000" dirty="0">
                <a:solidFill>
                  <a:srgbClr val="000000"/>
                </a:solidFill>
                <a:ea typeface="Times New Roman" pitchFamily="18" charset="0"/>
                <a:cs typeface="Arial" charset="0"/>
              </a:rPr>
              <a:t>bir çim oluşturur. </a:t>
            </a:r>
          </a:p>
          <a:p>
            <a:pPr indent="263525" algn="just" eaLnBrk="0" hangingPunct="0">
              <a:defRPr/>
            </a:pPr>
            <a:endParaRPr lang="tr-TR" sz="2000" dirty="0">
              <a:solidFill>
                <a:srgbClr val="000000"/>
              </a:solidFill>
              <a:ea typeface="Times New Roman" pitchFamily="18" charset="0"/>
              <a:cs typeface="Arial" charset="0"/>
            </a:endParaRPr>
          </a:p>
          <a:p>
            <a:pPr indent="263525" algn="just" eaLnBrk="0" hangingPunct="0">
              <a:defRPr/>
            </a:pPr>
            <a:r>
              <a:rPr lang="tr-TR" sz="2000" dirty="0">
                <a:solidFill>
                  <a:srgbClr val="000000"/>
                </a:solidFill>
                <a:ea typeface="Times New Roman" pitchFamily="18" charset="0"/>
                <a:cs typeface="Arial" charset="0"/>
              </a:rPr>
              <a:t>Yatık bir şekilde gelişir, </a:t>
            </a:r>
            <a:r>
              <a:rPr lang="tr-TR" sz="2000" b="1" dirty="0">
                <a:solidFill>
                  <a:srgbClr val="000000"/>
                </a:solidFill>
                <a:ea typeface="Times New Roman" pitchFamily="18" charset="0"/>
                <a:cs typeface="Arial" charset="0"/>
              </a:rPr>
              <a:t>sülüklü</a:t>
            </a:r>
            <a:r>
              <a:rPr lang="tr-TR" sz="2000" dirty="0">
                <a:solidFill>
                  <a:srgbClr val="000000"/>
                </a:solidFill>
                <a:ea typeface="Times New Roman" pitchFamily="18" charset="0"/>
                <a:cs typeface="Arial" charset="0"/>
              </a:rPr>
              <a:t>dür. </a:t>
            </a:r>
          </a:p>
          <a:p>
            <a:pPr indent="263525" algn="just" eaLnBrk="0" hangingPunct="0">
              <a:defRPr/>
            </a:pPr>
            <a:endParaRPr lang="tr-TR" sz="2000" dirty="0">
              <a:solidFill>
                <a:srgbClr val="000000"/>
              </a:solidFill>
              <a:ea typeface="Times New Roman" pitchFamily="18" charset="0"/>
              <a:cs typeface="Arial" charset="0"/>
            </a:endParaRPr>
          </a:p>
          <a:p>
            <a:pPr indent="263525" algn="just" eaLnBrk="0" hangingPunct="0">
              <a:defRPr/>
            </a:pPr>
            <a:r>
              <a:rPr lang="tr-TR" sz="2000" dirty="0">
                <a:solidFill>
                  <a:srgbClr val="000000"/>
                </a:solidFill>
                <a:ea typeface="Times New Roman" pitchFamily="18" charset="0"/>
                <a:cs typeface="Arial" charset="0"/>
              </a:rPr>
              <a:t>Birim alanda daha az kardeşlendiği için daha </a:t>
            </a:r>
            <a:r>
              <a:rPr lang="tr-TR" sz="2000" b="1" dirty="0">
                <a:solidFill>
                  <a:srgbClr val="000000"/>
                </a:solidFill>
                <a:ea typeface="Times New Roman" pitchFamily="18" charset="0"/>
                <a:cs typeface="Arial" charset="0"/>
              </a:rPr>
              <a:t>seyrek</a:t>
            </a:r>
            <a:r>
              <a:rPr lang="tr-TR" sz="2000" dirty="0">
                <a:solidFill>
                  <a:srgbClr val="000000"/>
                </a:solidFill>
                <a:ea typeface="Times New Roman" pitchFamily="18" charset="0"/>
                <a:cs typeface="Arial" charset="0"/>
              </a:rPr>
              <a:t> yapılı bir çim oluşturur. </a:t>
            </a:r>
            <a:endParaRPr lang="tr-TR" sz="2000" dirty="0">
              <a:ea typeface="Times New Roman" pitchFamily="18" charset="0"/>
              <a:cs typeface="Arial" charset="0"/>
            </a:endParaRPr>
          </a:p>
        </p:txBody>
      </p:sp>
      <p:sp>
        <p:nvSpPr>
          <p:cNvPr id="20484" name="3 Dikdörtgen"/>
          <p:cNvSpPr>
            <a:spLocks noChangeArrowheads="1"/>
          </p:cNvSpPr>
          <p:nvPr/>
        </p:nvSpPr>
        <p:spPr bwMode="auto">
          <a:xfrm>
            <a:off x="214313" y="1071563"/>
            <a:ext cx="4286250" cy="4619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indent="90488" algn="just">
              <a:defRPr/>
            </a:pPr>
            <a:r>
              <a:rPr lang="tr-TR" sz="2400" b="1" dirty="0">
                <a:solidFill>
                  <a:srgbClr val="000000"/>
                </a:solidFill>
                <a:ea typeface="Times New Roman" pitchFamily="18" charset="0"/>
                <a:cs typeface="Arial" charset="0"/>
              </a:rPr>
              <a:t>Adi </a:t>
            </a:r>
            <a:r>
              <a:rPr lang="tr-TR" sz="2400" b="1" dirty="0" err="1">
                <a:solidFill>
                  <a:srgbClr val="000000"/>
                </a:solidFill>
                <a:ea typeface="Times New Roman" pitchFamily="18" charset="0"/>
                <a:cs typeface="Arial" charset="0"/>
              </a:rPr>
              <a:t>Salkımotu</a:t>
            </a:r>
            <a:r>
              <a:rPr lang="tr-TR" sz="2400" b="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Poa </a:t>
            </a:r>
            <a:r>
              <a:rPr lang="tr-TR" sz="2400" i="1" dirty="0" err="1" smtClean="0">
                <a:solidFill>
                  <a:srgbClr val="000000"/>
                </a:solidFill>
                <a:ea typeface="Times New Roman" pitchFamily="18" charset="0"/>
                <a:cs typeface="Arial" charset="0"/>
              </a:rPr>
              <a:t>trivialis</a:t>
            </a:r>
            <a:r>
              <a:rPr lang="tr-TR" sz="2400" i="1" dirty="0" smtClean="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L.)</a:t>
            </a:r>
          </a:p>
        </p:txBody>
      </p:sp>
    </p:spTree>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ppdl.purdue.edu/PPDL/images/pannua1.gif"/>
          <p:cNvPicPr>
            <a:picLocks noChangeAspect="1" noChangeArrowheads="1"/>
          </p:cNvPicPr>
          <p:nvPr/>
        </p:nvPicPr>
        <p:blipFill>
          <a:blip r:embed="rId2"/>
          <a:srcRect/>
          <a:stretch>
            <a:fillRect/>
          </a:stretch>
        </p:blipFill>
        <p:spPr bwMode="auto">
          <a:xfrm>
            <a:off x="0" y="0"/>
            <a:ext cx="9148763" cy="6858000"/>
          </a:xfrm>
          <a:prstGeom prst="rect">
            <a:avLst/>
          </a:prstGeom>
          <a:noFill/>
          <a:ln w="9525">
            <a:noFill/>
            <a:miter lim="800000"/>
            <a:headEnd/>
            <a:tailEnd/>
          </a:ln>
        </p:spPr>
      </p:pic>
      <p:sp>
        <p:nvSpPr>
          <p:cNvPr id="27651" name="2 Metin kutusu"/>
          <p:cNvSpPr txBox="1">
            <a:spLocks noChangeArrowheads="1"/>
          </p:cNvSpPr>
          <p:nvPr/>
        </p:nvSpPr>
        <p:spPr bwMode="auto">
          <a:xfrm>
            <a:off x="6357938" y="5000625"/>
            <a:ext cx="1785937" cy="646113"/>
          </a:xfrm>
          <a:prstGeom prst="rect">
            <a:avLst/>
          </a:prstGeom>
          <a:solidFill>
            <a:srgbClr val="49701E"/>
          </a:solidFill>
          <a:ln w="9525">
            <a:noFill/>
            <a:miter lim="800000"/>
            <a:headEnd/>
            <a:tailEnd/>
          </a:ln>
        </p:spPr>
        <p:txBody>
          <a:bodyPr>
            <a:spAutoFit/>
          </a:bodyPr>
          <a:lstStyle/>
          <a:p>
            <a:pPr algn="ctr"/>
            <a:r>
              <a:rPr lang="tr-TR" dirty="0">
                <a:solidFill>
                  <a:schemeClr val="bg1"/>
                </a:solidFill>
              </a:rPr>
              <a:t>Adi salkım otu</a:t>
            </a:r>
          </a:p>
          <a:p>
            <a:pPr algn="ctr"/>
            <a:r>
              <a:rPr lang="tr-TR" dirty="0">
                <a:solidFill>
                  <a:schemeClr val="bg1"/>
                </a:solidFill>
              </a:rPr>
              <a:t>(Poa </a:t>
            </a:r>
            <a:r>
              <a:rPr lang="tr-TR" dirty="0" err="1">
                <a:solidFill>
                  <a:schemeClr val="bg1"/>
                </a:solidFill>
              </a:rPr>
              <a:t>trivialis</a:t>
            </a:r>
            <a:r>
              <a:rPr lang="tr-TR" dirty="0">
                <a:solidFill>
                  <a:schemeClr val="bg1"/>
                </a:solidFill>
              </a:rPr>
              <a:t>)</a:t>
            </a:r>
          </a:p>
        </p:txBody>
      </p:sp>
    </p:spTree>
  </p:cSld>
  <p:clrMapOvr>
    <a:masterClrMapping/>
  </p:clrMapOvr>
  <p:transition spd="slow">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8674" name="Picture 2" descr="http://hcs.osu.edu/images/cd4082/jpeg/cd4082-07.jpeg"/>
          <p:cNvPicPr>
            <a:picLocks noChangeAspect="1" noChangeArrowheads="1"/>
          </p:cNvPicPr>
          <p:nvPr/>
        </p:nvPicPr>
        <p:blipFill>
          <a:blip r:embed="rId2"/>
          <a:srcRect/>
          <a:stretch>
            <a:fillRect/>
          </a:stretch>
        </p:blipFill>
        <p:spPr bwMode="auto">
          <a:xfrm>
            <a:off x="1785938" y="2786063"/>
            <a:ext cx="4899025" cy="3271837"/>
          </a:xfrm>
          <a:prstGeom prst="rect">
            <a:avLst/>
          </a:prstGeom>
          <a:noFill/>
          <a:ln w="9525">
            <a:noFill/>
            <a:miter lim="800000"/>
            <a:headEnd/>
            <a:tailEnd/>
          </a:ln>
        </p:spPr>
      </p:pic>
      <p:sp>
        <p:nvSpPr>
          <p:cNvPr id="22531" name="2 Dikdörtgen"/>
          <p:cNvSpPr>
            <a:spLocks noChangeArrowheads="1"/>
          </p:cNvSpPr>
          <p:nvPr/>
        </p:nvSpPr>
        <p:spPr bwMode="auto">
          <a:xfrm>
            <a:off x="642938" y="285728"/>
            <a:ext cx="8143904" cy="255454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indent="457200" algn="just" eaLnBrk="0" hangingPunct="0">
              <a:defRPr/>
            </a:pPr>
            <a:r>
              <a:rPr lang="tr-TR" sz="2000" dirty="0">
                <a:solidFill>
                  <a:srgbClr val="000000"/>
                </a:solidFill>
                <a:ea typeface="Times New Roman" pitchFamily="18" charset="0"/>
                <a:cs typeface="Arial" charset="0"/>
              </a:rPr>
              <a:t>Uzun ömürlüdür. </a:t>
            </a:r>
            <a:endParaRPr lang="tr-TR" sz="2000" dirty="0" smtClean="0">
              <a:solidFill>
                <a:srgbClr val="000000"/>
              </a:solidFill>
              <a:ea typeface="Times New Roman" pitchFamily="18" charset="0"/>
              <a:cs typeface="Arial" charset="0"/>
            </a:endParaRPr>
          </a:p>
          <a:p>
            <a:pPr indent="457200" algn="just" eaLnBrk="0" hangingPunct="0">
              <a:defRPr/>
            </a:pPr>
            <a:r>
              <a:rPr lang="tr-TR" sz="2000" dirty="0" smtClean="0">
                <a:solidFill>
                  <a:srgbClr val="000000"/>
                </a:solidFill>
                <a:ea typeface="Times New Roman" pitchFamily="18" charset="0"/>
                <a:cs typeface="Arial" charset="0"/>
              </a:rPr>
              <a:t>Nemli </a:t>
            </a:r>
            <a:r>
              <a:rPr lang="tr-TR" sz="2000" dirty="0">
                <a:solidFill>
                  <a:srgbClr val="000000"/>
                </a:solidFill>
                <a:ea typeface="Times New Roman" pitchFamily="18" charset="0"/>
                <a:cs typeface="Arial" charset="0"/>
              </a:rPr>
              <a:t>ve serin bölgelerdeki ince yapılı su tutan topraklarda iyi gelişir. </a:t>
            </a:r>
            <a:endParaRPr lang="tr-TR" sz="2000" dirty="0" smtClean="0">
              <a:solidFill>
                <a:srgbClr val="000000"/>
              </a:solidFill>
              <a:ea typeface="Times New Roman" pitchFamily="18" charset="0"/>
              <a:cs typeface="Arial" charset="0"/>
            </a:endParaRPr>
          </a:p>
          <a:p>
            <a:pPr indent="457200" algn="just" eaLnBrk="0" hangingPunct="0">
              <a:defRPr/>
            </a:pPr>
            <a:endParaRPr lang="tr-TR" sz="2000" dirty="0" smtClean="0">
              <a:solidFill>
                <a:srgbClr val="000000"/>
              </a:solidFill>
              <a:ea typeface="Times New Roman" pitchFamily="18" charset="0"/>
              <a:cs typeface="Arial" charset="0"/>
            </a:endParaRPr>
          </a:p>
          <a:p>
            <a:pPr indent="457200" algn="just" eaLnBrk="0" hangingPunct="0">
              <a:defRPr/>
            </a:pPr>
            <a:r>
              <a:rPr lang="tr-TR" sz="2000" dirty="0" smtClean="0">
                <a:solidFill>
                  <a:srgbClr val="000000"/>
                </a:solidFill>
                <a:ea typeface="Times New Roman" pitchFamily="18" charset="0"/>
                <a:cs typeface="Arial" charset="0"/>
              </a:rPr>
              <a:t>Kurağa </a:t>
            </a:r>
            <a:r>
              <a:rPr lang="tr-TR" sz="2000" dirty="0">
                <a:solidFill>
                  <a:srgbClr val="000000"/>
                </a:solidFill>
                <a:ea typeface="Times New Roman" pitchFamily="18" charset="0"/>
                <a:cs typeface="Arial" charset="0"/>
              </a:rPr>
              <a:t>ve sıcağa dayanımı çok zayıftır. Buna karşılık soğuklardan zarar görmez. </a:t>
            </a:r>
          </a:p>
          <a:p>
            <a:pPr indent="457200" algn="just" eaLnBrk="0" hangingPunct="0">
              <a:defRPr/>
            </a:pPr>
            <a:endParaRPr lang="tr-TR" sz="2000" b="1" dirty="0">
              <a:solidFill>
                <a:srgbClr val="000000"/>
              </a:solidFill>
              <a:ea typeface="Times New Roman" pitchFamily="18" charset="0"/>
              <a:cs typeface="Arial" charset="0"/>
            </a:endParaRPr>
          </a:p>
          <a:p>
            <a:pPr indent="457200" algn="just" eaLnBrk="0" hangingPunct="0">
              <a:defRPr/>
            </a:pPr>
            <a:r>
              <a:rPr lang="tr-TR" sz="2000" b="1" dirty="0">
                <a:solidFill>
                  <a:srgbClr val="000000"/>
                </a:solidFill>
                <a:ea typeface="Times New Roman" pitchFamily="18" charset="0"/>
                <a:cs typeface="Arial" charset="0"/>
              </a:rPr>
              <a:t>Gölgeye karşı dayanıklılığı ile tanınır</a:t>
            </a:r>
            <a:r>
              <a:rPr lang="tr-TR" sz="2000" dirty="0">
                <a:solidFill>
                  <a:srgbClr val="000000"/>
                </a:solidFill>
                <a:ea typeface="Times New Roman" pitchFamily="18" charset="0"/>
                <a:cs typeface="Arial" charset="0"/>
              </a:rPr>
              <a:t>. </a:t>
            </a:r>
          </a:p>
          <a:p>
            <a:pPr indent="457200" algn="just" eaLnBrk="0" hangingPunct="0">
              <a:defRPr/>
            </a:pPr>
            <a:r>
              <a:rPr lang="tr-TR" sz="2000" b="1" dirty="0">
                <a:solidFill>
                  <a:srgbClr val="000000"/>
                </a:solidFill>
                <a:ea typeface="Times New Roman" pitchFamily="18" charset="0"/>
                <a:cs typeface="Arial" charset="0"/>
              </a:rPr>
              <a:t>Basılmaya ve çiğnenmeye dayanımı ise çok zayıftır</a:t>
            </a:r>
            <a:r>
              <a:rPr lang="tr-TR" sz="2000" dirty="0">
                <a:solidFill>
                  <a:srgbClr val="000000"/>
                </a:solidFill>
                <a:ea typeface="Times New Roman" pitchFamily="18" charset="0"/>
                <a:cs typeface="Arial" charset="0"/>
              </a:rPr>
              <a:t>. </a:t>
            </a:r>
            <a:endParaRPr lang="tr-TR" sz="2000" dirty="0">
              <a:ea typeface="Times New Roman" pitchFamily="18" charset="0"/>
              <a:cs typeface="Arial" charset="0"/>
            </a:endParaRPr>
          </a:p>
        </p:txBody>
      </p:sp>
      <p:sp>
        <p:nvSpPr>
          <p:cNvPr id="4" name="3 Dikdörtgen"/>
          <p:cNvSpPr/>
          <p:nvPr/>
        </p:nvSpPr>
        <p:spPr>
          <a:xfrm>
            <a:off x="8022097" y="6453538"/>
            <a:ext cx="907621" cy="261610"/>
          </a:xfrm>
          <a:prstGeom prst="rect">
            <a:avLst/>
          </a:prstGeom>
        </p:spPr>
        <p:txBody>
          <a:bodyPr wrap="none">
            <a:spAutoFit/>
          </a:bodyPr>
          <a:lstStyle/>
          <a:p>
            <a:r>
              <a:rPr lang="tr-TR" sz="1100" i="1" dirty="0" smtClean="0"/>
              <a:t>Poa </a:t>
            </a:r>
            <a:r>
              <a:rPr lang="tr-TR" sz="1100" i="1" dirty="0" err="1" smtClean="0"/>
              <a:t>trivialis</a:t>
            </a:r>
            <a:endParaRPr lang="tr-TR" sz="1100" i="1" dirty="0"/>
          </a:p>
        </p:txBody>
      </p:sp>
    </p:spTree>
  </p:cSld>
  <p:clrMapOvr>
    <a:masterClrMapping/>
  </p:clrMapOvr>
  <p:transition spd="slow">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7001">
              <a:srgbClr val="E6E6E6"/>
            </a:gs>
            <a:gs pos="32001">
              <a:srgbClr val="7D8496"/>
            </a:gs>
            <a:gs pos="47000">
              <a:srgbClr val="E6E6E6"/>
            </a:gs>
            <a:gs pos="85001">
              <a:srgbClr val="7D8496"/>
            </a:gs>
            <a:gs pos="100000">
              <a:srgbClr val="E6E6E6"/>
            </a:gs>
          </a:gsLst>
          <a:lin ang="16200000"/>
        </a:gradFill>
        <a:effectLst/>
      </p:bgPr>
    </p:bg>
    <p:spTree>
      <p:nvGrpSpPr>
        <p:cNvPr id="1" name=""/>
        <p:cNvGrpSpPr/>
        <p:nvPr/>
      </p:nvGrpSpPr>
      <p:grpSpPr>
        <a:xfrm>
          <a:off x="0" y="0"/>
          <a:ext cx="0" cy="0"/>
          <a:chOff x="0" y="0"/>
          <a:chExt cx="0" cy="0"/>
        </a:xfrm>
      </p:grpSpPr>
      <p:sp>
        <p:nvSpPr>
          <p:cNvPr id="23554" name="1 Dikdörtgen"/>
          <p:cNvSpPr>
            <a:spLocks noChangeArrowheads="1"/>
          </p:cNvSpPr>
          <p:nvPr/>
        </p:nvSpPr>
        <p:spPr bwMode="auto">
          <a:xfrm>
            <a:off x="785813" y="1028700"/>
            <a:ext cx="7715250" cy="3446463"/>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indent="457200" algn="just" eaLnBrk="0" hangingPunct="0">
              <a:defRPr/>
            </a:pPr>
            <a:r>
              <a:rPr lang="tr-TR" dirty="0">
                <a:ea typeface="Times New Roman" pitchFamily="18" charset="0"/>
                <a:cs typeface="Arial" charset="0"/>
              </a:rPr>
              <a:t>Kırmızı yumak ile birlikte gölge alanlara ekimi önerilir. </a:t>
            </a:r>
          </a:p>
          <a:p>
            <a:pPr indent="457200" algn="just" eaLnBrk="0" hangingPunct="0">
              <a:defRPr/>
            </a:pPr>
            <a:r>
              <a:rPr lang="tr-TR" dirty="0">
                <a:ea typeface="Times New Roman" pitchFamily="18" charset="0"/>
                <a:cs typeface="Arial" charset="0"/>
              </a:rPr>
              <a:t>Tohumla üretilir. Tohumları çok küçük, çimlenmesi ise oldukça geçtir. </a:t>
            </a:r>
          </a:p>
          <a:p>
            <a:pPr indent="457200" algn="just" eaLnBrk="0" hangingPunct="0">
              <a:defRPr/>
            </a:pPr>
            <a:endParaRPr lang="tr-TR" dirty="0">
              <a:ea typeface="Times New Roman" pitchFamily="18" charset="0"/>
              <a:cs typeface="Arial" charset="0"/>
            </a:endParaRPr>
          </a:p>
          <a:p>
            <a:pPr indent="457200" algn="just" eaLnBrk="0" hangingPunct="0">
              <a:defRPr/>
            </a:pPr>
            <a:r>
              <a:rPr lang="tr-TR" dirty="0">
                <a:ea typeface="Times New Roman" pitchFamily="18" charset="0"/>
                <a:cs typeface="Arial" charset="0"/>
              </a:rPr>
              <a:t>Biçime karşı dayanıklıdır. </a:t>
            </a:r>
            <a:r>
              <a:rPr lang="tr-TR" b="1" dirty="0">
                <a:ea typeface="Times New Roman" pitchFamily="18" charset="0"/>
                <a:cs typeface="Arial" charset="0"/>
              </a:rPr>
              <a:t>1 cm biçimde bile fazla zarar görmez. </a:t>
            </a:r>
          </a:p>
          <a:p>
            <a:pPr indent="457200" algn="just" eaLnBrk="0" hangingPunct="0">
              <a:defRPr/>
            </a:pPr>
            <a:endParaRPr lang="tr-TR" b="1" dirty="0">
              <a:ea typeface="Times New Roman" pitchFamily="18" charset="0"/>
              <a:cs typeface="Arial" charset="0"/>
            </a:endParaRPr>
          </a:p>
          <a:p>
            <a:pPr indent="457200" algn="just" eaLnBrk="0" hangingPunct="0">
              <a:defRPr/>
            </a:pPr>
            <a:r>
              <a:rPr lang="tr-TR" dirty="0">
                <a:ea typeface="Times New Roman" pitchFamily="18" charset="0"/>
                <a:cs typeface="Arial" charset="0"/>
              </a:rPr>
              <a:t>Düzenli sulama </a:t>
            </a:r>
          </a:p>
          <a:p>
            <a:pPr indent="457200" algn="just" eaLnBrk="0" hangingPunct="0">
              <a:defRPr/>
            </a:pPr>
            <a:r>
              <a:rPr lang="tr-TR" dirty="0">
                <a:ea typeface="Times New Roman" pitchFamily="18" charset="0"/>
                <a:cs typeface="Arial" charset="0"/>
              </a:rPr>
              <a:t>Aylık </a:t>
            </a:r>
            <a:r>
              <a:rPr lang="tr-TR" sz="2000" b="1" dirty="0">
                <a:ea typeface="Times New Roman" pitchFamily="18" charset="0"/>
                <a:cs typeface="Arial" charset="0"/>
              </a:rPr>
              <a:t>3-5 gr/m</a:t>
            </a:r>
            <a:r>
              <a:rPr lang="tr-TR" sz="2000" b="1" baseline="30000" dirty="0">
                <a:ea typeface="Times New Roman" pitchFamily="18" charset="0"/>
                <a:cs typeface="Arial" charset="0"/>
              </a:rPr>
              <a:t>2</a:t>
            </a:r>
            <a:r>
              <a:rPr lang="tr-TR" sz="2000" b="1" dirty="0">
                <a:ea typeface="Times New Roman" pitchFamily="18" charset="0"/>
                <a:cs typeface="Arial" charset="0"/>
              </a:rPr>
              <a:t> N</a:t>
            </a:r>
            <a:endParaRPr lang="tr-TR" dirty="0">
              <a:ea typeface="Times New Roman" pitchFamily="18" charset="0"/>
              <a:cs typeface="Arial" charset="0"/>
            </a:endParaRPr>
          </a:p>
          <a:p>
            <a:pPr indent="457200" algn="just" eaLnBrk="0" hangingPunct="0">
              <a:defRPr/>
            </a:pPr>
            <a:endParaRPr lang="tr-TR" dirty="0">
              <a:ea typeface="Times New Roman" pitchFamily="18" charset="0"/>
              <a:cs typeface="Arial" charset="0"/>
            </a:endParaRPr>
          </a:p>
          <a:p>
            <a:pPr indent="457200" algn="just" eaLnBrk="0" hangingPunct="0">
              <a:defRPr/>
            </a:pPr>
            <a:r>
              <a:rPr lang="tr-TR" u="sng" dirty="0">
                <a:ea typeface="Times New Roman" pitchFamily="18" charset="0"/>
                <a:cs typeface="Arial" charset="0"/>
              </a:rPr>
              <a:t>Gölge şartlarda ve düzenli derin biçilen alanlarda karışımlara hakim olur</a:t>
            </a:r>
            <a:r>
              <a:rPr lang="tr-TR" dirty="0">
                <a:ea typeface="Times New Roman" pitchFamily="18" charset="0"/>
                <a:cs typeface="Arial" charset="0"/>
              </a:rPr>
              <a:t>. </a:t>
            </a:r>
          </a:p>
          <a:p>
            <a:pPr indent="457200" algn="just" eaLnBrk="0" hangingPunct="0">
              <a:defRPr/>
            </a:pPr>
            <a:endParaRPr lang="tr-TR" dirty="0">
              <a:ea typeface="Times New Roman" pitchFamily="18" charset="0"/>
              <a:cs typeface="Arial" charset="0"/>
            </a:endParaRPr>
          </a:p>
          <a:p>
            <a:pPr indent="457200" algn="just" eaLnBrk="0" hangingPunct="0">
              <a:defRPr/>
            </a:pPr>
            <a:r>
              <a:rPr lang="tr-TR" dirty="0">
                <a:ea typeface="Times New Roman" pitchFamily="18" charset="0"/>
                <a:cs typeface="Arial" charset="0"/>
              </a:rPr>
              <a:t>Bu özelliklerine karşın adi </a:t>
            </a:r>
            <a:r>
              <a:rPr lang="tr-TR" dirty="0" err="1">
                <a:ea typeface="Times New Roman" pitchFamily="18" charset="0"/>
                <a:cs typeface="Arial" charset="0"/>
              </a:rPr>
              <a:t>salkımotu</a:t>
            </a:r>
            <a:r>
              <a:rPr lang="tr-TR" dirty="0">
                <a:ea typeface="Times New Roman" pitchFamily="18" charset="0"/>
                <a:cs typeface="Arial" charset="0"/>
              </a:rPr>
              <a:t> </a:t>
            </a:r>
            <a:r>
              <a:rPr lang="tr-TR" b="1" u="sng" dirty="0">
                <a:ea typeface="Times New Roman" pitchFamily="18" charset="0"/>
                <a:cs typeface="Arial" charset="0"/>
              </a:rPr>
              <a:t>çok kullanılan bir tür değildir</a:t>
            </a:r>
            <a:r>
              <a:rPr lang="tr-TR" dirty="0">
                <a:ea typeface="Times New Roman" pitchFamily="18" charset="0"/>
                <a:cs typeface="Arial" charset="0"/>
              </a:rPr>
              <a:t>. Çim alanları için özel olarak ıslah edilmiş çeşitlerin sayısı da sınırlıdır.</a:t>
            </a:r>
          </a:p>
        </p:txBody>
      </p:sp>
    </p:spTree>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1 Dikdörtgen"/>
          <p:cNvSpPr/>
          <p:nvPr/>
        </p:nvSpPr>
        <p:spPr>
          <a:xfrm>
            <a:off x="3071802" y="1357298"/>
            <a:ext cx="1928826" cy="707886"/>
          </a:xfrm>
          <a:prstGeom prst="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tr-TR" sz="4000" b="1" i="1" dirty="0">
                <a:solidFill>
                  <a:schemeClr val="tx1"/>
                </a:solidFill>
                <a:ea typeface="Times New Roman" pitchFamily="18" charset="0"/>
                <a:cs typeface="Arial" charset="0"/>
              </a:rPr>
              <a:t>Lolium </a:t>
            </a:r>
            <a:endParaRPr lang="tr-TR" sz="4000" b="1" dirty="0"/>
          </a:p>
        </p:txBody>
      </p:sp>
      <p:sp>
        <p:nvSpPr>
          <p:cNvPr id="3" name="2 Dikdörtgen"/>
          <p:cNvSpPr/>
          <p:nvPr/>
        </p:nvSpPr>
        <p:spPr>
          <a:xfrm>
            <a:off x="3071802" y="2285992"/>
            <a:ext cx="1928826" cy="707886"/>
          </a:xfrm>
          <a:prstGeom prst="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tr-TR" sz="4000" b="1" i="1" dirty="0">
                <a:solidFill>
                  <a:schemeClr val="tx1"/>
                </a:solidFill>
                <a:ea typeface="Times New Roman" pitchFamily="18" charset="0"/>
                <a:cs typeface="Arial" charset="0"/>
              </a:rPr>
              <a:t>Poa</a:t>
            </a:r>
            <a:endParaRPr lang="tr-TR" sz="4000" b="1" dirty="0"/>
          </a:p>
        </p:txBody>
      </p:sp>
      <p:sp>
        <p:nvSpPr>
          <p:cNvPr id="4" name="3 Dikdörtgen"/>
          <p:cNvSpPr/>
          <p:nvPr/>
        </p:nvSpPr>
        <p:spPr>
          <a:xfrm>
            <a:off x="3071802" y="3214686"/>
            <a:ext cx="1928826" cy="707886"/>
          </a:xfrm>
          <a:prstGeom prst="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tr-TR" sz="4000" b="1" i="1" dirty="0">
                <a:solidFill>
                  <a:schemeClr val="tx1"/>
                </a:solidFill>
                <a:ea typeface="Times New Roman" pitchFamily="18" charset="0"/>
                <a:cs typeface="Arial" charset="0"/>
              </a:rPr>
              <a:t>Festuca</a:t>
            </a:r>
            <a:endParaRPr lang="tr-TR" sz="4000" b="1" dirty="0"/>
          </a:p>
        </p:txBody>
      </p:sp>
      <p:sp>
        <p:nvSpPr>
          <p:cNvPr id="5" name="4 Dikdörtgen"/>
          <p:cNvSpPr/>
          <p:nvPr/>
        </p:nvSpPr>
        <p:spPr>
          <a:xfrm>
            <a:off x="3071802" y="4149874"/>
            <a:ext cx="1921103" cy="707886"/>
          </a:xfrm>
          <a:prstGeom prst="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wrap="none">
            <a:spAutoFit/>
          </a:bodyPr>
          <a:lstStyle/>
          <a:p>
            <a:pPr algn="ctr">
              <a:defRPr/>
            </a:pPr>
            <a:r>
              <a:rPr lang="tr-TR" sz="4000" b="1" i="1" dirty="0">
                <a:solidFill>
                  <a:schemeClr val="tx1"/>
                </a:solidFill>
                <a:ea typeface="Times New Roman" pitchFamily="18" charset="0"/>
                <a:cs typeface="Arial" charset="0"/>
              </a:rPr>
              <a:t>Agrostis</a:t>
            </a:r>
            <a:endParaRPr lang="tr-TR" sz="4000" b="1" dirty="0"/>
          </a:p>
        </p:txBody>
      </p:sp>
    </p:spTree>
  </p:cSld>
  <p:clrMapOvr>
    <a:masterClrMapping/>
  </p:clrMapOvr>
  <p:transition spd="slow">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hady Nook3">
            <a:hlinkClick r:id="rId2"/>
          </p:cNvPr>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723" name="2 Metin kutusu"/>
          <p:cNvSpPr txBox="1">
            <a:spLocks noChangeArrowheads="1"/>
          </p:cNvSpPr>
          <p:nvPr/>
        </p:nvSpPr>
        <p:spPr bwMode="auto">
          <a:xfrm>
            <a:off x="357188" y="6072188"/>
            <a:ext cx="3275012" cy="369887"/>
          </a:xfrm>
          <a:prstGeom prst="rect">
            <a:avLst/>
          </a:prstGeom>
          <a:solidFill>
            <a:schemeClr val="tx1"/>
          </a:solidFill>
          <a:ln w="9525">
            <a:noFill/>
            <a:miter lim="800000"/>
            <a:headEnd/>
            <a:tailEnd/>
          </a:ln>
        </p:spPr>
        <p:txBody>
          <a:bodyPr wrap="none">
            <a:spAutoFit/>
          </a:bodyPr>
          <a:lstStyle/>
          <a:p>
            <a:r>
              <a:rPr lang="tr-TR">
                <a:solidFill>
                  <a:schemeClr val="bg1"/>
                </a:solidFill>
              </a:rPr>
              <a:t>Gölgelik alanlarda Poa trivialis</a:t>
            </a:r>
          </a:p>
        </p:txBody>
      </p:sp>
    </p:spTree>
  </p:cSld>
  <p:clrMapOvr>
    <a:masterClrMapping/>
  </p:clrMapOvr>
  <p:transition spd="slow">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1 Resim" descr="poa trivialis -küf.jpg"/>
          <p:cNvPicPr>
            <a:picLocks noChangeAspect="1"/>
          </p:cNvPicPr>
          <p:nvPr/>
        </p:nvPicPr>
        <p:blipFill>
          <a:blip r:embed="rId2"/>
          <a:srcRect/>
          <a:stretch>
            <a:fillRect/>
          </a:stretch>
        </p:blipFill>
        <p:spPr bwMode="auto">
          <a:xfrm>
            <a:off x="928688" y="1000125"/>
            <a:ext cx="7143750" cy="4762500"/>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1 Resim" descr="poa%20triv%20june%20matting.jpg"/>
          <p:cNvPicPr>
            <a:picLocks noChangeAspect="1"/>
          </p:cNvPicPr>
          <p:nvPr/>
        </p:nvPicPr>
        <p:blipFill>
          <a:blip r:embed="rId2"/>
          <a:srcRect/>
          <a:stretch>
            <a:fillRect/>
          </a:stretch>
        </p:blipFill>
        <p:spPr bwMode="auto">
          <a:xfrm>
            <a:off x="928688" y="642938"/>
            <a:ext cx="7429500" cy="5572125"/>
          </a:xfrm>
          <a:prstGeom prst="rect">
            <a:avLst/>
          </a:prstGeom>
          <a:noFill/>
          <a:ln w="9525">
            <a:noFill/>
            <a:miter lim="800000"/>
            <a:headEnd/>
            <a:tailEnd/>
          </a:ln>
        </p:spPr>
      </p:pic>
      <p:sp>
        <p:nvSpPr>
          <p:cNvPr id="3" name="2 Metin kutusu"/>
          <p:cNvSpPr txBox="1"/>
          <p:nvPr/>
        </p:nvSpPr>
        <p:spPr>
          <a:xfrm>
            <a:off x="3143250" y="996950"/>
            <a:ext cx="5072063" cy="646113"/>
          </a:xfrm>
          <a:prstGeom prst="rect">
            <a:avLst/>
          </a:prstGeom>
          <a:solidFill>
            <a:schemeClr val="accent3">
              <a:lumMod val="50000"/>
            </a:schemeClr>
          </a:solidFill>
        </p:spPr>
        <p:txBody>
          <a:bodyPr>
            <a:spAutoFit/>
          </a:bodyPr>
          <a:lstStyle/>
          <a:p>
            <a:pPr algn="ctr">
              <a:defRPr/>
            </a:pPr>
            <a:r>
              <a:rPr lang="tr-TR" dirty="0">
                <a:solidFill>
                  <a:schemeClr val="bg1"/>
                </a:solidFill>
              </a:rPr>
              <a:t>Biraz uzayınca yatmaya başlıyor ve biçim işlemlerini zorlaştırıyor.</a:t>
            </a:r>
          </a:p>
        </p:txBody>
      </p:sp>
      <p:sp>
        <p:nvSpPr>
          <p:cNvPr id="32772" name="3 Metin kutusu"/>
          <p:cNvSpPr txBox="1">
            <a:spLocks noChangeArrowheads="1"/>
          </p:cNvSpPr>
          <p:nvPr/>
        </p:nvSpPr>
        <p:spPr bwMode="auto">
          <a:xfrm>
            <a:off x="6429375" y="2286000"/>
            <a:ext cx="1571625" cy="646113"/>
          </a:xfrm>
          <a:prstGeom prst="rect">
            <a:avLst/>
          </a:prstGeom>
          <a:solidFill>
            <a:srgbClr val="49701E"/>
          </a:solidFill>
          <a:ln w="9525">
            <a:noFill/>
            <a:miter lim="800000"/>
            <a:headEnd/>
            <a:tailEnd/>
          </a:ln>
        </p:spPr>
        <p:txBody>
          <a:bodyPr>
            <a:spAutoFit/>
          </a:bodyPr>
          <a:lstStyle/>
          <a:p>
            <a:pPr algn="ctr"/>
            <a:r>
              <a:rPr lang="tr-TR">
                <a:solidFill>
                  <a:schemeClr val="bg1"/>
                </a:solidFill>
              </a:rPr>
              <a:t>Poa </a:t>
            </a:r>
          </a:p>
          <a:p>
            <a:pPr algn="ctr"/>
            <a:r>
              <a:rPr lang="tr-TR">
                <a:solidFill>
                  <a:schemeClr val="bg1"/>
                </a:solidFill>
              </a:rPr>
              <a:t>pratensis</a:t>
            </a:r>
          </a:p>
        </p:txBody>
      </p:sp>
    </p:spTree>
  </p:cSld>
  <p:clrMapOvr>
    <a:masterClrMapping/>
  </p:clrMapOvr>
  <p:transition spd="slow">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2 Resim" descr="poa trivialis-winter-play.jpg"/>
          <p:cNvPicPr>
            <a:picLocks noChangeAspect="1"/>
          </p:cNvPicPr>
          <p:nvPr/>
        </p:nvPicPr>
        <p:blipFill>
          <a:blip r:embed="rId2"/>
          <a:srcRect/>
          <a:stretch>
            <a:fillRect/>
          </a:stretch>
        </p:blipFill>
        <p:spPr bwMode="auto">
          <a:xfrm>
            <a:off x="714375" y="571500"/>
            <a:ext cx="3765550" cy="5349875"/>
          </a:xfrm>
          <a:prstGeom prst="rect">
            <a:avLst/>
          </a:prstGeom>
          <a:noFill/>
          <a:ln w="9525">
            <a:noFill/>
            <a:miter lim="800000"/>
            <a:headEnd/>
            <a:tailEnd/>
          </a:ln>
        </p:spPr>
      </p:pic>
      <p:pic>
        <p:nvPicPr>
          <p:cNvPr id="33795" name="3 Resim" descr="Poa_trivialis2.jpg"/>
          <p:cNvPicPr>
            <a:picLocks noChangeAspect="1"/>
          </p:cNvPicPr>
          <p:nvPr/>
        </p:nvPicPr>
        <p:blipFill>
          <a:blip r:embed="rId3"/>
          <a:srcRect/>
          <a:stretch>
            <a:fillRect/>
          </a:stretch>
        </p:blipFill>
        <p:spPr bwMode="auto">
          <a:xfrm>
            <a:off x="5002213" y="585788"/>
            <a:ext cx="3498850" cy="5343525"/>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4818" name="Picture 6" descr="http://vanherbaryum.yyu.edu.tr/yembitkileri/images/Poa%20compressa%20%20L_jpg.jpg">
            <a:hlinkClick r:id="rId2"/>
          </p:cNvPr>
          <p:cNvPicPr>
            <a:picLocks noChangeAspect="1" noChangeArrowheads="1"/>
          </p:cNvPicPr>
          <p:nvPr/>
        </p:nvPicPr>
        <p:blipFill>
          <a:blip r:embed="rId3"/>
          <a:srcRect/>
          <a:stretch>
            <a:fillRect/>
          </a:stretch>
        </p:blipFill>
        <p:spPr bwMode="auto">
          <a:xfrm>
            <a:off x="4572000" y="0"/>
            <a:ext cx="4572000" cy="6872288"/>
          </a:xfrm>
          <a:prstGeom prst="rect">
            <a:avLst/>
          </a:prstGeom>
          <a:noFill/>
          <a:ln w="9525">
            <a:noFill/>
            <a:miter lim="800000"/>
            <a:headEnd/>
            <a:tailEnd/>
          </a:ln>
        </p:spPr>
      </p:pic>
      <p:sp>
        <p:nvSpPr>
          <p:cNvPr id="28674" name="Rectangle 1"/>
          <p:cNvSpPr>
            <a:spLocks noChangeArrowheads="1"/>
          </p:cNvSpPr>
          <p:nvPr/>
        </p:nvSpPr>
        <p:spPr bwMode="auto">
          <a:xfrm>
            <a:off x="285750" y="1928813"/>
            <a:ext cx="5143500" cy="1631950"/>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nchor="ctr">
            <a:spAutoFit/>
          </a:bodyPr>
          <a:lstStyle/>
          <a:p>
            <a:pPr indent="457200" algn="just">
              <a:defRPr/>
            </a:pPr>
            <a:r>
              <a:rPr lang="tr-TR" sz="2000" dirty="0">
                <a:solidFill>
                  <a:srgbClr val="000000"/>
                </a:solidFill>
                <a:ea typeface="Times New Roman" pitchFamily="18" charset="0"/>
                <a:cs typeface="Arial" charset="0"/>
              </a:rPr>
              <a:t>Düşük kalitede, seyrek ve kaba bir çim örtüsü meydana getirir. </a:t>
            </a:r>
          </a:p>
          <a:p>
            <a:pPr indent="457200" algn="just">
              <a:defRPr/>
            </a:pPr>
            <a:endParaRPr lang="tr-TR" sz="2000" b="1" dirty="0">
              <a:solidFill>
                <a:srgbClr val="000000"/>
              </a:solidFill>
              <a:ea typeface="Times New Roman" pitchFamily="18" charset="0"/>
              <a:cs typeface="Arial" charset="0"/>
            </a:endParaRPr>
          </a:p>
          <a:p>
            <a:pPr indent="457200" algn="just">
              <a:defRPr/>
            </a:pPr>
            <a:r>
              <a:rPr lang="tr-TR" sz="2000" b="1" dirty="0">
                <a:solidFill>
                  <a:srgbClr val="000000"/>
                </a:solidFill>
                <a:ea typeface="Times New Roman" pitchFamily="18" charset="0"/>
                <a:cs typeface="Arial" charset="0"/>
              </a:rPr>
              <a:t>Kuvvetli köksapları olmasına karşılık, çayır </a:t>
            </a:r>
            <a:r>
              <a:rPr lang="tr-TR" sz="2000" b="1" dirty="0" err="1">
                <a:solidFill>
                  <a:srgbClr val="000000"/>
                </a:solidFill>
                <a:ea typeface="Times New Roman" pitchFamily="18" charset="0"/>
                <a:cs typeface="Arial" charset="0"/>
              </a:rPr>
              <a:t>salkımotu</a:t>
            </a:r>
            <a:r>
              <a:rPr lang="tr-TR" sz="2000" b="1" dirty="0">
                <a:solidFill>
                  <a:srgbClr val="000000"/>
                </a:solidFill>
                <a:ea typeface="Times New Roman" pitchFamily="18" charset="0"/>
                <a:cs typeface="Arial" charset="0"/>
              </a:rPr>
              <a:t> gibi sıkı bir çim örtüsü oluşturmaz</a:t>
            </a:r>
            <a:r>
              <a:rPr lang="tr-TR" sz="2000" dirty="0">
                <a:solidFill>
                  <a:srgbClr val="000000"/>
                </a:solidFill>
                <a:ea typeface="Times New Roman" pitchFamily="18" charset="0"/>
                <a:cs typeface="Arial" charset="0"/>
              </a:rPr>
              <a:t>. </a:t>
            </a:r>
            <a:endParaRPr lang="tr-TR" sz="2000" dirty="0">
              <a:ea typeface="Times New Roman" pitchFamily="18" charset="0"/>
              <a:cs typeface="Arial" charset="0"/>
            </a:endParaRPr>
          </a:p>
        </p:txBody>
      </p:sp>
      <p:sp>
        <p:nvSpPr>
          <p:cNvPr id="28676" name="4 Dikdörtgen"/>
          <p:cNvSpPr>
            <a:spLocks noChangeArrowheads="1"/>
          </p:cNvSpPr>
          <p:nvPr/>
        </p:nvSpPr>
        <p:spPr bwMode="auto">
          <a:xfrm>
            <a:off x="285750" y="500063"/>
            <a:ext cx="5000625" cy="4619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2400" b="1" dirty="0">
                <a:solidFill>
                  <a:srgbClr val="000000"/>
                </a:solidFill>
                <a:ea typeface="Times New Roman" pitchFamily="18" charset="0"/>
                <a:cs typeface="Arial" charset="0"/>
              </a:rPr>
              <a:t>Yassı </a:t>
            </a:r>
            <a:r>
              <a:rPr lang="tr-TR" sz="2400" b="1" dirty="0" err="1">
                <a:solidFill>
                  <a:srgbClr val="000000"/>
                </a:solidFill>
                <a:ea typeface="Times New Roman" pitchFamily="18" charset="0"/>
                <a:cs typeface="Arial" charset="0"/>
              </a:rPr>
              <a:t>Salkımotu</a:t>
            </a:r>
            <a:r>
              <a:rPr lang="tr-TR" sz="2400" b="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Poa </a:t>
            </a:r>
            <a:r>
              <a:rPr lang="tr-TR" sz="2400" i="1" dirty="0" err="1">
                <a:solidFill>
                  <a:srgbClr val="000000"/>
                </a:solidFill>
                <a:ea typeface="Times New Roman" pitchFamily="18" charset="0"/>
                <a:cs typeface="Arial" charset="0"/>
              </a:rPr>
              <a:t>compressa</a:t>
            </a:r>
            <a:r>
              <a:rPr lang="tr-TR" sz="2400" i="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L.) </a:t>
            </a:r>
            <a:endParaRPr lang="tr-TR" sz="2400" dirty="0">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6200000"/>
        </a:gradFill>
        <a:effectLst/>
      </p:bgPr>
    </p:bg>
    <p:spTree>
      <p:nvGrpSpPr>
        <p:cNvPr id="1" name=""/>
        <p:cNvGrpSpPr/>
        <p:nvPr/>
      </p:nvGrpSpPr>
      <p:grpSpPr>
        <a:xfrm>
          <a:off x="0" y="0"/>
          <a:ext cx="0" cy="0"/>
          <a:chOff x="0" y="0"/>
          <a:chExt cx="0" cy="0"/>
        </a:xfrm>
      </p:grpSpPr>
      <p:pic>
        <p:nvPicPr>
          <p:cNvPr id="35842" name="Picture 2" descr="http://www.anpc.ab.ca/wiki/images/7/75/Poa_comp_XID_poa_compressa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1 Dikdörtgen"/>
          <p:cNvSpPr/>
          <p:nvPr/>
        </p:nvSpPr>
        <p:spPr>
          <a:xfrm>
            <a:off x="71468" y="5462611"/>
            <a:ext cx="8858250" cy="13239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indent="457200" algn="just" eaLnBrk="0" hangingPunct="0">
              <a:defRPr/>
            </a:pPr>
            <a:r>
              <a:rPr lang="tr-TR" sz="2000" dirty="0">
                <a:solidFill>
                  <a:srgbClr val="000000"/>
                </a:solidFill>
                <a:ea typeface="Times New Roman" pitchFamily="18" charset="0"/>
                <a:cs typeface="Arial" charset="0"/>
              </a:rPr>
              <a:t>Uzun ömürlüdür, kurak, verimsiz ve asit topraklara oldukça iyi dayanır. </a:t>
            </a:r>
          </a:p>
          <a:p>
            <a:pPr indent="457200" algn="just" eaLnBrk="0" hangingPunct="0">
              <a:defRPr/>
            </a:pPr>
            <a:r>
              <a:rPr lang="tr-TR" sz="2000" dirty="0">
                <a:solidFill>
                  <a:srgbClr val="000000"/>
                </a:solidFill>
                <a:ea typeface="Times New Roman" pitchFamily="18" charset="0"/>
                <a:cs typeface="Arial" charset="0"/>
              </a:rPr>
              <a:t>Kurağa ve gölgeye dayanımı orta, </a:t>
            </a:r>
          </a:p>
          <a:p>
            <a:pPr indent="457200" algn="just" eaLnBrk="0" hangingPunct="0">
              <a:defRPr/>
            </a:pPr>
            <a:r>
              <a:rPr lang="tr-TR" sz="2000" dirty="0">
                <a:solidFill>
                  <a:srgbClr val="000000"/>
                </a:solidFill>
                <a:ea typeface="Times New Roman" pitchFamily="18" charset="0"/>
                <a:cs typeface="Arial" charset="0"/>
              </a:rPr>
              <a:t>Basılmaya ve çiğnenmeye dayanımı ise oldukça iyidir. </a:t>
            </a:r>
          </a:p>
          <a:p>
            <a:pPr indent="457200" algn="just" eaLnBrk="0" hangingPunct="0">
              <a:defRPr/>
            </a:pPr>
            <a:r>
              <a:rPr lang="tr-TR" sz="2000" dirty="0">
                <a:solidFill>
                  <a:srgbClr val="000000"/>
                </a:solidFill>
                <a:ea typeface="Times New Roman" pitchFamily="18" charset="0"/>
                <a:cs typeface="Arial" charset="0"/>
              </a:rPr>
              <a:t>Çim kalitesi düşük </a:t>
            </a:r>
            <a:r>
              <a:rPr lang="tr-TR" sz="2000" dirty="0" err="1">
                <a:solidFill>
                  <a:srgbClr val="000000"/>
                </a:solidFill>
                <a:ea typeface="Times New Roman" pitchFamily="18" charset="0"/>
                <a:cs typeface="Arial" charset="0"/>
              </a:rPr>
              <a:t>old</a:t>
            </a:r>
            <a:r>
              <a:rPr lang="tr-TR" sz="2000" dirty="0">
                <a:solidFill>
                  <a:srgbClr val="000000"/>
                </a:solidFill>
                <a:ea typeface="Times New Roman" pitchFamily="18" charset="0"/>
                <a:cs typeface="Arial" charset="0"/>
              </a:rPr>
              <a:t>. fazla kullanılmaz. </a:t>
            </a:r>
            <a:endParaRPr lang="tr-TR" sz="2000" dirty="0">
              <a:ea typeface="Times New Roman" pitchFamily="18" charset="0"/>
              <a:cs typeface="Arial" charset="0"/>
            </a:endParaRPr>
          </a:p>
        </p:txBody>
      </p:sp>
      <p:sp>
        <p:nvSpPr>
          <p:cNvPr id="4" name="3 Dikdörtgen"/>
          <p:cNvSpPr/>
          <p:nvPr/>
        </p:nvSpPr>
        <p:spPr>
          <a:xfrm>
            <a:off x="7451428" y="6407371"/>
            <a:ext cx="1478290" cy="307777"/>
          </a:xfrm>
          <a:prstGeom prst="rect">
            <a:avLst/>
          </a:prstGeom>
        </p:spPr>
        <p:txBody>
          <a:bodyPr wrap="none">
            <a:spAutoFit/>
          </a:bodyPr>
          <a:lstStyle/>
          <a:p>
            <a:r>
              <a:rPr lang="tr-TR" sz="1400" i="1" dirty="0" smtClean="0">
                <a:solidFill>
                  <a:srgbClr val="000000"/>
                </a:solidFill>
                <a:ea typeface="Times New Roman" pitchFamily="18" charset="0"/>
                <a:cs typeface="Arial" charset="0"/>
              </a:rPr>
              <a:t>Poa </a:t>
            </a:r>
            <a:r>
              <a:rPr lang="tr-TR" sz="1400" i="1" dirty="0" err="1" smtClean="0">
                <a:solidFill>
                  <a:srgbClr val="000000"/>
                </a:solidFill>
                <a:ea typeface="Times New Roman" pitchFamily="18" charset="0"/>
                <a:cs typeface="Arial" charset="0"/>
              </a:rPr>
              <a:t>compressa</a:t>
            </a:r>
            <a:r>
              <a:rPr lang="tr-TR" sz="1400" i="1" dirty="0" smtClean="0">
                <a:solidFill>
                  <a:srgbClr val="000000"/>
                </a:solidFill>
                <a:ea typeface="Times New Roman" pitchFamily="18" charset="0"/>
                <a:cs typeface="Arial" charset="0"/>
              </a:rPr>
              <a:t> </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6866" name="Picture 2" descr="http://www.anthorama.gr/fotos/poa_nemoralis1.jpg"/>
          <p:cNvPicPr>
            <a:picLocks noChangeAspect="1" noChangeArrowheads="1"/>
          </p:cNvPicPr>
          <p:nvPr/>
        </p:nvPicPr>
        <p:blipFill>
          <a:blip r:embed="rId2"/>
          <a:srcRect/>
          <a:stretch>
            <a:fillRect/>
          </a:stretch>
        </p:blipFill>
        <p:spPr bwMode="auto">
          <a:xfrm>
            <a:off x="3714750" y="2778125"/>
            <a:ext cx="5167313" cy="4008438"/>
          </a:xfrm>
          <a:prstGeom prst="rect">
            <a:avLst/>
          </a:prstGeom>
          <a:noFill/>
          <a:ln w="9525">
            <a:noFill/>
            <a:miter lim="800000"/>
            <a:headEnd/>
            <a:tailEnd/>
          </a:ln>
        </p:spPr>
      </p:pic>
      <p:sp>
        <p:nvSpPr>
          <p:cNvPr id="29699" name="2 Dikdörtgen"/>
          <p:cNvSpPr>
            <a:spLocks noChangeArrowheads="1"/>
          </p:cNvSpPr>
          <p:nvPr/>
        </p:nvSpPr>
        <p:spPr bwMode="auto">
          <a:xfrm>
            <a:off x="357188" y="785813"/>
            <a:ext cx="8286750" cy="1890712"/>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indent="457200" algn="just" eaLnBrk="0" hangingPunct="0">
              <a:lnSpc>
                <a:spcPct val="150000"/>
              </a:lnSpc>
              <a:defRPr/>
            </a:pPr>
            <a:r>
              <a:rPr lang="tr-TR" sz="2000" dirty="0">
                <a:solidFill>
                  <a:srgbClr val="000000"/>
                </a:solidFill>
                <a:ea typeface="Times New Roman" pitchFamily="18" charset="0"/>
                <a:cs typeface="Arial" charset="0"/>
              </a:rPr>
              <a:t>Kısa boylu, seyrek köksaplarla gelişir, </a:t>
            </a:r>
            <a:r>
              <a:rPr lang="tr-TR" sz="2000" b="1" dirty="0">
                <a:solidFill>
                  <a:srgbClr val="000000"/>
                </a:solidFill>
                <a:ea typeface="Times New Roman" pitchFamily="18" charset="0"/>
                <a:cs typeface="Arial" charset="0"/>
              </a:rPr>
              <a:t>koyu yeşil </a:t>
            </a:r>
            <a:r>
              <a:rPr lang="tr-TR" sz="2000" dirty="0">
                <a:solidFill>
                  <a:srgbClr val="000000"/>
                </a:solidFill>
                <a:ea typeface="Times New Roman" pitchFamily="18" charset="0"/>
                <a:cs typeface="Arial" charset="0"/>
              </a:rPr>
              <a:t>yapraklı </a:t>
            </a:r>
          </a:p>
          <a:p>
            <a:pPr indent="457200" algn="just" eaLnBrk="0" hangingPunct="0">
              <a:lnSpc>
                <a:spcPct val="150000"/>
              </a:lnSpc>
              <a:defRPr/>
            </a:pPr>
            <a:r>
              <a:rPr lang="tr-TR" sz="2000" dirty="0">
                <a:solidFill>
                  <a:srgbClr val="000000"/>
                </a:solidFill>
                <a:ea typeface="Times New Roman" pitchFamily="18" charset="0"/>
                <a:cs typeface="Arial" charset="0"/>
              </a:rPr>
              <a:t>Uzun ömürlü, gelişmesi yavaş bir türdür. </a:t>
            </a:r>
          </a:p>
          <a:p>
            <a:pPr indent="457200" algn="just" eaLnBrk="0" hangingPunct="0">
              <a:lnSpc>
                <a:spcPct val="150000"/>
              </a:lnSpc>
              <a:defRPr/>
            </a:pPr>
            <a:r>
              <a:rPr lang="tr-TR" sz="2000" dirty="0">
                <a:solidFill>
                  <a:srgbClr val="000000"/>
                </a:solidFill>
                <a:ea typeface="Times New Roman" pitchFamily="18" charset="0"/>
                <a:cs typeface="Arial" charset="0"/>
              </a:rPr>
              <a:t>Sık ve derin biçimlerden çok zarar görür. </a:t>
            </a:r>
          </a:p>
          <a:p>
            <a:pPr indent="457200" algn="just" eaLnBrk="0" hangingPunct="0">
              <a:lnSpc>
                <a:spcPct val="150000"/>
              </a:lnSpc>
              <a:defRPr/>
            </a:pPr>
            <a:r>
              <a:rPr lang="tr-TR" sz="2000" b="1" dirty="0">
                <a:solidFill>
                  <a:srgbClr val="000000"/>
                </a:solidFill>
                <a:ea typeface="Times New Roman" pitchFamily="18" charset="0"/>
                <a:cs typeface="Arial" charset="0"/>
              </a:rPr>
              <a:t>En önemli özelliği gölgeye çok dayanıklı olmasıdır.</a:t>
            </a:r>
            <a:r>
              <a:rPr lang="tr-TR" sz="2000" dirty="0">
                <a:solidFill>
                  <a:srgbClr val="000000"/>
                </a:solidFill>
                <a:ea typeface="Times New Roman" pitchFamily="18" charset="0"/>
                <a:cs typeface="Arial" charset="0"/>
              </a:rPr>
              <a:t> </a:t>
            </a:r>
            <a:endParaRPr lang="tr-TR" sz="2000" dirty="0">
              <a:ea typeface="Times New Roman" pitchFamily="18" charset="0"/>
              <a:cs typeface="Arial" charset="0"/>
            </a:endParaRPr>
          </a:p>
        </p:txBody>
      </p:sp>
      <p:sp>
        <p:nvSpPr>
          <p:cNvPr id="29700" name="3 Dikdörtgen"/>
          <p:cNvSpPr>
            <a:spLocks noChangeArrowheads="1"/>
          </p:cNvSpPr>
          <p:nvPr/>
        </p:nvSpPr>
        <p:spPr bwMode="auto">
          <a:xfrm>
            <a:off x="642938" y="285750"/>
            <a:ext cx="4857750"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indent="90488" algn="just">
              <a:defRPr/>
            </a:pPr>
            <a:r>
              <a:rPr lang="tr-TR" sz="2400" b="1" dirty="0">
                <a:solidFill>
                  <a:srgbClr val="000000"/>
                </a:solidFill>
                <a:ea typeface="Times New Roman" pitchFamily="18" charset="0"/>
                <a:cs typeface="Arial" charset="0"/>
              </a:rPr>
              <a:t>Orman </a:t>
            </a:r>
            <a:r>
              <a:rPr lang="tr-TR" sz="2400" b="1" dirty="0" err="1">
                <a:solidFill>
                  <a:srgbClr val="000000"/>
                </a:solidFill>
                <a:ea typeface="Times New Roman" pitchFamily="18" charset="0"/>
                <a:cs typeface="Arial" charset="0"/>
              </a:rPr>
              <a:t>Salkımotu</a:t>
            </a:r>
            <a:r>
              <a:rPr lang="tr-TR" sz="2400" b="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Poa </a:t>
            </a:r>
            <a:r>
              <a:rPr lang="tr-TR" sz="2400" i="1" dirty="0" err="1">
                <a:solidFill>
                  <a:srgbClr val="000000"/>
                </a:solidFill>
                <a:ea typeface="Times New Roman" pitchFamily="18" charset="0"/>
                <a:cs typeface="Arial" charset="0"/>
              </a:rPr>
              <a:t>nemoralis</a:t>
            </a:r>
            <a:r>
              <a:rPr lang="tr-TR" sz="2400" i="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L.)</a:t>
            </a:r>
            <a:endParaRPr lang="tr-TR" sz="2400" dirty="0">
              <a:ea typeface="Times New Roman" pitchFamily="18" charset="0"/>
              <a:cs typeface="Arial" charset="0"/>
            </a:endParaRPr>
          </a:p>
        </p:txBody>
      </p:sp>
      <p:pic>
        <p:nvPicPr>
          <p:cNvPr id="36869" name="Picture 4" descr="http://www.mjora.com/lazurimtrl/botanik/106.jpg"/>
          <p:cNvPicPr>
            <a:picLocks noChangeAspect="1" noChangeArrowheads="1"/>
          </p:cNvPicPr>
          <p:nvPr/>
        </p:nvPicPr>
        <p:blipFill>
          <a:blip r:embed="rId3"/>
          <a:srcRect/>
          <a:stretch>
            <a:fillRect/>
          </a:stretch>
        </p:blipFill>
        <p:spPr bwMode="auto">
          <a:xfrm>
            <a:off x="714375" y="3143250"/>
            <a:ext cx="2667000" cy="3000375"/>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4" descr="http://popgen.unimaas.nl/~jlindsey/commanster/Plants/Grasses/SpGrasses/Poa.annua.jpg"/>
          <p:cNvPicPr>
            <a:picLocks noChangeAspect="1" noChangeArrowheads="1"/>
          </p:cNvPicPr>
          <p:nvPr/>
        </p:nvPicPr>
        <p:blipFill>
          <a:blip r:embed="rId2"/>
          <a:srcRect/>
          <a:stretch>
            <a:fillRect/>
          </a:stretch>
        </p:blipFill>
        <p:spPr bwMode="auto">
          <a:xfrm>
            <a:off x="1643063" y="2571750"/>
            <a:ext cx="6096000" cy="4048125"/>
          </a:xfrm>
          <a:prstGeom prst="rect">
            <a:avLst/>
          </a:prstGeom>
          <a:noFill/>
          <a:ln w="9525">
            <a:noFill/>
            <a:miter lim="800000"/>
            <a:headEnd/>
            <a:tailEnd/>
          </a:ln>
        </p:spPr>
      </p:pic>
      <p:sp>
        <p:nvSpPr>
          <p:cNvPr id="30723" name="Rectangle 1"/>
          <p:cNvSpPr>
            <a:spLocks noChangeArrowheads="1"/>
          </p:cNvSpPr>
          <p:nvPr/>
        </p:nvSpPr>
        <p:spPr bwMode="auto">
          <a:xfrm>
            <a:off x="500063" y="1071563"/>
            <a:ext cx="8358187" cy="13239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indent="182563" algn="just" eaLnBrk="0" hangingPunct="0">
              <a:defRPr/>
            </a:pPr>
            <a:r>
              <a:rPr lang="tr-TR" sz="2000" dirty="0">
                <a:solidFill>
                  <a:schemeClr val="tx1"/>
                </a:solidFill>
                <a:ea typeface="Times New Roman" pitchFamily="18" charset="0"/>
                <a:cs typeface="Arial" charset="0"/>
              </a:rPr>
              <a:t>Tek yıllık olup, çim alanlarda </a:t>
            </a:r>
            <a:r>
              <a:rPr lang="tr-TR" sz="2000" b="1" dirty="0">
                <a:solidFill>
                  <a:schemeClr val="tx1"/>
                </a:solidFill>
                <a:ea typeface="Times New Roman" pitchFamily="18" charset="0"/>
                <a:cs typeface="Arial" charset="0"/>
              </a:rPr>
              <a:t>nadiren kullanılır</a:t>
            </a:r>
            <a:r>
              <a:rPr lang="tr-TR" sz="2000" dirty="0">
                <a:solidFill>
                  <a:schemeClr val="tx1"/>
                </a:solidFill>
                <a:ea typeface="Times New Roman" pitchFamily="18" charset="0"/>
                <a:cs typeface="Arial" charset="0"/>
              </a:rPr>
              <a:t>. </a:t>
            </a:r>
          </a:p>
          <a:p>
            <a:pPr indent="182563" algn="just" eaLnBrk="0" hangingPunct="0">
              <a:defRPr/>
            </a:pPr>
            <a:endParaRPr lang="tr-TR" sz="2000" dirty="0">
              <a:solidFill>
                <a:schemeClr val="tx1"/>
              </a:solidFill>
              <a:ea typeface="Times New Roman" pitchFamily="18" charset="0"/>
              <a:cs typeface="Arial" charset="0"/>
            </a:endParaRPr>
          </a:p>
          <a:p>
            <a:pPr indent="182563" algn="just" eaLnBrk="0" hangingPunct="0">
              <a:defRPr/>
            </a:pPr>
            <a:r>
              <a:rPr lang="tr-TR" sz="2000" b="1" u="sng" dirty="0">
                <a:solidFill>
                  <a:schemeClr val="tx1"/>
                </a:solidFill>
                <a:ea typeface="Times New Roman" pitchFamily="18" charset="0"/>
                <a:cs typeface="Arial" charset="0"/>
              </a:rPr>
              <a:t>Sık ve dipten yapılan biçimlere çok dayanıklıdır</a:t>
            </a:r>
            <a:r>
              <a:rPr lang="tr-TR" sz="2000" dirty="0">
                <a:solidFill>
                  <a:schemeClr val="tx1"/>
                </a:solidFill>
                <a:ea typeface="Times New Roman" pitchFamily="18" charset="0"/>
                <a:cs typeface="Arial" charset="0"/>
              </a:rPr>
              <a:t>. 1 </a:t>
            </a:r>
            <a:r>
              <a:rPr lang="tr-TR" sz="2000" dirty="0" err="1">
                <a:solidFill>
                  <a:schemeClr val="tx1"/>
                </a:solidFill>
                <a:ea typeface="Times New Roman" pitchFamily="18" charset="0"/>
                <a:cs typeface="Arial" charset="0"/>
              </a:rPr>
              <a:t>cm'den</a:t>
            </a:r>
            <a:r>
              <a:rPr lang="tr-TR" sz="2000" dirty="0">
                <a:solidFill>
                  <a:schemeClr val="tx1"/>
                </a:solidFill>
                <a:ea typeface="Times New Roman" pitchFamily="18" charset="0"/>
                <a:cs typeface="Arial" charset="0"/>
              </a:rPr>
              <a:t> daha dipten yapılan biçimlerde bile tohum üretme yeteneğindedir. </a:t>
            </a:r>
          </a:p>
        </p:txBody>
      </p:sp>
      <p:sp>
        <p:nvSpPr>
          <p:cNvPr id="4" name="3 Dikdörtgen"/>
          <p:cNvSpPr/>
          <p:nvPr/>
        </p:nvSpPr>
        <p:spPr>
          <a:xfrm>
            <a:off x="785813" y="285750"/>
            <a:ext cx="4214812"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92075" algn="just" eaLnBrk="0" hangingPunct="0">
              <a:defRPr/>
            </a:pPr>
            <a:r>
              <a:rPr lang="tr-TR" sz="2400" b="1" dirty="0">
                <a:solidFill>
                  <a:schemeClr val="tx1"/>
                </a:solidFill>
                <a:ea typeface="Times New Roman" pitchFamily="18" charset="0"/>
                <a:cs typeface="Arial" charset="0"/>
              </a:rPr>
              <a:t>Yıllık </a:t>
            </a:r>
            <a:r>
              <a:rPr lang="tr-TR" sz="2400" b="1" dirty="0" err="1">
                <a:solidFill>
                  <a:schemeClr val="tx1"/>
                </a:solidFill>
                <a:ea typeface="Times New Roman" pitchFamily="18" charset="0"/>
                <a:cs typeface="Arial" charset="0"/>
              </a:rPr>
              <a:t>Salkımotu</a:t>
            </a:r>
            <a:r>
              <a:rPr lang="tr-TR" sz="2400" b="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Poa </a:t>
            </a:r>
            <a:r>
              <a:rPr lang="tr-TR" sz="2400" i="1" dirty="0" err="1">
                <a:solidFill>
                  <a:schemeClr val="tx1"/>
                </a:solidFill>
                <a:ea typeface="Times New Roman" pitchFamily="18" charset="0"/>
                <a:cs typeface="Arial" charset="0"/>
              </a:rPr>
              <a:t>annua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Tree>
  </p:cSld>
  <p:clrMapOvr>
    <a:masterClrMapping/>
  </p:clrMapOvr>
  <p:transition spd="slow">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chuckwatkinslandscape.com/images/PoaAnnuaCloseup.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1747" name="1 Dikdörtgen"/>
          <p:cNvSpPr>
            <a:spLocks noChangeArrowheads="1"/>
          </p:cNvSpPr>
          <p:nvPr/>
        </p:nvSpPr>
        <p:spPr bwMode="auto">
          <a:xfrm>
            <a:off x="214313" y="142875"/>
            <a:ext cx="6072187" cy="2814638"/>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indent="182563" algn="just" eaLnBrk="0" hangingPunct="0">
              <a:lnSpc>
                <a:spcPct val="150000"/>
              </a:lnSpc>
              <a:defRPr/>
            </a:pPr>
            <a:r>
              <a:rPr lang="tr-TR" sz="2000" b="1" dirty="0">
                <a:ea typeface="Times New Roman" pitchFamily="18" charset="0"/>
                <a:cs typeface="Arial" charset="0"/>
              </a:rPr>
              <a:t>Yıllık </a:t>
            </a:r>
            <a:r>
              <a:rPr lang="tr-TR" sz="2000" b="1" dirty="0" err="1">
                <a:ea typeface="Times New Roman" pitchFamily="18" charset="0"/>
                <a:cs typeface="Arial" charset="0"/>
              </a:rPr>
              <a:t>salkımotu</a:t>
            </a:r>
            <a:r>
              <a:rPr lang="tr-TR" sz="2000" b="1" dirty="0">
                <a:ea typeface="Times New Roman" pitchFamily="18" charset="0"/>
                <a:cs typeface="Arial" charset="0"/>
              </a:rPr>
              <a:t> tohumla üretilir. </a:t>
            </a:r>
          </a:p>
          <a:p>
            <a:pPr indent="182563" algn="just" eaLnBrk="0" hangingPunct="0">
              <a:lnSpc>
                <a:spcPct val="150000"/>
              </a:lnSpc>
              <a:defRPr/>
            </a:pPr>
            <a:r>
              <a:rPr lang="tr-TR" sz="2000" b="1" dirty="0">
                <a:ea typeface="Times New Roman" pitchFamily="18" charset="0"/>
                <a:cs typeface="Arial" charset="0"/>
              </a:rPr>
              <a:t>Sıcağa, kurağa ve düşük sıcaklığa dayanımı çok zayıftır. </a:t>
            </a:r>
          </a:p>
          <a:p>
            <a:pPr indent="182563" algn="just" eaLnBrk="0" hangingPunct="0">
              <a:lnSpc>
                <a:spcPct val="150000"/>
              </a:lnSpc>
              <a:defRPr/>
            </a:pPr>
            <a:r>
              <a:rPr lang="tr-TR" sz="2000" b="1" dirty="0">
                <a:ea typeface="Times New Roman" pitchFamily="18" charset="0"/>
                <a:cs typeface="Arial" charset="0"/>
              </a:rPr>
              <a:t>Nemli ve serin bölgelerin bitkisidir. </a:t>
            </a:r>
          </a:p>
          <a:p>
            <a:pPr indent="182563" algn="just" eaLnBrk="0" hangingPunct="0">
              <a:lnSpc>
                <a:spcPct val="150000"/>
              </a:lnSpc>
              <a:defRPr/>
            </a:pPr>
            <a:r>
              <a:rPr lang="tr-TR" sz="2000" b="1" dirty="0">
                <a:ea typeface="Times New Roman" pitchFamily="18" charset="0"/>
                <a:cs typeface="Arial" charset="0"/>
              </a:rPr>
              <a:t>Asitliğe oldukça dayanıklıdır. </a:t>
            </a:r>
          </a:p>
          <a:p>
            <a:pPr indent="182563" algn="just" eaLnBrk="0" hangingPunct="0">
              <a:lnSpc>
                <a:spcPct val="150000"/>
              </a:lnSpc>
              <a:defRPr/>
            </a:pPr>
            <a:r>
              <a:rPr lang="tr-TR" sz="2000" b="1" dirty="0">
                <a:ea typeface="Times New Roman" pitchFamily="18" charset="0"/>
                <a:cs typeface="Arial" charset="0"/>
              </a:rPr>
              <a:t>Sık ve dipten biçim yapılan çim alanlarda hızla çoğalır. </a:t>
            </a:r>
          </a:p>
          <a:p>
            <a:pPr indent="182563" algn="just" eaLnBrk="0" hangingPunct="0">
              <a:lnSpc>
                <a:spcPct val="150000"/>
              </a:lnSpc>
              <a:defRPr/>
            </a:pPr>
            <a:r>
              <a:rPr lang="tr-TR" sz="2000" b="1" dirty="0">
                <a:ea typeface="Times New Roman" pitchFamily="18" charset="0"/>
                <a:cs typeface="Arial" charset="0"/>
              </a:rPr>
              <a:t>Genellikle yabancı ot kabul edilir.</a:t>
            </a:r>
          </a:p>
        </p:txBody>
      </p:sp>
    </p:spTree>
  </p:cSld>
  <p:clrMapOvr>
    <a:masterClrMapping/>
  </p:clrMapOvr>
  <p:transition spd="slow">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1 Resim" descr="poa annua.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2 Dikdörtgen"/>
          <p:cNvSpPr/>
          <p:nvPr/>
        </p:nvSpPr>
        <p:spPr>
          <a:xfrm>
            <a:off x="7997740" y="6429396"/>
            <a:ext cx="1003416"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Poa </a:t>
            </a:r>
            <a:r>
              <a:rPr lang="tr-TR" sz="1400" i="1" dirty="0" err="1" smtClean="0">
                <a:ea typeface="Times New Roman" pitchFamily="18" charset="0"/>
                <a:cs typeface="Arial" charset="0"/>
              </a:rPr>
              <a:t>annua</a:t>
            </a:r>
            <a:r>
              <a:rPr lang="tr-TR" sz="1400" i="1" dirty="0" smtClean="0">
                <a:ea typeface="Times New Roman" pitchFamily="18" charset="0"/>
                <a:cs typeface="Arial" charset="0"/>
              </a:rPr>
              <a:t> </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1 Dikdörtgen"/>
          <p:cNvSpPr/>
          <p:nvPr/>
        </p:nvSpPr>
        <p:spPr>
          <a:xfrm>
            <a:off x="2643174" y="1357298"/>
            <a:ext cx="1723549" cy="707886"/>
          </a:xfrm>
          <a:prstGeom prst="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tr-TR" sz="4000" b="1" i="1" dirty="0">
                <a:solidFill>
                  <a:schemeClr val="tx1"/>
                </a:solidFill>
                <a:ea typeface="Times New Roman" pitchFamily="18" charset="0"/>
                <a:cs typeface="Arial" charset="0"/>
              </a:rPr>
              <a:t>Lolium </a:t>
            </a:r>
            <a:endParaRPr lang="tr-TR" sz="4000" b="1" dirty="0"/>
          </a:p>
        </p:txBody>
      </p:sp>
      <p:sp>
        <p:nvSpPr>
          <p:cNvPr id="3" name="2 Dikdörtgen"/>
          <p:cNvSpPr/>
          <p:nvPr/>
        </p:nvSpPr>
        <p:spPr>
          <a:xfrm>
            <a:off x="785786" y="2357430"/>
            <a:ext cx="6000792" cy="46196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indent="457200" algn="just" eaLnBrk="0" hangingPunct="0">
              <a:defRPr/>
            </a:pPr>
            <a:r>
              <a:rPr lang="tr-TR" sz="2400" b="1" dirty="0">
                <a:solidFill>
                  <a:schemeClr val="tx1"/>
                </a:solidFill>
                <a:cs typeface="Times New Roman" pitchFamily="18" charset="0"/>
              </a:rPr>
              <a:t>İngiliz Çimi </a:t>
            </a:r>
            <a:r>
              <a:rPr lang="tr-TR" sz="2400" dirty="0">
                <a:solidFill>
                  <a:schemeClr val="tx1"/>
                </a:solidFill>
                <a:cs typeface="Times New Roman" pitchFamily="18" charset="0"/>
              </a:rPr>
              <a:t>(</a:t>
            </a:r>
            <a:r>
              <a:rPr lang="tr-TR" sz="2400" i="1" dirty="0">
                <a:solidFill>
                  <a:schemeClr val="tx1"/>
                </a:solidFill>
                <a:cs typeface="Times New Roman" pitchFamily="18" charset="0"/>
              </a:rPr>
              <a:t>Lolium </a:t>
            </a:r>
            <a:r>
              <a:rPr lang="tr-TR" sz="2400" i="1" dirty="0" err="1">
                <a:solidFill>
                  <a:schemeClr val="tx1"/>
                </a:solidFill>
                <a:cs typeface="Times New Roman" pitchFamily="18" charset="0"/>
              </a:rPr>
              <a:t>perenne</a:t>
            </a:r>
            <a:r>
              <a:rPr lang="tr-TR" sz="2400" i="1" dirty="0">
                <a:solidFill>
                  <a:schemeClr val="tx1"/>
                </a:solidFill>
                <a:cs typeface="Times New Roman" pitchFamily="18" charset="0"/>
              </a:rPr>
              <a:t> </a:t>
            </a:r>
            <a:r>
              <a:rPr lang="tr-TR" sz="2400" dirty="0">
                <a:solidFill>
                  <a:schemeClr val="tx1"/>
                </a:solidFill>
                <a:cs typeface="Times New Roman" pitchFamily="18" charset="0"/>
              </a:rPr>
              <a:t>L.)</a:t>
            </a:r>
          </a:p>
        </p:txBody>
      </p:sp>
      <p:sp>
        <p:nvSpPr>
          <p:cNvPr id="12" name="11 Dikdörtgen"/>
          <p:cNvSpPr/>
          <p:nvPr/>
        </p:nvSpPr>
        <p:spPr>
          <a:xfrm>
            <a:off x="785786" y="2967038"/>
            <a:ext cx="6000792" cy="46196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indent="457200" algn="just" eaLnBrk="0" hangingPunct="0">
              <a:defRPr/>
            </a:pPr>
            <a:r>
              <a:rPr lang="tr-TR" sz="2400" b="1" dirty="0">
                <a:solidFill>
                  <a:srgbClr val="000000"/>
                </a:solidFill>
                <a:ea typeface="Times New Roman" pitchFamily="18" charset="0"/>
                <a:cs typeface="Arial" charset="0"/>
              </a:rPr>
              <a:t>İtalyan Çimi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Lolium </a:t>
            </a:r>
            <a:r>
              <a:rPr lang="tr-TR" sz="2400" i="1" dirty="0" err="1">
                <a:solidFill>
                  <a:srgbClr val="000000"/>
                </a:solidFill>
                <a:ea typeface="Times New Roman" pitchFamily="18" charset="0"/>
                <a:cs typeface="Arial" charset="0"/>
              </a:rPr>
              <a:t>multiflorum</a:t>
            </a:r>
            <a:r>
              <a:rPr lang="tr-TR" sz="2400" i="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Lam.)</a:t>
            </a:r>
            <a:endParaRPr lang="tr-TR" sz="2400" dirty="0">
              <a:solidFill>
                <a:schemeClr val="tx1"/>
              </a:solidFill>
              <a:cs typeface="Times New Roman" pitchFamily="18" charset="0"/>
            </a:endParaRPr>
          </a:p>
        </p:txBody>
      </p:sp>
    </p:spTree>
  </p:cSld>
  <p:clrMapOvr>
    <a:masterClrMapping/>
  </p:clrMapOvr>
  <p:transition spd="slow">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1 Resim" descr="poa annua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2 Dikdörtgen"/>
          <p:cNvSpPr/>
          <p:nvPr/>
        </p:nvSpPr>
        <p:spPr>
          <a:xfrm>
            <a:off x="7997740" y="6429396"/>
            <a:ext cx="1003416"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Poa </a:t>
            </a:r>
            <a:r>
              <a:rPr lang="tr-TR" sz="1400" i="1" dirty="0" err="1" smtClean="0">
                <a:ea typeface="Times New Roman" pitchFamily="18" charset="0"/>
                <a:cs typeface="Arial" charset="0"/>
              </a:rPr>
              <a:t>annua</a:t>
            </a:r>
            <a:r>
              <a:rPr lang="tr-TR" sz="1400" i="1" dirty="0" smtClean="0">
                <a:ea typeface="Times New Roman" pitchFamily="18" charset="0"/>
                <a:cs typeface="Arial" charset="0"/>
              </a:rPr>
              <a:t> </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1 Resim" descr="poa annua1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2 Dikdörtgen"/>
          <p:cNvSpPr/>
          <p:nvPr/>
        </p:nvSpPr>
        <p:spPr>
          <a:xfrm>
            <a:off x="7997740" y="6429396"/>
            <a:ext cx="1003416"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Poa </a:t>
            </a:r>
            <a:r>
              <a:rPr lang="tr-TR" sz="1400" i="1" dirty="0" err="1" smtClean="0">
                <a:ea typeface="Times New Roman" pitchFamily="18" charset="0"/>
                <a:cs typeface="Arial" charset="0"/>
              </a:rPr>
              <a:t>annua</a:t>
            </a:r>
            <a:r>
              <a:rPr lang="tr-TR" sz="1400" i="1" dirty="0" smtClean="0">
                <a:ea typeface="Times New Roman" pitchFamily="18" charset="0"/>
                <a:cs typeface="Arial" charset="0"/>
              </a:rPr>
              <a:t> </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1 Resim" descr="poa annua15.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2 Dikdörtgen"/>
          <p:cNvSpPr/>
          <p:nvPr/>
        </p:nvSpPr>
        <p:spPr>
          <a:xfrm>
            <a:off x="7997740" y="6429396"/>
            <a:ext cx="1003416"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Poa </a:t>
            </a:r>
            <a:r>
              <a:rPr lang="tr-TR" sz="1400" i="1" dirty="0" err="1" smtClean="0">
                <a:ea typeface="Times New Roman" pitchFamily="18" charset="0"/>
                <a:cs typeface="Arial" charset="0"/>
              </a:rPr>
              <a:t>annua</a:t>
            </a:r>
            <a:r>
              <a:rPr lang="tr-TR" sz="1400" i="1" dirty="0" smtClean="0">
                <a:ea typeface="Times New Roman" pitchFamily="18" charset="0"/>
                <a:cs typeface="Arial" charset="0"/>
              </a:rPr>
              <a:t> </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2 Resim" descr="poa annua1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2 Dikdörtgen"/>
          <p:cNvSpPr/>
          <p:nvPr/>
        </p:nvSpPr>
        <p:spPr>
          <a:xfrm>
            <a:off x="7997740" y="6429396"/>
            <a:ext cx="1003416"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Poa </a:t>
            </a:r>
            <a:r>
              <a:rPr lang="tr-TR" sz="1400" i="1" dirty="0" err="1" smtClean="0">
                <a:ea typeface="Times New Roman" pitchFamily="18" charset="0"/>
                <a:cs typeface="Arial" charset="0"/>
              </a:rPr>
              <a:t>annua</a:t>
            </a:r>
            <a:r>
              <a:rPr lang="tr-TR" sz="1400" i="1" dirty="0" smtClean="0">
                <a:ea typeface="Times New Roman" pitchFamily="18" charset="0"/>
                <a:cs typeface="Arial" charset="0"/>
              </a:rPr>
              <a:t> </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1 Resim" descr="poa trivialis- poa annua.gif"/>
          <p:cNvPicPr>
            <a:picLocks noChangeAspect="1"/>
          </p:cNvPicPr>
          <p:nvPr/>
        </p:nvPicPr>
        <p:blipFill>
          <a:blip r:embed="rId2"/>
          <a:srcRect/>
          <a:stretch>
            <a:fillRect/>
          </a:stretch>
        </p:blipFill>
        <p:spPr bwMode="auto">
          <a:xfrm>
            <a:off x="-1588" y="0"/>
            <a:ext cx="9147176" cy="6858000"/>
          </a:xfrm>
          <a:prstGeom prst="rect">
            <a:avLst/>
          </a:prstGeom>
          <a:noFill/>
          <a:ln w="9525">
            <a:noFill/>
            <a:miter lim="800000"/>
            <a:headEnd/>
            <a:tailEnd/>
          </a:ln>
        </p:spPr>
      </p:pic>
      <p:sp>
        <p:nvSpPr>
          <p:cNvPr id="3" name="2 Dikdörtgen"/>
          <p:cNvSpPr/>
          <p:nvPr/>
        </p:nvSpPr>
        <p:spPr>
          <a:xfrm>
            <a:off x="7997740" y="6429396"/>
            <a:ext cx="1003416"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Poa </a:t>
            </a:r>
            <a:r>
              <a:rPr lang="tr-TR" sz="1400" i="1" dirty="0" err="1" smtClean="0">
                <a:ea typeface="Times New Roman" pitchFamily="18" charset="0"/>
                <a:cs typeface="Arial" charset="0"/>
              </a:rPr>
              <a:t>annua</a:t>
            </a:r>
            <a:r>
              <a:rPr lang="tr-TR" sz="1400" i="1" dirty="0" smtClean="0">
                <a:ea typeface="Times New Roman" pitchFamily="18" charset="0"/>
                <a:cs typeface="Arial" charset="0"/>
              </a:rPr>
              <a:t> </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1 Dikdörtgen"/>
          <p:cNvSpPr/>
          <p:nvPr/>
        </p:nvSpPr>
        <p:spPr>
          <a:xfrm>
            <a:off x="3357554" y="285728"/>
            <a:ext cx="1902893" cy="707886"/>
          </a:xfrm>
          <a:prstGeom prst="rect">
            <a:avLst/>
          </a:prstGeom>
          <a:solidFill>
            <a:schemeClr val="tx2">
              <a:lumMod val="40000"/>
              <a:lumOff val="60000"/>
            </a:schemeClr>
          </a:solidFill>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tr-TR" sz="4000" b="1" i="1" dirty="0">
                <a:solidFill>
                  <a:schemeClr val="tx1"/>
                </a:solidFill>
                <a:ea typeface="Times New Roman" pitchFamily="18" charset="0"/>
                <a:cs typeface="Arial" charset="0"/>
              </a:rPr>
              <a:t>Festuca </a:t>
            </a:r>
            <a:endParaRPr lang="tr-TR" sz="4000" b="1" dirty="0"/>
          </a:p>
        </p:txBody>
      </p:sp>
      <p:sp>
        <p:nvSpPr>
          <p:cNvPr id="3" name="2 Dikdörtgen"/>
          <p:cNvSpPr/>
          <p:nvPr/>
        </p:nvSpPr>
        <p:spPr>
          <a:xfrm>
            <a:off x="571472" y="1285860"/>
            <a:ext cx="6000792" cy="46196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Kırmızı Yumak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 </a:t>
            </a:r>
            <a:r>
              <a:rPr lang="tr-TR" sz="2400" i="1" dirty="0" err="1">
                <a:solidFill>
                  <a:schemeClr val="tx1"/>
                </a:solidFill>
                <a:ea typeface="Times New Roman" pitchFamily="18" charset="0"/>
                <a:cs typeface="Arial" charset="0"/>
              </a:rPr>
              <a:t>rubra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
        <p:nvSpPr>
          <p:cNvPr id="4" name="3 Dikdörtgen"/>
          <p:cNvSpPr>
            <a:spLocks noChangeArrowheads="1"/>
          </p:cNvSpPr>
          <p:nvPr/>
        </p:nvSpPr>
        <p:spPr bwMode="auto">
          <a:xfrm>
            <a:off x="1785918" y="1928802"/>
            <a:ext cx="5072098" cy="40011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defRPr/>
            </a:pPr>
            <a:r>
              <a:rPr lang="tr-TR" sz="2000" b="1" dirty="0">
                <a:solidFill>
                  <a:srgbClr val="000000"/>
                </a:solidFill>
                <a:ea typeface="Times New Roman" pitchFamily="18" charset="0"/>
                <a:cs typeface="Arial" charset="0"/>
              </a:rPr>
              <a:t>a. Köksaplı Kırmızı Yumak </a:t>
            </a:r>
            <a:r>
              <a:rPr lang="tr-TR" sz="2000" dirty="0">
                <a:solidFill>
                  <a:srgbClr val="000000"/>
                </a:solidFill>
                <a:ea typeface="Times New Roman" pitchFamily="18" charset="0"/>
                <a:cs typeface="Arial" charset="0"/>
              </a:rPr>
              <a:t>(</a:t>
            </a:r>
            <a:r>
              <a:rPr lang="tr-TR" sz="2000" i="1" dirty="0">
                <a:solidFill>
                  <a:srgbClr val="000000"/>
                </a:solidFill>
                <a:ea typeface="Times New Roman" pitchFamily="18" charset="0"/>
                <a:cs typeface="Arial" charset="0"/>
              </a:rPr>
              <a:t>F. </a:t>
            </a:r>
            <a:r>
              <a:rPr lang="tr-TR" sz="2000" i="1" dirty="0" err="1">
                <a:solidFill>
                  <a:srgbClr val="000000"/>
                </a:solidFill>
                <a:ea typeface="Times New Roman" pitchFamily="18" charset="0"/>
                <a:cs typeface="Arial" charset="0"/>
              </a:rPr>
              <a:t>rubra</a:t>
            </a:r>
            <a:r>
              <a:rPr lang="tr-TR" sz="2000" i="1" dirty="0">
                <a:solidFill>
                  <a:srgbClr val="000000"/>
                </a:solidFill>
                <a:ea typeface="Times New Roman" pitchFamily="18" charset="0"/>
                <a:cs typeface="Arial" charset="0"/>
              </a:rPr>
              <a:t> var. </a:t>
            </a:r>
            <a:r>
              <a:rPr lang="tr-TR" sz="2000" i="1" dirty="0" err="1">
                <a:solidFill>
                  <a:srgbClr val="000000"/>
                </a:solidFill>
                <a:ea typeface="Times New Roman" pitchFamily="18" charset="0"/>
                <a:cs typeface="Arial" charset="0"/>
              </a:rPr>
              <a:t>rubra</a:t>
            </a:r>
            <a:r>
              <a:rPr lang="tr-TR" sz="2000" dirty="0">
                <a:solidFill>
                  <a:srgbClr val="000000"/>
                </a:solidFill>
                <a:ea typeface="Times New Roman" pitchFamily="18" charset="0"/>
                <a:cs typeface="Arial" charset="0"/>
              </a:rPr>
              <a:t>) </a:t>
            </a:r>
            <a:endParaRPr lang="tr-TR" sz="2000" dirty="0">
              <a:ea typeface="Times New Roman" pitchFamily="18" charset="0"/>
              <a:cs typeface="Arial" charset="0"/>
            </a:endParaRPr>
          </a:p>
        </p:txBody>
      </p:sp>
      <p:sp>
        <p:nvSpPr>
          <p:cNvPr id="5" name="4 Dikdörtgen"/>
          <p:cNvSpPr/>
          <p:nvPr/>
        </p:nvSpPr>
        <p:spPr>
          <a:xfrm>
            <a:off x="1785918" y="2500306"/>
            <a:ext cx="5072098" cy="400110"/>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000" b="1" dirty="0">
                <a:solidFill>
                  <a:srgbClr val="000000"/>
                </a:solidFill>
                <a:ea typeface="Times New Roman" pitchFamily="18" charset="0"/>
                <a:cs typeface="Arial" charset="0"/>
              </a:rPr>
              <a:t>b. Adi Kırmızı Yumak </a:t>
            </a:r>
            <a:r>
              <a:rPr lang="tr-TR" sz="2000" dirty="0">
                <a:solidFill>
                  <a:srgbClr val="000000"/>
                </a:solidFill>
                <a:ea typeface="Times New Roman" pitchFamily="18" charset="0"/>
                <a:cs typeface="Arial" charset="0"/>
              </a:rPr>
              <a:t>(</a:t>
            </a:r>
            <a:r>
              <a:rPr lang="tr-TR" sz="2000" i="1" dirty="0">
                <a:solidFill>
                  <a:srgbClr val="000000"/>
                </a:solidFill>
                <a:ea typeface="Times New Roman" pitchFamily="18" charset="0"/>
                <a:cs typeface="Arial" charset="0"/>
              </a:rPr>
              <a:t>F.</a:t>
            </a:r>
            <a:r>
              <a:rPr lang="tr-TR" sz="2000" i="1" dirty="0" err="1">
                <a:solidFill>
                  <a:srgbClr val="000000"/>
                </a:solidFill>
                <a:ea typeface="Times New Roman" pitchFamily="18" charset="0"/>
                <a:cs typeface="Arial" charset="0"/>
              </a:rPr>
              <a:t>rubra</a:t>
            </a:r>
            <a:r>
              <a:rPr lang="tr-TR" sz="2000" i="1" dirty="0">
                <a:solidFill>
                  <a:srgbClr val="000000"/>
                </a:solidFill>
                <a:ea typeface="Times New Roman" pitchFamily="18" charset="0"/>
                <a:cs typeface="Arial" charset="0"/>
              </a:rPr>
              <a:t> var. </a:t>
            </a:r>
            <a:r>
              <a:rPr lang="tr-TR" sz="2000" i="1" dirty="0" err="1">
                <a:solidFill>
                  <a:srgbClr val="000000"/>
                </a:solidFill>
                <a:ea typeface="Times New Roman" pitchFamily="18" charset="0"/>
                <a:cs typeface="Arial" charset="0"/>
              </a:rPr>
              <a:t>commutata</a:t>
            </a:r>
            <a:r>
              <a:rPr lang="tr-TR" sz="2000" dirty="0">
                <a:solidFill>
                  <a:srgbClr val="000000"/>
                </a:solidFill>
                <a:ea typeface="Times New Roman" pitchFamily="18" charset="0"/>
                <a:cs typeface="Arial" charset="0"/>
              </a:rPr>
              <a:t>)</a:t>
            </a:r>
          </a:p>
        </p:txBody>
      </p:sp>
      <p:sp>
        <p:nvSpPr>
          <p:cNvPr id="6" name="5 Dikdörtgen"/>
          <p:cNvSpPr/>
          <p:nvPr/>
        </p:nvSpPr>
        <p:spPr>
          <a:xfrm>
            <a:off x="1785918" y="3071810"/>
            <a:ext cx="5072098" cy="400110"/>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000" b="1" dirty="0">
                <a:solidFill>
                  <a:srgbClr val="000000"/>
                </a:solidFill>
                <a:ea typeface="Times New Roman" pitchFamily="18" charset="0"/>
                <a:cs typeface="Arial" charset="0"/>
              </a:rPr>
              <a:t>c. Narin Kırmızı Yumak </a:t>
            </a:r>
            <a:r>
              <a:rPr lang="tr-TR" sz="2000" dirty="0">
                <a:solidFill>
                  <a:srgbClr val="000000"/>
                </a:solidFill>
                <a:ea typeface="Times New Roman" pitchFamily="18" charset="0"/>
                <a:cs typeface="Arial" charset="0"/>
              </a:rPr>
              <a:t>(</a:t>
            </a:r>
            <a:r>
              <a:rPr lang="tr-TR" sz="2000" i="1" dirty="0">
                <a:solidFill>
                  <a:srgbClr val="000000"/>
                </a:solidFill>
                <a:ea typeface="Times New Roman" pitchFamily="18" charset="0"/>
                <a:cs typeface="Arial" charset="0"/>
              </a:rPr>
              <a:t>F.</a:t>
            </a:r>
            <a:r>
              <a:rPr lang="tr-TR" sz="2000" i="1" dirty="0" err="1">
                <a:solidFill>
                  <a:srgbClr val="000000"/>
                </a:solidFill>
                <a:ea typeface="Times New Roman" pitchFamily="18" charset="0"/>
                <a:cs typeface="Arial" charset="0"/>
              </a:rPr>
              <a:t>rubra</a:t>
            </a:r>
            <a:r>
              <a:rPr lang="tr-TR" sz="2000" i="1" dirty="0">
                <a:solidFill>
                  <a:srgbClr val="000000"/>
                </a:solidFill>
                <a:ea typeface="Times New Roman" pitchFamily="18" charset="0"/>
                <a:cs typeface="Arial" charset="0"/>
              </a:rPr>
              <a:t> var. </a:t>
            </a:r>
            <a:r>
              <a:rPr lang="tr-TR" sz="2000" i="1" dirty="0" err="1">
                <a:solidFill>
                  <a:srgbClr val="000000"/>
                </a:solidFill>
                <a:ea typeface="Times New Roman" pitchFamily="18" charset="0"/>
                <a:cs typeface="Arial" charset="0"/>
              </a:rPr>
              <a:t>tricophylla</a:t>
            </a:r>
            <a:r>
              <a:rPr lang="tr-TR" sz="2000" dirty="0">
                <a:solidFill>
                  <a:srgbClr val="000000"/>
                </a:solidFill>
                <a:ea typeface="Times New Roman" pitchFamily="18" charset="0"/>
                <a:cs typeface="Arial" charset="0"/>
              </a:rPr>
              <a:t>) </a:t>
            </a:r>
            <a:endParaRPr lang="tr-TR" sz="2000" dirty="0">
              <a:solidFill>
                <a:prstClr val="black"/>
              </a:solidFill>
              <a:ea typeface="Times New Roman" pitchFamily="18" charset="0"/>
              <a:cs typeface="Arial" charset="0"/>
            </a:endParaRPr>
          </a:p>
        </p:txBody>
      </p:sp>
      <p:sp>
        <p:nvSpPr>
          <p:cNvPr id="7" name="6 Dikdörtgen"/>
          <p:cNvSpPr/>
          <p:nvPr/>
        </p:nvSpPr>
        <p:spPr>
          <a:xfrm>
            <a:off x="571472" y="3571876"/>
            <a:ext cx="6000792" cy="46196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rgbClr val="000000"/>
                </a:solidFill>
                <a:ea typeface="Times New Roman" pitchFamily="18" charset="0"/>
                <a:cs typeface="Arial" charset="0"/>
              </a:rPr>
              <a:t>Koyun Yumağı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F. </a:t>
            </a:r>
            <a:r>
              <a:rPr lang="tr-TR" sz="2400" i="1" dirty="0" err="1">
                <a:solidFill>
                  <a:srgbClr val="000000"/>
                </a:solidFill>
                <a:ea typeface="Times New Roman" pitchFamily="18" charset="0"/>
                <a:cs typeface="Arial" charset="0"/>
              </a:rPr>
              <a:t>ovina</a:t>
            </a:r>
            <a:r>
              <a:rPr lang="tr-TR" sz="2400" i="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a:t>
            </a:r>
          </a:p>
        </p:txBody>
      </p:sp>
      <p:sp>
        <p:nvSpPr>
          <p:cNvPr id="8" name="7 Dikdörtgen"/>
          <p:cNvSpPr/>
          <p:nvPr/>
        </p:nvSpPr>
        <p:spPr>
          <a:xfrm>
            <a:off x="571472" y="4214818"/>
            <a:ext cx="6000792" cy="46196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Uzun Yapraklı Yumak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 </a:t>
            </a:r>
            <a:r>
              <a:rPr lang="tr-TR" sz="2400" i="1" dirty="0" err="1">
                <a:solidFill>
                  <a:schemeClr val="tx1"/>
                </a:solidFill>
                <a:ea typeface="Times New Roman" pitchFamily="18" charset="0"/>
                <a:cs typeface="Arial" charset="0"/>
              </a:rPr>
              <a:t>longifolia</a:t>
            </a:r>
            <a:r>
              <a:rPr lang="tr-TR" sz="2400" dirty="0">
                <a:solidFill>
                  <a:schemeClr val="tx1"/>
                </a:solidFill>
                <a:ea typeface="Times New Roman" pitchFamily="18" charset="0"/>
                <a:cs typeface="Arial" charset="0"/>
              </a:rPr>
              <a:t>)</a:t>
            </a:r>
          </a:p>
        </p:txBody>
      </p:sp>
      <p:sp>
        <p:nvSpPr>
          <p:cNvPr id="9" name="8 Dikdörtgen"/>
          <p:cNvSpPr/>
          <p:nvPr/>
        </p:nvSpPr>
        <p:spPr>
          <a:xfrm>
            <a:off x="571472" y="4824425"/>
            <a:ext cx="6000792" cy="461963"/>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İnce Yapraklı Yumak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 </a:t>
            </a:r>
            <a:r>
              <a:rPr lang="tr-TR" sz="2400" i="1" dirty="0" err="1">
                <a:solidFill>
                  <a:schemeClr val="tx1"/>
                </a:solidFill>
                <a:ea typeface="Times New Roman" pitchFamily="18" charset="0"/>
                <a:cs typeface="Arial" charset="0"/>
              </a:rPr>
              <a:t>tenuifolia</a:t>
            </a:r>
            <a:r>
              <a:rPr lang="tr-TR" sz="2400" dirty="0">
                <a:solidFill>
                  <a:schemeClr val="tx1"/>
                </a:solidFill>
                <a:ea typeface="Times New Roman" pitchFamily="18" charset="0"/>
                <a:cs typeface="Arial" charset="0"/>
              </a:rPr>
              <a:t>) </a:t>
            </a:r>
          </a:p>
        </p:txBody>
      </p:sp>
      <p:sp>
        <p:nvSpPr>
          <p:cNvPr id="10" name="9 Dikdörtgen"/>
          <p:cNvSpPr/>
          <p:nvPr/>
        </p:nvSpPr>
        <p:spPr>
          <a:xfrm>
            <a:off x="571472" y="5429264"/>
            <a:ext cx="6000792" cy="46196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Kamışsı Yumak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 </a:t>
            </a:r>
            <a:r>
              <a:rPr lang="tr-TR" sz="2400" i="1" dirty="0" err="1">
                <a:solidFill>
                  <a:schemeClr val="tx1"/>
                </a:solidFill>
                <a:ea typeface="Times New Roman" pitchFamily="18" charset="0"/>
                <a:cs typeface="Arial" charset="0"/>
              </a:rPr>
              <a:t>arundinacea</a:t>
            </a:r>
            <a:r>
              <a:rPr lang="tr-TR" sz="2400" dirty="0">
                <a:solidFill>
                  <a:schemeClr val="tx1"/>
                </a:solidFill>
                <a:ea typeface="Times New Roman" pitchFamily="18" charset="0"/>
                <a:cs typeface="Arial" charset="0"/>
              </a:rPr>
              <a:t>) </a:t>
            </a:r>
          </a:p>
        </p:txBody>
      </p:sp>
      <p:sp>
        <p:nvSpPr>
          <p:cNvPr id="11" name="10 Dikdörtgen"/>
          <p:cNvSpPr/>
          <p:nvPr/>
        </p:nvSpPr>
        <p:spPr>
          <a:xfrm>
            <a:off x="571472" y="6072206"/>
            <a:ext cx="6000792" cy="461963"/>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Çayır Yumağı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 </a:t>
            </a:r>
            <a:r>
              <a:rPr lang="tr-TR" sz="2400" i="1" dirty="0" err="1">
                <a:solidFill>
                  <a:schemeClr val="tx1"/>
                </a:solidFill>
                <a:ea typeface="Times New Roman" pitchFamily="18" charset="0"/>
                <a:cs typeface="Arial" charset="0"/>
              </a:rPr>
              <a:t>pratensis</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5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7106" name="Picture 2" descr="File:Gewoon roodzwenkgras Festuca rubra var. commutata.jpg">
            <a:hlinkClick r:id="rId2"/>
          </p:cNvPr>
          <p:cNvPicPr>
            <a:picLocks noChangeAspect="1" noChangeArrowheads="1"/>
          </p:cNvPicPr>
          <p:nvPr/>
        </p:nvPicPr>
        <p:blipFill>
          <a:blip r:embed="rId3"/>
          <a:srcRect/>
          <a:stretch>
            <a:fillRect/>
          </a:stretch>
        </p:blipFill>
        <p:spPr bwMode="auto">
          <a:xfrm>
            <a:off x="4581525" y="2714625"/>
            <a:ext cx="4133850" cy="3929063"/>
          </a:xfrm>
          <a:prstGeom prst="rect">
            <a:avLst/>
          </a:prstGeom>
          <a:noFill/>
          <a:ln w="9525">
            <a:noFill/>
            <a:miter lim="800000"/>
            <a:headEnd/>
            <a:tailEnd/>
          </a:ln>
        </p:spPr>
      </p:pic>
      <p:pic>
        <p:nvPicPr>
          <p:cNvPr id="47107" name="Picture 4" descr="http://www.soquelcreekwater.com/images/Pho-Grass_festuca_rubra.jpg"/>
          <p:cNvPicPr>
            <a:picLocks noChangeAspect="1" noChangeArrowheads="1"/>
          </p:cNvPicPr>
          <p:nvPr/>
        </p:nvPicPr>
        <p:blipFill>
          <a:blip r:embed="rId4"/>
          <a:srcRect/>
          <a:stretch>
            <a:fillRect/>
          </a:stretch>
        </p:blipFill>
        <p:spPr bwMode="auto">
          <a:xfrm>
            <a:off x="428625" y="2690813"/>
            <a:ext cx="3929063" cy="3952875"/>
          </a:xfrm>
          <a:prstGeom prst="rect">
            <a:avLst/>
          </a:prstGeom>
          <a:noFill/>
          <a:ln w="9525">
            <a:noFill/>
            <a:miter lim="800000"/>
            <a:headEnd/>
            <a:tailEnd/>
          </a:ln>
        </p:spPr>
      </p:pic>
      <p:sp>
        <p:nvSpPr>
          <p:cNvPr id="5" name="4 Dikdörtgen"/>
          <p:cNvSpPr/>
          <p:nvPr/>
        </p:nvSpPr>
        <p:spPr>
          <a:xfrm>
            <a:off x="428625" y="357188"/>
            <a:ext cx="4786313"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182563" algn="just">
              <a:defRPr/>
            </a:pPr>
            <a:r>
              <a:rPr lang="tr-TR" sz="2400" b="1" dirty="0">
                <a:solidFill>
                  <a:schemeClr val="tx1"/>
                </a:solidFill>
                <a:ea typeface="Times New Roman" pitchFamily="18" charset="0"/>
                <a:cs typeface="Arial" charset="0"/>
              </a:rPr>
              <a:t>Kırmızı Yumak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Festuca </a:t>
            </a:r>
            <a:r>
              <a:rPr lang="tr-TR" sz="2400" i="1" dirty="0" err="1">
                <a:solidFill>
                  <a:schemeClr val="tx1"/>
                </a:solidFill>
                <a:ea typeface="Times New Roman" pitchFamily="18" charset="0"/>
                <a:cs typeface="Arial" charset="0"/>
              </a:rPr>
              <a:t>rubra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
        <p:nvSpPr>
          <p:cNvPr id="38915" name="1 Dikdörtgen"/>
          <p:cNvSpPr>
            <a:spLocks noChangeArrowheads="1"/>
          </p:cNvSpPr>
          <p:nvPr/>
        </p:nvSpPr>
        <p:spPr bwMode="auto">
          <a:xfrm>
            <a:off x="428625" y="928688"/>
            <a:ext cx="8286750" cy="1631950"/>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a:spAutoFit/>
          </a:bodyPr>
          <a:lstStyle/>
          <a:p>
            <a:pPr indent="182563" algn="just" eaLnBrk="0" hangingPunct="0">
              <a:defRPr/>
            </a:pPr>
            <a:r>
              <a:rPr lang="tr-TR" sz="2000" dirty="0">
                <a:solidFill>
                  <a:schemeClr val="tx1"/>
                </a:solidFill>
                <a:ea typeface="Times New Roman" pitchFamily="18" charset="0"/>
                <a:cs typeface="Arial" charset="0"/>
              </a:rPr>
              <a:t>Çok yaygın olarak kullanılan bir türdür. </a:t>
            </a:r>
          </a:p>
          <a:p>
            <a:pPr indent="182563" algn="just" eaLnBrk="0" hangingPunct="0">
              <a:defRPr/>
            </a:pPr>
            <a:r>
              <a:rPr lang="tr-TR" sz="2000" dirty="0">
                <a:solidFill>
                  <a:schemeClr val="tx1"/>
                </a:solidFill>
                <a:ea typeface="Times New Roman" pitchFamily="18" charset="0"/>
                <a:cs typeface="Arial" charset="0"/>
              </a:rPr>
              <a:t>İnce yapraklı, kısa boylu ve çim kalitesi yüksek, </a:t>
            </a:r>
          </a:p>
          <a:p>
            <a:pPr indent="182563" algn="just" eaLnBrk="0" hangingPunct="0">
              <a:defRPr/>
            </a:pPr>
            <a:r>
              <a:rPr lang="tr-TR" sz="2000" b="1" u="sng" dirty="0">
                <a:solidFill>
                  <a:schemeClr val="tx1"/>
                </a:solidFill>
                <a:ea typeface="Times New Roman" pitchFamily="18" charset="0"/>
                <a:cs typeface="Arial" charset="0"/>
              </a:rPr>
              <a:t>Gölgeye dayanıklılığı ile tanınır</a:t>
            </a:r>
            <a:r>
              <a:rPr lang="tr-TR" sz="2000" dirty="0">
                <a:solidFill>
                  <a:schemeClr val="tx1"/>
                </a:solidFill>
                <a:ea typeface="Times New Roman" pitchFamily="18" charset="0"/>
                <a:cs typeface="Arial" charset="0"/>
              </a:rPr>
              <a:t>. </a:t>
            </a:r>
          </a:p>
          <a:p>
            <a:pPr indent="182563" algn="just" eaLnBrk="0" hangingPunct="0">
              <a:defRPr/>
            </a:pPr>
            <a:r>
              <a:rPr lang="tr-TR" sz="2000" dirty="0">
                <a:solidFill>
                  <a:schemeClr val="tx1"/>
                </a:solidFill>
                <a:ea typeface="Times New Roman" pitchFamily="18" charset="0"/>
                <a:cs typeface="Arial" charset="0"/>
              </a:rPr>
              <a:t>Köksap gelişimi ve kromozom sayılarına göre üç varyeteye ayrılır. Bu varyetelerin kullanım amaçları da oldukça farklıdır. </a:t>
            </a:r>
          </a:p>
        </p:txBody>
      </p:sp>
    </p:spTree>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2" cstate="screen"/>
          <a:srcRect/>
          <a:stretch>
            <a:fillRect/>
          </a:stretch>
        </p:blipFill>
        <p:spPr bwMode="auto">
          <a:xfrm>
            <a:off x="428625" y="357188"/>
            <a:ext cx="3429000" cy="2327275"/>
          </a:xfrm>
          <a:prstGeom prst="rect">
            <a:avLst/>
          </a:prstGeom>
          <a:noFill/>
          <a:ln w="31750">
            <a:solidFill>
              <a:schemeClr val="tx1"/>
            </a:solidFill>
            <a:miter lim="800000"/>
            <a:headEnd/>
            <a:tailEnd/>
          </a:ln>
        </p:spPr>
      </p:pic>
      <p:pic>
        <p:nvPicPr>
          <p:cNvPr id="48131" name="Picture 4" descr="Chewings Fescue, Festuca rubra commutata"/>
          <p:cNvPicPr>
            <a:picLocks noChangeAspect="1" noChangeArrowheads="1"/>
          </p:cNvPicPr>
          <p:nvPr/>
        </p:nvPicPr>
        <p:blipFill>
          <a:blip r:embed="rId3"/>
          <a:srcRect/>
          <a:stretch>
            <a:fillRect/>
          </a:stretch>
        </p:blipFill>
        <p:spPr bwMode="auto">
          <a:xfrm>
            <a:off x="5143500" y="357188"/>
            <a:ext cx="3571875" cy="2357437"/>
          </a:xfrm>
          <a:prstGeom prst="rect">
            <a:avLst/>
          </a:prstGeom>
          <a:noFill/>
          <a:ln w="38100">
            <a:solidFill>
              <a:schemeClr val="tx1"/>
            </a:solidFill>
            <a:miter lim="800000"/>
            <a:headEnd/>
            <a:tailEnd/>
          </a:ln>
        </p:spPr>
      </p:pic>
      <p:pic>
        <p:nvPicPr>
          <p:cNvPr id="48132" name="Picture 4" descr="File:Roodzwenkgras met fijne uitlopers Festuca rubra var. trichophylla.jpg">
            <a:hlinkClick r:id="rId4"/>
          </p:cNvPr>
          <p:cNvPicPr>
            <a:picLocks noChangeAspect="1" noChangeArrowheads="1"/>
          </p:cNvPicPr>
          <p:nvPr/>
        </p:nvPicPr>
        <p:blipFill>
          <a:blip r:embed="rId5" cstate="screen"/>
          <a:srcRect/>
          <a:stretch>
            <a:fillRect/>
          </a:stretch>
        </p:blipFill>
        <p:spPr bwMode="auto">
          <a:xfrm>
            <a:off x="3000375" y="3429000"/>
            <a:ext cx="3071813" cy="2701925"/>
          </a:xfrm>
          <a:prstGeom prst="rect">
            <a:avLst/>
          </a:prstGeom>
          <a:noFill/>
          <a:ln w="38100">
            <a:solidFill>
              <a:schemeClr val="tx1"/>
            </a:solidFill>
            <a:miter lim="800000"/>
            <a:headEnd/>
            <a:tailEnd/>
          </a:ln>
        </p:spPr>
      </p:pic>
      <p:sp>
        <p:nvSpPr>
          <p:cNvPr id="48133" name="3 Dikdörtgen"/>
          <p:cNvSpPr>
            <a:spLocks noChangeArrowheads="1"/>
          </p:cNvSpPr>
          <p:nvPr/>
        </p:nvSpPr>
        <p:spPr bwMode="auto">
          <a:xfrm>
            <a:off x="571500" y="2786063"/>
            <a:ext cx="3143250" cy="584200"/>
          </a:xfrm>
          <a:prstGeom prst="rect">
            <a:avLst/>
          </a:prstGeom>
          <a:noFill/>
          <a:ln w="9525">
            <a:noFill/>
            <a:miter lim="800000"/>
            <a:headEnd/>
            <a:tailEnd/>
          </a:ln>
        </p:spPr>
        <p:txBody>
          <a:bodyPr>
            <a:spAutoFit/>
          </a:bodyPr>
          <a:lstStyle/>
          <a:p>
            <a:pPr marL="342900" indent="-342900">
              <a:buFontTx/>
              <a:buAutoNum type="alphaLcPeriod"/>
            </a:pPr>
            <a:r>
              <a:rPr lang="tr-TR" sz="1600" b="1">
                <a:solidFill>
                  <a:srgbClr val="000000"/>
                </a:solidFill>
                <a:ea typeface="Times New Roman" pitchFamily="18" charset="0"/>
                <a:cs typeface="Arial" charset="0"/>
              </a:rPr>
              <a:t>Köksaplı Kırmızı Yumak </a:t>
            </a:r>
          </a:p>
          <a:p>
            <a:pPr marL="342900" indent="-342900" algn="ctr"/>
            <a:r>
              <a:rPr lang="tr-TR" sz="1600">
                <a:solidFill>
                  <a:srgbClr val="000000"/>
                </a:solidFill>
                <a:ea typeface="Times New Roman" pitchFamily="18" charset="0"/>
                <a:cs typeface="Arial" charset="0"/>
              </a:rPr>
              <a:t>(</a:t>
            </a:r>
            <a:r>
              <a:rPr lang="tr-TR" sz="1600" i="1">
                <a:solidFill>
                  <a:srgbClr val="000000"/>
                </a:solidFill>
                <a:ea typeface="Times New Roman" pitchFamily="18" charset="0"/>
                <a:cs typeface="Arial" charset="0"/>
              </a:rPr>
              <a:t>Festuca rubra var. rubra</a:t>
            </a:r>
            <a:r>
              <a:rPr lang="tr-TR" sz="1600">
                <a:solidFill>
                  <a:srgbClr val="000000"/>
                </a:solidFill>
                <a:ea typeface="Times New Roman" pitchFamily="18" charset="0"/>
                <a:cs typeface="Arial" charset="0"/>
              </a:rPr>
              <a:t>) </a:t>
            </a:r>
            <a:endParaRPr lang="tr-TR" sz="1600">
              <a:ea typeface="Times New Roman" pitchFamily="18" charset="0"/>
              <a:cs typeface="Arial" charset="0"/>
            </a:endParaRPr>
          </a:p>
        </p:txBody>
      </p:sp>
      <p:sp>
        <p:nvSpPr>
          <p:cNvPr id="48134" name="5 Dikdörtgen"/>
          <p:cNvSpPr>
            <a:spLocks noChangeArrowheads="1"/>
          </p:cNvSpPr>
          <p:nvPr/>
        </p:nvSpPr>
        <p:spPr bwMode="auto">
          <a:xfrm>
            <a:off x="5072063" y="2786063"/>
            <a:ext cx="3500437" cy="584200"/>
          </a:xfrm>
          <a:prstGeom prst="rect">
            <a:avLst/>
          </a:prstGeom>
          <a:noFill/>
          <a:ln w="9525">
            <a:noFill/>
            <a:miter lim="800000"/>
            <a:headEnd/>
            <a:tailEnd/>
          </a:ln>
        </p:spPr>
        <p:txBody>
          <a:bodyPr>
            <a:spAutoFit/>
          </a:bodyPr>
          <a:lstStyle/>
          <a:p>
            <a:pPr indent="457200" algn="ctr"/>
            <a:r>
              <a:rPr lang="tr-TR" sz="1600" b="1">
                <a:solidFill>
                  <a:srgbClr val="000000"/>
                </a:solidFill>
                <a:ea typeface="Times New Roman" pitchFamily="18" charset="0"/>
                <a:cs typeface="Arial" charset="0"/>
              </a:rPr>
              <a:t>b. Adi Kırmızı Yumak </a:t>
            </a:r>
          </a:p>
          <a:p>
            <a:pPr indent="457200" algn="ctr"/>
            <a:r>
              <a:rPr lang="tr-TR" sz="1600">
                <a:solidFill>
                  <a:srgbClr val="000000"/>
                </a:solidFill>
                <a:ea typeface="Times New Roman" pitchFamily="18" charset="0"/>
                <a:cs typeface="Arial" charset="0"/>
              </a:rPr>
              <a:t>(</a:t>
            </a:r>
            <a:r>
              <a:rPr lang="tr-TR" sz="1600" i="1">
                <a:solidFill>
                  <a:srgbClr val="000000"/>
                </a:solidFill>
                <a:ea typeface="Times New Roman" pitchFamily="18" charset="0"/>
                <a:cs typeface="Arial" charset="0"/>
              </a:rPr>
              <a:t>Festuca rubra var. commutata</a:t>
            </a:r>
            <a:r>
              <a:rPr lang="tr-TR" sz="1600">
                <a:solidFill>
                  <a:srgbClr val="000000"/>
                </a:solidFill>
                <a:ea typeface="Times New Roman" pitchFamily="18" charset="0"/>
                <a:cs typeface="Arial" charset="0"/>
              </a:rPr>
              <a:t>)</a:t>
            </a:r>
          </a:p>
        </p:txBody>
      </p:sp>
      <p:sp>
        <p:nvSpPr>
          <p:cNvPr id="48135" name="6 Dikdörtgen"/>
          <p:cNvSpPr>
            <a:spLocks noChangeArrowheads="1"/>
          </p:cNvSpPr>
          <p:nvPr/>
        </p:nvSpPr>
        <p:spPr bwMode="auto">
          <a:xfrm>
            <a:off x="2928938" y="6143625"/>
            <a:ext cx="3143250" cy="584200"/>
          </a:xfrm>
          <a:prstGeom prst="rect">
            <a:avLst/>
          </a:prstGeom>
          <a:noFill/>
          <a:ln w="9525">
            <a:noFill/>
            <a:miter lim="800000"/>
            <a:headEnd/>
            <a:tailEnd/>
          </a:ln>
        </p:spPr>
        <p:txBody>
          <a:bodyPr>
            <a:spAutoFit/>
          </a:bodyPr>
          <a:lstStyle/>
          <a:p>
            <a:pPr algn="ctr"/>
            <a:r>
              <a:rPr lang="tr-TR" sz="1600" b="1">
                <a:solidFill>
                  <a:srgbClr val="000000"/>
                </a:solidFill>
                <a:ea typeface="Times New Roman" pitchFamily="18" charset="0"/>
                <a:cs typeface="Arial" charset="0"/>
              </a:rPr>
              <a:t>c. Narin Kırmızı Yumak </a:t>
            </a:r>
          </a:p>
          <a:p>
            <a:pPr algn="ctr"/>
            <a:r>
              <a:rPr lang="tr-TR" sz="1600">
                <a:solidFill>
                  <a:srgbClr val="000000"/>
                </a:solidFill>
                <a:ea typeface="Times New Roman" pitchFamily="18" charset="0"/>
                <a:cs typeface="Arial" charset="0"/>
              </a:rPr>
              <a:t>(</a:t>
            </a:r>
            <a:r>
              <a:rPr lang="tr-TR" sz="1600" i="1">
                <a:solidFill>
                  <a:srgbClr val="000000"/>
                </a:solidFill>
                <a:ea typeface="Times New Roman" pitchFamily="18" charset="0"/>
                <a:cs typeface="Arial" charset="0"/>
              </a:rPr>
              <a:t>Festuca rubra var. tricophylla</a:t>
            </a:r>
            <a:r>
              <a:rPr lang="tr-TR" sz="1600">
                <a:solidFill>
                  <a:srgbClr val="000000"/>
                </a:solidFill>
                <a:ea typeface="Times New Roman" pitchFamily="18" charset="0"/>
                <a:cs typeface="Arial" charset="0"/>
              </a:rPr>
              <a:t>) </a:t>
            </a:r>
            <a:endParaRPr lang="tr-TR" sz="1600">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9154" name="Picture 4" descr="http://www.forestresearch.gov.uk/website/FCPicLib.nsf/LUImagesByFilename/43305.jpg/$FILE/43305.jpg"/>
          <p:cNvPicPr>
            <a:picLocks noChangeAspect="1" noChangeArrowheads="1"/>
          </p:cNvPicPr>
          <p:nvPr/>
        </p:nvPicPr>
        <p:blipFill>
          <a:blip r:embed="rId2"/>
          <a:srcRect t="6299" b="4724"/>
          <a:stretch>
            <a:fillRect/>
          </a:stretch>
        </p:blipFill>
        <p:spPr bwMode="auto">
          <a:xfrm>
            <a:off x="4421188" y="857250"/>
            <a:ext cx="4437062" cy="5715000"/>
          </a:xfrm>
          <a:prstGeom prst="rect">
            <a:avLst/>
          </a:prstGeom>
          <a:noFill/>
          <a:ln w="9525">
            <a:noFill/>
            <a:miter lim="800000"/>
            <a:headEnd/>
            <a:tailEnd/>
          </a:ln>
        </p:spPr>
      </p:pic>
      <p:sp>
        <p:nvSpPr>
          <p:cNvPr id="39939" name="Rectangle 1"/>
          <p:cNvSpPr>
            <a:spLocks noChangeArrowheads="1"/>
          </p:cNvSpPr>
          <p:nvPr/>
        </p:nvSpPr>
        <p:spPr bwMode="auto">
          <a:xfrm>
            <a:off x="214313" y="1500188"/>
            <a:ext cx="4214812" cy="3785652"/>
          </a:xfrm>
          <a:prstGeom prst="rect">
            <a:avLst/>
          </a:prstGeom>
          <a:noFill/>
          <a:ln w="9525">
            <a:noFill/>
            <a:miter lim="800000"/>
            <a:headEnd/>
            <a:tailEnd/>
          </a:ln>
        </p:spPr>
        <p:txBody>
          <a:bodyPr anchor="ctr">
            <a:spAutoFit/>
          </a:bodyPr>
          <a:lstStyle/>
          <a:p>
            <a:pPr indent="180975" algn="just">
              <a:lnSpc>
                <a:spcPct val="150000"/>
              </a:lnSpc>
              <a:buFont typeface="Arial" pitchFamily="34" charset="0"/>
              <a:buChar char="•"/>
              <a:defRPr/>
            </a:pPr>
            <a:r>
              <a:rPr lang="tr-TR" sz="2000" b="1" dirty="0">
                <a:solidFill>
                  <a:srgbClr val="000000"/>
                </a:solidFill>
                <a:ea typeface="Times New Roman" pitchFamily="18" charset="0"/>
                <a:cs typeface="Arial" charset="0"/>
              </a:rPr>
              <a:t>Koyu yeşil</a:t>
            </a:r>
            <a:r>
              <a:rPr lang="tr-TR" sz="2000" dirty="0">
                <a:solidFill>
                  <a:srgbClr val="000000"/>
                </a:solidFill>
                <a:ea typeface="Times New Roman" pitchFamily="18" charset="0"/>
                <a:cs typeface="Arial" charset="0"/>
              </a:rPr>
              <a:t> renkte, </a:t>
            </a:r>
          </a:p>
          <a:p>
            <a:pPr indent="180975" algn="just">
              <a:lnSpc>
                <a:spcPct val="150000"/>
              </a:lnSpc>
              <a:buFont typeface="Arial" pitchFamily="34" charset="0"/>
              <a:buChar char="•"/>
              <a:defRPr/>
            </a:pPr>
            <a:r>
              <a:rPr lang="tr-TR" sz="2000" dirty="0">
                <a:solidFill>
                  <a:srgbClr val="000000"/>
                </a:solidFill>
                <a:ea typeface="Times New Roman" pitchFamily="18" charset="0"/>
                <a:cs typeface="Arial" charset="0"/>
              </a:rPr>
              <a:t>ince yapılı, </a:t>
            </a:r>
          </a:p>
          <a:p>
            <a:pPr indent="180975" algn="just">
              <a:lnSpc>
                <a:spcPct val="150000"/>
              </a:lnSpc>
              <a:buFont typeface="Arial" pitchFamily="34" charset="0"/>
              <a:buChar char="•"/>
              <a:defRPr/>
            </a:pPr>
            <a:r>
              <a:rPr lang="tr-TR" sz="2000" dirty="0">
                <a:solidFill>
                  <a:srgbClr val="000000"/>
                </a:solidFill>
                <a:ea typeface="Times New Roman" pitchFamily="18" charset="0"/>
                <a:cs typeface="Arial" charset="0"/>
              </a:rPr>
              <a:t>Üniform</a:t>
            </a:r>
          </a:p>
          <a:p>
            <a:pPr indent="180975" algn="just">
              <a:lnSpc>
                <a:spcPct val="150000"/>
              </a:lnSpc>
              <a:buFont typeface="Arial" pitchFamily="34" charset="0"/>
              <a:buChar char="•"/>
              <a:defRPr/>
            </a:pPr>
            <a:r>
              <a:rPr lang="tr-TR" sz="2000" b="1" dirty="0">
                <a:solidFill>
                  <a:srgbClr val="000000"/>
                </a:solidFill>
                <a:ea typeface="Times New Roman" pitchFamily="18" charset="0"/>
                <a:cs typeface="Arial" charset="0"/>
              </a:rPr>
              <a:t>Kuvvetli köksaplı</a:t>
            </a:r>
            <a:r>
              <a:rPr lang="tr-TR" sz="2000" dirty="0">
                <a:solidFill>
                  <a:srgbClr val="000000"/>
                </a:solidFill>
                <a:ea typeface="Times New Roman" pitchFamily="18" charset="0"/>
                <a:cs typeface="Arial" charset="0"/>
              </a:rPr>
              <a:t> </a:t>
            </a:r>
          </a:p>
          <a:p>
            <a:pPr indent="180975" algn="just">
              <a:buFont typeface="Arial" pitchFamily="34" charset="0"/>
              <a:buChar char="•"/>
              <a:defRPr/>
            </a:pPr>
            <a:r>
              <a:rPr lang="tr-TR" sz="2000" dirty="0">
                <a:solidFill>
                  <a:srgbClr val="000000"/>
                </a:solidFill>
                <a:ea typeface="Times New Roman" pitchFamily="18" charset="0"/>
                <a:cs typeface="Arial" charset="0"/>
              </a:rPr>
              <a:t>Çimlenmesi ve gelişmesi </a:t>
            </a:r>
            <a:r>
              <a:rPr lang="tr-TR" sz="2000" i="1" dirty="0">
                <a:solidFill>
                  <a:srgbClr val="000000"/>
                </a:solidFill>
                <a:ea typeface="Times New Roman" pitchFamily="18" charset="0"/>
                <a:cs typeface="Arial" charset="0"/>
              </a:rPr>
              <a:t>Poa </a:t>
            </a:r>
            <a:r>
              <a:rPr lang="tr-TR" sz="2000" dirty="0">
                <a:solidFill>
                  <a:srgbClr val="000000"/>
                </a:solidFill>
                <a:ea typeface="Times New Roman" pitchFamily="18" charset="0"/>
                <a:cs typeface="Arial" charset="0"/>
              </a:rPr>
              <a:t>türlerinden hızlı, </a:t>
            </a:r>
            <a:r>
              <a:rPr lang="tr-TR" sz="2000" i="1" dirty="0">
                <a:solidFill>
                  <a:srgbClr val="000000"/>
                </a:solidFill>
                <a:ea typeface="Times New Roman" pitchFamily="18" charset="0"/>
                <a:cs typeface="Arial" charset="0"/>
              </a:rPr>
              <a:t>Lolium </a:t>
            </a:r>
            <a:r>
              <a:rPr lang="tr-TR" sz="2000" dirty="0">
                <a:solidFill>
                  <a:srgbClr val="000000"/>
                </a:solidFill>
                <a:ea typeface="Times New Roman" pitchFamily="18" charset="0"/>
                <a:cs typeface="Arial" charset="0"/>
              </a:rPr>
              <a:t>türlerinden biraz daha yavaştır. </a:t>
            </a:r>
          </a:p>
          <a:p>
            <a:pPr indent="180975" algn="just">
              <a:lnSpc>
                <a:spcPct val="150000"/>
              </a:lnSpc>
              <a:buFont typeface="Arial" pitchFamily="34" charset="0"/>
              <a:buChar char="•"/>
              <a:defRPr/>
            </a:pPr>
            <a:r>
              <a:rPr lang="tr-TR" sz="2000" dirty="0">
                <a:solidFill>
                  <a:srgbClr val="000000"/>
                </a:solidFill>
                <a:ea typeface="Times New Roman" pitchFamily="18" charset="0"/>
                <a:cs typeface="Arial" charset="0"/>
              </a:rPr>
              <a:t>Kaliteli bir çim örtüsü</a:t>
            </a:r>
          </a:p>
          <a:p>
            <a:pPr indent="457200" algn="just">
              <a:lnSpc>
                <a:spcPct val="150000"/>
              </a:lnSpc>
              <a:defRPr/>
            </a:pPr>
            <a:endParaRPr lang="tr-TR" sz="2000" dirty="0">
              <a:ea typeface="Times New Roman" pitchFamily="18" charset="0"/>
              <a:cs typeface="Arial" charset="0"/>
            </a:endParaRPr>
          </a:p>
        </p:txBody>
      </p:sp>
      <p:sp>
        <p:nvSpPr>
          <p:cNvPr id="40964" name="3 Dikdörtgen"/>
          <p:cNvSpPr>
            <a:spLocks noChangeArrowheads="1"/>
          </p:cNvSpPr>
          <p:nvPr/>
        </p:nvSpPr>
        <p:spPr bwMode="auto">
          <a:xfrm>
            <a:off x="428625" y="357188"/>
            <a:ext cx="6643688" cy="4619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2400" b="1" dirty="0">
                <a:solidFill>
                  <a:srgbClr val="000000"/>
                </a:solidFill>
                <a:ea typeface="Times New Roman" pitchFamily="18" charset="0"/>
                <a:cs typeface="Arial" charset="0"/>
              </a:rPr>
              <a:t>a. Köksaplı Kırmızı Yumak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Festuca </a:t>
            </a:r>
            <a:r>
              <a:rPr lang="tr-TR" sz="2400" i="1" dirty="0" err="1">
                <a:solidFill>
                  <a:srgbClr val="000000"/>
                </a:solidFill>
                <a:ea typeface="Times New Roman" pitchFamily="18" charset="0"/>
                <a:cs typeface="Arial" charset="0"/>
              </a:rPr>
              <a:t>rubra</a:t>
            </a:r>
            <a:r>
              <a:rPr lang="tr-TR" sz="2400" i="1" dirty="0">
                <a:solidFill>
                  <a:srgbClr val="000000"/>
                </a:solidFill>
                <a:ea typeface="Times New Roman" pitchFamily="18" charset="0"/>
                <a:cs typeface="Arial" charset="0"/>
              </a:rPr>
              <a:t> var. </a:t>
            </a:r>
            <a:r>
              <a:rPr lang="tr-TR" sz="2400" i="1" dirty="0" err="1">
                <a:solidFill>
                  <a:srgbClr val="000000"/>
                </a:solidFill>
                <a:ea typeface="Times New Roman" pitchFamily="18" charset="0"/>
                <a:cs typeface="Arial" charset="0"/>
              </a:rPr>
              <a:t>rubra</a:t>
            </a:r>
            <a:r>
              <a:rPr lang="tr-TR" sz="2400" dirty="0">
                <a:solidFill>
                  <a:srgbClr val="000000"/>
                </a:solidFill>
                <a:ea typeface="Times New Roman" pitchFamily="18" charset="0"/>
                <a:cs typeface="Arial" charset="0"/>
              </a:rPr>
              <a:t>) </a:t>
            </a:r>
            <a:endParaRPr lang="tr-TR" sz="2400" dirty="0">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cstate="screen"/>
          <a:srcRect/>
          <a:stretch>
            <a:fillRect/>
          </a:stretch>
        </p:blipFill>
        <p:spPr bwMode="auto">
          <a:xfrm>
            <a:off x="500063" y="1357313"/>
            <a:ext cx="4103687" cy="2786062"/>
          </a:xfrm>
          <a:prstGeom prst="rect">
            <a:avLst/>
          </a:prstGeom>
          <a:noFill/>
          <a:ln w="31750">
            <a:solidFill>
              <a:schemeClr val="tx1"/>
            </a:solidFill>
            <a:miter lim="800000"/>
            <a:headEnd/>
            <a:tailEnd/>
          </a:ln>
        </p:spPr>
      </p:pic>
      <p:pic>
        <p:nvPicPr>
          <p:cNvPr id="50179" name="Picture 2"/>
          <p:cNvPicPr>
            <a:picLocks noChangeAspect="1" noChangeArrowheads="1"/>
          </p:cNvPicPr>
          <p:nvPr/>
        </p:nvPicPr>
        <p:blipFill>
          <a:blip r:embed="rId4" cstate="screen"/>
          <a:srcRect/>
          <a:stretch>
            <a:fillRect/>
          </a:stretch>
        </p:blipFill>
        <p:spPr bwMode="auto">
          <a:xfrm>
            <a:off x="4786313" y="1357313"/>
            <a:ext cx="4078287" cy="2786062"/>
          </a:xfrm>
          <a:prstGeom prst="rect">
            <a:avLst/>
          </a:prstGeom>
          <a:noFill/>
          <a:ln w="31750">
            <a:solidFill>
              <a:schemeClr val="tx1"/>
            </a:solidFill>
            <a:miter lim="800000"/>
            <a:headEnd/>
            <a:tailEnd/>
          </a:ln>
        </p:spPr>
      </p:pic>
      <p:sp>
        <p:nvSpPr>
          <p:cNvPr id="50180" name="4 Dikdörtgen"/>
          <p:cNvSpPr>
            <a:spLocks noChangeArrowheads="1"/>
          </p:cNvSpPr>
          <p:nvPr/>
        </p:nvSpPr>
        <p:spPr bwMode="auto">
          <a:xfrm>
            <a:off x="357188" y="4273550"/>
            <a:ext cx="4643437" cy="369888"/>
          </a:xfrm>
          <a:prstGeom prst="rect">
            <a:avLst/>
          </a:prstGeom>
          <a:noFill/>
          <a:ln w="9525">
            <a:noFill/>
            <a:miter lim="800000"/>
            <a:headEnd/>
            <a:tailEnd/>
          </a:ln>
        </p:spPr>
        <p:txBody>
          <a:bodyPr>
            <a:spAutoFit/>
          </a:bodyPr>
          <a:lstStyle/>
          <a:p>
            <a:r>
              <a:rPr lang="tr-TR" i="1">
                <a:solidFill>
                  <a:srgbClr val="000000"/>
                </a:solidFill>
                <a:cs typeface="Arial" charset="0"/>
              </a:rPr>
              <a:t>Kırmızı Yumak </a:t>
            </a:r>
            <a:r>
              <a:rPr lang="tr-TR">
                <a:solidFill>
                  <a:srgbClr val="000000"/>
                </a:solidFill>
                <a:cs typeface="Arial" charset="0"/>
              </a:rPr>
              <a:t>( </a:t>
            </a:r>
            <a:r>
              <a:rPr lang="tr-TR" i="1">
                <a:solidFill>
                  <a:srgbClr val="000000"/>
                </a:solidFill>
                <a:cs typeface="Arial" charset="0"/>
              </a:rPr>
              <a:t>Festuca rubra </a:t>
            </a:r>
            <a:r>
              <a:rPr lang="tr-TR">
                <a:solidFill>
                  <a:srgbClr val="000000"/>
                </a:solidFill>
                <a:cs typeface="Arial" charset="0"/>
              </a:rPr>
              <a:t>var. </a:t>
            </a:r>
            <a:r>
              <a:rPr lang="tr-TR" i="1">
                <a:solidFill>
                  <a:srgbClr val="000000"/>
                </a:solidFill>
                <a:cs typeface="Arial" charset="0"/>
              </a:rPr>
              <a:t>rubra)</a:t>
            </a:r>
            <a:endParaRPr lang="tr-TR"/>
          </a:p>
        </p:txBody>
      </p:sp>
      <p:sp>
        <p:nvSpPr>
          <p:cNvPr id="50181" name="5 Dikdörtgen"/>
          <p:cNvSpPr>
            <a:spLocks noChangeArrowheads="1"/>
          </p:cNvSpPr>
          <p:nvPr/>
        </p:nvSpPr>
        <p:spPr bwMode="auto">
          <a:xfrm>
            <a:off x="5000625" y="4273550"/>
            <a:ext cx="4143375" cy="369888"/>
          </a:xfrm>
          <a:prstGeom prst="rect">
            <a:avLst/>
          </a:prstGeom>
          <a:noFill/>
          <a:ln w="9525">
            <a:noFill/>
            <a:miter lim="800000"/>
            <a:headEnd/>
            <a:tailEnd/>
          </a:ln>
        </p:spPr>
        <p:txBody>
          <a:bodyPr>
            <a:spAutoFit/>
          </a:bodyPr>
          <a:lstStyle/>
          <a:p>
            <a:r>
              <a:rPr lang="tr-TR" i="1">
                <a:solidFill>
                  <a:srgbClr val="000000"/>
                </a:solidFill>
                <a:cs typeface="Arial" charset="0"/>
              </a:rPr>
              <a:t>Kamışsı Yumak </a:t>
            </a:r>
            <a:r>
              <a:rPr lang="tr-TR">
                <a:solidFill>
                  <a:srgbClr val="000000"/>
                </a:solidFill>
                <a:cs typeface="Arial" charset="0"/>
              </a:rPr>
              <a:t>( </a:t>
            </a:r>
            <a:r>
              <a:rPr lang="tr-TR" i="1">
                <a:solidFill>
                  <a:srgbClr val="000000"/>
                </a:solidFill>
                <a:cs typeface="Arial" charset="0"/>
              </a:rPr>
              <a:t>F. arundinacea) </a:t>
            </a:r>
            <a:endParaRPr lang="tr-TR"/>
          </a:p>
        </p:txBody>
      </p:sp>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2 Resim" descr="Lolium_perenne_02_perennial%20ryegrass.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9" name="1 Dikdörtgen"/>
          <p:cNvSpPr>
            <a:spLocks noChangeArrowheads="1"/>
          </p:cNvSpPr>
          <p:nvPr/>
        </p:nvSpPr>
        <p:spPr bwMode="auto">
          <a:xfrm>
            <a:off x="214313" y="4797425"/>
            <a:ext cx="5143500" cy="1631950"/>
          </a:xfrm>
          <a:prstGeom prst="rect">
            <a:avLst/>
          </a:prstGeom>
          <a:gradFill>
            <a:gsLst>
              <a:gs pos="100000">
                <a:schemeClr val="accent3">
                  <a:tint val="37000"/>
                  <a:satMod val="300000"/>
                  <a:alpha val="37000"/>
                </a:schemeClr>
              </a:gs>
              <a:gs pos="100000">
                <a:schemeClr val="accent3">
                  <a:tint val="15000"/>
                  <a:satMod val="350000"/>
                </a:schemeClr>
              </a:gs>
            </a:gsLst>
          </a:gra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just" eaLnBrk="0" hangingPunct="0">
              <a:buFont typeface="Wingdings" pitchFamily="2" charset="2"/>
              <a:buChar char="ü"/>
              <a:defRPr/>
            </a:pPr>
            <a:r>
              <a:rPr lang="tr-TR" sz="2000" dirty="0">
                <a:solidFill>
                  <a:schemeClr val="tx1"/>
                </a:solidFill>
                <a:cs typeface="Times New Roman" pitchFamily="18" charset="0"/>
              </a:rPr>
              <a:t>En çok kullanılan türlerden birisidir. </a:t>
            </a:r>
          </a:p>
          <a:p>
            <a:pPr algn="just" eaLnBrk="0" hangingPunct="0">
              <a:buFont typeface="Wingdings" pitchFamily="2" charset="2"/>
              <a:buChar char="ü"/>
              <a:defRPr/>
            </a:pPr>
            <a:r>
              <a:rPr lang="tr-TR" sz="2000" dirty="0">
                <a:solidFill>
                  <a:schemeClr val="tx1"/>
                </a:solidFill>
                <a:cs typeface="Times New Roman" pitchFamily="18" charset="0"/>
              </a:rPr>
              <a:t>Yaprakları koyu yeşil, tüysüz ve parlaktır. </a:t>
            </a:r>
          </a:p>
          <a:p>
            <a:pPr algn="just" eaLnBrk="0" hangingPunct="0">
              <a:buFont typeface="Wingdings" pitchFamily="2" charset="2"/>
              <a:buChar char="ü"/>
              <a:defRPr/>
            </a:pPr>
            <a:r>
              <a:rPr lang="tr-TR" sz="2000" dirty="0">
                <a:solidFill>
                  <a:schemeClr val="tx1"/>
                </a:solidFill>
                <a:cs typeface="Times New Roman" pitchFamily="18" charset="0"/>
              </a:rPr>
              <a:t>Çok kardeşlenen bir bitki olduğundan, uygun ekilirse üniform bir bitki örtüsü oluşturur. </a:t>
            </a:r>
            <a:endParaRPr lang="tr-TR" sz="2000" dirty="0">
              <a:solidFill>
                <a:schemeClr val="tx1"/>
              </a:solidFill>
            </a:endParaRPr>
          </a:p>
          <a:p>
            <a:pPr algn="just" eaLnBrk="0" hangingPunct="0">
              <a:buFont typeface="Wingdings" pitchFamily="2" charset="2"/>
              <a:buChar char="ü"/>
              <a:defRPr/>
            </a:pPr>
            <a:r>
              <a:rPr lang="tr-TR" sz="2000" dirty="0">
                <a:solidFill>
                  <a:schemeClr val="tx1"/>
                </a:solidFill>
                <a:cs typeface="Times New Roman" pitchFamily="18" charset="0"/>
              </a:rPr>
              <a:t>Kısa ömürlü, çok yıllık</a:t>
            </a:r>
            <a:endParaRPr lang="tr-TR" sz="2000" dirty="0">
              <a:solidFill>
                <a:schemeClr val="tx1"/>
              </a:solidFill>
            </a:endParaRPr>
          </a:p>
        </p:txBody>
      </p:sp>
      <p:sp>
        <p:nvSpPr>
          <p:cNvPr id="4100" name="3 Dikdörtgen"/>
          <p:cNvSpPr>
            <a:spLocks noChangeArrowheads="1"/>
          </p:cNvSpPr>
          <p:nvPr/>
        </p:nvSpPr>
        <p:spPr bwMode="auto">
          <a:xfrm>
            <a:off x="142875" y="428625"/>
            <a:ext cx="4475163"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pPr indent="457200" algn="just" eaLnBrk="0" hangingPunct="0">
              <a:defRPr/>
            </a:pPr>
            <a:r>
              <a:rPr lang="tr-TR" sz="2400" b="1" dirty="0">
                <a:solidFill>
                  <a:schemeClr val="tx1"/>
                </a:solidFill>
                <a:cs typeface="Times New Roman" pitchFamily="18" charset="0"/>
              </a:rPr>
              <a:t>İngiliz Çimi </a:t>
            </a:r>
            <a:r>
              <a:rPr lang="tr-TR" sz="2400" dirty="0">
                <a:solidFill>
                  <a:schemeClr val="tx1"/>
                </a:solidFill>
                <a:cs typeface="Times New Roman" pitchFamily="18" charset="0"/>
              </a:rPr>
              <a:t>(</a:t>
            </a:r>
            <a:r>
              <a:rPr lang="tr-TR" sz="2400" i="1" dirty="0">
                <a:solidFill>
                  <a:schemeClr val="tx1"/>
                </a:solidFill>
                <a:cs typeface="Times New Roman" pitchFamily="18" charset="0"/>
              </a:rPr>
              <a:t>Lolium </a:t>
            </a:r>
            <a:r>
              <a:rPr lang="tr-TR" sz="2400" i="1" dirty="0" err="1">
                <a:solidFill>
                  <a:schemeClr val="tx1"/>
                </a:solidFill>
                <a:cs typeface="Times New Roman" pitchFamily="18" charset="0"/>
              </a:rPr>
              <a:t>perenne</a:t>
            </a:r>
            <a:r>
              <a:rPr lang="tr-TR" sz="2400" i="1" dirty="0">
                <a:solidFill>
                  <a:schemeClr val="tx1"/>
                </a:solidFill>
                <a:cs typeface="Times New Roman" pitchFamily="18" charset="0"/>
              </a:rPr>
              <a:t> </a:t>
            </a:r>
            <a:r>
              <a:rPr lang="tr-TR" sz="2400" dirty="0">
                <a:solidFill>
                  <a:schemeClr val="tx1"/>
                </a:solidFill>
                <a:cs typeface="Times New Roman" pitchFamily="18" charset="0"/>
              </a:rPr>
              <a:t>L.)</a:t>
            </a:r>
          </a:p>
        </p:txBody>
      </p:sp>
    </p:spTree>
  </p:cSld>
  <p:clrMapOvr>
    <a:masterClrMapping/>
  </p:clrMapOvr>
  <p:transition spd="slow">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16200000"/>
        </a:gradFill>
        <a:effectLst/>
      </p:bgPr>
    </p:bg>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1571625" y="468313"/>
            <a:ext cx="5786438" cy="1938337"/>
          </a:xfrm>
          <a:prstGeom prst="rect">
            <a:avLst/>
          </a:prstGeom>
          <a:solidFill>
            <a:schemeClr val="accent2">
              <a:lumMod val="20000"/>
              <a:lumOff val="80000"/>
            </a:schemeClr>
          </a:solidFill>
          <a:ln>
            <a:headEnd/>
            <a:tailEnd/>
          </a:ln>
        </p:spPr>
        <p:style>
          <a:lnRef idx="3">
            <a:schemeClr val="lt1"/>
          </a:lnRef>
          <a:fillRef idx="1">
            <a:schemeClr val="accent2"/>
          </a:fillRef>
          <a:effectRef idx="1">
            <a:schemeClr val="accent2"/>
          </a:effectRef>
          <a:fontRef idx="minor">
            <a:schemeClr val="lt1"/>
          </a:fontRef>
        </p:style>
        <p:txBody>
          <a:bodyPr anchor="ctr">
            <a:spAutoFit/>
          </a:bodyPr>
          <a:lstStyle/>
          <a:p>
            <a:pPr indent="182563" algn="just">
              <a:buFont typeface="Arial" pitchFamily="34" charset="0"/>
              <a:buChar char="•"/>
              <a:defRPr/>
            </a:pPr>
            <a:r>
              <a:rPr lang="tr-TR" sz="2000" dirty="0">
                <a:solidFill>
                  <a:srgbClr val="000000"/>
                </a:solidFill>
                <a:ea typeface="Times New Roman" pitchFamily="18" charset="0"/>
                <a:cs typeface="Arial" charset="0"/>
              </a:rPr>
              <a:t>Uzun ömürlü bir bitkidir. </a:t>
            </a:r>
          </a:p>
          <a:p>
            <a:pPr indent="182563" algn="just">
              <a:buFont typeface="Arial" pitchFamily="34" charset="0"/>
              <a:buChar char="•"/>
              <a:defRPr/>
            </a:pPr>
            <a:r>
              <a:rPr lang="tr-TR" sz="2000" dirty="0">
                <a:solidFill>
                  <a:srgbClr val="000000"/>
                </a:solidFill>
                <a:ea typeface="Times New Roman" pitchFamily="18" charset="0"/>
                <a:cs typeface="Arial" charset="0"/>
              </a:rPr>
              <a:t>Nemli ve serin bölgelerde çok iyi gelişir. </a:t>
            </a:r>
          </a:p>
          <a:p>
            <a:pPr indent="182563" algn="just">
              <a:buFont typeface="Arial" pitchFamily="34" charset="0"/>
              <a:buChar char="•"/>
              <a:defRPr/>
            </a:pPr>
            <a:r>
              <a:rPr lang="tr-TR" sz="2000" b="1" dirty="0">
                <a:solidFill>
                  <a:srgbClr val="000000"/>
                </a:solidFill>
                <a:ea typeface="Times New Roman" pitchFamily="18" charset="0"/>
                <a:cs typeface="Arial" charset="0"/>
              </a:rPr>
              <a:t>Gölge</a:t>
            </a:r>
            <a:r>
              <a:rPr lang="tr-TR" sz="2000" dirty="0">
                <a:solidFill>
                  <a:srgbClr val="000000"/>
                </a:solidFill>
                <a:ea typeface="Times New Roman" pitchFamily="18" charset="0"/>
                <a:cs typeface="Arial" charset="0"/>
              </a:rPr>
              <a:t> şartlarda çok iyi gelişir. </a:t>
            </a:r>
          </a:p>
          <a:p>
            <a:pPr indent="182563" algn="just">
              <a:buFont typeface="Arial" pitchFamily="34" charset="0"/>
              <a:buChar char="•"/>
              <a:defRPr/>
            </a:pPr>
            <a:r>
              <a:rPr lang="tr-TR" sz="2000" dirty="0">
                <a:solidFill>
                  <a:srgbClr val="000000"/>
                </a:solidFill>
                <a:ea typeface="Times New Roman" pitchFamily="18" charset="0"/>
                <a:cs typeface="Arial" charset="0"/>
              </a:rPr>
              <a:t>Basılmaya ve çiğnenmeye dayanımı ortadır. </a:t>
            </a:r>
          </a:p>
          <a:p>
            <a:pPr indent="182563" algn="just">
              <a:buFont typeface="Arial" pitchFamily="34" charset="0"/>
              <a:buChar char="•"/>
              <a:defRPr/>
            </a:pPr>
            <a:r>
              <a:rPr lang="tr-TR" sz="2000" dirty="0">
                <a:solidFill>
                  <a:srgbClr val="000000"/>
                </a:solidFill>
                <a:ea typeface="Times New Roman" pitchFamily="18" charset="0"/>
                <a:cs typeface="Arial" charset="0"/>
              </a:rPr>
              <a:t>Yaş, zayıf drenajlı topraklarda iyi gelişemez. </a:t>
            </a:r>
          </a:p>
          <a:p>
            <a:pPr indent="182563" algn="just">
              <a:buFont typeface="Arial" pitchFamily="34" charset="0"/>
              <a:buChar char="•"/>
              <a:defRPr/>
            </a:pPr>
            <a:r>
              <a:rPr lang="tr-TR" sz="2000" dirty="0">
                <a:solidFill>
                  <a:srgbClr val="000000"/>
                </a:solidFill>
                <a:ea typeface="Times New Roman" pitchFamily="18" charset="0"/>
                <a:cs typeface="Arial" charset="0"/>
              </a:rPr>
              <a:t>Tuzluluğa dayanımı zayıftır. </a:t>
            </a:r>
          </a:p>
        </p:txBody>
      </p:sp>
      <p:pic>
        <p:nvPicPr>
          <p:cNvPr id="51203" name="Picture 4" descr="http://www.baynatives.com/plants/Festuca-rubra-molate/David-Amme_MolateFescue.jpg"/>
          <p:cNvPicPr>
            <a:picLocks noChangeAspect="1" noChangeArrowheads="1"/>
          </p:cNvPicPr>
          <p:nvPr/>
        </p:nvPicPr>
        <p:blipFill>
          <a:blip r:embed="rId2"/>
          <a:srcRect/>
          <a:stretch>
            <a:fillRect/>
          </a:stretch>
        </p:blipFill>
        <p:spPr bwMode="auto">
          <a:xfrm>
            <a:off x="1571604" y="2571743"/>
            <a:ext cx="5786478" cy="3946161"/>
          </a:xfrm>
          <a:prstGeom prst="rect">
            <a:avLst/>
          </a:prstGeom>
          <a:noFill/>
          <a:ln w="38100">
            <a:solidFill>
              <a:schemeClr val="tx1"/>
            </a:solid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Dikdörtgen"/>
          <p:cNvSpPr>
            <a:spLocks noChangeArrowheads="1"/>
          </p:cNvSpPr>
          <p:nvPr/>
        </p:nvSpPr>
        <p:spPr bwMode="auto">
          <a:xfrm>
            <a:off x="642938" y="276225"/>
            <a:ext cx="7715250" cy="1014413"/>
          </a:xfrm>
          <a:prstGeom prst="rect">
            <a:avLst/>
          </a:prstGeom>
          <a:solidFill>
            <a:srgbClr val="FFCCFF"/>
          </a:solidFill>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indent="182563" algn="just" eaLnBrk="0" hangingPunct="0">
              <a:defRPr/>
            </a:pPr>
            <a:r>
              <a:rPr lang="tr-TR" sz="2000" dirty="0">
                <a:solidFill>
                  <a:srgbClr val="000000"/>
                </a:solidFill>
                <a:ea typeface="Times New Roman" pitchFamily="18" charset="0"/>
                <a:cs typeface="Arial" charset="0"/>
              </a:rPr>
              <a:t>Çim alanlarında çok kullanılan bir türdür. </a:t>
            </a:r>
          </a:p>
          <a:p>
            <a:pPr indent="182563" algn="just" eaLnBrk="0" hangingPunct="0">
              <a:defRPr/>
            </a:pPr>
            <a:r>
              <a:rPr lang="tr-TR" sz="2000" dirty="0">
                <a:solidFill>
                  <a:srgbClr val="000000"/>
                </a:solidFill>
                <a:ea typeface="Times New Roman" pitchFamily="18" charset="0"/>
                <a:cs typeface="Arial" charset="0"/>
              </a:rPr>
              <a:t>Normal güneş alan yörelerde diğer türlerle karışım halinde ekilebilir. </a:t>
            </a:r>
          </a:p>
          <a:p>
            <a:pPr indent="182563" algn="just" eaLnBrk="0" hangingPunct="0">
              <a:defRPr/>
            </a:pPr>
            <a:r>
              <a:rPr lang="tr-TR" sz="2000" u="sng" dirty="0">
                <a:solidFill>
                  <a:srgbClr val="000000"/>
                </a:solidFill>
                <a:ea typeface="Times New Roman" pitchFamily="18" charset="0"/>
                <a:cs typeface="Arial" charset="0"/>
              </a:rPr>
              <a:t>Gölge alanlar için yapılan karışımlarda kısa sürede dominant hale geçer</a:t>
            </a:r>
            <a:r>
              <a:rPr lang="tr-TR" sz="2000" dirty="0">
                <a:solidFill>
                  <a:srgbClr val="000000"/>
                </a:solidFill>
                <a:ea typeface="Times New Roman" pitchFamily="18" charset="0"/>
                <a:cs typeface="Arial" charset="0"/>
              </a:rPr>
              <a:t>. </a:t>
            </a:r>
          </a:p>
        </p:txBody>
      </p:sp>
      <p:pic>
        <p:nvPicPr>
          <p:cNvPr id="52227" name="Picture 2" descr="http://www.baynatives.com/plants/Festuca-rubra-molate/MolateFescuePtMolateFurman.jpg"/>
          <p:cNvPicPr>
            <a:picLocks noChangeAspect="1" noChangeArrowheads="1"/>
          </p:cNvPicPr>
          <p:nvPr/>
        </p:nvPicPr>
        <p:blipFill>
          <a:blip r:embed="rId2"/>
          <a:srcRect r="21475"/>
          <a:stretch>
            <a:fillRect/>
          </a:stretch>
        </p:blipFill>
        <p:spPr bwMode="auto">
          <a:xfrm>
            <a:off x="714375" y="1562100"/>
            <a:ext cx="3290888" cy="2800350"/>
          </a:xfrm>
          <a:prstGeom prst="rect">
            <a:avLst/>
          </a:prstGeom>
          <a:noFill/>
          <a:ln w="9525">
            <a:noFill/>
            <a:miter lim="800000"/>
            <a:headEnd/>
            <a:tailEnd/>
          </a:ln>
        </p:spPr>
      </p:pic>
      <p:pic>
        <p:nvPicPr>
          <p:cNvPr id="52228" name="Picture 4" descr="http://www.baynatives.com/plants/Festuca-rubra-molate/_DSC1016.jpg"/>
          <p:cNvPicPr>
            <a:picLocks noChangeAspect="1" noChangeArrowheads="1"/>
          </p:cNvPicPr>
          <p:nvPr/>
        </p:nvPicPr>
        <p:blipFill>
          <a:blip r:embed="rId3"/>
          <a:srcRect l="11632" r="5370"/>
          <a:stretch>
            <a:fillRect/>
          </a:stretch>
        </p:blipFill>
        <p:spPr bwMode="auto">
          <a:xfrm>
            <a:off x="4286250" y="1562100"/>
            <a:ext cx="3478213" cy="2800350"/>
          </a:xfrm>
          <a:prstGeom prst="rect">
            <a:avLst/>
          </a:prstGeom>
          <a:noFill/>
          <a:ln w="9525">
            <a:noFill/>
            <a:miter lim="800000"/>
            <a:headEnd/>
            <a:tailEnd/>
          </a:ln>
        </p:spPr>
      </p:pic>
      <p:sp>
        <p:nvSpPr>
          <p:cNvPr id="5" name="4 Dikdörtgen"/>
          <p:cNvSpPr/>
          <p:nvPr/>
        </p:nvSpPr>
        <p:spPr>
          <a:xfrm>
            <a:off x="642938" y="4562475"/>
            <a:ext cx="7715250" cy="1938338"/>
          </a:xfrm>
          <a:prstGeom prst="rect">
            <a:avLst/>
          </a:prstGeom>
          <a:solidFill>
            <a:srgbClr val="C00000"/>
          </a:solidFill>
        </p:spPr>
        <p:style>
          <a:lnRef idx="1">
            <a:schemeClr val="accent1"/>
          </a:lnRef>
          <a:fillRef idx="2">
            <a:schemeClr val="accent1"/>
          </a:fillRef>
          <a:effectRef idx="1">
            <a:schemeClr val="accent1"/>
          </a:effectRef>
          <a:fontRef idx="minor">
            <a:schemeClr val="dk1"/>
          </a:fontRef>
        </p:style>
        <p:txBody>
          <a:bodyPr>
            <a:spAutoFit/>
          </a:bodyPr>
          <a:lstStyle/>
          <a:p>
            <a:pPr indent="457200" algn="just" eaLnBrk="0" hangingPunct="0">
              <a:defRPr/>
            </a:pPr>
            <a:r>
              <a:rPr lang="tr-TR" sz="2000" dirty="0">
                <a:solidFill>
                  <a:schemeClr val="bg1"/>
                </a:solidFill>
                <a:ea typeface="Times New Roman" pitchFamily="18" charset="0"/>
                <a:cs typeface="Arial" charset="0"/>
              </a:rPr>
              <a:t>Tüm bu üstünlüklerine karşılık futbol sahaları gibi ağır kullanılan spor alanları için uygun değildir. Çünkü;</a:t>
            </a:r>
          </a:p>
          <a:p>
            <a:pPr indent="457200" algn="just" eaLnBrk="0" hangingPunct="0">
              <a:buFont typeface="Arial" charset="0"/>
              <a:buChar char="•"/>
              <a:defRPr/>
            </a:pPr>
            <a:r>
              <a:rPr lang="tr-TR" sz="2000" dirty="0">
                <a:solidFill>
                  <a:schemeClr val="bg1"/>
                </a:solidFill>
                <a:ea typeface="Times New Roman" pitchFamily="18" charset="0"/>
                <a:cs typeface="Arial" charset="0"/>
              </a:rPr>
              <a:t>Köksaplarının çayır </a:t>
            </a:r>
            <a:r>
              <a:rPr lang="tr-TR" sz="2000" dirty="0" err="1">
                <a:solidFill>
                  <a:schemeClr val="bg1"/>
                </a:solidFill>
                <a:ea typeface="Times New Roman" pitchFamily="18" charset="0"/>
                <a:cs typeface="Arial" charset="0"/>
              </a:rPr>
              <a:t>salkımotu</a:t>
            </a:r>
            <a:r>
              <a:rPr lang="tr-TR" sz="2000" dirty="0">
                <a:solidFill>
                  <a:schemeClr val="bg1"/>
                </a:solidFill>
                <a:ea typeface="Times New Roman" pitchFamily="18" charset="0"/>
                <a:cs typeface="Arial" charset="0"/>
              </a:rPr>
              <a:t> kadar hızlı gelişmemesi, </a:t>
            </a:r>
          </a:p>
          <a:p>
            <a:pPr indent="457200" algn="just" eaLnBrk="0" hangingPunct="0">
              <a:buFont typeface="Arial" charset="0"/>
              <a:buChar char="•"/>
              <a:defRPr/>
            </a:pPr>
            <a:r>
              <a:rPr lang="tr-TR" sz="2000" dirty="0">
                <a:solidFill>
                  <a:schemeClr val="bg1"/>
                </a:solidFill>
                <a:ea typeface="Times New Roman" pitchFamily="18" charset="0"/>
                <a:cs typeface="Arial" charset="0"/>
              </a:rPr>
              <a:t>birim alanda az kardeş oluşturması ve </a:t>
            </a:r>
          </a:p>
          <a:p>
            <a:pPr indent="457200" algn="just" eaLnBrk="0" hangingPunct="0">
              <a:buFont typeface="Arial" charset="0"/>
              <a:buChar char="•"/>
              <a:defRPr/>
            </a:pPr>
            <a:r>
              <a:rPr lang="tr-TR" sz="2000" dirty="0">
                <a:solidFill>
                  <a:schemeClr val="bg1"/>
                </a:solidFill>
                <a:ea typeface="Times New Roman" pitchFamily="18" charset="0"/>
                <a:cs typeface="Arial" charset="0"/>
              </a:rPr>
              <a:t>yıpranan alanlarda yeniden gelişme yeteneğinin zayıflığı nedenleri ile spor alanlarında kullanımı sınırlı tutulur. </a:t>
            </a:r>
          </a:p>
        </p:txBody>
      </p:sp>
    </p:spTree>
  </p:cSld>
  <p:clrMapOvr>
    <a:masterClrMapping/>
  </p:clrMapOvr>
  <p:transition spd="slow">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285750" y="1285875"/>
            <a:ext cx="4286250" cy="3231654"/>
          </a:xfrm>
          <a:prstGeom prst="rect">
            <a:avLst/>
          </a:prstGeom>
          <a:solidFill>
            <a:srgbClr val="FFCCFF"/>
          </a:solidFill>
          <a:ln>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indent="457200" algn="just">
              <a:defRPr/>
            </a:pPr>
            <a:r>
              <a:rPr lang="tr-TR" sz="2000" dirty="0">
                <a:solidFill>
                  <a:schemeClr val="tx1"/>
                </a:solidFill>
                <a:ea typeface="Times New Roman" pitchFamily="18" charset="0"/>
                <a:cs typeface="Arial" charset="0"/>
              </a:rPr>
              <a:t>Tohumla üretilir. </a:t>
            </a:r>
            <a:r>
              <a:rPr lang="tr-TR" sz="2000" dirty="0" smtClean="0">
                <a:solidFill>
                  <a:schemeClr val="tx1"/>
                </a:solidFill>
                <a:ea typeface="Times New Roman" pitchFamily="18" charset="0"/>
                <a:cs typeface="Arial" charset="0"/>
              </a:rPr>
              <a:t>Tohumları </a:t>
            </a:r>
            <a:r>
              <a:rPr lang="tr-TR" sz="2000" dirty="0">
                <a:solidFill>
                  <a:schemeClr val="tx1"/>
                </a:solidFill>
                <a:ea typeface="Times New Roman" pitchFamily="18" charset="0"/>
                <a:cs typeface="Arial" charset="0"/>
              </a:rPr>
              <a:t>oldukça iri, çimlenmesi hızlıdır. </a:t>
            </a:r>
          </a:p>
          <a:p>
            <a:pPr indent="457200" algn="just">
              <a:defRPr/>
            </a:pPr>
            <a:endParaRPr lang="tr-TR" sz="2000" dirty="0">
              <a:solidFill>
                <a:schemeClr val="tx1"/>
              </a:solidFill>
              <a:ea typeface="Times New Roman" pitchFamily="18" charset="0"/>
              <a:cs typeface="Arial" charset="0"/>
            </a:endParaRPr>
          </a:p>
          <a:p>
            <a:pPr indent="457200" algn="just">
              <a:defRPr/>
            </a:pPr>
            <a:r>
              <a:rPr lang="tr-TR" sz="2000" dirty="0">
                <a:solidFill>
                  <a:schemeClr val="tx1"/>
                </a:solidFill>
                <a:ea typeface="Times New Roman" pitchFamily="18" charset="0"/>
                <a:cs typeface="Arial" charset="0"/>
              </a:rPr>
              <a:t>Aylık     </a:t>
            </a:r>
            <a:r>
              <a:rPr lang="tr-TR" sz="2400" b="1" dirty="0">
                <a:solidFill>
                  <a:schemeClr val="tx1"/>
                </a:solidFill>
                <a:ea typeface="Times New Roman" pitchFamily="18" charset="0"/>
                <a:cs typeface="Arial" charset="0"/>
              </a:rPr>
              <a:t>1-2.5 gr/m</a:t>
            </a:r>
            <a:r>
              <a:rPr lang="tr-TR" sz="2400" b="1" baseline="30000" dirty="0">
                <a:solidFill>
                  <a:schemeClr val="tx1"/>
                </a:solidFill>
                <a:ea typeface="Times New Roman" pitchFamily="18" charset="0"/>
                <a:cs typeface="Arial" charset="0"/>
              </a:rPr>
              <a:t>2</a:t>
            </a:r>
            <a:r>
              <a:rPr lang="tr-TR" sz="2400" b="1" dirty="0">
                <a:solidFill>
                  <a:schemeClr val="tx1"/>
                </a:solidFill>
                <a:ea typeface="Times New Roman" pitchFamily="18" charset="0"/>
                <a:cs typeface="Arial" charset="0"/>
              </a:rPr>
              <a:t> N</a:t>
            </a:r>
          </a:p>
          <a:p>
            <a:pPr indent="457200" algn="just">
              <a:defRPr/>
            </a:pPr>
            <a:endParaRPr lang="tr-TR" sz="2000" dirty="0" smtClean="0">
              <a:solidFill>
                <a:schemeClr val="tx1"/>
              </a:solidFill>
              <a:ea typeface="Times New Roman" pitchFamily="18" charset="0"/>
              <a:cs typeface="Arial" charset="0"/>
            </a:endParaRPr>
          </a:p>
          <a:p>
            <a:pPr indent="457200" algn="just">
              <a:defRPr/>
            </a:pPr>
            <a:r>
              <a:rPr lang="tr-TR" sz="2000" u="sng" dirty="0" smtClean="0">
                <a:solidFill>
                  <a:schemeClr val="tx1"/>
                </a:solidFill>
                <a:ea typeface="Times New Roman" pitchFamily="18" charset="0"/>
                <a:cs typeface="Arial" charset="0"/>
              </a:rPr>
              <a:t>Aşırı </a:t>
            </a:r>
            <a:r>
              <a:rPr lang="tr-TR" sz="2000" u="sng" dirty="0">
                <a:solidFill>
                  <a:schemeClr val="tx1"/>
                </a:solidFill>
                <a:ea typeface="Times New Roman" pitchFamily="18" charset="0"/>
                <a:cs typeface="Arial" charset="0"/>
              </a:rPr>
              <a:t>azotlu </a:t>
            </a:r>
            <a:r>
              <a:rPr lang="tr-TR" sz="2000" u="sng" dirty="0" smtClean="0">
                <a:solidFill>
                  <a:schemeClr val="tx1"/>
                </a:solidFill>
                <a:ea typeface="Times New Roman" pitchFamily="18" charset="0"/>
                <a:cs typeface="Arial" charset="0"/>
              </a:rPr>
              <a:t>gübreleme ve aşırı sulama </a:t>
            </a:r>
            <a:r>
              <a:rPr lang="tr-TR" sz="2000" u="sng" dirty="0">
                <a:solidFill>
                  <a:schemeClr val="tx1"/>
                </a:solidFill>
                <a:ea typeface="Times New Roman" pitchFamily="18" charset="0"/>
                <a:cs typeface="Arial" charset="0"/>
              </a:rPr>
              <a:t>çim kalitesinin düşmesine neden olur</a:t>
            </a:r>
            <a:r>
              <a:rPr lang="tr-TR" sz="2000" dirty="0">
                <a:solidFill>
                  <a:schemeClr val="tx1"/>
                </a:solidFill>
                <a:ea typeface="Times New Roman" pitchFamily="18" charset="0"/>
                <a:cs typeface="Arial" charset="0"/>
              </a:rPr>
              <a:t>. </a:t>
            </a:r>
            <a:r>
              <a:rPr lang="tr-TR" sz="2000" dirty="0" smtClean="0">
                <a:solidFill>
                  <a:schemeClr val="tx1"/>
                </a:solidFill>
                <a:ea typeface="Times New Roman" pitchFamily="18" charset="0"/>
                <a:cs typeface="Arial" charset="0"/>
              </a:rPr>
              <a:t>İçerisinde </a:t>
            </a:r>
            <a:r>
              <a:rPr lang="tr-TR" sz="2000" dirty="0">
                <a:solidFill>
                  <a:schemeClr val="tx1"/>
                </a:solidFill>
                <a:ea typeface="Times New Roman" pitchFamily="18" charset="0"/>
                <a:cs typeface="Arial" charset="0"/>
              </a:rPr>
              <a:t>fazla miktarda kırmızı yumak bulunan </a:t>
            </a:r>
            <a:r>
              <a:rPr lang="tr-TR" sz="2000" dirty="0" smtClean="0">
                <a:solidFill>
                  <a:schemeClr val="tx1"/>
                </a:solidFill>
                <a:ea typeface="Times New Roman" pitchFamily="18" charset="0"/>
                <a:cs typeface="Arial" charset="0"/>
              </a:rPr>
              <a:t>karışımlarda buna dikkat edilmelidir. </a:t>
            </a:r>
            <a:endParaRPr lang="tr-TR" sz="2000" dirty="0">
              <a:solidFill>
                <a:schemeClr val="tx1"/>
              </a:solidFill>
              <a:ea typeface="Times New Roman" pitchFamily="18" charset="0"/>
              <a:cs typeface="Arial" charset="0"/>
            </a:endParaRPr>
          </a:p>
        </p:txBody>
      </p:sp>
      <p:pic>
        <p:nvPicPr>
          <p:cNvPr id="53251" name="Picture 4" descr="Large Photo of Festuca rubra"/>
          <p:cNvPicPr>
            <a:picLocks noChangeAspect="1" noChangeArrowheads="1"/>
          </p:cNvPicPr>
          <p:nvPr/>
        </p:nvPicPr>
        <p:blipFill>
          <a:blip r:embed="rId2"/>
          <a:srcRect/>
          <a:stretch>
            <a:fillRect/>
          </a:stretch>
        </p:blipFill>
        <p:spPr bwMode="auto">
          <a:xfrm>
            <a:off x="4845050" y="801688"/>
            <a:ext cx="4025900" cy="5080000"/>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6082" name="1 Dikdörtgen"/>
          <p:cNvSpPr>
            <a:spLocks noChangeArrowheads="1"/>
          </p:cNvSpPr>
          <p:nvPr/>
        </p:nvSpPr>
        <p:spPr bwMode="auto">
          <a:xfrm>
            <a:off x="357188" y="2714625"/>
            <a:ext cx="4143375" cy="286232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indent="457200" algn="just">
              <a:defRPr/>
            </a:pPr>
            <a:r>
              <a:rPr lang="tr-TR" sz="2000" dirty="0">
                <a:solidFill>
                  <a:srgbClr val="000000"/>
                </a:solidFill>
                <a:ea typeface="Times New Roman" pitchFamily="18" charset="0"/>
                <a:cs typeface="Arial" charset="0"/>
              </a:rPr>
              <a:t>Biçim yüksekliği </a:t>
            </a:r>
            <a:r>
              <a:rPr lang="tr-TR" sz="2000" dirty="0" smtClean="0">
                <a:solidFill>
                  <a:srgbClr val="000000"/>
                </a:solidFill>
                <a:ea typeface="Times New Roman" pitchFamily="18" charset="0"/>
                <a:cs typeface="Arial" charset="0"/>
              </a:rPr>
              <a:t>2-7.5 </a:t>
            </a:r>
            <a:r>
              <a:rPr lang="tr-TR" sz="2000" dirty="0">
                <a:solidFill>
                  <a:srgbClr val="000000"/>
                </a:solidFill>
                <a:ea typeface="Times New Roman" pitchFamily="18" charset="0"/>
                <a:cs typeface="Arial" charset="0"/>
              </a:rPr>
              <a:t>cm </a:t>
            </a:r>
          </a:p>
          <a:p>
            <a:pPr indent="457200" algn="just">
              <a:defRPr/>
            </a:pPr>
            <a:r>
              <a:rPr lang="tr-TR" sz="2000" b="1" dirty="0">
                <a:solidFill>
                  <a:srgbClr val="000000"/>
                </a:solidFill>
                <a:ea typeface="Times New Roman" pitchFamily="18" charset="0"/>
                <a:cs typeface="Arial" charset="0"/>
              </a:rPr>
              <a:t>Koyu gölge alanlarda biçim yüksekten yapılmalıdır. </a:t>
            </a:r>
          </a:p>
          <a:p>
            <a:pPr indent="457200" algn="just">
              <a:defRPr/>
            </a:pPr>
            <a:endParaRPr lang="tr-TR" sz="2000" b="1" dirty="0">
              <a:solidFill>
                <a:srgbClr val="000000"/>
              </a:solidFill>
              <a:ea typeface="Times New Roman" pitchFamily="18" charset="0"/>
              <a:cs typeface="Arial" charset="0"/>
            </a:endParaRPr>
          </a:p>
          <a:p>
            <a:pPr indent="457200" algn="just">
              <a:defRPr/>
            </a:pPr>
            <a:r>
              <a:rPr lang="tr-TR" sz="2000" dirty="0">
                <a:solidFill>
                  <a:srgbClr val="000000"/>
                </a:solidFill>
                <a:ea typeface="Times New Roman" pitchFamily="18" charset="0"/>
                <a:cs typeface="Arial" charset="0"/>
              </a:rPr>
              <a:t>Golf sahaları, spor alanları, park bahçelerde biçimin 2 cm yükseklikten yapılması çim kalitesini yükseltir. Biçimin daha derinden yapılması seyrekleşmeye neden olur. </a:t>
            </a:r>
            <a:endParaRPr lang="tr-TR" sz="2000" dirty="0">
              <a:ea typeface="Times New Roman" pitchFamily="18" charset="0"/>
              <a:cs typeface="Arial" charset="0"/>
            </a:endParaRPr>
          </a:p>
        </p:txBody>
      </p:sp>
      <p:pic>
        <p:nvPicPr>
          <p:cNvPr id="54275" name="Picture 2" descr="http://cim-art.com/cesitler/festuca.jpg"/>
          <p:cNvPicPr>
            <a:picLocks noChangeAspect="1" noChangeArrowheads="1"/>
          </p:cNvPicPr>
          <p:nvPr/>
        </p:nvPicPr>
        <p:blipFill>
          <a:blip r:embed="rId2"/>
          <a:srcRect/>
          <a:stretch>
            <a:fillRect/>
          </a:stretch>
        </p:blipFill>
        <p:spPr bwMode="auto">
          <a:xfrm>
            <a:off x="4643438" y="1179513"/>
            <a:ext cx="3771900" cy="4749800"/>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357188" y="928688"/>
            <a:ext cx="8429625" cy="224676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indent="182563" algn="just" eaLnBrk="0" hangingPunct="0">
              <a:defRPr/>
            </a:pPr>
            <a:r>
              <a:rPr lang="tr-TR" sz="2000" dirty="0">
                <a:solidFill>
                  <a:srgbClr val="000000"/>
                </a:solidFill>
                <a:ea typeface="Times New Roman" pitchFamily="18" charset="0"/>
                <a:cs typeface="Arial" charset="0"/>
              </a:rPr>
              <a:t>Kök saplı kırmızı yumağa benzer. Ancak bu varyetede bitkiler </a:t>
            </a:r>
            <a:r>
              <a:rPr lang="tr-TR" sz="2000" b="1" dirty="0">
                <a:solidFill>
                  <a:srgbClr val="000000"/>
                </a:solidFill>
                <a:ea typeface="Times New Roman" pitchFamily="18" charset="0"/>
                <a:cs typeface="Arial" charset="0"/>
              </a:rPr>
              <a:t>yumak</a:t>
            </a:r>
            <a:r>
              <a:rPr lang="tr-TR" sz="2000" dirty="0">
                <a:solidFill>
                  <a:srgbClr val="000000"/>
                </a:solidFill>
                <a:ea typeface="Times New Roman" pitchFamily="18" charset="0"/>
                <a:cs typeface="Arial" charset="0"/>
              </a:rPr>
              <a:t> şeklinde, </a:t>
            </a:r>
            <a:endParaRPr lang="tr-TR" sz="2000" dirty="0" smtClean="0">
              <a:solidFill>
                <a:srgbClr val="000000"/>
              </a:solidFill>
              <a:ea typeface="Times New Roman" pitchFamily="18" charset="0"/>
              <a:cs typeface="Arial" charset="0"/>
            </a:endParaRPr>
          </a:p>
          <a:p>
            <a:pPr indent="182563" algn="just" eaLnBrk="0" hangingPunct="0">
              <a:defRPr/>
            </a:pPr>
            <a:endParaRPr lang="tr-TR" sz="2000" dirty="0">
              <a:solidFill>
                <a:srgbClr val="000000"/>
              </a:solidFill>
              <a:ea typeface="Times New Roman" pitchFamily="18" charset="0"/>
              <a:cs typeface="Arial" charset="0"/>
            </a:endParaRPr>
          </a:p>
          <a:p>
            <a:pPr indent="182563" algn="just" eaLnBrk="0" hangingPunct="0">
              <a:defRPr/>
            </a:pPr>
            <a:r>
              <a:rPr lang="tr-TR" sz="2000" dirty="0">
                <a:solidFill>
                  <a:srgbClr val="000000"/>
                </a:solidFill>
                <a:ea typeface="Times New Roman" pitchFamily="18" charset="0"/>
                <a:cs typeface="Arial" charset="0"/>
              </a:rPr>
              <a:t>İnce yapılı, dik gelişen, yaprakları narin ve çok kardeşlenmesi nedeni ile sıkı çim örtüsü oluşturur. </a:t>
            </a:r>
            <a:endParaRPr lang="tr-TR" sz="2000" dirty="0" smtClean="0">
              <a:solidFill>
                <a:srgbClr val="000000"/>
              </a:solidFill>
              <a:ea typeface="Times New Roman" pitchFamily="18" charset="0"/>
              <a:cs typeface="Arial" charset="0"/>
            </a:endParaRPr>
          </a:p>
          <a:p>
            <a:pPr indent="182563" algn="just" eaLnBrk="0" hangingPunct="0">
              <a:defRPr/>
            </a:pPr>
            <a:endParaRPr lang="tr-TR" sz="2000" dirty="0">
              <a:solidFill>
                <a:srgbClr val="000000"/>
              </a:solidFill>
              <a:ea typeface="Times New Roman" pitchFamily="18" charset="0"/>
              <a:cs typeface="Arial" charset="0"/>
            </a:endParaRPr>
          </a:p>
          <a:p>
            <a:pPr indent="182563" algn="just" eaLnBrk="0" hangingPunct="0">
              <a:defRPr/>
            </a:pPr>
            <a:r>
              <a:rPr lang="tr-TR" sz="2000" dirty="0" smtClean="0">
                <a:solidFill>
                  <a:srgbClr val="000000"/>
                </a:solidFill>
                <a:ea typeface="Times New Roman" pitchFamily="18" charset="0"/>
                <a:cs typeface="Arial" charset="0"/>
              </a:rPr>
              <a:t>Çok </a:t>
            </a:r>
            <a:r>
              <a:rPr lang="tr-TR" sz="2000" dirty="0">
                <a:solidFill>
                  <a:srgbClr val="000000"/>
                </a:solidFill>
                <a:ea typeface="Times New Roman" pitchFamily="18" charset="0"/>
                <a:cs typeface="Arial" charset="0"/>
              </a:rPr>
              <a:t>kötü topraklarda veya iyi bakım yapılmayan alanlarda küme şeklinde gelişir, çim kalitesi düşer. </a:t>
            </a:r>
            <a:endParaRPr lang="tr-TR" sz="2000" dirty="0">
              <a:ea typeface="Times New Roman" pitchFamily="18" charset="0"/>
              <a:cs typeface="Arial" charset="0"/>
            </a:endParaRPr>
          </a:p>
        </p:txBody>
      </p:sp>
      <p:pic>
        <p:nvPicPr>
          <p:cNvPr id="55299" name="3 Resim" descr="Festuca_rubra_var__commutata2.jpg"/>
          <p:cNvPicPr>
            <a:picLocks noChangeAspect="1"/>
          </p:cNvPicPr>
          <p:nvPr/>
        </p:nvPicPr>
        <p:blipFill>
          <a:blip r:embed="rId2" cstate="screen"/>
          <a:srcRect/>
          <a:stretch>
            <a:fillRect/>
          </a:stretch>
        </p:blipFill>
        <p:spPr bwMode="auto">
          <a:xfrm>
            <a:off x="500063" y="3286125"/>
            <a:ext cx="3622675" cy="3214688"/>
          </a:xfrm>
          <a:prstGeom prst="rect">
            <a:avLst/>
          </a:prstGeom>
          <a:noFill/>
          <a:ln w="9525">
            <a:noFill/>
            <a:miter lim="800000"/>
            <a:headEnd/>
            <a:tailEnd/>
          </a:ln>
        </p:spPr>
      </p:pic>
      <p:pic>
        <p:nvPicPr>
          <p:cNvPr id="55300" name="Picture 4" descr="Chewings Fescue, Festuca rubra commutata"/>
          <p:cNvPicPr>
            <a:picLocks noChangeAspect="1" noChangeArrowheads="1"/>
          </p:cNvPicPr>
          <p:nvPr/>
        </p:nvPicPr>
        <p:blipFill>
          <a:blip r:embed="rId3"/>
          <a:srcRect/>
          <a:stretch>
            <a:fillRect/>
          </a:stretch>
        </p:blipFill>
        <p:spPr bwMode="auto">
          <a:xfrm>
            <a:off x="4357688" y="3286125"/>
            <a:ext cx="4286250" cy="3209925"/>
          </a:xfrm>
          <a:prstGeom prst="rect">
            <a:avLst/>
          </a:prstGeom>
          <a:noFill/>
          <a:ln w="9525">
            <a:noFill/>
            <a:miter lim="800000"/>
            <a:headEnd/>
            <a:tailEnd/>
          </a:ln>
        </p:spPr>
      </p:pic>
      <p:sp>
        <p:nvSpPr>
          <p:cNvPr id="5" name="4 Dikdörtgen"/>
          <p:cNvSpPr/>
          <p:nvPr/>
        </p:nvSpPr>
        <p:spPr>
          <a:xfrm>
            <a:off x="428625" y="285750"/>
            <a:ext cx="7499350" cy="4746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457200" algn="just">
              <a:defRPr/>
            </a:pPr>
            <a:r>
              <a:rPr lang="tr-TR" sz="2400" b="1" dirty="0">
                <a:solidFill>
                  <a:srgbClr val="000000"/>
                </a:solidFill>
                <a:ea typeface="Times New Roman" pitchFamily="18" charset="0"/>
                <a:cs typeface="Arial" charset="0"/>
              </a:rPr>
              <a:t>b. Adi Kırmızı Yumak </a:t>
            </a:r>
            <a:r>
              <a:rPr lang="tr-TR" sz="2400" dirty="0" smtClean="0">
                <a:solidFill>
                  <a:srgbClr val="000000"/>
                </a:solidFill>
                <a:ea typeface="Times New Roman" pitchFamily="18" charset="0"/>
                <a:cs typeface="Arial" charset="0"/>
              </a:rPr>
              <a:t>(</a:t>
            </a:r>
            <a:r>
              <a:rPr lang="tr-TR" sz="2400" i="1" dirty="0" err="1" smtClean="0">
                <a:solidFill>
                  <a:srgbClr val="000000"/>
                </a:solidFill>
                <a:ea typeface="Times New Roman" pitchFamily="18" charset="0"/>
                <a:cs typeface="Arial" charset="0"/>
              </a:rPr>
              <a:t>Festuca</a:t>
            </a:r>
            <a:r>
              <a:rPr lang="tr-TR" sz="2400" i="1" dirty="0" smtClean="0">
                <a:solidFill>
                  <a:srgbClr val="000000"/>
                </a:solidFill>
                <a:ea typeface="Times New Roman" pitchFamily="18" charset="0"/>
                <a:cs typeface="Arial" charset="0"/>
              </a:rPr>
              <a:t> </a:t>
            </a:r>
            <a:r>
              <a:rPr lang="tr-TR" sz="2400" i="1" dirty="0" err="1" smtClean="0">
                <a:solidFill>
                  <a:srgbClr val="000000"/>
                </a:solidFill>
                <a:ea typeface="Times New Roman" pitchFamily="18" charset="0"/>
                <a:cs typeface="Arial" charset="0"/>
              </a:rPr>
              <a:t>rubra</a:t>
            </a:r>
            <a:r>
              <a:rPr lang="tr-TR" sz="2400" i="1" dirty="0" smtClean="0">
                <a:solidFill>
                  <a:srgbClr val="000000"/>
                </a:solidFill>
                <a:ea typeface="Times New Roman" pitchFamily="18" charset="0"/>
                <a:cs typeface="Arial" charset="0"/>
              </a:rPr>
              <a:t> var. </a:t>
            </a:r>
            <a:r>
              <a:rPr lang="tr-TR" sz="2400" i="1" dirty="0" err="1" smtClean="0">
                <a:solidFill>
                  <a:srgbClr val="000000"/>
                </a:solidFill>
                <a:ea typeface="Times New Roman" pitchFamily="18" charset="0"/>
                <a:cs typeface="Arial" charset="0"/>
              </a:rPr>
              <a:t>commutata</a:t>
            </a:r>
            <a:r>
              <a:rPr lang="tr-TR" sz="2400" dirty="0" smtClean="0">
                <a:solidFill>
                  <a:srgbClr val="000000"/>
                </a:solidFill>
                <a:ea typeface="Times New Roman" pitchFamily="18" charset="0"/>
                <a:cs typeface="Arial" charset="0"/>
              </a:rPr>
              <a:t>)</a:t>
            </a:r>
            <a:endParaRPr lang="tr-TR" sz="2400" dirty="0">
              <a:solidFill>
                <a:srgbClr val="000000"/>
              </a:solidFill>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642938" y="1357313"/>
            <a:ext cx="7929562" cy="286226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indent="457200" algn="just">
              <a:defRPr/>
            </a:pPr>
            <a:r>
              <a:rPr lang="tr-TR" sz="2000" dirty="0">
                <a:solidFill>
                  <a:srgbClr val="000000"/>
                </a:solidFill>
                <a:ea typeface="Times New Roman" pitchFamily="18" charset="0"/>
                <a:cs typeface="Arial" charset="0"/>
              </a:rPr>
              <a:t>Düşük sıcaklıklara dayanımı biraz zayıftır. Kış aylarında rengi değişir. </a:t>
            </a:r>
          </a:p>
          <a:p>
            <a:pPr indent="457200" algn="just">
              <a:defRPr/>
            </a:pPr>
            <a:endParaRPr lang="tr-TR" sz="2000" dirty="0">
              <a:solidFill>
                <a:srgbClr val="000000"/>
              </a:solidFill>
              <a:ea typeface="Times New Roman" pitchFamily="18" charset="0"/>
              <a:cs typeface="Arial" charset="0"/>
            </a:endParaRPr>
          </a:p>
          <a:p>
            <a:pPr indent="457200" algn="just">
              <a:defRPr/>
            </a:pPr>
            <a:r>
              <a:rPr lang="tr-TR" sz="2000" dirty="0">
                <a:solidFill>
                  <a:srgbClr val="000000"/>
                </a:solidFill>
                <a:ea typeface="Times New Roman" pitchFamily="18" charset="0"/>
                <a:cs typeface="Arial" charset="0"/>
              </a:rPr>
              <a:t>Kurağa ve gölgeye dayanımı  yüksektir. </a:t>
            </a:r>
          </a:p>
          <a:p>
            <a:pPr indent="457200" algn="just">
              <a:defRPr/>
            </a:pPr>
            <a:endParaRPr lang="tr-TR" sz="2000" dirty="0">
              <a:solidFill>
                <a:srgbClr val="000000"/>
              </a:solidFill>
              <a:ea typeface="Times New Roman" pitchFamily="18" charset="0"/>
              <a:cs typeface="Arial" charset="0"/>
            </a:endParaRPr>
          </a:p>
          <a:p>
            <a:pPr indent="457200" algn="just">
              <a:defRPr/>
            </a:pPr>
            <a:r>
              <a:rPr lang="tr-TR" sz="2000" b="1" dirty="0">
                <a:solidFill>
                  <a:srgbClr val="000000"/>
                </a:solidFill>
                <a:ea typeface="Times New Roman" pitchFamily="18" charset="0"/>
                <a:cs typeface="Arial" charset="0"/>
              </a:rPr>
              <a:t>Basılmaya ve çiğnenmeye köksaplı kırmızı yumaktan daha iyi dayanır</a:t>
            </a:r>
            <a:r>
              <a:rPr lang="tr-TR" sz="2000" dirty="0">
                <a:solidFill>
                  <a:srgbClr val="000000"/>
                </a:solidFill>
                <a:ea typeface="Times New Roman" pitchFamily="18" charset="0"/>
                <a:cs typeface="Arial" charset="0"/>
              </a:rPr>
              <a:t>. </a:t>
            </a:r>
          </a:p>
          <a:p>
            <a:pPr indent="457200" algn="just">
              <a:defRPr/>
            </a:pPr>
            <a:endParaRPr lang="tr-TR" sz="2000" dirty="0">
              <a:solidFill>
                <a:srgbClr val="000000"/>
              </a:solidFill>
              <a:ea typeface="Times New Roman" pitchFamily="18" charset="0"/>
              <a:cs typeface="Arial" charset="0"/>
            </a:endParaRPr>
          </a:p>
          <a:p>
            <a:pPr indent="457200" algn="just">
              <a:defRPr/>
            </a:pPr>
            <a:r>
              <a:rPr lang="tr-TR" sz="2000" dirty="0">
                <a:solidFill>
                  <a:srgbClr val="000000"/>
                </a:solidFill>
                <a:ea typeface="Times New Roman" pitchFamily="18" charset="0"/>
                <a:cs typeface="Arial" charset="0"/>
              </a:rPr>
              <a:t>Birim alanda fazla kardeş meydana getirmesi ve sıkı bir çim örtüsü oluşturması nedeni ile </a:t>
            </a:r>
            <a:r>
              <a:rPr lang="tr-TR" sz="2000" b="1" dirty="0">
                <a:solidFill>
                  <a:srgbClr val="000000"/>
                </a:solidFill>
                <a:ea typeface="Times New Roman" pitchFamily="18" charset="0"/>
                <a:cs typeface="Arial" charset="0"/>
              </a:rPr>
              <a:t>spor sahalarına köksaplı kırmızı yumaktan daha uygundur.</a:t>
            </a:r>
            <a:endParaRPr lang="tr-TR" sz="2000" b="1" dirty="0">
              <a:ea typeface="Times New Roman" pitchFamily="18" charset="0"/>
              <a:cs typeface="Arial" charset="0"/>
            </a:endParaRPr>
          </a:p>
        </p:txBody>
      </p:sp>
      <p:sp>
        <p:nvSpPr>
          <p:cNvPr id="3" name="2 Dikdörtgen"/>
          <p:cNvSpPr/>
          <p:nvPr/>
        </p:nvSpPr>
        <p:spPr>
          <a:xfrm>
            <a:off x="6702714" y="6478809"/>
            <a:ext cx="2369880"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solidFill>
                  <a:srgbClr val="000000"/>
                </a:solidFill>
                <a:ea typeface="Times New Roman" pitchFamily="18" charset="0"/>
                <a:cs typeface="Arial" charset="0"/>
              </a:rPr>
              <a:t>Festuca </a:t>
            </a:r>
            <a:r>
              <a:rPr lang="tr-TR" sz="1400" i="1" dirty="0" err="1" smtClean="0">
                <a:solidFill>
                  <a:srgbClr val="000000"/>
                </a:solidFill>
                <a:ea typeface="Times New Roman" pitchFamily="18" charset="0"/>
                <a:cs typeface="Arial" charset="0"/>
              </a:rPr>
              <a:t>rubra</a:t>
            </a:r>
            <a:r>
              <a:rPr lang="tr-TR" sz="1400" i="1" dirty="0" smtClean="0">
                <a:solidFill>
                  <a:srgbClr val="000000"/>
                </a:solidFill>
                <a:ea typeface="Times New Roman" pitchFamily="18" charset="0"/>
                <a:cs typeface="Arial" charset="0"/>
              </a:rPr>
              <a:t> var. </a:t>
            </a:r>
            <a:r>
              <a:rPr lang="tr-TR" sz="1400" i="1" dirty="0" err="1" smtClean="0">
                <a:solidFill>
                  <a:srgbClr val="000000"/>
                </a:solidFill>
                <a:ea typeface="Times New Roman" pitchFamily="18" charset="0"/>
                <a:cs typeface="Arial" charset="0"/>
              </a:rPr>
              <a:t>commutata</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9154" name="1 Dikdörtgen"/>
          <p:cNvSpPr>
            <a:spLocks noChangeArrowheads="1"/>
          </p:cNvSpPr>
          <p:nvPr/>
        </p:nvSpPr>
        <p:spPr bwMode="auto">
          <a:xfrm>
            <a:off x="714375" y="785813"/>
            <a:ext cx="7715250" cy="29860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indent="457200" algn="just" eaLnBrk="0" hangingPunct="0">
              <a:defRPr/>
            </a:pPr>
            <a:r>
              <a:rPr lang="tr-TR" sz="2000" i="1" dirty="0">
                <a:solidFill>
                  <a:srgbClr val="000000"/>
                </a:solidFill>
                <a:ea typeface="Times New Roman" pitchFamily="18" charset="0"/>
                <a:cs typeface="Arial" charset="0"/>
              </a:rPr>
              <a:t>Lolium </a:t>
            </a:r>
            <a:r>
              <a:rPr lang="tr-TR" sz="2000" i="1" dirty="0" err="1">
                <a:solidFill>
                  <a:srgbClr val="000000"/>
                </a:solidFill>
                <a:ea typeface="Times New Roman" pitchFamily="18" charset="0"/>
                <a:cs typeface="Arial" charset="0"/>
              </a:rPr>
              <a:t>perenne</a:t>
            </a:r>
            <a:r>
              <a:rPr lang="tr-TR" sz="2000" i="1" dirty="0">
                <a:solidFill>
                  <a:srgbClr val="000000"/>
                </a:solidFill>
                <a:ea typeface="Times New Roman" pitchFamily="18" charset="0"/>
                <a:cs typeface="Arial" charset="0"/>
              </a:rPr>
              <a:t> ve Poa </a:t>
            </a:r>
            <a:r>
              <a:rPr lang="tr-TR" sz="2000" i="1" dirty="0" err="1">
                <a:solidFill>
                  <a:srgbClr val="000000"/>
                </a:solidFill>
                <a:ea typeface="Times New Roman" pitchFamily="18" charset="0"/>
                <a:cs typeface="Arial" charset="0"/>
              </a:rPr>
              <a:t>pratentis</a:t>
            </a:r>
            <a:r>
              <a:rPr lang="tr-TR" sz="2000" i="1" dirty="0">
                <a:solidFill>
                  <a:srgbClr val="000000"/>
                </a:solidFill>
                <a:ea typeface="Times New Roman" pitchFamily="18" charset="0"/>
                <a:cs typeface="Arial" charset="0"/>
              </a:rPr>
              <a:t> </a:t>
            </a:r>
            <a:r>
              <a:rPr lang="tr-TR" sz="2000" dirty="0">
                <a:solidFill>
                  <a:srgbClr val="000000"/>
                </a:solidFill>
                <a:ea typeface="Times New Roman" pitchFamily="18" charset="0"/>
                <a:cs typeface="Arial" charset="0"/>
              </a:rPr>
              <a:t>ile çok yaygın kullanılır. </a:t>
            </a:r>
          </a:p>
          <a:p>
            <a:pPr indent="457200" algn="just" eaLnBrk="0" hangingPunct="0">
              <a:defRPr/>
            </a:pPr>
            <a:endParaRPr lang="tr-TR" sz="2000" dirty="0">
              <a:solidFill>
                <a:srgbClr val="000000"/>
              </a:solidFill>
              <a:ea typeface="Times New Roman" pitchFamily="18" charset="0"/>
              <a:cs typeface="Arial" charset="0"/>
            </a:endParaRPr>
          </a:p>
          <a:p>
            <a:pPr indent="457200" algn="just" eaLnBrk="0" hangingPunct="0">
              <a:defRPr/>
            </a:pPr>
            <a:r>
              <a:rPr lang="tr-TR" sz="2000" dirty="0">
                <a:solidFill>
                  <a:srgbClr val="000000"/>
                </a:solidFill>
                <a:ea typeface="Times New Roman" pitchFamily="18" charset="0"/>
                <a:cs typeface="Arial" charset="0"/>
              </a:rPr>
              <a:t>Çimlenmesi ve toprağı kaplaması yavaştır. Rekabet gücü biraz zayıftır. </a:t>
            </a:r>
          </a:p>
          <a:p>
            <a:pPr indent="457200" algn="just" eaLnBrk="0" hangingPunct="0">
              <a:defRPr/>
            </a:pPr>
            <a:endParaRPr lang="tr-TR" sz="2000" dirty="0">
              <a:solidFill>
                <a:srgbClr val="000000"/>
              </a:solidFill>
              <a:ea typeface="Times New Roman" pitchFamily="18" charset="0"/>
              <a:cs typeface="Arial" charset="0"/>
            </a:endParaRPr>
          </a:p>
          <a:p>
            <a:pPr indent="457200" algn="just" eaLnBrk="0" hangingPunct="0">
              <a:defRPr/>
            </a:pPr>
            <a:r>
              <a:rPr lang="tr-TR" sz="2000" dirty="0">
                <a:solidFill>
                  <a:srgbClr val="000000"/>
                </a:solidFill>
                <a:ea typeface="Times New Roman" pitchFamily="18" charset="0"/>
                <a:cs typeface="Arial" charset="0"/>
              </a:rPr>
              <a:t>Köksaplı bir bitki olmadığı için geniş boşlukları dolduramaz. </a:t>
            </a:r>
          </a:p>
          <a:p>
            <a:pPr indent="457200" algn="just" eaLnBrk="0" hangingPunct="0">
              <a:defRPr/>
            </a:pPr>
            <a:endParaRPr lang="tr-TR" sz="2000" dirty="0">
              <a:solidFill>
                <a:srgbClr val="000000"/>
              </a:solidFill>
              <a:ea typeface="Times New Roman" pitchFamily="18" charset="0"/>
              <a:cs typeface="Arial" charset="0"/>
            </a:endParaRPr>
          </a:p>
          <a:p>
            <a:pPr indent="457200" algn="just" eaLnBrk="0" hangingPunct="0">
              <a:defRPr/>
            </a:pPr>
            <a:r>
              <a:rPr lang="tr-TR" sz="2400" b="1" dirty="0">
                <a:solidFill>
                  <a:srgbClr val="000000"/>
                </a:solidFill>
                <a:ea typeface="Times New Roman" pitchFamily="18" charset="0"/>
                <a:cs typeface="Arial" charset="0"/>
              </a:rPr>
              <a:t>3-5 cm </a:t>
            </a:r>
            <a:r>
              <a:rPr lang="tr-TR" sz="2000" dirty="0">
                <a:solidFill>
                  <a:srgbClr val="000000"/>
                </a:solidFill>
                <a:ea typeface="Times New Roman" pitchFamily="18" charset="0"/>
                <a:cs typeface="Arial" charset="0"/>
              </a:rPr>
              <a:t>biçilmesi önerilir. Ancak daha kısa biçime de dayanabilir. </a:t>
            </a:r>
          </a:p>
          <a:p>
            <a:pPr indent="457200" algn="just" eaLnBrk="0" hangingPunct="0">
              <a:defRPr/>
            </a:pPr>
            <a:endParaRPr lang="tr-TR" sz="2000" dirty="0">
              <a:solidFill>
                <a:srgbClr val="000000"/>
              </a:solidFill>
              <a:ea typeface="Times New Roman" pitchFamily="18" charset="0"/>
              <a:cs typeface="Arial" charset="0"/>
            </a:endParaRPr>
          </a:p>
          <a:p>
            <a:pPr indent="457200" algn="just" eaLnBrk="0" hangingPunct="0">
              <a:defRPr/>
            </a:pPr>
            <a:r>
              <a:rPr lang="tr-TR" sz="2000" dirty="0">
                <a:solidFill>
                  <a:srgbClr val="000000"/>
                </a:solidFill>
                <a:ea typeface="Times New Roman" pitchFamily="18" charset="0"/>
                <a:cs typeface="Arial" charset="0"/>
              </a:rPr>
              <a:t>Aylık </a:t>
            </a:r>
            <a:r>
              <a:rPr lang="tr-TR" sz="2400" b="1" dirty="0">
                <a:solidFill>
                  <a:srgbClr val="000000"/>
                </a:solidFill>
                <a:ea typeface="Times New Roman" pitchFamily="18" charset="0"/>
                <a:cs typeface="Arial" charset="0"/>
              </a:rPr>
              <a:t>1-3 gr/m</a:t>
            </a:r>
            <a:r>
              <a:rPr lang="tr-TR" sz="2400" b="1" baseline="30000" dirty="0">
                <a:solidFill>
                  <a:srgbClr val="000000"/>
                </a:solidFill>
                <a:ea typeface="Times New Roman" pitchFamily="18" charset="0"/>
                <a:cs typeface="Arial" charset="0"/>
              </a:rPr>
              <a:t>2</a:t>
            </a:r>
            <a:r>
              <a:rPr lang="tr-TR" sz="2400" b="1" dirty="0">
                <a:solidFill>
                  <a:srgbClr val="000000"/>
                </a:solidFill>
                <a:ea typeface="Times New Roman" pitchFamily="18" charset="0"/>
                <a:cs typeface="Arial" charset="0"/>
              </a:rPr>
              <a:t> N</a:t>
            </a:r>
            <a:endParaRPr lang="tr-TR" sz="2000" dirty="0">
              <a:ea typeface="Times New Roman" pitchFamily="18" charset="0"/>
              <a:cs typeface="Arial" charset="0"/>
            </a:endParaRPr>
          </a:p>
        </p:txBody>
      </p:sp>
      <p:sp>
        <p:nvSpPr>
          <p:cNvPr id="3" name="2 Dikdörtgen"/>
          <p:cNvSpPr/>
          <p:nvPr/>
        </p:nvSpPr>
        <p:spPr>
          <a:xfrm>
            <a:off x="6702714" y="6478809"/>
            <a:ext cx="2369880"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solidFill>
                  <a:srgbClr val="000000"/>
                </a:solidFill>
                <a:ea typeface="Times New Roman" pitchFamily="18" charset="0"/>
                <a:cs typeface="Arial" charset="0"/>
              </a:rPr>
              <a:t>Festuca </a:t>
            </a:r>
            <a:r>
              <a:rPr lang="tr-TR" sz="1400" i="1" dirty="0" err="1" smtClean="0">
                <a:solidFill>
                  <a:srgbClr val="000000"/>
                </a:solidFill>
                <a:ea typeface="Times New Roman" pitchFamily="18" charset="0"/>
                <a:cs typeface="Arial" charset="0"/>
              </a:rPr>
              <a:t>rubra</a:t>
            </a:r>
            <a:r>
              <a:rPr lang="tr-TR" sz="1400" i="1" dirty="0" smtClean="0">
                <a:solidFill>
                  <a:srgbClr val="000000"/>
                </a:solidFill>
                <a:ea typeface="Times New Roman" pitchFamily="18" charset="0"/>
                <a:cs typeface="Arial" charset="0"/>
              </a:rPr>
              <a:t> var. </a:t>
            </a:r>
            <a:r>
              <a:rPr lang="tr-TR" sz="1400" i="1" dirty="0" err="1" smtClean="0">
                <a:solidFill>
                  <a:srgbClr val="000000"/>
                </a:solidFill>
                <a:ea typeface="Times New Roman" pitchFamily="18" charset="0"/>
                <a:cs typeface="Arial" charset="0"/>
              </a:rPr>
              <a:t>commutata</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4" descr="File:Roodzwenkgras met fijne uitlopers Festuca rubra var. trichophylla.jpg">
            <a:hlinkClick r:id="rId2"/>
          </p:cNvPr>
          <p:cNvPicPr>
            <a:picLocks noChangeAspect="1" noChangeArrowheads="1"/>
          </p:cNvPicPr>
          <p:nvPr/>
        </p:nvPicPr>
        <p:blipFill>
          <a:blip r:embed="rId3" cstate="screen"/>
          <a:srcRect/>
          <a:stretch>
            <a:fillRect/>
          </a:stretch>
        </p:blipFill>
        <p:spPr bwMode="auto">
          <a:xfrm>
            <a:off x="4911725" y="3214688"/>
            <a:ext cx="3536950" cy="3357562"/>
          </a:xfrm>
          <a:prstGeom prst="rect">
            <a:avLst/>
          </a:prstGeom>
          <a:noFill/>
          <a:ln w="9525">
            <a:noFill/>
            <a:miter lim="800000"/>
            <a:headEnd/>
            <a:tailEnd/>
          </a:ln>
        </p:spPr>
      </p:pic>
      <p:sp>
        <p:nvSpPr>
          <p:cNvPr id="38915" name="Rectangle 1"/>
          <p:cNvSpPr>
            <a:spLocks noChangeArrowheads="1"/>
          </p:cNvSpPr>
          <p:nvPr/>
        </p:nvSpPr>
        <p:spPr bwMode="auto">
          <a:xfrm>
            <a:off x="428625" y="896938"/>
            <a:ext cx="6286500" cy="24003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indent="182563" algn="just" eaLnBrk="0" hangingPunct="0">
              <a:lnSpc>
                <a:spcPct val="150000"/>
              </a:lnSpc>
              <a:defRPr/>
            </a:pPr>
            <a:r>
              <a:rPr lang="tr-TR" sz="2000" b="1" dirty="0">
                <a:solidFill>
                  <a:srgbClr val="000000"/>
                </a:solidFill>
                <a:ea typeface="Times New Roman" pitchFamily="18" charset="0"/>
                <a:cs typeface="Arial" charset="0"/>
              </a:rPr>
              <a:t>Köksapları kısa ve narindir</a:t>
            </a:r>
            <a:r>
              <a:rPr lang="tr-TR" sz="2000" dirty="0">
                <a:solidFill>
                  <a:srgbClr val="000000"/>
                </a:solidFill>
                <a:ea typeface="Times New Roman" pitchFamily="18" charset="0"/>
                <a:cs typeface="Arial" charset="0"/>
              </a:rPr>
              <a:t>. </a:t>
            </a:r>
          </a:p>
          <a:p>
            <a:pPr indent="182563" algn="just" eaLnBrk="0" hangingPunct="0">
              <a:lnSpc>
                <a:spcPct val="150000"/>
              </a:lnSpc>
              <a:defRPr/>
            </a:pPr>
            <a:r>
              <a:rPr lang="tr-TR" sz="2000" dirty="0">
                <a:solidFill>
                  <a:srgbClr val="000000"/>
                </a:solidFill>
                <a:ea typeface="Times New Roman" pitchFamily="18" charset="0"/>
                <a:cs typeface="Arial" charset="0"/>
              </a:rPr>
              <a:t>Kültürel istekleri diğer kırmızı yumaklara benzer. </a:t>
            </a:r>
          </a:p>
          <a:p>
            <a:pPr indent="182563" algn="just" eaLnBrk="0" hangingPunct="0">
              <a:lnSpc>
                <a:spcPct val="150000"/>
              </a:lnSpc>
              <a:defRPr/>
            </a:pPr>
            <a:r>
              <a:rPr lang="tr-TR" sz="2000" dirty="0">
                <a:solidFill>
                  <a:srgbClr val="000000"/>
                </a:solidFill>
                <a:ea typeface="Times New Roman" pitchFamily="18" charset="0"/>
                <a:cs typeface="Arial" charset="0"/>
              </a:rPr>
              <a:t>Ancak </a:t>
            </a:r>
            <a:r>
              <a:rPr lang="tr-TR" sz="2000" b="1" dirty="0">
                <a:solidFill>
                  <a:srgbClr val="000000"/>
                </a:solidFill>
                <a:ea typeface="Times New Roman" pitchFamily="18" charset="0"/>
                <a:cs typeface="Arial" charset="0"/>
              </a:rPr>
              <a:t>kuraklığa ve tuzluluğa karşı daha dayanıklıdır.</a:t>
            </a:r>
            <a:r>
              <a:rPr lang="tr-TR" sz="2000" dirty="0">
                <a:solidFill>
                  <a:srgbClr val="000000"/>
                </a:solidFill>
                <a:ea typeface="Times New Roman" pitchFamily="18" charset="0"/>
                <a:cs typeface="Arial" charset="0"/>
              </a:rPr>
              <a:t> </a:t>
            </a:r>
          </a:p>
          <a:p>
            <a:pPr indent="182563" algn="just" eaLnBrk="0" hangingPunct="0">
              <a:lnSpc>
                <a:spcPct val="150000"/>
              </a:lnSpc>
              <a:defRPr/>
            </a:pPr>
            <a:r>
              <a:rPr lang="tr-TR" sz="2000" dirty="0">
                <a:solidFill>
                  <a:srgbClr val="000000"/>
                </a:solidFill>
                <a:ea typeface="Times New Roman" pitchFamily="18" charset="0"/>
                <a:cs typeface="Arial" charset="0"/>
              </a:rPr>
              <a:t>Kısa köksapları ile boşlukları ve yıpranan alanları kapatır. </a:t>
            </a:r>
          </a:p>
          <a:p>
            <a:pPr indent="182563" algn="just" eaLnBrk="0" hangingPunct="0">
              <a:lnSpc>
                <a:spcPct val="150000"/>
              </a:lnSpc>
              <a:defRPr/>
            </a:pPr>
            <a:r>
              <a:rPr lang="tr-TR" sz="2000" b="1" dirty="0">
                <a:solidFill>
                  <a:srgbClr val="000000"/>
                </a:solidFill>
                <a:ea typeface="Times New Roman" pitchFamily="18" charset="0"/>
                <a:cs typeface="Arial" charset="0"/>
              </a:rPr>
              <a:t>Kış aylarında iyi bir renk oluşturur</a:t>
            </a:r>
            <a:r>
              <a:rPr lang="tr-TR" sz="2000" dirty="0">
                <a:solidFill>
                  <a:srgbClr val="000000"/>
                </a:solidFill>
                <a:ea typeface="Times New Roman" pitchFamily="18" charset="0"/>
                <a:cs typeface="Arial" charset="0"/>
              </a:rPr>
              <a:t>. </a:t>
            </a:r>
          </a:p>
        </p:txBody>
      </p:sp>
      <p:pic>
        <p:nvPicPr>
          <p:cNvPr id="58372" name="Picture 6" descr="File:Festuca trichophylla.jpeg">
            <a:hlinkClick r:id="rId4"/>
          </p:cNvPr>
          <p:cNvPicPr>
            <a:picLocks noChangeAspect="1" noChangeArrowheads="1"/>
          </p:cNvPicPr>
          <p:nvPr/>
        </p:nvPicPr>
        <p:blipFill>
          <a:blip r:embed="rId5" cstate="screen"/>
          <a:srcRect/>
          <a:stretch>
            <a:fillRect/>
          </a:stretch>
        </p:blipFill>
        <p:spPr bwMode="auto">
          <a:xfrm>
            <a:off x="642938" y="3429000"/>
            <a:ext cx="4000500" cy="3000375"/>
          </a:xfrm>
          <a:prstGeom prst="rect">
            <a:avLst/>
          </a:prstGeom>
          <a:noFill/>
          <a:ln w="9525">
            <a:noFill/>
            <a:miter lim="800000"/>
            <a:headEnd/>
            <a:tailEnd/>
          </a:ln>
        </p:spPr>
      </p:pic>
      <p:sp>
        <p:nvSpPr>
          <p:cNvPr id="5" name="4 Dikdörtgen"/>
          <p:cNvSpPr/>
          <p:nvPr/>
        </p:nvSpPr>
        <p:spPr>
          <a:xfrm>
            <a:off x="428625" y="285750"/>
            <a:ext cx="7643813"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defRPr/>
            </a:pPr>
            <a:r>
              <a:rPr lang="tr-TR" sz="2400" b="1" dirty="0">
                <a:solidFill>
                  <a:srgbClr val="000000"/>
                </a:solidFill>
                <a:ea typeface="Times New Roman" pitchFamily="18" charset="0"/>
                <a:cs typeface="Arial" charset="0"/>
              </a:rPr>
              <a:t>c. Narin Kırmızı Yumak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Festuca </a:t>
            </a:r>
            <a:r>
              <a:rPr lang="tr-TR" sz="2400" i="1" dirty="0" err="1">
                <a:solidFill>
                  <a:srgbClr val="000000"/>
                </a:solidFill>
                <a:ea typeface="Times New Roman" pitchFamily="18" charset="0"/>
                <a:cs typeface="Arial" charset="0"/>
              </a:rPr>
              <a:t>rubra</a:t>
            </a:r>
            <a:r>
              <a:rPr lang="tr-TR" sz="2400" i="1" dirty="0">
                <a:solidFill>
                  <a:srgbClr val="000000"/>
                </a:solidFill>
                <a:ea typeface="Times New Roman" pitchFamily="18" charset="0"/>
                <a:cs typeface="Arial" charset="0"/>
              </a:rPr>
              <a:t> var. </a:t>
            </a:r>
            <a:r>
              <a:rPr lang="tr-TR" sz="2400" i="1" dirty="0" err="1">
                <a:solidFill>
                  <a:srgbClr val="000000"/>
                </a:solidFill>
                <a:ea typeface="Times New Roman" pitchFamily="18" charset="0"/>
                <a:cs typeface="Arial" charset="0"/>
              </a:rPr>
              <a:t>tricophylla</a:t>
            </a:r>
            <a:r>
              <a:rPr lang="tr-TR" sz="2400" dirty="0">
                <a:solidFill>
                  <a:srgbClr val="000000"/>
                </a:solidFill>
                <a:ea typeface="Times New Roman" pitchFamily="18" charset="0"/>
                <a:cs typeface="Arial" charset="0"/>
              </a:rPr>
              <a:t>) </a:t>
            </a:r>
            <a:endParaRPr lang="tr-TR" sz="2400" dirty="0">
              <a:solidFill>
                <a:prstClr val="black"/>
              </a:solidFill>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4" descr="http://www.garden-gloves.co.nz/images/Festuca-ovina-glauca.jpg"/>
          <p:cNvPicPr>
            <a:picLocks noChangeAspect="1" noChangeArrowheads="1"/>
          </p:cNvPicPr>
          <p:nvPr/>
        </p:nvPicPr>
        <p:blipFill>
          <a:blip r:embed="rId2"/>
          <a:srcRect/>
          <a:stretch>
            <a:fillRect/>
          </a:stretch>
        </p:blipFill>
        <p:spPr bwMode="auto">
          <a:xfrm>
            <a:off x="5360988" y="357188"/>
            <a:ext cx="3640137" cy="4214812"/>
          </a:xfrm>
          <a:prstGeom prst="rect">
            <a:avLst/>
          </a:prstGeom>
          <a:noFill/>
          <a:ln w="9525">
            <a:noFill/>
            <a:miter lim="800000"/>
            <a:headEnd/>
            <a:tailEnd/>
          </a:ln>
        </p:spPr>
      </p:pic>
      <p:sp>
        <p:nvSpPr>
          <p:cNvPr id="39939" name="Rectangle 1"/>
          <p:cNvSpPr>
            <a:spLocks noChangeArrowheads="1"/>
          </p:cNvSpPr>
          <p:nvPr/>
        </p:nvSpPr>
        <p:spPr bwMode="auto">
          <a:xfrm>
            <a:off x="142875" y="1149350"/>
            <a:ext cx="5143500" cy="440055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indent="457200" algn="just" eaLnBrk="0" hangingPunct="0">
              <a:defRPr/>
            </a:pPr>
            <a:r>
              <a:rPr lang="tr-TR" sz="2000" dirty="0">
                <a:solidFill>
                  <a:srgbClr val="000000"/>
                </a:solidFill>
                <a:ea typeface="Times New Roman" pitchFamily="18" charset="0"/>
                <a:cs typeface="Arial" charset="0"/>
              </a:rPr>
              <a:t>Çok ince yapraklarına karşılık, </a:t>
            </a:r>
            <a:r>
              <a:rPr lang="tr-TR" sz="2000" b="1" dirty="0">
                <a:solidFill>
                  <a:srgbClr val="000000"/>
                </a:solidFill>
                <a:ea typeface="Times New Roman" pitchFamily="18" charset="0"/>
                <a:cs typeface="Arial" charset="0"/>
              </a:rPr>
              <a:t>üniform, sık ve güzel görünüşte çim vermemesi nedeniyle çok yaygın kullanılan bir tür değildir. </a:t>
            </a:r>
          </a:p>
          <a:p>
            <a:pPr indent="457200" algn="just" eaLnBrk="0" hangingPunct="0">
              <a:defRPr/>
            </a:pPr>
            <a:endParaRPr lang="tr-TR" sz="2000" b="1" dirty="0">
              <a:ea typeface="Times New Roman" pitchFamily="18" charset="0"/>
              <a:cs typeface="Arial" charset="0"/>
            </a:endParaRPr>
          </a:p>
          <a:p>
            <a:pPr indent="182563" algn="just" eaLnBrk="0" hangingPunct="0">
              <a:defRPr/>
            </a:pPr>
            <a:r>
              <a:rPr lang="tr-TR" sz="2000" dirty="0">
                <a:solidFill>
                  <a:srgbClr val="000000"/>
                </a:solidFill>
                <a:ea typeface="Times New Roman" pitchFamily="18" charset="0"/>
                <a:cs typeface="Arial" charset="0"/>
              </a:rPr>
              <a:t>Uzun ömürlüdür, </a:t>
            </a:r>
          </a:p>
          <a:p>
            <a:pPr indent="182563" algn="just" eaLnBrk="0" hangingPunct="0">
              <a:defRPr/>
            </a:pPr>
            <a:r>
              <a:rPr lang="tr-TR" sz="2000" dirty="0">
                <a:solidFill>
                  <a:srgbClr val="000000"/>
                </a:solidFill>
                <a:ea typeface="Times New Roman" pitchFamily="18" charset="0"/>
                <a:cs typeface="Arial" charset="0"/>
              </a:rPr>
              <a:t>kurağa ve soğuğa çok dayanıklıdır</a:t>
            </a:r>
          </a:p>
          <a:p>
            <a:pPr indent="182563" algn="just" eaLnBrk="0" hangingPunct="0">
              <a:defRPr/>
            </a:pPr>
            <a:r>
              <a:rPr lang="tr-TR" sz="2000" dirty="0">
                <a:solidFill>
                  <a:srgbClr val="000000"/>
                </a:solidFill>
                <a:ea typeface="Times New Roman" pitchFamily="18" charset="0"/>
                <a:cs typeface="Arial" charset="0"/>
              </a:rPr>
              <a:t>Basılmaya ve çiğnenmeye orta derecede dayanıklıdır. </a:t>
            </a:r>
          </a:p>
          <a:p>
            <a:pPr indent="457200" algn="just" eaLnBrk="0" hangingPunct="0">
              <a:defRPr/>
            </a:pPr>
            <a:endParaRPr lang="tr-TR" sz="2000" dirty="0">
              <a:ea typeface="Times New Roman" pitchFamily="18" charset="0"/>
              <a:cs typeface="Arial" charset="0"/>
            </a:endParaRPr>
          </a:p>
          <a:p>
            <a:pPr indent="457200" algn="just" eaLnBrk="0" hangingPunct="0">
              <a:defRPr/>
            </a:pPr>
            <a:r>
              <a:rPr lang="tr-TR" sz="2000" u="sng" dirty="0">
                <a:solidFill>
                  <a:srgbClr val="000000"/>
                </a:solidFill>
                <a:ea typeface="Times New Roman" pitchFamily="18" charset="0"/>
                <a:cs typeface="Arial" charset="0"/>
              </a:rPr>
              <a:t>Koyun yumağı, kaliteli çim örtüsü istenen alanlar için uygun bir bitki değildir. </a:t>
            </a:r>
            <a:r>
              <a:rPr lang="tr-TR" sz="2000" dirty="0">
                <a:solidFill>
                  <a:srgbClr val="000000"/>
                </a:solidFill>
                <a:ea typeface="Times New Roman" pitchFamily="18" charset="0"/>
                <a:cs typeface="Arial" charset="0"/>
              </a:rPr>
              <a:t>Ancak çim kalitesinin önemli olmadığı kurak, yol kenarı vb. kullanılmayan alanlar ile kaya bahçelerine uygundur. </a:t>
            </a:r>
            <a:endParaRPr lang="tr-TR" sz="2000" dirty="0">
              <a:ea typeface="Times New Roman" pitchFamily="18" charset="0"/>
              <a:cs typeface="Arial" charset="0"/>
            </a:endParaRPr>
          </a:p>
        </p:txBody>
      </p:sp>
      <p:pic>
        <p:nvPicPr>
          <p:cNvPr id="59396" name="3 Resim" descr="Festuca-ovina.jpg"/>
          <p:cNvPicPr>
            <a:picLocks noChangeAspect="1"/>
          </p:cNvPicPr>
          <p:nvPr/>
        </p:nvPicPr>
        <p:blipFill>
          <a:blip r:embed="rId3"/>
          <a:srcRect/>
          <a:stretch>
            <a:fillRect/>
          </a:stretch>
        </p:blipFill>
        <p:spPr bwMode="auto">
          <a:xfrm>
            <a:off x="6000750" y="4786313"/>
            <a:ext cx="2365375" cy="1714500"/>
          </a:xfrm>
          <a:prstGeom prst="rect">
            <a:avLst/>
          </a:prstGeom>
          <a:noFill/>
          <a:ln w="9525">
            <a:noFill/>
            <a:miter lim="800000"/>
            <a:headEnd/>
            <a:tailEnd/>
          </a:ln>
        </p:spPr>
      </p:pic>
      <p:sp>
        <p:nvSpPr>
          <p:cNvPr id="5" name="4 Dikdörtgen"/>
          <p:cNvSpPr/>
          <p:nvPr/>
        </p:nvSpPr>
        <p:spPr>
          <a:xfrm>
            <a:off x="428625" y="214313"/>
            <a:ext cx="4457700"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90488" algn="just">
              <a:defRPr/>
            </a:pPr>
            <a:r>
              <a:rPr lang="tr-TR" sz="2400" b="1" dirty="0">
                <a:solidFill>
                  <a:srgbClr val="000000"/>
                </a:solidFill>
                <a:ea typeface="Times New Roman" pitchFamily="18" charset="0"/>
                <a:cs typeface="Arial" charset="0"/>
              </a:rPr>
              <a:t>Koyun Yumağı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Festuca </a:t>
            </a:r>
            <a:r>
              <a:rPr lang="tr-TR" sz="2400" i="1" dirty="0" err="1">
                <a:solidFill>
                  <a:srgbClr val="000000"/>
                </a:solidFill>
                <a:ea typeface="Times New Roman" pitchFamily="18" charset="0"/>
                <a:cs typeface="Arial" charset="0"/>
              </a:rPr>
              <a:t>ovina</a:t>
            </a:r>
            <a:r>
              <a:rPr lang="tr-TR" sz="2400" i="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L.)</a:t>
            </a:r>
          </a:p>
        </p:txBody>
      </p:sp>
    </p:spTree>
  </p:cSld>
  <p:clrMapOvr>
    <a:masterClrMapping/>
  </p:clrMapOvr>
  <p:transition spd="slow">
    <p:split orient="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4" descr="http://flower.onego.ru/zlak/ena_0941.jpg"/>
          <p:cNvPicPr>
            <a:picLocks noChangeAspect="1" noChangeArrowheads="1"/>
          </p:cNvPicPr>
          <p:nvPr/>
        </p:nvPicPr>
        <p:blipFill>
          <a:blip r:embed="rId2"/>
          <a:srcRect/>
          <a:stretch>
            <a:fillRect/>
          </a:stretch>
        </p:blipFill>
        <p:spPr bwMode="auto">
          <a:xfrm>
            <a:off x="2024063" y="2500313"/>
            <a:ext cx="5619750" cy="4214812"/>
          </a:xfrm>
          <a:prstGeom prst="rect">
            <a:avLst/>
          </a:prstGeom>
          <a:noFill/>
          <a:ln w="9525">
            <a:noFill/>
            <a:miter lim="800000"/>
            <a:headEnd/>
            <a:tailEnd/>
          </a:ln>
        </p:spPr>
      </p:pic>
      <p:sp>
        <p:nvSpPr>
          <p:cNvPr id="52227" name="Rectangle 1"/>
          <p:cNvSpPr>
            <a:spLocks noChangeArrowheads="1"/>
          </p:cNvSpPr>
          <p:nvPr/>
        </p:nvSpPr>
        <p:spPr bwMode="auto">
          <a:xfrm>
            <a:off x="214313" y="857250"/>
            <a:ext cx="8429625" cy="2246313"/>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nchor="ctr">
            <a:spAutoFit/>
          </a:bodyPr>
          <a:lstStyle/>
          <a:p>
            <a:pPr indent="92075" algn="just" eaLnBrk="0" hangingPunct="0">
              <a:defRPr/>
            </a:pPr>
            <a:r>
              <a:rPr lang="tr-TR" sz="2000" b="1" dirty="0">
                <a:solidFill>
                  <a:schemeClr val="tx1"/>
                </a:solidFill>
                <a:ea typeface="Times New Roman" pitchFamily="18" charset="0"/>
                <a:cs typeface="Arial" charset="0"/>
              </a:rPr>
              <a:t>Kısa boylu, yaprakları gri-yeşil renkte ve ince yapılıdır</a:t>
            </a:r>
            <a:r>
              <a:rPr lang="tr-TR" sz="2000" dirty="0">
                <a:solidFill>
                  <a:schemeClr val="tx1"/>
                </a:solidFill>
                <a:ea typeface="Times New Roman" pitchFamily="18" charset="0"/>
                <a:cs typeface="Arial" charset="0"/>
              </a:rPr>
              <a:t>. Koyun yumağına göre daha fazla kardeşlenir. </a:t>
            </a:r>
          </a:p>
          <a:p>
            <a:pPr indent="92075" algn="just" eaLnBrk="0" hangingPunct="0">
              <a:defRPr/>
            </a:pPr>
            <a:r>
              <a:rPr lang="tr-TR" sz="2000" dirty="0">
                <a:solidFill>
                  <a:schemeClr val="tx1"/>
                </a:solidFill>
                <a:ea typeface="Times New Roman" pitchFamily="18" charset="0"/>
                <a:cs typeface="Arial" charset="0"/>
              </a:rPr>
              <a:t>Kurağa ve soğuğa dayanımı çok yüksektir. </a:t>
            </a:r>
          </a:p>
          <a:p>
            <a:pPr indent="92075" algn="just" eaLnBrk="0" hangingPunct="0">
              <a:defRPr/>
            </a:pPr>
            <a:r>
              <a:rPr lang="tr-TR" sz="2000" b="1" dirty="0">
                <a:solidFill>
                  <a:schemeClr val="tx1"/>
                </a:solidFill>
                <a:ea typeface="Times New Roman" pitchFamily="18" charset="0"/>
                <a:cs typeface="Arial" charset="0"/>
              </a:rPr>
              <a:t>Gölge</a:t>
            </a:r>
            <a:r>
              <a:rPr lang="tr-TR" sz="2000" dirty="0">
                <a:solidFill>
                  <a:schemeClr val="tx1"/>
                </a:solidFill>
                <a:ea typeface="Times New Roman" pitchFamily="18" charset="0"/>
                <a:cs typeface="Arial" charset="0"/>
              </a:rPr>
              <a:t> şartlarda iyi gelişir. </a:t>
            </a:r>
          </a:p>
          <a:p>
            <a:pPr indent="92075" algn="just" eaLnBrk="0" hangingPunct="0">
              <a:defRPr/>
            </a:pPr>
            <a:r>
              <a:rPr lang="tr-TR" sz="2000" dirty="0">
                <a:solidFill>
                  <a:schemeClr val="tx1"/>
                </a:solidFill>
                <a:ea typeface="Times New Roman" pitchFamily="18" charset="0"/>
                <a:cs typeface="Arial" charset="0"/>
              </a:rPr>
              <a:t>Verimsiz alanlarda başarılı sonuçlar alınır. </a:t>
            </a:r>
          </a:p>
          <a:p>
            <a:pPr indent="92075" algn="just" eaLnBrk="0" hangingPunct="0">
              <a:defRPr/>
            </a:pPr>
            <a:r>
              <a:rPr lang="tr-TR" sz="2000" u="sng" dirty="0">
                <a:solidFill>
                  <a:schemeClr val="tx1"/>
                </a:solidFill>
                <a:ea typeface="Times New Roman" pitchFamily="18" charset="0"/>
                <a:cs typeface="Arial" charset="0"/>
              </a:rPr>
              <a:t>Sulamaya ve azotlu gübrelemeye koyun yumağından daha fazla ihtiyaç gösterir</a:t>
            </a:r>
            <a:r>
              <a:rPr lang="tr-TR" sz="2000" dirty="0">
                <a:solidFill>
                  <a:schemeClr val="tx1"/>
                </a:solidFill>
                <a:ea typeface="Times New Roman" pitchFamily="18" charset="0"/>
                <a:cs typeface="Arial" charset="0"/>
              </a:rPr>
              <a:t>. </a:t>
            </a:r>
          </a:p>
          <a:p>
            <a:pPr indent="92075" algn="just" eaLnBrk="0" hangingPunct="0">
              <a:defRPr/>
            </a:pPr>
            <a:r>
              <a:rPr lang="tr-TR" sz="2000" dirty="0">
                <a:solidFill>
                  <a:schemeClr val="tx1"/>
                </a:solidFill>
                <a:ea typeface="Times New Roman" pitchFamily="18" charset="0"/>
                <a:cs typeface="Arial" charset="0"/>
              </a:rPr>
              <a:t>Bazı çeşitleri tuzluluğa karşı çok dayanıklıdır. </a:t>
            </a:r>
          </a:p>
        </p:txBody>
      </p:sp>
      <p:sp>
        <p:nvSpPr>
          <p:cNvPr id="4" name="3 Dikdörtgen"/>
          <p:cNvSpPr/>
          <p:nvPr/>
        </p:nvSpPr>
        <p:spPr>
          <a:xfrm>
            <a:off x="714375" y="214313"/>
            <a:ext cx="5341938"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92075" algn="just">
              <a:defRPr/>
            </a:pPr>
            <a:r>
              <a:rPr lang="tr-TR" sz="2400" b="1" dirty="0">
                <a:solidFill>
                  <a:schemeClr val="tx1"/>
                </a:solidFill>
                <a:ea typeface="Times New Roman" pitchFamily="18" charset="0"/>
                <a:cs typeface="Arial" charset="0"/>
              </a:rPr>
              <a:t>Uzun Yapraklı Yumak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Festuca </a:t>
            </a:r>
            <a:r>
              <a:rPr lang="tr-TR" sz="2400" i="1" dirty="0" err="1">
                <a:solidFill>
                  <a:schemeClr val="tx1"/>
                </a:solidFill>
                <a:ea typeface="Times New Roman" pitchFamily="18" charset="0"/>
                <a:cs typeface="Arial" charset="0"/>
              </a:rPr>
              <a:t>longifolia</a:t>
            </a:r>
            <a:r>
              <a:rPr lang="tr-TR" sz="24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7170" name="2 Resim" descr="cim.jpg"/>
          <p:cNvPicPr>
            <a:picLocks noChangeAspect="1"/>
          </p:cNvPicPr>
          <p:nvPr/>
        </p:nvPicPr>
        <p:blipFill>
          <a:blip r:embed="rId3"/>
          <a:srcRect/>
          <a:stretch>
            <a:fillRect/>
          </a:stretch>
        </p:blipFill>
        <p:spPr bwMode="auto">
          <a:xfrm>
            <a:off x="0" y="1570038"/>
            <a:ext cx="9144000" cy="5287962"/>
          </a:xfrm>
          <a:prstGeom prst="rect">
            <a:avLst/>
          </a:prstGeom>
          <a:noFill/>
          <a:ln w="44450">
            <a:solidFill>
              <a:schemeClr val="tx1"/>
            </a:solidFill>
            <a:miter lim="800000"/>
            <a:headEnd/>
            <a:tailEnd/>
          </a:ln>
        </p:spPr>
      </p:pic>
      <p:sp>
        <p:nvSpPr>
          <p:cNvPr id="5123" name="1 Dikdörtgen"/>
          <p:cNvSpPr>
            <a:spLocks noChangeArrowheads="1"/>
          </p:cNvSpPr>
          <p:nvPr/>
        </p:nvSpPr>
        <p:spPr bwMode="auto">
          <a:xfrm>
            <a:off x="0" y="71438"/>
            <a:ext cx="9144000" cy="1338262"/>
          </a:xfrm>
          <a:prstGeom prst="rect">
            <a:avLst/>
          </a:prstGeom>
          <a:solidFill>
            <a:srgbClr val="92D050"/>
          </a:solidFill>
          <a:ln>
            <a:headEnd/>
            <a:tailEnd/>
          </a:ln>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buFont typeface="Wingdings" pitchFamily="2" charset="2"/>
              <a:buChar char="ü"/>
              <a:defRPr/>
            </a:pPr>
            <a:r>
              <a:rPr lang="tr-TR" b="1" dirty="0"/>
              <a:t>  Karışımlardan 3-4 yıl sonra kaybolmaya başlar. </a:t>
            </a:r>
          </a:p>
          <a:p>
            <a:pPr algn="just">
              <a:lnSpc>
                <a:spcPct val="150000"/>
              </a:lnSpc>
              <a:buFont typeface="Wingdings" pitchFamily="2" charset="2"/>
              <a:buChar char="ü"/>
              <a:defRPr/>
            </a:pPr>
            <a:r>
              <a:rPr lang="tr-TR" b="1" dirty="0"/>
              <a:t> Aşırı soğuk, sıcak ve kuraklıktan çok zarar görür. Soğuğa dayanıklı bazı çeşitler bulunmakla birlikte, hemen tüm çeşitler aşırı sıcaklık ve kuraklıktan olumsuz yönde etkilenirler. </a:t>
            </a:r>
          </a:p>
        </p:txBody>
      </p:sp>
    </p:spTree>
  </p:cSld>
  <p:clrMapOvr>
    <a:masterClrMapping/>
  </p:clrMapOvr>
  <p:transition spd="slow">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3250" name="1 Dikdörtgen"/>
          <p:cNvSpPr>
            <a:spLocks noChangeArrowheads="1"/>
          </p:cNvSpPr>
          <p:nvPr/>
        </p:nvSpPr>
        <p:spPr bwMode="auto">
          <a:xfrm>
            <a:off x="785813" y="890588"/>
            <a:ext cx="7500937" cy="34163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indent="457200" algn="just" eaLnBrk="0" hangingPunct="0">
              <a:defRPr/>
            </a:pPr>
            <a:r>
              <a:rPr lang="tr-TR" b="1" u="sng" dirty="0">
                <a:solidFill>
                  <a:schemeClr val="tx1"/>
                </a:solidFill>
                <a:ea typeface="Times New Roman" pitchFamily="18" charset="0"/>
                <a:cs typeface="Arial" charset="0"/>
              </a:rPr>
              <a:t>Koyu renkli </a:t>
            </a:r>
            <a:r>
              <a:rPr lang="tr-TR" dirty="0">
                <a:solidFill>
                  <a:schemeClr val="tx1"/>
                </a:solidFill>
                <a:ea typeface="Times New Roman" pitchFamily="18" charset="0"/>
                <a:cs typeface="Arial" charset="0"/>
              </a:rPr>
              <a:t>bir çim örtüsü oluşturulur. </a:t>
            </a:r>
          </a:p>
          <a:p>
            <a:pPr indent="457200" algn="just" eaLnBrk="0" hangingPunct="0">
              <a:defRPr/>
            </a:pPr>
            <a:endParaRPr lang="tr-TR" dirty="0">
              <a:solidFill>
                <a:schemeClr val="tx1"/>
              </a:solidFill>
              <a:ea typeface="Times New Roman" pitchFamily="18" charset="0"/>
              <a:cs typeface="Arial" charset="0"/>
            </a:endParaRPr>
          </a:p>
          <a:p>
            <a:pPr indent="457200" algn="just" eaLnBrk="0" hangingPunct="0">
              <a:defRPr/>
            </a:pPr>
            <a:r>
              <a:rPr lang="tr-TR" u="sng" dirty="0">
                <a:solidFill>
                  <a:schemeClr val="tx1"/>
                </a:solidFill>
                <a:ea typeface="Times New Roman" pitchFamily="18" charset="0"/>
                <a:cs typeface="Arial" charset="0"/>
              </a:rPr>
              <a:t>Basılmaya ve çiğnenmeye karşı dayanımı zayıftır. </a:t>
            </a:r>
          </a:p>
          <a:p>
            <a:pPr indent="457200" algn="just" eaLnBrk="0" hangingPunct="0">
              <a:defRPr/>
            </a:pPr>
            <a:endParaRPr lang="tr-TR" dirty="0">
              <a:solidFill>
                <a:schemeClr val="tx1"/>
              </a:solidFill>
              <a:ea typeface="Times New Roman" pitchFamily="18" charset="0"/>
              <a:cs typeface="Arial" charset="0"/>
            </a:endParaRPr>
          </a:p>
          <a:p>
            <a:pPr indent="457200" algn="just" eaLnBrk="0" hangingPunct="0">
              <a:defRPr/>
            </a:pPr>
            <a:r>
              <a:rPr lang="tr-TR" dirty="0">
                <a:solidFill>
                  <a:schemeClr val="tx1"/>
                </a:solidFill>
                <a:ea typeface="Times New Roman" pitchFamily="18" charset="0"/>
                <a:cs typeface="Arial" charset="0"/>
              </a:rPr>
              <a:t>Biçilmeye oldukça dayanıklıdır. Ancak çok derin biçimlerden zarar görebilir. Bu nedenle 2.5 </a:t>
            </a:r>
            <a:r>
              <a:rPr lang="tr-TR" dirty="0" err="1">
                <a:solidFill>
                  <a:schemeClr val="tx1"/>
                </a:solidFill>
                <a:ea typeface="Times New Roman" pitchFamily="18" charset="0"/>
                <a:cs typeface="Arial" charset="0"/>
              </a:rPr>
              <a:t>cm'den</a:t>
            </a:r>
            <a:r>
              <a:rPr lang="tr-TR" dirty="0">
                <a:solidFill>
                  <a:schemeClr val="tx1"/>
                </a:solidFill>
                <a:ea typeface="Times New Roman" pitchFamily="18" charset="0"/>
                <a:cs typeface="Arial" charset="0"/>
              </a:rPr>
              <a:t> daha derinden biçilen spor alanlarında kullanılması önerilemez. </a:t>
            </a:r>
          </a:p>
          <a:p>
            <a:pPr indent="457200" algn="just" eaLnBrk="0" hangingPunct="0">
              <a:defRPr/>
            </a:pPr>
            <a:endParaRPr lang="tr-TR" dirty="0">
              <a:solidFill>
                <a:schemeClr val="tx1"/>
              </a:solidFill>
              <a:ea typeface="Times New Roman" pitchFamily="18" charset="0"/>
              <a:cs typeface="Arial" charset="0"/>
            </a:endParaRPr>
          </a:p>
          <a:p>
            <a:pPr indent="457200" algn="just" eaLnBrk="0" hangingPunct="0">
              <a:defRPr/>
            </a:pPr>
            <a:r>
              <a:rPr lang="tr-TR" dirty="0">
                <a:solidFill>
                  <a:schemeClr val="tx1"/>
                </a:solidFill>
                <a:ea typeface="Times New Roman" pitchFamily="18" charset="0"/>
                <a:cs typeface="Arial" charset="0"/>
              </a:rPr>
              <a:t>Islah çalışmalarıyla koyu renkte ve ince yapraklı, çim kalitesi yüksek, gölgeye ve kurağa dayanıklı uzun yapraklı yumak çeşitleri geliştirilmiştir. </a:t>
            </a:r>
          </a:p>
          <a:p>
            <a:pPr indent="457200" algn="just" eaLnBrk="0" hangingPunct="0">
              <a:defRPr/>
            </a:pPr>
            <a:endParaRPr lang="tr-TR" dirty="0">
              <a:solidFill>
                <a:schemeClr val="tx1"/>
              </a:solidFill>
              <a:ea typeface="Times New Roman" pitchFamily="18" charset="0"/>
              <a:cs typeface="Arial" charset="0"/>
            </a:endParaRPr>
          </a:p>
          <a:p>
            <a:pPr indent="457200" algn="just" eaLnBrk="0" hangingPunct="0">
              <a:defRPr/>
            </a:pPr>
            <a:r>
              <a:rPr lang="tr-TR" dirty="0">
                <a:solidFill>
                  <a:schemeClr val="tx1"/>
                </a:solidFill>
                <a:ea typeface="Times New Roman" pitchFamily="18" charset="0"/>
                <a:cs typeface="Arial" charset="0"/>
              </a:rPr>
              <a:t>Tohumları oldukça küçük ve ilk gelişimi yavaştır.</a:t>
            </a:r>
          </a:p>
        </p:txBody>
      </p:sp>
      <p:sp>
        <p:nvSpPr>
          <p:cNvPr id="3" name="2 Dikdörtgen"/>
          <p:cNvSpPr/>
          <p:nvPr/>
        </p:nvSpPr>
        <p:spPr>
          <a:xfrm>
            <a:off x="7613540" y="6429396"/>
            <a:ext cx="1459054"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Festuca </a:t>
            </a:r>
            <a:r>
              <a:rPr lang="tr-TR" sz="1400" i="1" dirty="0" err="1" smtClean="0">
                <a:ea typeface="Times New Roman" pitchFamily="18" charset="0"/>
                <a:cs typeface="Arial" charset="0"/>
              </a:rPr>
              <a:t>longifolia</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6" descr="http://popgen.unimaas.nl/~jlindsey/commanster/Plants/Grasses/SpGrasses/Festuca.tenuifolia2.jpg"/>
          <p:cNvPicPr>
            <a:picLocks noChangeAspect="1" noChangeArrowheads="1"/>
          </p:cNvPicPr>
          <p:nvPr/>
        </p:nvPicPr>
        <p:blipFill>
          <a:blip r:embed="rId2"/>
          <a:srcRect/>
          <a:stretch>
            <a:fillRect/>
          </a:stretch>
        </p:blipFill>
        <p:spPr bwMode="auto">
          <a:xfrm>
            <a:off x="1306513" y="2786063"/>
            <a:ext cx="4765675" cy="3810000"/>
          </a:xfrm>
          <a:prstGeom prst="rect">
            <a:avLst/>
          </a:prstGeom>
          <a:ln>
            <a:noFill/>
          </a:ln>
          <a:effectLst>
            <a:softEdge rad="112500"/>
          </a:effectLst>
        </p:spPr>
      </p:pic>
      <p:pic>
        <p:nvPicPr>
          <p:cNvPr id="62467" name="Picture 4" descr="http://popgen.unimaas.nl/~jlindsey/commanster/Plants/Grasses/SpGrasses/Festuca.tenuifolia.jpg"/>
          <p:cNvPicPr>
            <a:picLocks noChangeAspect="1" noChangeArrowheads="1"/>
          </p:cNvPicPr>
          <p:nvPr/>
        </p:nvPicPr>
        <p:blipFill>
          <a:blip r:embed="rId3"/>
          <a:srcRect/>
          <a:stretch>
            <a:fillRect/>
          </a:stretch>
        </p:blipFill>
        <p:spPr bwMode="auto">
          <a:xfrm>
            <a:off x="6643688" y="500063"/>
            <a:ext cx="2357437" cy="6048375"/>
          </a:xfrm>
          <a:prstGeom prst="rect">
            <a:avLst/>
          </a:prstGeom>
          <a:ln>
            <a:noFill/>
          </a:ln>
          <a:effectLst>
            <a:softEdge rad="112500"/>
          </a:effectLst>
        </p:spPr>
      </p:pic>
      <p:sp>
        <p:nvSpPr>
          <p:cNvPr id="54275" name="Rectangle 1"/>
          <p:cNvSpPr>
            <a:spLocks noChangeArrowheads="1"/>
          </p:cNvSpPr>
          <p:nvPr/>
        </p:nvSpPr>
        <p:spPr bwMode="auto">
          <a:xfrm>
            <a:off x="142875" y="785813"/>
            <a:ext cx="6429375" cy="1938337"/>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spAutoFit/>
          </a:bodyPr>
          <a:lstStyle/>
          <a:p>
            <a:pPr indent="182563" algn="just" eaLnBrk="0" hangingPunct="0">
              <a:defRPr/>
            </a:pPr>
            <a:endParaRPr lang="tr-TR" sz="2000" b="1" dirty="0">
              <a:solidFill>
                <a:schemeClr val="tx1"/>
              </a:solidFill>
              <a:ea typeface="Times New Roman" pitchFamily="18" charset="0"/>
              <a:cs typeface="Arial" charset="0"/>
            </a:endParaRPr>
          </a:p>
          <a:p>
            <a:pPr indent="182563" algn="just" eaLnBrk="0" hangingPunct="0">
              <a:defRPr/>
            </a:pPr>
            <a:r>
              <a:rPr lang="tr-TR" sz="2000" b="1" dirty="0">
                <a:solidFill>
                  <a:schemeClr val="tx1"/>
                </a:solidFill>
                <a:ea typeface="Times New Roman" pitchFamily="18" charset="0"/>
                <a:cs typeface="Arial" charset="0"/>
              </a:rPr>
              <a:t>Çok ince yapraklı, kısa boylu, yavaş gelişen </a:t>
            </a:r>
            <a:r>
              <a:rPr lang="tr-TR" sz="2000" dirty="0">
                <a:solidFill>
                  <a:schemeClr val="tx1"/>
                </a:solidFill>
                <a:ea typeface="Times New Roman" pitchFamily="18" charset="0"/>
                <a:cs typeface="Arial" charset="0"/>
              </a:rPr>
              <a:t>bir türdür. </a:t>
            </a:r>
          </a:p>
          <a:p>
            <a:pPr indent="182563" algn="just" eaLnBrk="0" hangingPunct="0">
              <a:defRPr/>
            </a:pPr>
            <a:r>
              <a:rPr lang="tr-TR" sz="2000" dirty="0">
                <a:solidFill>
                  <a:schemeClr val="tx1"/>
                </a:solidFill>
                <a:ea typeface="Times New Roman" pitchFamily="18" charset="0"/>
                <a:cs typeface="Arial" charset="0"/>
              </a:rPr>
              <a:t>Kurağa ve soğuğa dayanımı iyidir. </a:t>
            </a:r>
          </a:p>
          <a:p>
            <a:pPr indent="182563" algn="just" eaLnBrk="0" hangingPunct="0">
              <a:defRPr/>
            </a:pPr>
            <a:r>
              <a:rPr lang="tr-TR" sz="2000" u="sng" dirty="0">
                <a:solidFill>
                  <a:schemeClr val="tx1"/>
                </a:solidFill>
                <a:ea typeface="Times New Roman" pitchFamily="18" charset="0"/>
                <a:cs typeface="Arial" charset="0"/>
              </a:rPr>
              <a:t>Yumak şeklinde gelişmesi nedeni ile kaliteli çim alanları için uygun bir bitki değildir. </a:t>
            </a:r>
          </a:p>
          <a:p>
            <a:pPr indent="182563" algn="just" eaLnBrk="0" hangingPunct="0">
              <a:defRPr/>
            </a:pPr>
            <a:endParaRPr lang="tr-TR" sz="2000" u="sng" dirty="0">
              <a:solidFill>
                <a:schemeClr val="tx1"/>
              </a:solidFill>
              <a:ea typeface="Times New Roman" pitchFamily="18" charset="0"/>
              <a:cs typeface="Arial" charset="0"/>
            </a:endParaRPr>
          </a:p>
        </p:txBody>
      </p:sp>
      <p:sp>
        <p:nvSpPr>
          <p:cNvPr id="6" name="5 Dikdörtgen"/>
          <p:cNvSpPr/>
          <p:nvPr/>
        </p:nvSpPr>
        <p:spPr>
          <a:xfrm>
            <a:off x="357188" y="285750"/>
            <a:ext cx="6196012"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defRPr/>
            </a:pPr>
            <a:r>
              <a:rPr lang="tr-TR" sz="2400" b="1" dirty="0">
                <a:solidFill>
                  <a:schemeClr val="tx1"/>
                </a:solidFill>
                <a:ea typeface="Times New Roman" pitchFamily="18" charset="0"/>
                <a:cs typeface="Arial" charset="0"/>
              </a:rPr>
              <a:t>İnce Yapraklı Yumak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Festuca </a:t>
            </a:r>
            <a:r>
              <a:rPr lang="tr-TR" sz="2400" i="1" dirty="0" err="1">
                <a:solidFill>
                  <a:schemeClr val="tx1"/>
                </a:solidFill>
                <a:ea typeface="Times New Roman" pitchFamily="18" charset="0"/>
                <a:cs typeface="Arial" charset="0"/>
              </a:rPr>
              <a:t>tenuifolia</a:t>
            </a:r>
            <a:r>
              <a:rPr lang="tr-TR" sz="2400" i="1" dirty="0">
                <a:solidFill>
                  <a:schemeClr val="tx1"/>
                </a:solidFill>
                <a:ea typeface="Times New Roman" pitchFamily="18" charset="0"/>
                <a:cs typeface="Arial" charset="0"/>
              </a:rPr>
              <a:t> </a:t>
            </a:r>
            <a:r>
              <a:rPr lang="tr-TR" sz="2400" dirty="0" err="1">
                <a:solidFill>
                  <a:schemeClr val="tx1"/>
                </a:solidFill>
                <a:ea typeface="Times New Roman" pitchFamily="18" charset="0"/>
                <a:cs typeface="Arial" charset="0"/>
              </a:rPr>
              <a:t>Sibth</a:t>
            </a:r>
            <a:r>
              <a:rPr lang="tr-TR" sz="2400" dirty="0">
                <a:solidFill>
                  <a:schemeClr val="tx1"/>
                </a:solidFill>
                <a:ea typeface="Times New Roman" pitchFamily="18" charset="0"/>
                <a:cs typeface="Arial" charset="0"/>
              </a:rPr>
              <a:t>.) </a:t>
            </a:r>
          </a:p>
        </p:txBody>
      </p:sp>
    </p:spTree>
  </p:cSld>
  <p:clrMapOvr>
    <a:masterClrMapping/>
  </p:clrMapOvr>
  <p:transition spd="slow">
    <p:split orient="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4 Resim" descr="F.arundinacea-tallfescue2a.jpg"/>
          <p:cNvPicPr>
            <a:picLocks noChangeAspect="1"/>
          </p:cNvPicPr>
          <p:nvPr/>
        </p:nvPicPr>
        <p:blipFill>
          <a:blip r:embed="rId2" cstate="screen"/>
          <a:srcRect/>
          <a:stretch>
            <a:fillRect/>
          </a:stretch>
        </p:blipFill>
        <p:spPr bwMode="auto">
          <a:xfrm>
            <a:off x="2643188" y="3571875"/>
            <a:ext cx="4357687" cy="3125788"/>
          </a:xfrm>
          <a:prstGeom prst="rect">
            <a:avLst/>
          </a:prstGeom>
          <a:ln>
            <a:noFill/>
          </a:ln>
          <a:effectLst>
            <a:softEdge rad="112500"/>
          </a:effectLst>
        </p:spPr>
      </p:pic>
      <p:sp>
        <p:nvSpPr>
          <p:cNvPr id="55299" name="Rectangle 1"/>
          <p:cNvSpPr>
            <a:spLocks noChangeArrowheads="1"/>
          </p:cNvSpPr>
          <p:nvPr/>
        </p:nvSpPr>
        <p:spPr bwMode="auto">
          <a:xfrm>
            <a:off x="428625" y="923925"/>
            <a:ext cx="8215313" cy="224631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indent="182563" algn="just" eaLnBrk="0" hangingPunct="0">
              <a:buFont typeface="Arial" pitchFamily="34" charset="0"/>
              <a:buChar char="•"/>
              <a:defRPr/>
            </a:pPr>
            <a:endParaRPr lang="tr-TR" sz="2000" dirty="0">
              <a:solidFill>
                <a:schemeClr val="tx1"/>
              </a:solidFill>
              <a:ea typeface="Times New Roman" pitchFamily="18" charset="0"/>
              <a:cs typeface="Arial" charset="0"/>
            </a:endParaRPr>
          </a:p>
          <a:p>
            <a:pPr indent="182563" algn="just" eaLnBrk="0" hangingPunct="0">
              <a:buFont typeface="Arial" pitchFamily="34" charset="0"/>
              <a:buChar char="•"/>
              <a:defRPr/>
            </a:pPr>
            <a:r>
              <a:rPr lang="tr-TR" sz="2000" dirty="0">
                <a:solidFill>
                  <a:schemeClr val="tx1"/>
                </a:solidFill>
                <a:ea typeface="Times New Roman" pitchFamily="18" charset="0"/>
                <a:cs typeface="Arial" charset="0"/>
              </a:rPr>
              <a:t>Diğer çim türlerine göre </a:t>
            </a:r>
            <a:r>
              <a:rPr lang="tr-TR" sz="2000" b="1" dirty="0">
                <a:solidFill>
                  <a:schemeClr val="tx1"/>
                </a:solidFill>
                <a:ea typeface="Times New Roman" pitchFamily="18" charset="0"/>
                <a:cs typeface="Arial" charset="0"/>
              </a:rPr>
              <a:t>uzun boylu, kaba yapılı, kalın ve sert yapraklıdır.</a:t>
            </a:r>
          </a:p>
          <a:p>
            <a:pPr indent="182563" algn="just" eaLnBrk="0" hangingPunct="0">
              <a:buFont typeface="Arial" pitchFamily="34" charset="0"/>
              <a:buChar char="•"/>
              <a:defRPr/>
            </a:pPr>
            <a:r>
              <a:rPr lang="tr-TR" sz="2000" dirty="0">
                <a:solidFill>
                  <a:schemeClr val="tx1"/>
                </a:solidFill>
                <a:ea typeface="Times New Roman" pitchFamily="18" charset="0"/>
                <a:cs typeface="Arial" charset="0"/>
              </a:rPr>
              <a:t>Yumak şeklinde gelişir, sık bir çim örtüsü oluşturur. </a:t>
            </a:r>
          </a:p>
          <a:p>
            <a:pPr indent="182563" algn="just" eaLnBrk="0" hangingPunct="0">
              <a:buFont typeface="Arial" pitchFamily="34" charset="0"/>
              <a:buChar char="•"/>
              <a:defRPr/>
            </a:pPr>
            <a:r>
              <a:rPr lang="tr-TR" sz="2000" dirty="0">
                <a:solidFill>
                  <a:schemeClr val="tx1"/>
                </a:solidFill>
                <a:ea typeface="Times New Roman" pitchFamily="18" charset="0"/>
                <a:cs typeface="Arial" charset="0"/>
              </a:rPr>
              <a:t>Uzun ömürlüdür. </a:t>
            </a:r>
          </a:p>
          <a:p>
            <a:pPr indent="182563" algn="just" eaLnBrk="0" hangingPunct="0">
              <a:buFont typeface="Arial" pitchFamily="34" charset="0"/>
              <a:buChar char="•"/>
              <a:defRPr/>
            </a:pPr>
            <a:r>
              <a:rPr lang="tr-TR" sz="2000" dirty="0">
                <a:solidFill>
                  <a:schemeClr val="tx1"/>
                </a:solidFill>
                <a:ea typeface="Times New Roman" pitchFamily="18" charset="0"/>
                <a:cs typeface="Arial" charset="0"/>
              </a:rPr>
              <a:t>Derin köklü olduğundan sıcağa ve kurağa diğer türlerden daha iyi dayanır. </a:t>
            </a:r>
          </a:p>
          <a:p>
            <a:pPr indent="182563" algn="just" eaLnBrk="0" hangingPunct="0">
              <a:buFont typeface="Arial" pitchFamily="34" charset="0"/>
              <a:buChar char="•"/>
              <a:defRPr/>
            </a:pPr>
            <a:r>
              <a:rPr lang="tr-TR" sz="2000" dirty="0">
                <a:solidFill>
                  <a:schemeClr val="tx1"/>
                </a:solidFill>
                <a:ea typeface="Times New Roman" pitchFamily="18" charset="0"/>
                <a:cs typeface="Arial" charset="0"/>
              </a:rPr>
              <a:t>Kurak dönemlerde diğer türlere göre yeşilliğini uzun süre devam ettirir. </a:t>
            </a:r>
          </a:p>
          <a:p>
            <a:pPr indent="182563" algn="just" eaLnBrk="0" hangingPunct="0">
              <a:buFont typeface="Arial" pitchFamily="34" charset="0"/>
              <a:buChar char="•"/>
              <a:defRPr/>
            </a:pPr>
            <a:r>
              <a:rPr lang="tr-TR" sz="2000" dirty="0">
                <a:solidFill>
                  <a:schemeClr val="tx1"/>
                </a:solidFill>
                <a:ea typeface="Times New Roman" pitchFamily="18" charset="0"/>
                <a:cs typeface="Arial" charset="0"/>
              </a:rPr>
              <a:t>Aşırı soğuklardan zarar görebilir. </a:t>
            </a:r>
            <a:endParaRPr lang="tr-TR" sz="2000" b="1" dirty="0">
              <a:solidFill>
                <a:schemeClr val="tx1"/>
              </a:solidFill>
              <a:ea typeface="Times New Roman" pitchFamily="18" charset="0"/>
              <a:cs typeface="Arial" charset="0"/>
            </a:endParaRPr>
          </a:p>
        </p:txBody>
      </p:sp>
      <p:sp>
        <p:nvSpPr>
          <p:cNvPr id="4" name="3 Dikdörtgen"/>
          <p:cNvSpPr/>
          <p:nvPr/>
        </p:nvSpPr>
        <p:spPr>
          <a:xfrm>
            <a:off x="1143000" y="214313"/>
            <a:ext cx="5700713"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457200" algn="just">
              <a:defRPr/>
            </a:pPr>
            <a:r>
              <a:rPr lang="tr-TR" sz="2400" b="1" dirty="0">
                <a:solidFill>
                  <a:schemeClr val="tx1"/>
                </a:solidFill>
                <a:ea typeface="Times New Roman" pitchFamily="18" charset="0"/>
                <a:cs typeface="Arial" charset="0"/>
              </a:rPr>
              <a:t>Kamışsı Yumak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Festuca </a:t>
            </a:r>
            <a:r>
              <a:rPr lang="tr-TR" sz="2400" i="1" dirty="0" err="1">
                <a:solidFill>
                  <a:schemeClr val="tx1"/>
                </a:solidFill>
                <a:ea typeface="Times New Roman" pitchFamily="18" charset="0"/>
                <a:cs typeface="Arial" charset="0"/>
              </a:rPr>
              <a:t>arundinacea</a:t>
            </a:r>
            <a:r>
              <a:rPr lang="tr-TR" sz="2400" dirty="0">
                <a:solidFill>
                  <a:schemeClr val="tx1"/>
                </a:solidFill>
                <a:ea typeface="Times New Roman" pitchFamily="18" charset="0"/>
                <a:cs typeface="Arial" charset="0"/>
              </a:rPr>
              <a:t>) </a:t>
            </a:r>
          </a:p>
        </p:txBody>
      </p:sp>
    </p:spTree>
  </p:cSld>
  <p:clrMapOvr>
    <a:masterClrMapping/>
  </p:clrMapOvr>
  <p:transition spd="slow">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642938" y="357188"/>
            <a:ext cx="7000875" cy="2032000"/>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spAutoFit/>
          </a:bodyPr>
          <a:lstStyle/>
          <a:p>
            <a:pPr indent="182563" algn="just" eaLnBrk="0" hangingPunct="0">
              <a:buFont typeface="Arial" pitchFamily="34" charset="0"/>
              <a:buChar char="•"/>
              <a:defRPr/>
            </a:pPr>
            <a:r>
              <a:rPr lang="tr-TR" dirty="0">
                <a:solidFill>
                  <a:schemeClr val="tx1"/>
                </a:solidFill>
                <a:ea typeface="Times New Roman" pitchFamily="18" charset="0"/>
                <a:cs typeface="Arial" charset="0"/>
              </a:rPr>
              <a:t>Gölgeye dayanımı orta derecede, </a:t>
            </a:r>
          </a:p>
          <a:p>
            <a:pPr indent="182563" algn="just" eaLnBrk="0" hangingPunct="0">
              <a:buFont typeface="Arial" pitchFamily="34" charset="0"/>
              <a:buChar char="•"/>
              <a:defRPr/>
            </a:pPr>
            <a:endParaRPr lang="tr-TR" dirty="0">
              <a:solidFill>
                <a:schemeClr val="tx1"/>
              </a:solidFill>
              <a:ea typeface="Times New Roman" pitchFamily="18" charset="0"/>
              <a:cs typeface="Arial" charset="0"/>
            </a:endParaRPr>
          </a:p>
          <a:p>
            <a:pPr indent="182563" algn="just" eaLnBrk="0" hangingPunct="0">
              <a:buFont typeface="Arial" pitchFamily="34" charset="0"/>
              <a:buChar char="•"/>
              <a:defRPr/>
            </a:pPr>
            <a:r>
              <a:rPr lang="tr-TR" b="1" dirty="0">
                <a:solidFill>
                  <a:schemeClr val="tx1"/>
                </a:solidFill>
                <a:ea typeface="Times New Roman" pitchFamily="18" charset="0"/>
                <a:cs typeface="Arial" charset="0"/>
              </a:rPr>
              <a:t>Basılmaya ve çiğnenmeye dayanımı ise yüksektir. </a:t>
            </a:r>
          </a:p>
          <a:p>
            <a:pPr indent="182563" algn="just" eaLnBrk="0" hangingPunct="0">
              <a:buFont typeface="Arial" pitchFamily="34" charset="0"/>
              <a:buChar char="•"/>
              <a:defRPr/>
            </a:pPr>
            <a:endParaRPr lang="tr-TR" b="1" u="sng" dirty="0">
              <a:solidFill>
                <a:schemeClr val="tx1"/>
              </a:solidFill>
              <a:ea typeface="Times New Roman" pitchFamily="18" charset="0"/>
              <a:cs typeface="Arial" charset="0"/>
            </a:endParaRPr>
          </a:p>
          <a:p>
            <a:pPr indent="182563" algn="just" eaLnBrk="0" hangingPunct="0">
              <a:buFont typeface="Arial" pitchFamily="34" charset="0"/>
              <a:buChar char="•"/>
              <a:defRPr/>
            </a:pPr>
            <a:r>
              <a:rPr lang="tr-TR" u="sng" dirty="0">
                <a:solidFill>
                  <a:srgbClr val="000000"/>
                </a:solidFill>
                <a:ea typeface="Times New Roman" pitchFamily="18" charset="0"/>
                <a:cs typeface="Arial" charset="0"/>
              </a:rPr>
              <a:t>Alkali ve tuzlu topraklarda diğer çim türlerinden daha iyi gelişir</a:t>
            </a:r>
            <a:r>
              <a:rPr lang="tr-TR" dirty="0">
                <a:solidFill>
                  <a:srgbClr val="000000"/>
                </a:solidFill>
                <a:ea typeface="Times New Roman" pitchFamily="18" charset="0"/>
                <a:cs typeface="Arial" charset="0"/>
              </a:rPr>
              <a:t>. </a:t>
            </a:r>
          </a:p>
          <a:p>
            <a:pPr indent="182563" algn="just" eaLnBrk="0" hangingPunct="0">
              <a:buFont typeface="Arial" pitchFamily="34" charset="0"/>
              <a:buChar char="•"/>
              <a:defRPr/>
            </a:pPr>
            <a:endParaRPr lang="tr-TR" b="1" u="sng" dirty="0">
              <a:solidFill>
                <a:srgbClr val="000000"/>
              </a:solidFill>
              <a:ea typeface="Times New Roman" pitchFamily="18" charset="0"/>
              <a:cs typeface="Arial" charset="0"/>
            </a:endParaRPr>
          </a:p>
          <a:p>
            <a:pPr indent="182563" algn="just" eaLnBrk="0" hangingPunct="0">
              <a:buFont typeface="Arial" pitchFamily="34" charset="0"/>
              <a:buChar char="•"/>
              <a:defRPr/>
            </a:pPr>
            <a:r>
              <a:rPr lang="tr-TR" b="1" u="sng" dirty="0">
                <a:solidFill>
                  <a:srgbClr val="000000"/>
                </a:solidFill>
                <a:ea typeface="Times New Roman" pitchFamily="18" charset="0"/>
                <a:cs typeface="Arial" charset="0"/>
              </a:rPr>
              <a:t>Su göllenmesine ve zayıf drenajlı topraklara dayanımı oldukça iyidir</a:t>
            </a:r>
            <a:r>
              <a:rPr lang="tr-TR" dirty="0">
                <a:solidFill>
                  <a:srgbClr val="000000"/>
                </a:solidFill>
                <a:ea typeface="Times New Roman" pitchFamily="18" charset="0"/>
                <a:cs typeface="Arial" charset="0"/>
              </a:rPr>
              <a:t>. </a:t>
            </a:r>
            <a:endParaRPr lang="tr-TR" dirty="0">
              <a:ea typeface="Times New Roman" pitchFamily="18" charset="0"/>
              <a:cs typeface="Arial" charset="0"/>
            </a:endParaRPr>
          </a:p>
        </p:txBody>
      </p:sp>
      <p:pic>
        <p:nvPicPr>
          <p:cNvPr id="64515" name="2 Resim" descr="F.arundinacea2.jpg"/>
          <p:cNvPicPr>
            <a:picLocks noChangeAspect="1"/>
          </p:cNvPicPr>
          <p:nvPr/>
        </p:nvPicPr>
        <p:blipFill>
          <a:blip r:embed="rId2"/>
          <a:srcRect/>
          <a:stretch>
            <a:fillRect/>
          </a:stretch>
        </p:blipFill>
        <p:spPr bwMode="auto">
          <a:xfrm>
            <a:off x="1714500" y="2786063"/>
            <a:ext cx="5357813" cy="3678237"/>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4" name="3 Dikdörtgen"/>
          <p:cNvSpPr/>
          <p:nvPr/>
        </p:nvSpPr>
        <p:spPr>
          <a:xfrm>
            <a:off x="7358082" y="6478809"/>
            <a:ext cx="1690912"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Festuca </a:t>
            </a:r>
            <a:r>
              <a:rPr lang="tr-TR" sz="1400" i="1" dirty="0" err="1" smtClean="0">
                <a:ea typeface="Times New Roman" pitchFamily="18" charset="0"/>
                <a:cs typeface="Arial" charset="0"/>
              </a:rPr>
              <a:t>arundinacea</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Dikdörtgen"/>
          <p:cNvSpPr>
            <a:spLocks noChangeArrowheads="1"/>
          </p:cNvSpPr>
          <p:nvPr/>
        </p:nvSpPr>
        <p:spPr bwMode="auto">
          <a:xfrm>
            <a:off x="571500" y="1000125"/>
            <a:ext cx="8143875" cy="221615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indent="457200" algn="just" eaLnBrk="0" hangingPunct="0">
              <a:defRPr/>
            </a:pPr>
            <a:r>
              <a:rPr lang="tr-TR" dirty="0">
                <a:solidFill>
                  <a:srgbClr val="000000"/>
                </a:solidFill>
                <a:ea typeface="Times New Roman" pitchFamily="18" charset="0"/>
                <a:cs typeface="Arial" charset="0"/>
              </a:rPr>
              <a:t>Biçim yüksekliği </a:t>
            </a:r>
            <a:r>
              <a:rPr lang="tr-TR" sz="2400" b="1" dirty="0">
                <a:solidFill>
                  <a:srgbClr val="000000"/>
                </a:solidFill>
                <a:ea typeface="Times New Roman" pitchFamily="18" charset="0"/>
                <a:cs typeface="Arial" charset="0"/>
              </a:rPr>
              <a:t>4-6 cm,</a:t>
            </a:r>
            <a:r>
              <a:rPr lang="tr-TR" dirty="0">
                <a:solidFill>
                  <a:srgbClr val="000000"/>
                </a:solidFill>
                <a:ea typeface="Times New Roman" pitchFamily="18" charset="0"/>
                <a:cs typeface="Arial" charset="0"/>
              </a:rPr>
              <a:t> Derin biçimlerden zarar görür. Bu nedenle ince ve kaliteli çim istenilen alanlara uygun değildir. </a:t>
            </a:r>
          </a:p>
          <a:p>
            <a:pPr indent="457200" algn="just" eaLnBrk="0" hangingPunct="0">
              <a:defRPr/>
            </a:pPr>
            <a:endParaRPr lang="tr-TR" dirty="0">
              <a:solidFill>
                <a:srgbClr val="000000"/>
              </a:solidFill>
              <a:ea typeface="Times New Roman" pitchFamily="18" charset="0"/>
              <a:cs typeface="Arial" charset="0"/>
            </a:endParaRPr>
          </a:p>
          <a:p>
            <a:pPr indent="457200" algn="just" eaLnBrk="0" hangingPunct="0">
              <a:defRPr/>
            </a:pPr>
            <a:r>
              <a:rPr lang="tr-TR" dirty="0">
                <a:solidFill>
                  <a:srgbClr val="000000"/>
                </a:solidFill>
                <a:ea typeface="Times New Roman" pitchFamily="18" charset="0"/>
                <a:cs typeface="Arial" charset="0"/>
              </a:rPr>
              <a:t>Aylık </a:t>
            </a:r>
            <a:r>
              <a:rPr lang="tr-TR" sz="2400" b="1" dirty="0">
                <a:solidFill>
                  <a:srgbClr val="000000"/>
                </a:solidFill>
                <a:ea typeface="Times New Roman" pitchFamily="18" charset="0"/>
                <a:cs typeface="Arial" charset="0"/>
              </a:rPr>
              <a:t>3-5 gr/m</a:t>
            </a:r>
            <a:r>
              <a:rPr lang="tr-TR" sz="2400" b="1" baseline="30000" dirty="0">
                <a:solidFill>
                  <a:srgbClr val="000000"/>
                </a:solidFill>
                <a:ea typeface="Times New Roman" pitchFamily="18" charset="0"/>
                <a:cs typeface="Arial" charset="0"/>
              </a:rPr>
              <a:t>2</a:t>
            </a:r>
            <a:r>
              <a:rPr lang="tr-TR" sz="2400" b="1" dirty="0">
                <a:solidFill>
                  <a:srgbClr val="000000"/>
                </a:solidFill>
                <a:ea typeface="Times New Roman" pitchFamily="18" charset="0"/>
                <a:cs typeface="Arial" charset="0"/>
              </a:rPr>
              <a:t> N</a:t>
            </a:r>
            <a:r>
              <a:rPr lang="tr-TR" dirty="0">
                <a:solidFill>
                  <a:srgbClr val="000000"/>
                </a:solidFill>
                <a:ea typeface="Times New Roman" pitchFamily="18" charset="0"/>
                <a:cs typeface="Arial" charset="0"/>
              </a:rPr>
              <a:t>. Soğuk bölgelerde aşırı N gübrelemesi kış zararını artırabilir. </a:t>
            </a:r>
          </a:p>
          <a:p>
            <a:pPr indent="457200" algn="just" eaLnBrk="0" hangingPunct="0">
              <a:defRPr/>
            </a:pPr>
            <a:endParaRPr lang="tr-TR" dirty="0">
              <a:solidFill>
                <a:srgbClr val="000000"/>
              </a:solidFill>
              <a:ea typeface="Times New Roman" pitchFamily="18" charset="0"/>
              <a:cs typeface="Arial" charset="0"/>
            </a:endParaRPr>
          </a:p>
          <a:p>
            <a:pPr indent="457200" algn="just" eaLnBrk="0" hangingPunct="0">
              <a:defRPr/>
            </a:pPr>
            <a:r>
              <a:rPr lang="tr-TR" dirty="0">
                <a:solidFill>
                  <a:srgbClr val="000000"/>
                </a:solidFill>
                <a:ea typeface="Times New Roman" pitchFamily="18" charset="0"/>
                <a:cs typeface="Arial" charset="0"/>
              </a:rPr>
              <a:t>Sulama isteği </a:t>
            </a:r>
            <a:r>
              <a:rPr lang="tr-TR" i="1" dirty="0">
                <a:solidFill>
                  <a:srgbClr val="000000"/>
                </a:solidFill>
                <a:ea typeface="Times New Roman" pitchFamily="18" charset="0"/>
                <a:cs typeface="Arial" charset="0"/>
              </a:rPr>
              <a:t>Lolium, Poa </a:t>
            </a:r>
            <a:r>
              <a:rPr lang="tr-TR" dirty="0">
                <a:solidFill>
                  <a:srgbClr val="000000"/>
                </a:solidFill>
                <a:ea typeface="Times New Roman" pitchFamily="18" charset="0"/>
                <a:cs typeface="Arial" charset="0"/>
              </a:rPr>
              <a:t>ve bazı </a:t>
            </a:r>
            <a:r>
              <a:rPr lang="tr-TR" i="1" dirty="0">
                <a:solidFill>
                  <a:srgbClr val="000000"/>
                </a:solidFill>
                <a:ea typeface="Times New Roman" pitchFamily="18" charset="0"/>
                <a:cs typeface="Arial" charset="0"/>
              </a:rPr>
              <a:t>Festuca </a:t>
            </a:r>
            <a:r>
              <a:rPr lang="tr-TR" dirty="0">
                <a:solidFill>
                  <a:srgbClr val="000000"/>
                </a:solidFill>
                <a:ea typeface="Times New Roman" pitchFamily="18" charset="0"/>
                <a:cs typeface="Arial" charset="0"/>
              </a:rPr>
              <a:t>türlerinden daha azdır. </a:t>
            </a:r>
            <a:r>
              <a:rPr lang="tr-TR" b="1" dirty="0">
                <a:solidFill>
                  <a:srgbClr val="000000"/>
                </a:solidFill>
                <a:ea typeface="Times New Roman" pitchFamily="18" charset="0"/>
                <a:cs typeface="Arial" charset="0"/>
              </a:rPr>
              <a:t>Ancak kurak dönemlerde renk değişmesi nedeni ile çim kalitesi düşer. </a:t>
            </a:r>
            <a:endParaRPr lang="tr-TR" b="1" dirty="0">
              <a:ea typeface="Times New Roman" pitchFamily="18" charset="0"/>
              <a:cs typeface="Arial" charset="0"/>
            </a:endParaRPr>
          </a:p>
        </p:txBody>
      </p:sp>
      <p:pic>
        <p:nvPicPr>
          <p:cNvPr id="65539" name="3 Resim" descr="f.arundinacea- tall_fescue2.jpg"/>
          <p:cNvPicPr>
            <a:picLocks noChangeAspect="1"/>
          </p:cNvPicPr>
          <p:nvPr/>
        </p:nvPicPr>
        <p:blipFill>
          <a:blip r:embed="rId2"/>
          <a:srcRect/>
          <a:stretch>
            <a:fillRect/>
          </a:stretch>
        </p:blipFill>
        <p:spPr bwMode="auto">
          <a:xfrm>
            <a:off x="2428875" y="3500438"/>
            <a:ext cx="3816350" cy="2428875"/>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Dikdörtgen"/>
          <p:cNvSpPr/>
          <p:nvPr/>
        </p:nvSpPr>
        <p:spPr>
          <a:xfrm>
            <a:off x="7358082" y="6478809"/>
            <a:ext cx="1690912"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Festuca </a:t>
            </a:r>
            <a:r>
              <a:rPr lang="tr-TR" sz="1400" i="1" dirty="0" err="1" smtClean="0">
                <a:ea typeface="Times New Roman" pitchFamily="18" charset="0"/>
                <a:cs typeface="Arial" charset="0"/>
              </a:rPr>
              <a:t>arundinacea</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071563" y="1714500"/>
            <a:ext cx="7143750" cy="230822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indent="457200" algn="just" eaLnBrk="0" hangingPunct="0">
              <a:defRPr/>
            </a:pPr>
            <a:r>
              <a:rPr lang="tr-TR" dirty="0">
                <a:solidFill>
                  <a:srgbClr val="000000"/>
                </a:solidFill>
                <a:ea typeface="Times New Roman" pitchFamily="18" charset="0"/>
                <a:cs typeface="Arial" charset="0"/>
              </a:rPr>
              <a:t>Islah çalışmalarıyla ince yapraklı, yavaş gelişen ve çim alanlara uygun kamışsı yumak çeşitleri geliştirilmiştir. </a:t>
            </a:r>
          </a:p>
          <a:p>
            <a:pPr indent="457200" algn="just" eaLnBrk="0" hangingPunct="0">
              <a:defRPr/>
            </a:pPr>
            <a:endParaRPr lang="tr-TR" dirty="0">
              <a:solidFill>
                <a:srgbClr val="000000"/>
              </a:solidFill>
              <a:ea typeface="Times New Roman" pitchFamily="18" charset="0"/>
              <a:cs typeface="Arial" charset="0"/>
            </a:endParaRPr>
          </a:p>
          <a:p>
            <a:pPr indent="457200" algn="just" eaLnBrk="0" hangingPunct="0">
              <a:defRPr/>
            </a:pPr>
            <a:r>
              <a:rPr lang="tr-TR" dirty="0">
                <a:solidFill>
                  <a:srgbClr val="000000"/>
                </a:solidFill>
                <a:ea typeface="Times New Roman" pitchFamily="18" charset="0"/>
                <a:cs typeface="Arial" charset="0"/>
              </a:rPr>
              <a:t>Basılmaya dayanımın yüksek olması nedeni ile spor alanları, park ve bahçelerde kullanımı giderek artmaktadır. </a:t>
            </a:r>
          </a:p>
          <a:p>
            <a:pPr indent="457200" algn="just" eaLnBrk="0" hangingPunct="0">
              <a:defRPr/>
            </a:pPr>
            <a:endParaRPr lang="tr-TR" dirty="0">
              <a:solidFill>
                <a:srgbClr val="000000"/>
              </a:solidFill>
              <a:ea typeface="Times New Roman" pitchFamily="18" charset="0"/>
              <a:cs typeface="Arial" charset="0"/>
            </a:endParaRPr>
          </a:p>
          <a:p>
            <a:pPr indent="457200" algn="just" eaLnBrk="0" hangingPunct="0">
              <a:defRPr/>
            </a:pPr>
            <a:r>
              <a:rPr lang="tr-TR" u="sng" dirty="0">
                <a:solidFill>
                  <a:srgbClr val="000000"/>
                </a:solidFill>
                <a:ea typeface="Times New Roman" pitchFamily="18" charset="0"/>
                <a:cs typeface="Arial" charset="0"/>
              </a:rPr>
              <a:t>Tohumları oldukça iri olması nedeniyle ekimi kolaydır</a:t>
            </a:r>
            <a:r>
              <a:rPr lang="tr-TR" dirty="0">
                <a:solidFill>
                  <a:srgbClr val="000000"/>
                </a:solidFill>
                <a:ea typeface="Times New Roman" pitchFamily="18" charset="0"/>
                <a:cs typeface="Arial" charset="0"/>
              </a:rPr>
              <a:t>. Çıkıştan sonra bitkiler hızla gelişerek toprağı kaplarlar. </a:t>
            </a:r>
            <a:endParaRPr lang="tr-TR" dirty="0">
              <a:ea typeface="Times New Roman" pitchFamily="18" charset="0"/>
              <a:cs typeface="Arial" charset="0"/>
            </a:endParaRPr>
          </a:p>
        </p:txBody>
      </p:sp>
      <p:sp>
        <p:nvSpPr>
          <p:cNvPr id="3" name="2 Dikdörtgen"/>
          <p:cNvSpPr/>
          <p:nvPr/>
        </p:nvSpPr>
        <p:spPr>
          <a:xfrm>
            <a:off x="7358082" y="6478809"/>
            <a:ext cx="1690912"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Festuca </a:t>
            </a:r>
            <a:r>
              <a:rPr lang="tr-TR" sz="1400" i="1" dirty="0" err="1" smtClean="0">
                <a:ea typeface="Times New Roman" pitchFamily="18" charset="0"/>
                <a:cs typeface="Arial" charset="0"/>
              </a:rPr>
              <a:t>arundinacea</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4" descr="http://www.unavarra.es/servicio/herbario/pratenses/fotos/Fest_prat/image_03.jpg"/>
          <p:cNvPicPr>
            <a:picLocks noChangeAspect="1" noChangeArrowheads="1"/>
          </p:cNvPicPr>
          <p:nvPr/>
        </p:nvPicPr>
        <p:blipFill>
          <a:blip r:embed="rId2"/>
          <a:srcRect/>
          <a:stretch>
            <a:fillRect/>
          </a:stretch>
        </p:blipFill>
        <p:spPr bwMode="auto">
          <a:xfrm>
            <a:off x="1785938" y="3500438"/>
            <a:ext cx="5610225" cy="3286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8371" name="Rectangle 1"/>
          <p:cNvSpPr>
            <a:spLocks noChangeArrowheads="1"/>
          </p:cNvSpPr>
          <p:nvPr/>
        </p:nvSpPr>
        <p:spPr bwMode="auto">
          <a:xfrm>
            <a:off x="357188" y="1000125"/>
            <a:ext cx="8286750" cy="20621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indent="457200" algn="just" eaLnBrk="0" hangingPunct="0">
              <a:defRPr/>
            </a:pPr>
            <a:r>
              <a:rPr lang="tr-TR" b="1" dirty="0">
                <a:solidFill>
                  <a:schemeClr val="tx1"/>
                </a:solidFill>
                <a:ea typeface="Times New Roman" pitchFamily="18" charset="0"/>
                <a:cs typeface="Arial" charset="0"/>
              </a:rPr>
              <a:t>Kamışsı yumağa benzer ancak daha küçük ve narin yapılıdır</a:t>
            </a:r>
            <a:r>
              <a:rPr lang="tr-TR" dirty="0">
                <a:solidFill>
                  <a:schemeClr val="tx1"/>
                </a:solidFill>
                <a:ea typeface="Times New Roman" pitchFamily="18" charset="0"/>
                <a:cs typeface="Arial" charset="0"/>
              </a:rPr>
              <a:t>. </a:t>
            </a:r>
          </a:p>
          <a:p>
            <a:pPr indent="457200" algn="just" eaLnBrk="0" hangingPunct="0">
              <a:defRPr/>
            </a:pPr>
            <a:r>
              <a:rPr lang="tr-TR" dirty="0">
                <a:solidFill>
                  <a:schemeClr val="tx1"/>
                </a:solidFill>
                <a:ea typeface="Times New Roman" pitchFamily="18" charset="0"/>
                <a:cs typeface="Arial" charset="0"/>
              </a:rPr>
              <a:t>Çim kalitesi biraz daha yüksektir. </a:t>
            </a:r>
          </a:p>
          <a:p>
            <a:pPr indent="457200" algn="just" eaLnBrk="0" hangingPunct="0">
              <a:defRPr/>
            </a:pPr>
            <a:r>
              <a:rPr lang="tr-TR" dirty="0">
                <a:solidFill>
                  <a:schemeClr val="tx1"/>
                </a:solidFill>
                <a:ea typeface="Times New Roman" pitchFamily="18" charset="0"/>
                <a:cs typeface="Arial" charset="0"/>
              </a:rPr>
              <a:t>Ekimden sonra üniform, sık ve ince yapılı çim oluşturur. Uzun ömürlü bir bitkidir. </a:t>
            </a:r>
          </a:p>
          <a:p>
            <a:pPr indent="457200" algn="just" eaLnBrk="0" hangingPunct="0">
              <a:defRPr/>
            </a:pPr>
            <a:r>
              <a:rPr lang="tr-TR" dirty="0">
                <a:solidFill>
                  <a:schemeClr val="tx1"/>
                </a:solidFill>
                <a:ea typeface="Times New Roman" pitchFamily="18" charset="0"/>
                <a:cs typeface="Arial" charset="0"/>
              </a:rPr>
              <a:t>En iyi gelişimini nemli ve su tutan topraklarda yapar. </a:t>
            </a:r>
          </a:p>
          <a:p>
            <a:pPr indent="457200" algn="just" eaLnBrk="0" hangingPunct="0">
              <a:defRPr/>
            </a:pPr>
            <a:r>
              <a:rPr lang="tr-TR" u="sng" dirty="0">
                <a:solidFill>
                  <a:schemeClr val="tx1"/>
                </a:solidFill>
                <a:ea typeface="Times New Roman" pitchFamily="18" charset="0"/>
                <a:cs typeface="Arial" charset="0"/>
              </a:rPr>
              <a:t>Kurağa ve sıcağa dayanımı kamışsı yumak kadar yüksek değildir. </a:t>
            </a:r>
          </a:p>
          <a:p>
            <a:pPr indent="457200" algn="just" eaLnBrk="0" hangingPunct="0">
              <a:defRPr/>
            </a:pPr>
            <a:r>
              <a:rPr lang="tr-TR" b="1" dirty="0">
                <a:solidFill>
                  <a:schemeClr val="tx1"/>
                </a:solidFill>
                <a:ea typeface="Times New Roman" pitchFamily="18" charset="0"/>
                <a:cs typeface="Arial" charset="0"/>
              </a:rPr>
              <a:t>Gölgeye dayanımı oldukça iyidir. </a:t>
            </a:r>
          </a:p>
          <a:p>
            <a:pPr indent="457200" algn="just" eaLnBrk="0" hangingPunct="0">
              <a:defRPr/>
            </a:pPr>
            <a:r>
              <a:rPr lang="tr-TR" dirty="0">
                <a:solidFill>
                  <a:schemeClr val="tx1"/>
                </a:solidFill>
                <a:ea typeface="Times New Roman" pitchFamily="18" charset="0"/>
                <a:cs typeface="Arial" charset="0"/>
              </a:rPr>
              <a:t>Basılmaya ve çiğnenmeye dayanımı kamışsı yumaktan biraz zayıftır. </a:t>
            </a:r>
            <a:endParaRPr lang="tr-TR" sz="2000" dirty="0">
              <a:solidFill>
                <a:schemeClr val="tx1"/>
              </a:solidFill>
              <a:ea typeface="Times New Roman" pitchFamily="18" charset="0"/>
              <a:cs typeface="Arial" charset="0"/>
            </a:endParaRPr>
          </a:p>
        </p:txBody>
      </p:sp>
      <p:sp>
        <p:nvSpPr>
          <p:cNvPr id="4" name="3 Dikdörtgen"/>
          <p:cNvSpPr/>
          <p:nvPr/>
        </p:nvSpPr>
        <p:spPr>
          <a:xfrm>
            <a:off x="1571625" y="285750"/>
            <a:ext cx="5627688"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457200" algn="just">
              <a:defRPr/>
            </a:pPr>
            <a:r>
              <a:rPr lang="tr-TR" sz="2400" b="1" dirty="0">
                <a:solidFill>
                  <a:schemeClr val="tx1"/>
                </a:solidFill>
                <a:ea typeface="Times New Roman" pitchFamily="18" charset="0"/>
                <a:cs typeface="Arial" charset="0"/>
              </a:rPr>
              <a:t>Çayır Yumağı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Festuca </a:t>
            </a:r>
            <a:r>
              <a:rPr lang="tr-TR" sz="2400" i="1" dirty="0" err="1">
                <a:solidFill>
                  <a:schemeClr val="tx1"/>
                </a:solidFill>
                <a:ea typeface="Times New Roman" pitchFamily="18" charset="0"/>
                <a:cs typeface="Arial" charset="0"/>
              </a:rPr>
              <a:t>pratensis</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Tree>
  </p:cSld>
  <p:clrMapOvr>
    <a:masterClrMapping/>
  </p:clrMapOvr>
  <p:transition spd="slow">
    <p:split orient="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68610" name="Picture 4" descr="http://cdelta.ibcas.ac.cn/images/b0667007.gif"/>
          <p:cNvPicPr>
            <a:picLocks noChangeAspect="1" noChangeArrowheads="1"/>
          </p:cNvPicPr>
          <p:nvPr/>
        </p:nvPicPr>
        <p:blipFill>
          <a:blip r:embed="rId2"/>
          <a:srcRect l="26852" b="1405"/>
          <a:stretch>
            <a:fillRect/>
          </a:stretch>
        </p:blipFill>
        <p:spPr bwMode="auto">
          <a:xfrm>
            <a:off x="4643438" y="357188"/>
            <a:ext cx="4437062" cy="571500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9395" name="Rectangle 1"/>
          <p:cNvSpPr>
            <a:spLocks noChangeArrowheads="1"/>
          </p:cNvSpPr>
          <p:nvPr/>
        </p:nvSpPr>
        <p:spPr bwMode="auto">
          <a:xfrm>
            <a:off x="285750" y="1428750"/>
            <a:ext cx="4714878" cy="2554545"/>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square" anchor="ctr">
            <a:spAutoFit/>
          </a:bodyPr>
          <a:lstStyle/>
          <a:p>
            <a:pPr indent="449263" algn="just" eaLnBrk="0" hangingPunct="0">
              <a:defRPr/>
            </a:pPr>
            <a:r>
              <a:rPr lang="tr-TR" sz="2000" dirty="0">
                <a:solidFill>
                  <a:srgbClr val="000000"/>
                </a:solidFill>
                <a:ea typeface="Times New Roman" pitchFamily="18" charset="0"/>
                <a:cs typeface="Arial" charset="0"/>
              </a:rPr>
              <a:t>Verimli, nemli ve hafif gölge alanlar için hazırlanan karışımlarda başarı ile kullanılır. </a:t>
            </a:r>
          </a:p>
          <a:p>
            <a:pPr indent="449263" algn="just" eaLnBrk="0" hangingPunct="0">
              <a:defRPr/>
            </a:pPr>
            <a:endParaRPr lang="tr-TR" sz="2000" dirty="0">
              <a:solidFill>
                <a:srgbClr val="000000"/>
              </a:solidFill>
              <a:ea typeface="Times New Roman" pitchFamily="18" charset="0"/>
              <a:cs typeface="Arial" charset="0"/>
            </a:endParaRPr>
          </a:p>
          <a:p>
            <a:pPr indent="449263" algn="just" eaLnBrk="0" hangingPunct="0">
              <a:defRPr/>
            </a:pPr>
            <a:r>
              <a:rPr lang="tr-TR" sz="2000" i="1" dirty="0">
                <a:solidFill>
                  <a:srgbClr val="000000"/>
                </a:solidFill>
                <a:ea typeface="Times New Roman" pitchFamily="18" charset="0"/>
                <a:cs typeface="Arial" charset="0"/>
              </a:rPr>
              <a:t>Poa </a:t>
            </a:r>
            <a:r>
              <a:rPr lang="tr-TR" sz="2000" i="1" dirty="0" err="1">
                <a:solidFill>
                  <a:srgbClr val="000000"/>
                </a:solidFill>
                <a:ea typeface="Times New Roman" pitchFamily="18" charset="0"/>
                <a:cs typeface="Arial" charset="0"/>
              </a:rPr>
              <a:t>pratensis</a:t>
            </a:r>
            <a:r>
              <a:rPr lang="tr-TR" sz="2000" i="1" dirty="0">
                <a:solidFill>
                  <a:srgbClr val="000000"/>
                </a:solidFill>
                <a:ea typeface="Times New Roman" pitchFamily="18" charset="0"/>
                <a:cs typeface="Arial" charset="0"/>
              </a:rPr>
              <a:t> ve Lolium </a:t>
            </a:r>
            <a:r>
              <a:rPr lang="tr-TR" sz="2000" i="1" dirty="0" err="1">
                <a:solidFill>
                  <a:srgbClr val="000000"/>
                </a:solidFill>
                <a:ea typeface="Times New Roman" pitchFamily="18" charset="0"/>
                <a:cs typeface="Arial" charset="0"/>
              </a:rPr>
              <a:t>perenne</a:t>
            </a:r>
            <a:r>
              <a:rPr lang="tr-TR" sz="2000" i="1" dirty="0">
                <a:solidFill>
                  <a:srgbClr val="000000"/>
                </a:solidFill>
                <a:ea typeface="Times New Roman" pitchFamily="18" charset="0"/>
                <a:cs typeface="Arial" charset="0"/>
              </a:rPr>
              <a:t> </a:t>
            </a:r>
            <a:r>
              <a:rPr lang="tr-TR" sz="2000" dirty="0">
                <a:solidFill>
                  <a:srgbClr val="000000"/>
                </a:solidFill>
                <a:ea typeface="Times New Roman" pitchFamily="18" charset="0"/>
                <a:cs typeface="Arial" charset="0"/>
              </a:rPr>
              <a:t>ile karışıma uygundur. </a:t>
            </a:r>
          </a:p>
          <a:p>
            <a:pPr indent="449263" algn="just" eaLnBrk="0" hangingPunct="0">
              <a:defRPr/>
            </a:pPr>
            <a:endParaRPr lang="tr-TR" sz="2000" dirty="0">
              <a:solidFill>
                <a:srgbClr val="000000"/>
              </a:solidFill>
              <a:ea typeface="Times New Roman" pitchFamily="18" charset="0"/>
              <a:cs typeface="Arial" charset="0"/>
            </a:endParaRPr>
          </a:p>
          <a:p>
            <a:pPr indent="449263" algn="just" eaLnBrk="0" hangingPunct="0">
              <a:defRPr/>
            </a:pPr>
            <a:r>
              <a:rPr lang="tr-TR" sz="2000" dirty="0">
                <a:solidFill>
                  <a:srgbClr val="000000"/>
                </a:solidFill>
                <a:ea typeface="Times New Roman" pitchFamily="18" charset="0"/>
                <a:cs typeface="Arial" charset="0"/>
              </a:rPr>
              <a:t>Biçim yüksekliği </a:t>
            </a:r>
            <a:r>
              <a:rPr lang="tr-TR" sz="2000" b="1" dirty="0">
                <a:solidFill>
                  <a:srgbClr val="000000"/>
                </a:solidFill>
                <a:ea typeface="Times New Roman" pitchFamily="18" charset="0"/>
                <a:cs typeface="Arial" charset="0"/>
              </a:rPr>
              <a:t>3-5 cm, </a:t>
            </a:r>
          </a:p>
          <a:p>
            <a:pPr indent="449263" algn="just" eaLnBrk="0" hangingPunct="0">
              <a:defRPr/>
            </a:pPr>
            <a:r>
              <a:rPr lang="tr-TR" sz="2000" dirty="0">
                <a:solidFill>
                  <a:srgbClr val="000000"/>
                </a:solidFill>
                <a:ea typeface="Times New Roman" pitchFamily="18" charset="0"/>
                <a:cs typeface="Arial" charset="0"/>
              </a:rPr>
              <a:t>Gübre ihtiyacı </a:t>
            </a:r>
            <a:r>
              <a:rPr lang="tr-TR" sz="2000" b="1" dirty="0">
                <a:solidFill>
                  <a:srgbClr val="000000"/>
                </a:solidFill>
                <a:ea typeface="Times New Roman" pitchFamily="18" charset="0"/>
                <a:cs typeface="Arial" charset="0"/>
              </a:rPr>
              <a:t>3-5 gr/m</a:t>
            </a:r>
            <a:r>
              <a:rPr lang="tr-TR" sz="2000" b="1" baseline="30000" dirty="0">
                <a:solidFill>
                  <a:srgbClr val="000000"/>
                </a:solidFill>
                <a:ea typeface="Times New Roman" pitchFamily="18" charset="0"/>
                <a:cs typeface="Arial" charset="0"/>
              </a:rPr>
              <a:t>2</a:t>
            </a:r>
            <a:r>
              <a:rPr lang="tr-TR" sz="2000" b="1" dirty="0">
                <a:solidFill>
                  <a:srgbClr val="000000"/>
                </a:solidFill>
                <a:ea typeface="Times New Roman" pitchFamily="18" charset="0"/>
                <a:cs typeface="Arial" charset="0"/>
              </a:rPr>
              <a:t> N</a:t>
            </a:r>
            <a:endParaRPr lang="tr-TR" sz="2000" dirty="0">
              <a:ea typeface="Times New Roman" pitchFamily="18" charset="0"/>
              <a:cs typeface="Arial" charset="0"/>
            </a:endParaRPr>
          </a:p>
        </p:txBody>
      </p:sp>
      <p:sp>
        <p:nvSpPr>
          <p:cNvPr id="4" name="3 Dikdörtgen"/>
          <p:cNvSpPr/>
          <p:nvPr/>
        </p:nvSpPr>
        <p:spPr>
          <a:xfrm>
            <a:off x="7286644" y="6357958"/>
            <a:ext cx="1484958"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ea typeface="Times New Roman" pitchFamily="18" charset="0"/>
                <a:cs typeface="Arial" charset="0"/>
              </a:rPr>
              <a:t>Festuca </a:t>
            </a:r>
            <a:r>
              <a:rPr lang="tr-TR" sz="1400" i="1" dirty="0" err="1" smtClean="0">
                <a:ea typeface="Times New Roman" pitchFamily="18" charset="0"/>
                <a:cs typeface="Arial" charset="0"/>
              </a:rPr>
              <a:t>pratensis</a:t>
            </a:r>
            <a:r>
              <a:rPr lang="tr-TR" sz="1400" i="1" dirty="0" smtClean="0">
                <a:ea typeface="Times New Roman" pitchFamily="18" charset="0"/>
                <a:cs typeface="Arial" charset="0"/>
              </a:rPr>
              <a:t> </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4 Dikdörtgen"/>
          <p:cNvSpPr>
            <a:spLocks noChangeArrowheads="1"/>
          </p:cNvSpPr>
          <p:nvPr/>
        </p:nvSpPr>
        <p:spPr bwMode="auto">
          <a:xfrm>
            <a:off x="1428728" y="2324095"/>
            <a:ext cx="5643563" cy="46196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Sülüklü </a:t>
            </a:r>
            <a:r>
              <a:rPr lang="tr-TR" sz="2400" b="1" dirty="0" err="1">
                <a:solidFill>
                  <a:schemeClr val="tx1"/>
                </a:solidFill>
                <a:ea typeface="Times New Roman" pitchFamily="18" charset="0"/>
                <a:cs typeface="Arial" charset="0"/>
              </a:rPr>
              <a:t>Tavusotu</a:t>
            </a:r>
            <a:r>
              <a:rPr lang="tr-TR" sz="2400" b="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Agrostis </a:t>
            </a:r>
            <a:r>
              <a:rPr lang="tr-TR" sz="2400" i="1" dirty="0" err="1">
                <a:solidFill>
                  <a:schemeClr val="tx1"/>
                </a:solidFill>
                <a:ea typeface="Times New Roman" pitchFamily="18" charset="0"/>
                <a:cs typeface="Arial" charset="0"/>
              </a:rPr>
              <a:t>stolonifera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
        <p:nvSpPr>
          <p:cNvPr id="3" name="4 Dikdörtgen"/>
          <p:cNvSpPr>
            <a:spLocks noChangeArrowheads="1"/>
          </p:cNvSpPr>
          <p:nvPr/>
        </p:nvSpPr>
        <p:spPr bwMode="auto">
          <a:xfrm>
            <a:off x="1428728" y="3000372"/>
            <a:ext cx="5643602" cy="46196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rgbClr val="000000"/>
                </a:solidFill>
                <a:ea typeface="Times New Roman" pitchFamily="18" charset="0"/>
                <a:cs typeface="Arial" charset="0"/>
              </a:rPr>
              <a:t>Narin </a:t>
            </a:r>
            <a:r>
              <a:rPr lang="tr-TR" sz="2400" b="1" dirty="0" err="1">
                <a:solidFill>
                  <a:srgbClr val="000000"/>
                </a:solidFill>
                <a:ea typeface="Times New Roman" pitchFamily="18" charset="0"/>
                <a:cs typeface="Arial" charset="0"/>
              </a:rPr>
              <a:t>Tavusotu</a:t>
            </a:r>
            <a:r>
              <a:rPr lang="tr-TR" sz="2400" b="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Agrostis </a:t>
            </a:r>
            <a:r>
              <a:rPr lang="tr-TR" sz="2400" i="1" dirty="0" err="1">
                <a:solidFill>
                  <a:srgbClr val="000000"/>
                </a:solidFill>
                <a:ea typeface="Times New Roman" pitchFamily="18" charset="0"/>
                <a:cs typeface="Arial" charset="0"/>
              </a:rPr>
              <a:t>tenuis</a:t>
            </a:r>
            <a:r>
              <a:rPr lang="tr-TR" sz="2400" dirty="0">
                <a:solidFill>
                  <a:srgbClr val="000000"/>
                </a:solidFill>
                <a:ea typeface="Times New Roman" pitchFamily="18" charset="0"/>
                <a:cs typeface="Arial" charset="0"/>
              </a:rPr>
              <a:t>) </a:t>
            </a:r>
          </a:p>
        </p:txBody>
      </p:sp>
      <p:sp>
        <p:nvSpPr>
          <p:cNvPr id="4" name="3 Dikdörtgen"/>
          <p:cNvSpPr>
            <a:spLocks noChangeArrowheads="1"/>
          </p:cNvSpPr>
          <p:nvPr/>
        </p:nvSpPr>
        <p:spPr bwMode="auto">
          <a:xfrm>
            <a:off x="1428728" y="3681418"/>
            <a:ext cx="5643602" cy="46196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chemeClr val="tx1"/>
                </a:solidFill>
                <a:ea typeface="Times New Roman" pitchFamily="18" charset="0"/>
                <a:cs typeface="Arial" charset="0"/>
              </a:rPr>
              <a:t>Kahverengi </a:t>
            </a:r>
            <a:r>
              <a:rPr lang="tr-TR" sz="2400" b="1" dirty="0" err="1">
                <a:solidFill>
                  <a:schemeClr val="tx1"/>
                </a:solidFill>
                <a:ea typeface="Times New Roman" pitchFamily="18" charset="0"/>
                <a:cs typeface="Arial" charset="0"/>
              </a:rPr>
              <a:t>Tavusotu</a:t>
            </a:r>
            <a:r>
              <a:rPr lang="tr-TR" sz="2400" b="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Agrostis </a:t>
            </a:r>
            <a:r>
              <a:rPr lang="tr-TR" sz="2400" i="1" dirty="0" err="1">
                <a:solidFill>
                  <a:schemeClr val="tx1"/>
                </a:solidFill>
                <a:ea typeface="Times New Roman" pitchFamily="18" charset="0"/>
                <a:cs typeface="Arial" charset="0"/>
              </a:rPr>
              <a:t>canina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
        <p:nvSpPr>
          <p:cNvPr id="5" name="4 Dikdörtgen"/>
          <p:cNvSpPr/>
          <p:nvPr/>
        </p:nvSpPr>
        <p:spPr>
          <a:xfrm>
            <a:off x="1428728" y="4357694"/>
            <a:ext cx="5643602" cy="46166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just">
              <a:defRPr/>
            </a:pPr>
            <a:r>
              <a:rPr lang="tr-TR" sz="2400" b="1" dirty="0">
                <a:solidFill>
                  <a:srgbClr val="000000"/>
                </a:solidFill>
                <a:ea typeface="Times New Roman" pitchFamily="18" charset="0"/>
                <a:cs typeface="Arial" charset="0"/>
              </a:rPr>
              <a:t>Ak </a:t>
            </a:r>
            <a:r>
              <a:rPr lang="tr-TR" sz="2400" b="1" dirty="0" err="1">
                <a:solidFill>
                  <a:srgbClr val="000000"/>
                </a:solidFill>
                <a:ea typeface="Times New Roman" pitchFamily="18" charset="0"/>
                <a:cs typeface="Arial" charset="0"/>
              </a:rPr>
              <a:t>Tavusotu</a:t>
            </a:r>
            <a:r>
              <a:rPr lang="tr-TR" sz="2400" b="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Agrostis alba </a:t>
            </a:r>
            <a:r>
              <a:rPr lang="tr-TR" sz="2400" dirty="0">
                <a:solidFill>
                  <a:srgbClr val="000000"/>
                </a:solidFill>
                <a:ea typeface="Times New Roman" pitchFamily="18" charset="0"/>
                <a:cs typeface="Arial" charset="0"/>
              </a:rPr>
              <a:t>L.)</a:t>
            </a:r>
          </a:p>
        </p:txBody>
      </p:sp>
      <p:sp>
        <p:nvSpPr>
          <p:cNvPr id="6" name="5 Dikdörtgen"/>
          <p:cNvSpPr/>
          <p:nvPr/>
        </p:nvSpPr>
        <p:spPr>
          <a:xfrm>
            <a:off x="2071670" y="1071546"/>
            <a:ext cx="4249881" cy="584775"/>
          </a:xfrm>
          <a:prstGeom prst="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tr-TR" sz="3200" b="1" i="1" dirty="0">
                <a:solidFill>
                  <a:schemeClr val="tx1"/>
                </a:solidFill>
                <a:ea typeface="Times New Roman" pitchFamily="18" charset="0"/>
                <a:cs typeface="Arial" charset="0"/>
              </a:rPr>
              <a:t>Agrostis  </a:t>
            </a:r>
            <a:r>
              <a:rPr lang="tr-TR" sz="3200" b="1" dirty="0">
                <a:solidFill>
                  <a:schemeClr val="tx1"/>
                </a:solidFill>
                <a:ea typeface="Times New Roman" pitchFamily="18" charset="0"/>
                <a:cs typeface="Arial" charset="0"/>
              </a:rPr>
              <a:t>(</a:t>
            </a:r>
            <a:r>
              <a:rPr lang="tr-TR" sz="3200" b="1" dirty="0" err="1">
                <a:solidFill>
                  <a:schemeClr val="tx1"/>
                </a:solidFill>
                <a:ea typeface="Times New Roman" pitchFamily="18" charset="0"/>
                <a:cs typeface="Arial" charset="0"/>
              </a:rPr>
              <a:t>Tavusotu</a:t>
            </a:r>
            <a:r>
              <a:rPr lang="tr-TR" sz="3200" b="1" dirty="0">
                <a:solidFill>
                  <a:schemeClr val="tx1"/>
                </a:solidFill>
                <a:ea typeface="Times New Roman" pitchFamily="18" charset="0"/>
                <a:cs typeface="Arial" charset="0"/>
              </a:rPr>
              <a:t>)</a:t>
            </a:r>
            <a:r>
              <a:rPr lang="tr-TR" sz="3200" b="1" i="1" dirty="0">
                <a:solidFill>
                  <a:schemeClr val="tx1"/>
                </a:solidFill>
                <a:ea typeface="Times New Roman" pitchFamily="18" charset="0"/>
                <a:cs typeface="Arial" charset="0"/>
              </a:rPr>
              <a:t> </a:t>
            </a:r>
            <a:endParaRPr lang="tr-TR" sz="3200" b="1" dirty="0"/>
          </a:p>
        </p:txBody>
      </p:sp>
    </p:spTree>
  </p:cSld>
  <p:clrMapOvr>
    <a:masterClrMapping/>
  </p:clrMapOvr>
  <p:transition spd="slow">
    <p:split orient="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8" name="Picture 7" descr="http://www.vanherbaryum.yyu.edu.tr/yembitkileri/images/Agrostis%20stolonifera%20L_%20jpg_jpg.jpg">
            <a:hlinkClick r:id="rId2"/>
          </p:cNvPr>
          <p:cNvPicPr>
            <a:picLocks noChangeAspect="1" noChangeArrowheads="1"/>
          </p:cNvPicPr>
          <p:nvPr/>
        </p:nvPicPr>
        <p:blipFill>
          <a:blip r:embed="rId3"/>
          <a:srcRect/>
          <a:stretch>
            <a:fillRect/>
          </a:stretch>
        </p:blipFill>
        <p:spPr bwMode="auto">
          <a:xfrm>
            <a:off x="3643313" y="3786188"/>
            <a:ext cx="5327650" cy="2857500"/>
          </a:xfrm>
          <a:prstGeom prst="rect">
            <a:avLst/>
          </a:prstGeom>
          <a:noFill/>
          <a:ln w="9525">
            <a:noFill/>
            <a:miter lim="800000"/>
            <a:headEnd/>
            <a:tailEnd/>
          </a:ln>
        </p:spPr>
      </p:pic>
      <p:sp>
        <p:nvSpPr>
          <p:cNvPr id="60419" name="Rectangle 1"/>
          <p:cNvSpPr>
            <a:spLocks noChangeArrowheads="1"/>
          </p:cNvSpPr>
          <p:nvPr/>
        </p:nvSpPr>
        <p:spPr bwMode="auto">
          <a:xfrm>
            <a:off x="214313" y="942975"/>
            <a:ext cx="8429625" cy="267811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indent="457200" algn="just" eaLnBrk="0" hangingPunct="0">
              <a:defRPr/>
            </a:pPr>
            <a:r>
              <a:rPr lang="tr-TR" sz="2200" b="1" u="sng" dirty="0">
                <a:solidFill>
                  <a:srgbClr val="FFFF00"/>
                </a:solidFill>
                <a:ea typeface="Times New Roman" pitchFamily="18" charset="0"/>
                <a:cs typeface="Arial" charset="0"/>
              </a:rPr>
              <a:t>Sülükleri ile kısa sürede yayılması,</a:t>
            </a:r>
          </a:p>
          <a:p>
            <a:pPr indent="457200" algn="just" eaLnBrk="0" hangingPunct="0">
              <a:defRPr/>
            </a:pPr>
            <a:r>
              <a:rPr lang="tr-TR" sz="2200" b="1" u="sng" dirty="0">
                <a:solidFill>
                  <a:srgbClr val="FFFF00"/>
                </a:solidFill>
                <a:ea typeface="Times New Roman" pitchFamily="18" charset="0"/>
                <a:cs typeface="Arial" charset="0"/>
              </a:rPr>
              <a:t>ince ve narin yaprakları ve </a:t>
            </a:r>
          </a:p>
          <a:p>
            <a:pPr indent="457200" algn="just" eaLnBrk="0" hangingPunct="0">
              <a:defRPr/>
            </a:pPr>
            <a:r>
              <a:rPr lang="tr-TR" sz="2200" b="1" u="sng" dirty="0">
                <a:solidFill>
                  <a:srgbClr val="FFFF00"/>
                </a:solidFill>
                <a:ea typeface="Times New Roman" pitchFamily="18" charset="0"/>
                <a:cs typeface="Arial" charset="0"/>
              </a:rPr>
              <a:t>derin biçime dayanıklılığı </a:t>
            </a:r>
            <a:r>
              <a:rPr lang="tr-TR" sz="2200" b="1" dirty="0">
                <a:solidFill>
                  <a:srgbClr val="FFFF00"/>
                </a:solidFill>
                <a:ea typeface="Times New Roman" pitchFamily="18" charset="0"/>
                <a:cs typeface="Arial" charset="0"/>
              </a:rPr>
              <a:t>nedeniyle </a:t>
            </a:r>
          </a:p>
          <a:p>
            <a:pPr indent="457200" algn="just" eaLnBrk="0" hangingPunct="0">
              <a:defRPr/>
            </a:pPr>
            <a:r>
              <a:rPr lang="tr-TR" sz="2200" b="1" dirty="0">
                <a:solidFill>
                  <a:srgbClr val="FFFF00"/>
                </a:solidFill>
                <a:ea typeface="Times New Roman" pitchFamily="18" charset="0"/>
                <a:cs typeface="Arial" charset="0"/>
              </a:rPr>
              <a:t>çok sıkı ve kaliteli çim</a:t>
            </a:r>
            <a:r>
              <a:rPr lang="tr-TR" sz="2000" dirty="0">
                <a:solidFill>
                  <a:srgbClr val="FFFF00"/>
                </a:solidFill>
                <a:ea typeface="Times New Roman" pitchFamily="18" charset="0"/>
                <a:cs typeface="Arial" charset="0"/>
              </a:rPr>
              <a:t> oluşturur. </a:t>
            </a:r>
          </a:p>
          <a:p>
            <a:pPr indent="457200" algn="just" eaLnBrk="0" hangingPunct="0">
              <a:defRPr/>
            </a:pPr>
            <a:endParaRPr lang="tr-TR" sz="2000" dirty="0">
              <a:solidFill>
                <a:srgbClr val="FFFF00"/>
              </a:solidFill>
              <a:ea typeface="Times New Roman" pitchFamily="18" charset="0"/>
              <a:cs typeface="Arial" charset="0"/>
            </a:endParaRPr>
          </a:p>
          <a:p>
            <a:pPr indent="457200" algn="just" eaLnBrk="0" hangingPunct="0">
              <a:defRPr/>
            </a:pPr>
            <a:r>
              <a:rPr lang="tr-TR" sz="2000" dirty="0">
                <a:solidFill>
                  <a:srgbClr val="FFFF00"/>
                </a:solidFill>
                <a:ea typeface="Times New Roman" pitchFamily="18" charset="0"/>
                <a:cs typeface="Arial" charset="0"/>
              </a:rPr>
              <a:t>Rengi açık yeşilden mavi-yeşile kadar değişebilir. </a:t>
            </a:r>
          </a:p>
          <a:p>
            <a:pPr indent="457200" algn="just" eaLnBrk="0" hangingPunct="0">
              <a:defRPr/>
            </a:pPr>
            <a:r>
              <a:rPr lang="tr-TR" sz="2000" dirty="0">
                <a:solidFill>
                  <a:srgbClr val="FFFF00"/>
                </a:solidFill>
                <a:ea typeface="Times New Roman" pitchFamily="18" charset="0"/>
                <a:cs typeface="Arial" charset="0"/>
              </a:rPr>
              <a:t>Sülükleri ile kolayca yayıldığı için</a:t>
            </a:r>
            <a:r>
              <a:rPr lang="tr-TR" sz="2000" b="1" dirty="0">
                <a:solidFill>
                  <a:srgbClr val="FFFF00"/>
                </a:solidFill>
                <a:ea typeface="Times New Roman" pitchFamily="18" charset="0"/>
                <a:cs typeface="Arial" charset="0"/>
              </a:rPr>
              <a:t> tohumla olduğu kadar sülüklerin parçalanması ile vejetatif üretime de uygundur. </a:t>
            </a:r>
          </a:p>
        </p:txBody>
      </p:sp>
      <p:pic>
        <p:nvPicPr>
          <p:cNvPr id="70660" name="3 Resim" descr="Agrostis stolonifera.jpg"/>
          <p:cNvPicPr>
            <a:picLocks noChangeAspect="1"/>
          </p:cNvPicPr>
          <p:nvPr/>
        </p:nvPicPr>
        <p:blipFill>
          <a:blip r:embed="rId4"/>
          <a:srcRect/>
          <a:stretch>
            <a:fillRect/>
          </a:stretch>
        </p:blipFill>
        <p:spPr bwMode="auto">
          <a:xfrm>
            <a:off x="285750" y="4143375"/>
            <a:ext cx="4375150" cy="2368550"/>
          </a:xfrm>
          <a:prstGeom prst="rect">
            <a:avLst/>
          </a:prstGeom>
          <a:noFill/>
          <a:ln w="9525">
            <a:noFill/>
            <a:miter lim="800000"/>
            <a:headEnd/>
            <a:tailEnd/>
          </a:ln>
        </p:spPr>
      </p:pic>
      <p:sp>
        <p:nvSpPr>
          <p:cNvPr id="60421" name="4 Dikdörtgen"/>
          <p:cNvSpPr>
            <a:spLocks noChangeArrowheads="1"/>
          </p:cNvSpPr>
          <p:nvPr/>
        </p:nvSpPr>
        <p:spPr bwMode="auto">
          <a:xfrm>
            <a:off x="285750" y="180975"/>
            <a:ext cx="5643563"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indent="182563" algn="just">
              <a:defRPr/>
            </a:pPr>
            <a:r>
              <a:rPr lang="tr-TR" sz="2400" b="1" dirty="0">
                <a:solidFill>
                  <a:schemeClr val="tx1"/>
                </a:solidFill>
                <a:ea typeface="Times New Roman" pitchFamily="18" charset="0"/>
                <a:cs typeface="Arial" charset="0"/>
              </a:rPr>
              <a:t>Sülüklü </a:t>
            </a:r>
            <a:r>
              <a:rPr lang="tr-TR" sz="2400" b="1" dirty="0" err="1">
                <a:solidFill>
                  <a:schemeClr val="tx1"/>
                </a:solidFill>
                <a:ea typeface="Times New Roman" pitchFamily="18" charset="0"/>
                <a:cs typeface="Arial" charset="0"/>
              </a:rPr>
              <a:t>Tavusotu</a:t>
            </a:r>
            <a:r>
              <a:rPr lang="tr-TR" sz="2400" b="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Agrostis </a:t>
            </a:r>
            <a:r>
              <a:rPr lang="tr-TR" sz="2400" i="1" dirty="0" err="1">
                <a:solidFill>
                  <a:schemeClr val="tx1"/>
                </a:solidFill>
                <a:ea typeface="Times New Roman" pitchFamily="18" charset="0"/>
                <a:cs typeface="Arial" charset="0"/>
              </a:rPr>
              <a:t>stolonifera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www.accessclarkcounty.com/newsletters/sand_m/images/Mar_Las%20Vegas%20Blvd%20Turf.jpg"/>
          <p:cNvPicPr>
            <a:picLocks noChangeAspect="1" noChangeArrowheads="1"/>
          </p:cNvPicPr>
          <p:nvPr/>
        </p:nvPicPr>
        <p:blipFill>
          <a:blip r:embed="rId2"/>
          <a:srcRect/>
          <a:stretch>
            <a:fillRect/>
          </a:stretch>
        </p:blipFill>
        <p:spPr bwMode="auto">
          <a:xfrm>
            <a:off x="0" y="0"/>
            <a:ext cx="9136063" cy="6851650"/>
          </a:xfrm>
          <a:prstGeom prst="rect">
            <a:avLst/>
          </a:prstGeom>
          <a:noFill/>
          <a:ln w="9525">
            <a:noFill/>
            <a:miter lim="800000"/>
            <a:headEnd/>
            <a:tailEnd/>
          </a:ln>
        </p:spPr>
      </p:pic>
      <p:sp>
        <p:nvSpPr>
          <p:cNvPr id="8195" name="1 Dikdörtgen"/>
          <p:cNvSpPr>
            <a:spLocks noChangeArrowheads="1"/>
          </p:cNvSpPr>
          <p:nvPr/>
        </p:nvSpPr>
        <p:spPr bwMode="auto">
          <a:xfrm>
            <a:off x="214313" y="4500563"/>
            <a:ext cx="8286750" cy="2308225"/>
          </a:xfrm>
          <a:prstGeom prst="rect">
            <a:avLst/>
          </a:prstGeom>
          <a:noFill/>
          <a:ln w="9525">
            <a:noFill/>
            <a:miter lim="800000"/>
            <a:headEnd/>
            <a:tailEnd/>
          </a:ln>
        </p:spPr>
        <p:txBody>
          <a:bodyPr>
            <a:spAutoFit/>
          </a:bodyPr>
          <a:lstStyle/>
          <a:p>
            <a:pPr algn="just">
              <a:buFont typeface="Wingdings" pitchFamily="2" charset="2"/>
              <a:buChar char="ü"/>
            </a:pPr>
            <a:r>
              <a:rPr lang="tr-TR" b="1" dirty="0">
                <a:solidFill>
                  <a:schemeClr val="bg1"/>
                </a:solidFill>
              </a:rPr>
              <a:t> Gölgeye dayanımı çok zayıftır. </a:t>
            </a:r>
          </a:p>
          <a:p>
            <a:pPr algn="just">
              <a:buFont typeface="Wingdings" pitchFamily="2" charset="2"/>
              <a:buChar char="ü"/>
            </a:pPr>
            <a:endParaRPr lang="tr-TR" b="1" dirty="0">
              <a:solidFill>
                <a:schemeClr val="bg1"/>
              </a:solidFill>
            </a:endParaRPr>
          </a:p>
          <a:p>
            <a:pPr algn="just">
              <a:buFont typeface="Wingdings" pitchFamily="2" charset="2"/>
              <a:buChar char="ü"/>
            </a:pPr>
            <a:r>
              <a:rPr lang="tr-TR" b="1" dirty="0">
                <a:solidFill>
                  <a:schemeClr val="bg1"/>
                </a:solidFill>
              </a:rPr>
              <a:t> En iyi gelişimini drenajı iyi, verimli, nem tutabilen topraklarda yapar. Nötr veya hafif asit topraklarda (</a:t>
            </a:r>
            <a:r>
              <a:rPr lang="tr-TR" b="1" dirty="0" err="1">
                <a:solidFill>
                  <a:schemeClr val="bg1"/>
                </a:solidFill>
              </a:rPr>
              <a:t>pH</a:t>
            </a:r>
            <a:r>
              <a:rPr lang="tr-TR" b="1" dirty="0">
                <a:solidFill>
                  <a:schemeClr val="bg1"/>
                </a:solidFill>
              </a:rPr>
              <a:t> 6-7) iyi gelişir. </a:t>
            </a:r>
          </a:p>
          <a:p>
            <a:pPr algn="just">
              <a:buFont typeface="Wingdings" pitchFamily="2" charset="2"/>
              <a:buChar char="ü"/>
            </a:pPr>
            <a:endParaRPr lang="tr-TR" b="1" dirty="0">
              <a:solidFill>
                <a:schemeClr val="bg1"/>
              </a:solidFill>
            </a:endParaRPr>
          </a:p>
          <a:p>
            <a:pPr algn="just">
              <a:buFont typeface="Wingdings" pitchFamily="2" charset="2"/>
              <a:buChar char="ü"/>
            </a:pPr>
            <a:r>
              <a:rPr lang="tr-TR" b="1" dirty="0">
                <a:solidFill>
                  <a:schemeClr val="bg1"/>
                </a:solidFill>
              </a:rPr>
              <a:t> Su göllenen topraklarda büyük zarar görür. </a:t>
            </a:r>
          </a:p>
          <a:p>
            <a:pPr algn="just">
              <a:buFont typeface="Wingdings" pitchFamily="2" charset="2"/>
              <a:buChar char="ü"/>
            </a:pPr>
            <a:endParaRPr lang="tr-TR" b="1" dirty="0">
              <a:solidFill>
                <a:schemeClr val="bg1"/>
              </a:solidFill>
            </a:endParaRPr>
          </a:p>
          <a:p>
            <a:pPr algn="just">
              <a:buFont typeface="Wingdings" pitchFamily="2" charset="2"/>
              <a:buChar char="ü"/>
            </a:pPr>
            <a:r>
              <a:rPr lang="tr-TR" b="1" dirty="0">
                <a:solidFill>
                  <a:schemeClr val="bg1"/>
                </a:solidFill>
              </a:rPr>
              <a:t> Tuzluluğa orta derecede dayanıklıdır. </a:t>
            </a:r>
          </a:p>
        </p:txBody>
      </p:sp>
    </p:spTree>
  </p:cSld>
  <p:clrMapOvr>
    <a:masterClrMapping/>
  </p:clrMapOvr>
  <p:transition spd="slow">
    <p:split orient="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71682" name="Picture 6" descr="http://regionalexpress.hr/images/uploads/Agrostis_stolonifera_seeds.jpg"/>
          <p:cNvPicPr>
            <a:picLocks noChangeAspect="1" noChangeArrowheads="1"/>
          </p:cNvPicPr>
          <p:nvPr/>
        </p:nvPicPr>
        <p:blipFill>
          <a:blip r:embed="rId2" cstate="screen"/>
          <a:srcRect/>
          <a:stretch>
            <a:fillRect/>
          </a:stretch>
        </p:blipFill>
        <p:spPr bwMode="auto">
          <a:xfrm>
            <a:off x="681038" y="3286125"/>
            <a:ext cx="4513262" cy="3000375"/>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61443" name="Rectangle 1"/>
          <p:cNvSpPr>
            <a:spLocks noChangeArrowheads="1"/>
          </p:cNvSpPr>
          <p:nvPr/>
        </p:nvSpPr>
        <p:spPr bwMode="auto">
          <a:xfrm>
            <a:off x="357188" y="214313"/>
            <a:ext cx="8286750" cy="193899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indent="457200" algn="just">
              <a:defRPr/>
            </a:pPr>
            <a:r>
              <a:rPr lang="tr-TR" sz="2000" dirty="0">
                <a:solidFill>
                  <a:srgbClr val="000000"/>
                </a:solidFill>
                <a:ea typeface="Times New Roman" pitchFamily="18" charset="0"/>
                <a:cs typeface="Arial" charset="0"/>
              </a:rPr>
              <a:t>Uzun ömürlüdür.</a:t>
            </a:r>
          </a:p>
          <a:p>
            <a:pPr indent="457200" algn="just">
              <a:defRPr/>
            </a:pPr>
            <a:r>
              <a:rPr lang="tr-TR" sz="2000" dirty="0">
                <a:solidFill>
                  <a:srgbClr val="000000"/>
                </a:solidFill>
                <a:ea typeface="Times New Roman" pitchFamily="18" charset="0"/>
                <a:cs typeface="Arial" charset="0"/>
              </a:rPr>
              <a:t>Tohumların çimlenmesi ve kaplama hızı </a:t>
            </a:r>
            <a:r>
              <a:rPr lang="tr-TR" sz="2000" dirty="0" smtClean="0">
                <a:solidFill>
                  <a:srgbClr val="000000"/>
                </a:solidFill>
                <a:ea typeface="Times New Roman" pitchFamily="18" charset="0"/>
                <a:cs typeface="Arial" charset="0"/>
              </a:rPr>
              <a:t>yavaştır</a:t>
            </a:r>
            <a:r>
              <a:rPr lang="tr-TR" sz="2000" dirty="0">
                <a:solidFill>
                  <a:srgbClr val="000000"/>
                </a:solidFill>
                <a:ea typeface="Times New Roman" pitchFamily="18" charset="0"/>
                <a:cs typeface="Arial" charset="0"/>
              </a:rPr>
              <a:t>. Ancak sonra hızla gelişir. </a:t>
            </a:r>
          </a:p>
          <a:p>
            <a:pPr indent="457200" algn="just">
              <a:defRPr/>
            </a:pPr>
            <a:r>
              <a:rPr lang="tr-TR" sz="2000" dirty="0">
                <a:solidFill>
                  <a:srgbClr val="000000"/>
                </a:solidFill>
                <a:ea typeface="Times New Roman" pitchFamily="18" charset="0"/>
                <a:cs typeface="Arial" charset="0"/>
              </a:rPr>
              <a:t>Çok değişik hava şartlarına dayanıklıdır. Serin ve nemli bölgelerde iyi gelişir. Kış aylarında rengi değişir. </a:t>
            </a:r>
          </a:p>
          <a:p>
            <a:pPr indent="457200" algn="just">
              <a:defRPr/>
            </a:pPr>
            <a:r>
              <a:rPr lang="tr-TR" sz="2000" b="1" dirty="0">
                <a:solidFill>
                  <a:srgbClr val="000000"/>
                </a:solidFill>
                <a:ea typeface="Times New Roman" pitchFamily="18" charset="0"/>
                <a:cs typeface="Arial" charset="0"/>
              </a:rPr>
              <a:t>Gölgeye </a:t>
            </a:r>
            <a:r>
              <a:rPr lang="tr-TR" sz="2000" b="1" dirty="0" smtClean="0">
                <a:solidFill>
                  <a:srgbClr val="000000"/>
                </a:solidFill>
                <a:ea typeface="Times New Roman" pitchFamily="18" charset="0"/>
                <a:cs typeface="Arial" charset="0"/>
              </a:rPr>
              <a:t>dayanıklıdır</a:t>
            </a:r>
            <a:r>
              <a:rPr lang="tr-TR" sz="2000" dirty="0" smtClean="0">
                <a:solidFill>
                  <a:srgbClr val="000000"/>
                </a:solidFill>
                <a:ea typeface="Times New Roman" pitchFamily="18" charset="0"/>
                <a:cs typeface="Arial" charset="0"/>
              </a:rPr>
              <a:t>. </a:t>
            </a:r>
            <a:r>
              <a:rPr lang="tr-TR" sz="2000" dirty="0">
                <a:solidFill>
                  <a:srgbClr val="000000"/>
                </a:solidFill>
                <a:ea typeface="Times New Roman" pitchFamily="18" charset="0"/>
                <a:cs typeface="Arial" charset="0"/>
              </a:rPr>
              <a:t>Ancak </a:t>
            </a:r>
            <a:r>
              <a:rPr lang="tr-TR" sz="2000" dirty="0" smtClean="0">
                <a:solidFill>
                  <a:srgbClr val="000000"/>
                </a:solidFill>
                <a:ea typeface="Times New Roman" pitchFamily="18" charset="0"/>
                <a:cs typeface="Arial" charset="0"/>
              </a:rPr>
              <a:t>bol güneşli alanlarda çok iyi gelişir. </a:t>
            </a:r>
            <a:endParaRPr lang="tr-TR" sz="2000" dirty="0">
              <a:solidFill>
                <a:srgbClr val="000000"/>
              </a:solidFill>
              <a:ea typeface="Times New Roman" pitchFamily="18" charset="0"/>
              <a:cs typeface="Arial" charset="0"/>
            </a:endParaRPr>
          </a:p>
          <a:p>
            <a:pPr indent="457200" algn="just">
              <a:defRPr/>
            </a:pPr>
            <a:r>
              <a:rPr lang="tr-TR" sz="2000" b="1" dirty="0">
                <a:solidFill>
                  <a:srgbClr val="000000"/>
                </a:solidFill>
                <a:ea typeface="Times New Roman" pitchFamily="18" charset="0"/>
                <a:cs typeface="Arial" charset="0"/>
              </a:rPr>
              <a:t>En olumsuz yönü basılmaya ve çiğnenmeye dayanımının </a:t>
            </a:r>
            <a:r>
              <a:rPr lang="tr-TR" sz="2000" b="1" dirty="0" smtClean="0">
                <a:solidFill>
                  <a:srgbClr val="000000"/>
                </a:solidFill>
                <a:ea typeface="Times New Roman" pitchFamily="18" charset="0"/>
                <a:cs typeface="Arial" charset="0"/>
              </a:rPr>
              <a:t>zayıf </a:t>
            </a:r>
            <a:r>
              <a:rPr lang="tr-TR" sz="2000" b="1" dirty="0">
                <a:solidFill>
                  <a:srgbClr val="000000"/>
                </a:solidFill>
                <a:ea typeface="Times New Roman" pitchFamily="18" charset="0"/>
                <a:cs typeface="Arial" charset="0"/>
              </a:rPr>
              <a:t>olmasıdır. </a:t>
            </a:r>
            <a:endParaRPr lang="tr-TR" sz="2000" b="1" dirty="0">
              <a:ea typeface="Times New Roman" pitchFamily="18" charset="0"/>
              <a:cs typeface="Arial" charset="0"/>
            </a:endParaRPr>
          </a:p>
        </p:txBody>
      </p:sp>
      <p:pic>
        <p:nvPicPr>
          <p:cNvPr id="71684" name="2 Resim" descr="Agrostis stolinifes.jpg"/>
          <p:cNvPicPr>
            <a:picLocks noChangeAspect="1"/>
          </p:cNvPicPr>
          <p:nvPr/>
        </p:nvPicPr>
        <p:blipFill>
          <a:blip r:embed="rId3"/>
          <a:srcRect/>
          <a:stretch>
            <a:fillRect/>
          </a:stretch>
        </p:blipFill>
        <p:spPr bwMode="auto">
          <a:xfrm>
            <a:off x="5357813" y="4429125"/>
            <a:ext cx="2994025" cy="220027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71685" name="Picture 4" descr="http://www.redjardin.com/images/cesped/Agrostis%20stolonifera%20-%20agrostis.JPG"/>
          <p:cNvPicPr>
            <a:picLocks noChangeAspect="1" noChangeArrowheads="1"/>
          </p:cNvPicPr>
          <p:nvPr/>
        </p:nvPicPr>
        <p:blipFill>
          <a:blip r:embed="rId4"/>
          <a:srcRect/>
          <a:stretch>
            <a:fillRect/>
          </a:stretch>
        </p:blipFill>
        <p:spPr bwMode="auto">
          <a:xfrm>
            <a:off x="5357818" y="2786058"/>
            <a:ext cx="3013075" cy="1908175"/>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ransition spd="slow">
    <p:split orient="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1 Dikdörtgen"/>
          <p:cNvSpPr>
            <a:spLocks noChangeArrowheads="1"/>
          </p:cNvSpPr>
          <p:nvPr/>
        </p:nvSpPr>
        <p:spPr bwMode="auto">
          <a:xfrm>
            <a:off x="714375" y="500042"/>
            <a:ext cx="7786715" cy="224676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just" eaLnBrk="0" hangingPunct="0">
              <a:defRPr/>
            </a:pPr>
            <a:r>
              <a:rPr lang="tr-TR" sz="2000" dirty="0">
                <a:solidFill>
                  <a:schemeClr val="bg1"/>
                </a:solidFill>
                <a:ea typeface="Times New Roman" pitchFamily="18" charset="0"/>
                <a:cs typeface="Arial" charset="0"/>
              </a:rPr>
              <a:t>Düzenli ve derinden </a:t>
            </a:r>
            <a:r>
              <a:rPr lang="tr-TR" sz="2000" dirty="0" smtClean="0">
                <a:solidFill>
                  <a:schemeClr val="bg1"/>
                </a:solidFill>
                <a:ea typeface="Times New Roman" pitchFamily="18" charset="0"/>
                <a:cs typeface="Arial" charset="0"/>
              </a:rPr>
              <a:t>biçilirse </a:t>
            </a:r>
            <a:r>
              <a:rPr lang="tr-TR" sz="2000" dirty="0">
                <a:solidFill>
                  <a:schemeClr val="bg1"/>
                </a:solidFill>
                <a:ea typeface="Times New Roman" pitchFamily="18" charset="0"/>
                <a:cs typeface="Arial" charset="0"/>
              </a:rPr>
              <a:t>çok güzel, ince yapılı ve sıkı bir çim oluşturur. </a:t>
            </a:r>
            <a:endParaRPr lang="tr-TR" sz="2000" dirty="0" smtClean="0">
              <a:solidFill>
                <a:schemeClr val="bg1"/>
              </a:solidFill>
              <a:ea typeface="Times New Roman" pitchFamily="18" charset="0"/>
              <a:cs typeface="Arial" charset="0"/>
            </a:endParaRPr>
          </a:p>
          <a:p>
            <a:pPr algn="just" eaLnBrk="0" hangingPunct="0">
              <a:defRPr/>
            </a:pPr>
            <a:endParaRPr lang="tr-TR" sz="2000" b="1" u="sng" dirty="0" smtClean="0">
              <a:solidFill>
                <a:schemeClr val="bg1"/>
              </a:solidFill>
              <a:ea typeface="Times New Roman" pitchFamily="18" charset="0"/>
              <a:cs typeface="Arial" charset="0"/>
            </a:endParaRPr>
          </a:p>
          <a:p>
            <a:pPr algn="just" eaLnBrk="0" hangingPunct="0">
              <a:defRPr/>
            </a:pPr>
            <a:r>
              <a:rPr lang="tr-TR" sz="2000" b="1" u="sng" dirty="0" smtClean="0">
                <a:solidFill>
                  <a:schemeClr val="bg1"/>
                </a:solidFill>
                <a:ea typeface="Times New Roman" pitchFamily="18" charset="0"/>
                <a:cs typeface="Arial" charset="0"/>
              </a:rPr>
              <a:t>Bowling </a:t>
            </a:r>
            <a:r>
              <a:rPr lang="tr-TR" sz="2000" b="1" u="sng" dirty="0">
                <a:solidFill>
                  <a:schemeClr val="bg1"/>
                </a:solidFill>
                <a:ea typeface="Times New Roman" pitchFamily="18" charset="0"/>
                <a:cs typeface="Arial" charset="0"/>
              </a:rPr>
              <a:t>ve golf sahaları, özel park ve bahçeler için </a:t>
            </a:r>
            <a:r>
              <a:rPr lang="tr-TR" sz="2000" b="1" u="sng" dirty="0" smtClean="0">
                <a:solidFill>
                  <a:schemeClr val="bg1"/>
                </a:solidFill>
                <a:ea typeface="Times New Roman" pitchFamily="18" charset="0"/>
                <a:cs typeface="Arial" charset="0"/>
              </a:rPr>
              <a:t>idealdir</a:t>
            </a:r>
            <a:r>
              <a:rPr lang="tr-TR" sz="2000" dirty="0" smtClean="0">
                <a:solidFill>
                  <a:schemeClr val="bg1"/>
                </a:solidFill>
                <a:ea typeface="Times New Roman" pitchFamily="18" charset="0"/>
                <a:cs typeface="Arial" charset="0"/>
              </a:rPr>
              <a:t>. </a:t>
            </a:r>
            <a:endParaRPr lang="tr-TR" sz="2000" dirty="0">
              <a:solidFill>
                <a:schemeClr val="bg1"/>
              </a:solidFill>
              <a:ea typeface="Times New Roman" pitchFamily="18" charset="0"/>
              <a:cs typeface="Arial" charset="0"/>
            </a:endParaRPr>
          </a:p>
          <a:p>
            <a:pPr algn="just" eaLnBrk="0" hangingPunct="0">
              <a:defRPr/>
            </a:pPr>
            <a:endParaRPr lang="tr-TR" sz="2000" b="1" u="sng" dirty="0" smtClean="0">
              <a:solidFill>
                <a:schemeClr val="bg1"/>
              </a:solidFill>
              <a:ea typeface="Times New Roman" pitchFamily="18" charset="0"/>
              <a:cs typeface="Arial" charset="0"/>
            </a:endParaRPr>
          </a:p>
          <a:p>
            <a:pPr algn="just" eaLnBrk="0" hangingPunct="0">
              <a:defRPr/>
            </a:pPr>
            <a:r>
              <a:rPr lang="tr-TR" sz="2000" b="1" u="sng" dirty="0" smtClean="0">
                <a:solidFill>
                  <a:schemeClr val="bg1"/>
                </a:solidFill>
                <a:ea typeface="Times New Roman" pitchFamily="18" charset="0"/>
                <a:cs typeface="Arial" charset="0"/>
              </a:rPr>
              <a:t>Derin </a:t>
            </a:r>
            <a:r>
              <a:rPr lang="tr-TR" sz="2000" b="1" u="sng" dirty="0">
                <a:solidFill>
                  <a:schemeClr val="bg1"/>
                </a:solidFill>
                <a:ea typeface="Times New Roman" pitchFamily="18" charset="0"/>
                <a:cs typeface="Arial" charset="0"/>
              </a:rPr>
              <a:t>biçime çok dayanıklıdır</a:t>
            </a:r>
            <a:r>
              <a:rPr lang="tr-TR" sz="2000" b="1" dirty="0">
                <a:solidFill>
                  <a:schemeClr val="bg1"/>
                </a:solidFill>
                <a:ea typeface="Times New Roman" pitchFamily="18" charset="0"/>
                <a:cs typeface="Arial" charset="0"/>
              </a:rPr>
              <a:t>. </a:t>
            </a:r>
            <a:r>
              <a:rPr lang="tr-TR" sz="2000" dirty="0">
                <a:solidFill>
                  <a:schemeClr val="bg1"/>
                </a:solidFill>
                <a:ea typeface="Times New Roman" pitchFamily="18" charset="0"/>
                <a:cs typeface="Arial" charset="0"/>
              </a:rPr>
              <a:t>Kaliteli bir çim için </a:t>
            </a:r>
            <a:r>
              <a:rPr lang="tr-TR" sz="2000" b="1" dirty="0">
                <a:solidFill>
                  <a:schemeClr val="bg1"/>
                </a:solidFill>
                <a:ea typeface="Times New Roman" pitchFamily="18" charset="0"/>
                <a:cs typeface="Arial" charset="0"/>
              </a:rPr>
              <a:t>1.5 </a:t>
            </a:r>
            <a:r>
              <a:rPr lang="tr-TR" sz="2000" b="1" dirty="0" err="1">
                <a:solidFill>
                  <a:schemeClr val="bg1"/>
                </a:solidFill>
                <a:ea typeface="Times New Roman" pitchFamily="18" charset="0"/>
                <a:cs typeface="Arial" charset="0"/>
              </a:rPr>
              <a:t>cm’den</a:t>
            </a:r>
            <a:r>
              <a:rPr lang="tr-TR" sz="2000" b="1" dirty="0">
                <a:solidFill>
                  <a:schemeClr val="bg1"/>
                </a:solidFill>
                <a:ea typeface="Times New Roman" pitchFamily="18" charset="0"/>
                <a:cs typeface="Arial" charset="0"/>
              </a:rPr>
              <a:t> </a:t>
            </a:r>
            <a:r>
              <a:rPr lang="tr-TR" sz="2000" dirty="0">
                <a:solidFill>
                  <a:schemeClr val="bg1"/>
                </a:solidFill>
                <a:ea typeface="Times New Roman" pitchFamily="18" charset="0"/>
                <a:cs typeface="Arial" charset="0"/>
              </a:rPr>
              <a:t>daha derinden biçim yapılmalıdır. İyi bakım şartlarında 0.5 cm derinden yapılan biçimlerden zarar görmez. </a:t>
            </a:r>
          </a:p>
        </p:txBody>
      </p:sp>
      <p:pic>
        <p:nvPicPr>
          <p:cNvPr id="72707" name="Picture 4" descr="https://www.bestcourseforgolf.org/images/powerscourt_general.jpg"/>
          <p:cNvPicPr>
            <a:picLocks noChangeAspect="1" noChangeArrowheads="1"/>
          </p:cNvPicPr>
          <p:nvPr/>
        </p:nvPicPr>
        <p:blipFill>
          <a:blip r:embed="rId2"/>
          <a:srcRect/>
          <a:stretch>
            <a:fillRect/>
          </a:stretch>
        </p:blipFill>
        <p:spPr bwMode="auto">
          <a:xfrm>
            <a:off x="2143125" y="3071813"/>
            <a:ext cx="4429125" cy="3314700"/>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transition spd="slow">
    <p:split orient="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6" descr="http://www.pitchcare.com.au/image/L/o4TSBUlPRg.jpg"/>
          <p:cNvPicPr>
            <a:picLocks noChangeAspect="1" noChangeArrowheads="1"/>
          </p:cNvPicPr>
          <p:nvPr/>
        </p:nvPicPr>
        <p:blipFill>
          <a:blip r:embed="rId2"/>
          <a:srcRect/>
          <a:stretch>
            <a:fillRect/>
          </a:stretch>
        </p:blipFill>
        <p:spPr bwMode="auto">
          <a:xfrm>
            <a:off x="0" y="0"/>
            <a:ext cx="9144000" cy="6843713"/>
          </a:xfrm>
          <a:prstGeom prst="rect">
            <a:avLst/>
          </a:prstGeom>
          <a:noFill/>
          <a:ln w="9525">
            <a:noFill/>
            <a:miter lim="800000"/>
            <a:headEnd/>
            <a:tailEnd/>
          </a:ln>
        </p:spPr>
      </p:pic>
      <p:sp>
        <p:nvSpPr>
          <p:cNvPr id="63490" name="1 Dikdörtgen"/>
          <p:cNvSpPr>
            <a:spLocks noChangeArrowheads="1"/>
          </p:cNvSpPr>
          <p:nvPr/>
        </p:nvSpPr>
        <p:spPr bwMode="auto">
          <a:xfrm>
            <a:off x="285750" y="195263"/>
            <a:ext cx="7929563" cy="172354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indent="457200" algn="just" eaLnBrk="0" hangingPunct="0">
              <a:buFont typeface="Wingdings" pitchFamily="2" charset="2"/>
              <a:buChar char="Ø"/>
              <a:defRPr/>
            </a:pPr>
            <a:r>
              <a:rPr lang="tr-TR" sz="2000" dirty="0">
                <a:solidFill>
                  <a:schemeClr val="bg1"/>
                </a:solidFill>
                <a:ea typeface="Times New Roman" pitchFamily="18" charset="0"/>
                <a:cs typeface="Arial" charset="0"/>
              </a:rPr>
              <a:t>Azotlu gübreleme kaliteyi artırır. </a:t>
            </a:r>
          </a:p>
          <a:p>
            <a:pPr indent="457200" algn="just" eaLnBrk="0" hangingPunct="0">
              <a:defRPr/>
            </a:pPr>
            <a:r>
              <a:rPr lang="tr-TR" sz="2000" dirty="0">
                <a:solidFill>
                  <a:schemeClr val="bg1"/>
                </a:solidFill>
                <a:ea typeface="Times New Roman" pitchFamily="18" charset="0"/>
                <a:cs typeface="Arial" charset="0"/>
              </a:rPr>
              <a:t>Derinden biçim yapılan alanlarda aylık </a:t>
            </a:r>
            <a:r>
              <a:rPr lang="tr-TR" sz="2400" b="1" dirty="0">
                <a:solidFill>
                  <a:schemeClr val="bg1"/>
                </a:solidFill>
                <a:ea typeface="Times New Roman" pitchFamily="18" charset="0"/>
                <a:cs typeface="Arial" charset="0"/>
              </a:rPr>
              <a:t>4-7 </a:t>
            </a:r>
            <a:r>
              <a:rPr lang="tr-TR" b="1" dirty="0">
                <a:solidFill>
                  <a:schemeClr val="bg1"/>
                </a:solidFill>
                <a:ea typeface="Times New Roman" pitchFamily="18" charset="0"/>
                <a:cs typeface="Arial" charset="0"/>
              </a:rPr>
              <a:t>gr/m</a:t>
            </a:r>
            <a:r>
              <a:rPr lang="tr-TR" b="1" baseline="30000" dirty="0">
                <a:solidFill>
                  <a:schemeClr val="bg1"/>
                </a:solidFill>
                <a:ea typeface="Times New Roman" pitchFamily="18" charset="0"/>
                <a:cs typeface="Arial" charset="0"/>
              </a:rPr>
              <a:t>2</a:t>
            </a:r>
            <a:r>
              <a:rPr lang="tr-TR" dirty="0">
                <a:solidFill>
                  <a:schemeClr val="bg1"/>
                </a:solidFill>
                <a:ea typeface="Times New Roman" pitchFamily="18" charset="0"/>
                <a:cs typeface="Arial" charset="0"/>
              </a:rPr>
              <a:t>, </a:t>
            </a:r>
          </a:p>
          <a:p>
            <a:pPr indent="457200" algn="just" eaLnBrk="0" hangingPunct="0">
              <a:defRPr/>
            </a:pPr>
            <a:r>
              <a:rPr lang="tr-TR" sz="2000" dirty="0">
                <a:solidFill>
                  <a:schemeClr val="bg1"/>
                </a:solidFill>
                <a:ea typeface="Times New Roman" pitchFamily="18" charset="0"/>
                <a:cs typeface="Arial" charset="0"/>
              </a:rPr>
              <a:t>daha yüksekten </a:t>
            </a:r>
            <a:r>
              <a:rPr lang="tr-TR" sz="2000" dirty="0" smtClean="0">
                <a:solidFill>
                  <a:schemeClr val="bg1"/>
                </a:solidFill>
                <a:ea typeface="Times New Roman" pitchFamily="18" charset="0"/>
                <a:cs typeface="Arial" charset="0"/>
              </a:rPr>
              <a:t>biçimlerde </a:t>
            </a:r>
            <a:r>
              <a:rPr lang="tr-TR" sz="2000" dirty="0">
                <a:solidFill>
                  <a:schemeClr val="bg1"/>
                </a:solidFill>
                <a:ea typeface="Times New Roman" pitchFamily="18" charset="0"/>
                <a:cs typeface="Arial" charset="0"/>
              </a:rPr>
              <a:t>ise aylık </a:t>
            </a:r>
            <a:r>
              <a:rPr lang="tr-TR" sz="2400" b="1" dirty="0">
                <a:solidFill>
                  <a:schemeClr val="bg1"/>
                </a:solidFill>
                <a:ea typeface="Times New Roman" pitchFamily="18" charset="0"/>
                <a:cs typeface="Arial" charset="0"/>
              </a:rPr>
              <a:t>2-4 </a:t>
            </a:r>
            <a:r>
              <a:rPr lang="tr-TR" b="1" dirty="0">
                <a:solidFill>
                  <a:schemeClr val="bg1"/>
                </a:solidFill>
                <a:ea typeface="Times New Roman" pitchFamily="18" charset="0"/>
                <a:cs typeface="Arial" charset="0"/>
              </a:rPr>
              <a:t>gr/m</a:t>
            </a:r>
            <a:r>
              <a:rPr lang="tr-TR" b="1" baseline="30000" dirty="0">
                <a:solidFill>
                  <a:schemeClr val="bg1"/>
                </a:solidFill>
                <a:ea typeface="Times New Roman" pitchFamily="18" charset="0"/>
                <a:cs typeface="Arial" charset="0"/>
              </a:rPr>
              <a:t>2</a:t>
            </a:r>
            <a:r>
              <a:rPr lang="tr-TR" b="1" dirty="0">
                <a:solidFill>
                  <a:schemeClr val="bg1"/>
                </a:solidFill>
                <a:ea typeface="Times New Roman" pitchFamily="18" charset="0"/>
                <a:cs typeface="Arial" charset="0"/>
              </a:rPr>
              <a:t> N</a:t>
            </a:r>
            <a:endParaRPr lang="tr-TR" dirty="0">
              <a:solidFill>
                <a:schemeClr val="bg1"/>
              </a:solidFill>
              <a:ea typeface="Times New Roman" pitchFamily="18" charset="0"/>
              <a:cs typeface="Arial" charset="0"/>
            </a:endParaRPr>
          </a:p>
          <a:p>
            <a:pPr indent="457200" algn="just" eaLnBrk="0" hangingPunct="0">
              <a:defRPr/>
            </a:pPr>
            <a:endParaRPr lang="tr-TR" dirty="0">
              <a:solidFill>
                <a:schemeClr val="bg1"/>
              </a:solidFill>
              <a:ea typeface="Times New Roman" pitchFamily="18" charset="0"/>
              <a:cs typeface="Arial" charset="0"/>
            </a:endParaRPr>
          </a:p>
          <a:p>
            <a:pPr indent="457200" algn="just" eaLnBrk="0" hangingPunct="0">
              <a:buFont typeface="Wingdings" pitchFamily="2" charset="2"/>
              <a:buChar char="Ø"/>
              <a:defRPr/>
            </a:pPr>
            <a:r>
              <a:rPr lang="tr-TR" sz="2000" dirty="0" smtClean="0">
                <a:solidFill>
                  <a:schemeClr val="bg1"/>
                </a:solidFill>
                <a:ea typeface="Times New Roman" pitchFamily="18" charset="0"/>
                <a:cs typeface="Arial" charset="0"/>
              </a:rPr>
              <a:t>Düzenli sulama </a:t>
            </a:r>
            <a:r>
              <a:rPr lang="tr-TR" sz="2000" dirty="0">
                <a:solidFill>
                  <a:schemeClr val="bg1"/>
                </a:solidFill>
                <a:ea typeface="Times New Roman" pitchFamily="18" charset="0"/>
                <a:cs typeface="Arial" charset="0"/>
              </a:rPr>
              <a:t>çim </a:t>
            </a:r>
            <a:r>
              <a:rPr lang="tr-TR" sz="2000" dirty="0" smtClean="0">
                <a:solidFill>
                  <a:schemeClr val="bg1"/>
                </a:solidFill>
                <a:ea typeface="Times New Roman" pitchFamily="18" charset="0"/>
                <a:cs typeface="Arial" charset="0"/>
              </a:rPr>
              <a:t>kalitesini yükseltir. </a:t>
            </a:r>
            <a:endParaRPr lang="tr-TR" sz="2000" dirty="0">
              <a:solidFill>
                <a:schemeClr val="bg1"/>
              </a:solidFill>
              <a:ea typeface="Times New Roman" pitchFamily="18" charset="0"/>
              <a:cs typeface="Arial" charset="0"/>
            </a:endParaRPr>
          </a:p>
        </p:txBody>
      </p:sp>
      <p:sp>
        <p:nvSpPr>
          <p:cNvPr id="63492" name="3 Dikdörtgen"/>
          <p:cNvSpPr>
            <a:spLocks noChangeArrowheads="1"/>
          </p:cNvSpPr>
          <p:nvPr/>
        </p:nvSpPr>
        <p:spPr bwMode="auto">
          <a:xfrm>
            <a:off x="4071938" y="2571750"/>
            <a:ext cx="4357714" cy="107721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indent="457200" algn="just" eaLnBrk="0" hangingPunct="0">
              <a:buFont typeface="Wingdings" pitchFamily="2" charset="2"/>
              <a:buChar char="Ø"/>
              <a:defRPr/>
            </a:pPr>
            <a:r>
              <a:rPr lang="tr-TR" sz="2400" b="1" dirty="0">
                <a:solidFill>
                  <a:schemeClr val="bg1"/>
                </a:solidFill>
                <a:ea typeface="Times New Roman" pitchFamily="18" charset="0"/>
                <a:cs typeface="Arial" charset="0"/>
              </a:rPr>
              <a:t>tohumla veya vejetatif</a:t>
            </a:r>
            <a:r>
              <a:rPr lang="tr-TR" dirty="0">
                <a:solidFill>
                  <a:schemeClr val="bg1"/>
                </a:solidFill>
                <a:ea typeface="Times New Roman" pitchFamily="18" charset="0"/>
                <a:cs typeface="Arial" charset="0"/>
              </a:rPr>
              <a:t> </a:t>
            </a:r>
            <a:r>
              <a:rPr lang="tr-TR" sz="2000" dirty="0">
                <a:solidFill>
                  <a:schemeClr val="bg1"/>
                </a:solidFill>
                <a:ea typeface="Times New Roman" pitchFamily="18" charset="0"/>
                <a:cs typeface="Arial" charset="0"/>
              </a:rPr>
              <a:t>olarak üretilebilir Tohumları çok küçüktür. </a:t>
            </a:r>
          </a:p>
          <a:p>
            <a:pPr indent="457200" algn="just" eaLnBrk="0" hangingPunct="0">
              <a:buFont typeface="Wingdings" pitchFamily="2" charset="2"/>
              <a:buChar char="Ø"/>
              <a:defRPr/>
            </a:pPr>
            <a:r>
              <a:rPr lang="tr-TR" sz="2000" dirty="0">
                <a:solidFill>
                  <a:schemeClr val="bg1"/>
                </a:solidFill>
                <a:ea typeface="Times New Roman" pitchFamily="18" charset="0"/>
                <a:cs typeface="Arial" charset="0"/>
              </a:rPr>
              <a:t>Vejetatif üretimi </a:t>
            </a:r>
            <a:r>
              <a:rPr lang="tr-TR" sz="2000" dirty="0" smtClean="0">
                <a:solidFill>
                  <a:schemeClr val="bg1"/>
                </a:solidFill>
                <a:ea typeface="Times New Roman" pitchFamily="18" charset="0"/>
                <a:cs typeface="Arial" charset="0"/>
              </a:rPr>
              <a:t>oldukça </a:t>
            </a:r>
            <a:r>
              <a:rPr lang="tr-TR" sz="2000" dirty="0">
                <a:solidFill>
                  <a:schemeClr val="bg1"/>
                </a:solidFill>
                <a:ea typeface="Times New Roman" pitchFamily="18" charset="0"/>
                <a:cs typeface="Arial" charset="0"/>
              </a:rPr>
              <a:t>kolaydır.</a:t>
            </a:r>
          </a:p>
        </p:txBody>
      </p:sp>
    </p:spTree>
  </p:cSld>
  <p:clrMapOvr>
    <a:masterClrMapping/>
  </p:clrMapOvr>
  <p:transition spd="slow">
    <p:split orient="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642938" y="1214438"/>
            <a:ext cx="8001000" cy="409342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just">
              <a:defRPr/>
            </a:pPr>
            <a:r>
              <a:rPr lang="tr-TR" sz="2000" dirty="0"/>
              <a:t>Yaz döneminde Akdeniz iklim kuşağında görülen “</a:t>
            </a:r>
            <a:r>
              <a:rPr lang="tr-TR" sz="2000" b="1" u="sng" dirty="0"/>
              <a:t>Sıcaklık Stresi</a:t>
            </a:r>
            <a:r>
              <a:rPr lang="tr-TR" sz="2000" dirty="0"/>
              <a:t>” ne dayanma yönünden başarılı bir buğdaygildir.</a:t>
            </a:r>
          </a:p>
          <a:p>
            <a:pPr algn="just">
              <a:defRPr/>
            </a:pPr>
            <a:endParaRPr lang="tr-TR" sz="2000" dirty="0"/>
          </a:p>
          <a:p>
            <a:pPr algn="just">
              <a:defRPr/>
            </a:pPr>
            <a:r>
              <a:rPr lang="tr-TR" sz="2000" dirty="0"/>
              <a:t>Kışın sararan bermuda çimi alanlarının yeşillendirilmesi amacıyla sonbaharda “</a:t>
            </a:r>
            <a:r>
              <a:rPr lang="tr-TR" sz="2000" b="1" u="sng" dirty="0"/>
              <a:t>üstten tohumlama</a:t>
            </a:r>
            <a:r>
              <a:rPr lang="tr-TR" sz="2000" dirty="0"/>
              <a:t>” yapılabilir. Ancak bu durumda karışıma </a:t>
            </a:r>
            <a:r>
              <a:rPr lang="tr-TR" sz="2000" dirty="0" err="1"/>
              <a:t>italyan</a:t>
            </a:r>
            <a:r>
              <a:rPr lang="tr-TR" sz="2000" dirty="0"/>
              <a:t> çimi de katılmalıdır.</a:t>
            </a:r>
          </a:p>
          <a:p>
            <a:pPr algn="just">
              <a:defRPr/>
            </a:pPr>
            <a:endParaRPr lang="tr-TR" sz="2000" dirty="0"/>
          </a:p>
          <a:p>
            <a:pPr algn="just">
              <a:defRPr/>
            </a:pPr>
            <a:r>
              <a:rPr lang="tr-TR" sz="2000" dirty="0"/>
              <a:t>Yüksekten yapılan biçimlerde sürgünlerin üst üste yığılması, ölü dokuların üst üste birikmesi sonucu “</a:t>
            </a:r>
            <a:r>
              <a:rPr lang="tr-TR" sz="2000" b="1" u="sng" dirty="0"/>
              <a:t>keçeleşme</a:t>
            </a:r>
            <a:r>
              <a:rPr lang="tr-TR" sz="2000" dirty="0"/>
              <a:t>” sorunu olur.(0,75 cm de bile)</a:t>
            </a:r>
          </a:p>
          <a:p>
            <a:pPr algn="just">
              <a:defRPr/>
            </a:pPr>
            <a:endParaRPr lang="tr-TR" sz="2000" dirty="0"/>
          </a:p>
          <a:p>
            <a:pPr algn="just">
              <a:defRPr/>
            </a:pPr>
            <a:r>
              <a:rPr lang="tr-TR" sz="2000" dirty="0"/>
              <a:t>Vegetatif üretimi masraflı ve zaman alıcıdır. </a:t>
            </a:r>
          </a:p>
          <a:p>
            <a:pPr algn="just">
              <a:defRPr/>
            </a:pPr>
            <a:r>
              <a:rPr lang="tr-TR" sz="2000" dirty="0"/>
              <a:t>Tohumla üretilenlerde renk dalgalanmaları görülürken,</a:t>
            </a:r>
          </a:p>
          <a:p>
            <a:pPr algn="just">
              <a:defRPr/>
            </a:pPr>
            <a:r>
              <a:rPr lang="tr-TR" sz="2000" dirty="0"/>
              <a:t>Çelikle üretilenler daha üniform ve tek renkli olur.</a:t>
            </a:r>
          </a:p>
        </p:txBody>
      </p:sp>
      <p:sp>
        <p:nvSpPr>
          <p:cNvPr id="74755" name="2 Dikdörtgen"/>
          <p:cNvSpPr>
            <a:spLocks noChangeArrowheads="1"/>
          </p:cNvSpPr>
          <p:nvPr/>
        </p:nvSpPr>
        <p:spPr bwMode="auto">
          <a:xfrm>
            <a:off x="6929438" y="285750"/>
            <a:ext cx="1250950" cy="369888"/>
          </a:xfrm>
          <a:prstGeom prst="rect">
            <a:avLst/>
          </a:prstGeom>
          <a:noFill/>
          <a:ln w="9525">
            <a:noFill/>
            <a:miter lim="800000"/>
            <a:headEnd/>
            <a:tailEnd/>
          </a:ln>
        </p:spPr>
        <p:txBody>
          <a:bodyPr wrap="none">
            <a:spAutoFit/>
          </a:bodyPr>
          <a:lstStyle/>
          <a:p>
            <a:r>
              <a:rPr lang="tr-TR" b="1">
                <a:solidFill>
                  <a:srgbClr val="C00000"/>
                </a:solidFill>
                <a:cs typeface="Times New Roman" pitchFamily="18" charset="0"/>
              </a:rPr>
              <a:t>kitapta yok</a:t>
            </a:r>
            <a:endParaRPr lang="tr-TR">
              <a:solidFill>
                <a:srgbClr val="C00000"/>
              </a:solidFill>
            </a:endParaRPr>
          </a:p>
        </p:txBody>
      </p:sp>
      <p:sp>
        <p:nvSpPr>
          <p:cNvPr id="4" name="3 5-Nokta Yıldız"/>
          <p:cNvSpPr/>
          <p:nvPr/>
        </p:nvSpPr>
        <p:spPr bwMode="auto">
          <a:xfrm>
            <a:off x="8215313" y="142875"/>
            <a:ext cx="571500" cy="571500"/>
          </a:xfrm>
          <a:prstGeom prst="star5">
            <a:avLst/>
          </a:prstGeom>
          <a:solidFill>
            <a:srgbClr val="FF0000"/>
          </a:solidFill>
          <a:ln w="9525">
            <a:solidFill>
              <a:schemeClr val="tx1"/>
            </a:solidFill>
            <a:miter lim="800000"/>
            <a:headEnd/>
            <a:tailEnd/>
          </a:ln>
          <a:effectLst/>
        </p:spPr>
        <p:txBody>
          <a:bodyPr anchor="ctr">
            <a:spAutoFit/>
          </a:bodyPr>
          <a:lstStyle/>
          <a:p>
            <a:pPr algn="just">
              <a:defRPr/>
            </a:pPr>
            <a:endParaRPr lang="tr-TR" b="1" dirty="0">
              <a:ea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5778" name="Picture 6" descr="http://www.thegrassseedstore.co.uk/images/Putting%20Green%20Grass%20Seed.gif"/>
          <p:cNvPicPr>
            <a:picLocks noChangeAspect="1" noChangeArrowheads="1"/>
          </p:cNvPicPr>
          <p:nvPr/>
        </p:nvPicPr>
        <p:blipFill>
          <a:blip r:embed="rId2"/>
          <a:srcRect/>
          <a:stretch>
            <a:fillRect/>
          </a:stretch>
        </p:blipFill>
        <p:spPr bwMode="auto">
          <a:xfrm>
            <a:off x="857250" y="1762125"/>
            <a:ext cx="7643813" cy="5095875"/>
          </a:xfrm>
          <a:prstGeom prst="rect">
            <a:avLst/>
          </a:prstGeom>
          <a:ln>
            <a:noFill/>
          </a:ln>
          <a:effectLst>
            <a:outerShdw blurRad="292100" dist="139700" dir="2700000" algn="tl" rotWithShape="0">
              <a:srgbClr val="333333">
                <a:alpha val="65000"/>
              </a:srgbClr>
            </a:outerShdw>
          </a:effectLst>
        </p:spPr>
      </p:pic>
      <p:sp>
        <p:nvSpPr>
          <p:cNvPr id="64514" name="Rectangle 1"/>
          <p:cNvSpPr>
            <a:spLocks noChangeArrowheads="1"/>
          </p:cNvSpPr>
          <p:nvPr/>
        </p:nvSpPr>
        <p:spPr bwMode="auto">
          <a:xfrm>
            <a:off x="500063" y="857250"/>
            <a:ext cx="8143875" cy="163195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indent="457200" algn="just" eaLnBrk="0" hangingPunct="0">
              <a:defRPr/>
            </a:pPr>
            <a:r>
              <a:rPr lang="tr-TR" sz="2000" dirty="0">
                <a:solidFill>
                  <a:srgbClr val="000000"/>
                </a:solidFill>
                <a:ea typeface="Times New Roman" pitchFamily="18" charset="0"/>
                <a:cs typeface="Arial" charset="0"/>
              </a:rPr>
              <a:t>Kısa boylu, ince yapılı, yaprakları narin, </a:t>
            </a:r>
          </a:p>
          <a:p>
            <a:pPr indent="457200" algn="just" eaLnBrk="0" hangingPunct="0">
              <a:defRPr/>
            </a:pPr>
            <a:r>
              <a:rPr lang="tr-TR" sz="2000" dirty="0" smtClean="0">
                <a:solidFill>
                  <a:srgbClr val="000000"/>
                </a:solidFill>
                <a:ea typeface="Times New Roman" pitchFamily="18" charset="0"/>
                <a:cs typeface="Arial" charset="0"/>
              </a:rPr>
              <a:t>Kısa </a:t>
            </a:r>
            <a:r>
              <a:rPr lang="tr-TR" sz="2000" dirty="0">
                <a:solidFill>
                  <a:srgbClr val="000000"/>
                </a:solidFill>
                <a:ea typeface="Times New Roman" pitchFamily="18" charset="0"/>
                <a:cs typeface="Arial" charset="0"/>
              </a:rPr>
              <a:t>sülük ve köksaplarla oldukça yavaş gelişir. </a:t>
            </a:r>
          </a:p>
          <a:p>
            <a:pPr indent="457200" algn="just" eaLnBrk="0" hangingPunct="0">
              <a:defRPr/>
            </a:pPr>
            <a:r>
              <a:rPr lang="tr-TR" sz="2000" dirty="0">
                <a:solidFill>
                  <a:srgbClr val="000000"/>
                </a:solidFill>
                <a:ea typeface="Times New Roman" pitchFamily="18" charset="0"/>
                <a:cs typeface="Arial" charset="0"/>
              </a:rPr>
              <a:t>Tohumların çimlenmesi ve fidelerin kaplama hızı biraz daha yüksektir. Bu nedenle </a:t>
            </a:r>
            <a:r>
              <a:rPr lang="tr-TR" sz="2000" b="1" dirty="0">
                <a:solidFill>
                  <a:srgbClr val="000000"/>
                </a:solidFill>
                <a:ea typeface="Times New Roman" pitchFamily="18" charset="0"/>
                <a:cs typeface="Arial" charset="0"/>
              </a:rPr>
              <a:t>tohumla üretimi </a:t>
            </a:r>
            <a:r>
              <a:rPr lang="tr-TR" sz="2000" dirty="0">
                <a:solidFill>
                  <a:srgbClr val="000000"/>
                </a:solidFill>
                <a:ea typeface="Times New Roman" pitchFamily="18" charset="0"/>
                <a:cs typeface="Arial" charset="0"/>
              </a:rPr>
              <a:t>tercih edilir. </a:t>
            </a:r>
          </a:p>
          <a:p>
            <a:pPr indent="457200" algn="just" eaLnBrk="0" hangingPunct="0">
              <a:defRPr/>
            </a:pPr>
            <a:r>
              <a:rPr lang="tr-TR" sz="2000" dirty="0">
                <a:solidFill>
                  <a:srgbClr val="000000"/>
                </a:solidFill>
                <a:ea typeface="Times New Roman" pitchFamily="18" charset="0"/>
                <a:cs typeface="Arial" charset="0"/>
              </a:rPr>
              <a:t>Kışın ve sulamanın düzenli yapıldığı yaz aylarında yeşilliğini korur. </a:t>
            </a:r>
            <a:endParaRPr lang="tr-TR" sz="2000" dirty="0">
              <a:ea typeface="Times New Roman" pitchFamily="18" charset="0"/>
              <a:cs typeface="Arial" charset="0"/>
            </a:endParaRPr>
          </a:p>
        </p:txBody>
      </p:sp>
      <p:sp>
        <p:nvSpPr>
          <p:cNvPr id="64516" name="4 Dikdörtgen"/>
          <p:cNvSpPr>
            <a:spLocks noChangeArrowheads="1"/>
          </p:cNvSpPr>
          <p:nvPr/>
        </p:nvSpPr>
        <p:spPr bwMode="auto">
          <a:xfrm>
            <a:off x="785813" y="285750"/>
            <a:ext cx="4214812"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just">
              <a:defRPr/>
            </a:pPr>
            <a:r>
              <a:rPr lang="tr-TR" sz="2400" b="1" dirty="0">
                <a:solidFill>
                  <a:srgbClr val="000000"/>
                </a:solidFill>
                <a:ea typeface="Times New Roman" pitchFamily="18" charset="0"/>
                <a:cs typeface="Arial" charset="0"/>
              </a:rPr>
              <a:t>Narin </a:t>
            </a:r>
            <a:r>
              <a:rPr lang="tr-TR" sz="2400" b="1" dirty="0" err="1">
                <a:solidFill>
                  <a:srgbClr val="000000"/>
                </a:solidFill>
                <a:ea typeface="Times New Roman" pitchFamily="18" charset="0"/>
                <a:cs typeface="Arial" charset="0"/>
              </a:rPr>
              <a:t>Tavusotu</a:t>
            </a:r>
            <a:r>
              <a:rPr lang="tr-TR" sz="2400" b="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Agrostis </a:t>
            </a:r>
            <a:r>
              <a:rPr lang="tr-TR" sz="2400" i="1" dirty="0" err="1">
                <a:solidFill>
                  <a:srgbClr val="000000"/>
                </a:solidFill>
                <a:ea typeface="Times New Roman" pitchFamily="18" charset="0"/>
                <a:cs typeface="Arial" charset="0"/>
              </a:rPr>
              <a:t>tenuis</a:t>
            </a:r>
            <a:r>
              <a:rPr lang="tr-TR" sz="2400" dirty="0">
                <a:solidFill>
                  <a:srgbClr val="000000"/>
                </a:solidFill>
                <a:ea typeface="Times New Roman" pitchFamily="18" charset="0"/>
                <a:cs typeface="Arial" charset="0"/>
              </a:rPr>
              <a:t>) </a:t>
            </a:r>
          </a:p>
        </p:txBody>
      </p:sp>
    </p:spTree>
  </p:cSld>
  <p:clrMapOvr>
    <a:masterClrMapping/>
  </p:clrMapOvr>
  <p:transition spd="slow">
    <p:split orient="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642938" y="428625"/>
            <a:ext cx="7858125" cy="40941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indent="457200" algn="just">
              <a:defRPr/>
            </a:pPr>
            <a:r>
              <a:rPr lang="tr-TR" sz="2000" dirty="0">
                <a:solidFill>
                  <a:srgbClr val="000000"/>
                </a:solidFill>
                <a:ea typeface="Times New Roman" pitchFamily="18" charset="0"/>
                <a:cs typeface="Arial" charset="0"/>
              </a:rPr>
              <a:t>Uzun ömürlü bir bitkidir. </a:t>
            </a:r>
          </a:p>
          <a:p>
            <a:pPr indent="457200" algn="just">
              <a:defRPr/>
            </a:pPr>
            <a:r>
              <a:rPr lang="tr-TR" sz="2000" b="1" dirty="0">
                <a:solidFill>
                  <a:srgbClr val="000000"/>
                </a:solidFill>
                <a:ea typeface="Times New Roman" pitchFamily="18" charset="0"/>
                <a:cs typeface="Arial" charset="0"/>
              </a:rPr>
              <a:t>Kış soğuklarına karşı dayanımı sülüklü </a:t>
            </a:r>
            <a:r>
              <a:rPr lang="tr-TR" sz="2000" b="1" dirty="0" err="1">
                <a:solidFill>
                  <a:srgbClr val="000000"/>
                </a:solidFill>
                <a:ea typeface="Times New Roman" pitchFamily="18" charset="0"/>
                <a:cs typeface="Arial" charset="0"/>
              </a:rPr>
              <a:t>tavusotundan</a:t>
            </a:r>
            <a:r>
              <a:rPr lang="tr-TR" sz="2000" b="1" dirty="0">
                <a:solidFill>
                  <a:srgbClr val="000000"/>
                </a:solidFill>
                <a:ea typeface="Times New Roman" pitchFamily="18" charset="0"/>
                <a:cs typeface="Arial" charset="0"/>
              </a:rPr>
              <a:t> daha zayıftır</a:t>
            </a:r>
            <a:r>
              <a:rPr lang="tr-TR" sz="2000" dirty="0">
                <a:solidFill>
                  <a:srgbClr val="000000"/>
                </a:solidFill>
                <a:ea typeface="Times New Roman" pitchFamily="18" charset="0"/>
                <a:cs typeface="Arial" charset="0"/>
              </a:rPr>
              <a:t>. Ancak çoğu bölgede soğuktan fazla zarar görmeden kış aylarını geçirir. </a:t>
            </a:r>
          </a:p>
          <a:p>
            <a:pPr indent="457200" algn="just">
              <a:defRPr/>
            </a:pPr>
            <a:endParaRPr lang="tr-TR" sz="2000" dirty="0">
              <a:solidFill>
                <a:srgbClr val="000000"/>
              </a:solidFill>
              <a:ea typeface="Times New Roman" pitchFamily="18" charset="0"/>
              <a:cs typeface="Arial" charset="0"/>
            </a:endParaRPr>
          </a:p>
          <a:p>
            <a:pPr indent="457200" algn="just">
              <a:defRPr/>
            </a:pPr>
            <a:r>
              <a:rPr lang="tr-TR" sz="2000" dirty="0">
                <a:solidFill>
                  <a:srgbClr val="000000"/>
                </a:solidFill>
                <a:ea typeface="Times New Roman" pitchFamily="18" charset="0"/>
                <a:cs typeface="Arial" charset="0"/>
              </a:rPr>
              <a:t>Kurağa dayanımı zayıf, sıcağa dayanımı oldukça iyi </a:t>
            </a:r>
          </a:p>
          <a:p>
            <a:pPr indent="457200" algn="just">
              <a:defRPr/>
            </a:pPr>
            <a:r>
              <a:rPr lang="tr-TR" sz="2000" dirty="0">
                <a:solidFill>
                  <a:srgbClr val="000000"/>
                </a:solidFill>
                <a:ea typeface="Times New Roman" pitchFamily="18" charset="0"/>
                <a:cs typeface="Arial" charset="0"/>
              </a:rPr>
              <a:t>Gölgeye orta derecede dayanıklı</a:t>
            </a:r>
          </a:p>
          <a:p>
            <a:pPr indent="457200" algn="just">
              <a:defRPr/>
            </a:pPr>
            <a:r>
              <a:rPr lang="tr-TR" sz="2000" dirty="0">
                <a:solidFill>
                  <a:srgbClr val="000000"/>
                </a:solidFill>
                <a:ea typeface="Times New Roman" pitchFamily="18" charset="0"/>
                <a:cs typeface="Arial" charset="0"/>
              </a:rPr>
              <a:t>Basılmaya ve çiğnenmeye dayanımı zayıf </a:t>
            </a:r>
          </a:p>
          <a:p>
            <a:pPr indent="457200" algn="just">
              <a:defRPr/>
            </a:pPr>
            <a:endParaRPr lang="tr-TR" sz="2000" dirty="0">
              <a:ea typeface="Times New Roman" pitchFamily="18" charset="0"/>
              <a:cs typeface="Arial" charset="0"/>
            </a:endParaRPr>
          </a:p>
          <a:p>
            <a:pPr indent="457200" algn="just" eaLnBrk="0" hangingPunct="0">
              <a:defRPr/>
            </a:pPr>
            <a:r>
              <a:rPr lang="tr-TR" sz="2000" dirty="0">
                <a:solidFill>
                  <a:srgbClr val="000000"/>
                </a:solidFill>
                <a:ea typeface="Times New Roman" pitchFamily="18" charset="0"/>
                <a:cs typeface="Arial" charset="0"/>
              </a:rPr>
              <a:t>İnce yapılı, kaliteli ve düzenli olarak dipten biçilen çim alanları için ideal bir bitkidir. </a:t>
            </a:r>
          </a:p>
          <a:p>
            <a:pPr indent="457200" algn="just" eaLnBrk="0" hangingPunct="0">
              <a:defRPr/>
            </a:pPr>
            <a:r>
              <a:rPr lang="tr-TR" sz="2000" i="1" dirty="0">
                <a:solidFill>
                  <a:srgbClr val="000000"/>
                </a:solidFill>
                <a:ea typeface="Times New Roman" pitchFamily="18" charset="0"/>
                <a:cs typeface="Arial" charset="0"/>
              </a:rPr>
              <a:t>Poa </a:t>
            </a:r>
            <a:r>
              <a:rPr lang="tr-TR" sz="2000" i="1" dirty="0" err="1">
                <a:solidFill>
                  <a:srgbClr val="000000"/>
                </a:solidFill>
                <a:ea typeface="Times New Roman" pitchFamily="18" charset="0"/>
                <a:cs typeface="Arial" charset="0"/>
              </a:rPr>
              <a:t>pratensis</a:t>
            </a:r>
            <a:r>
              <a:rPr lang="tr-TR" sz="2000" i="1" dirty="0">
                <a:solidFill>
                  <a:srgbClr val="000000"/>
                </a:solidFill>
                <a:ea typeface="Times New Roman" pitchFamily="18" charset="0"/>
                <a:cs typeface="Arial" charset="0"/>
              </a:rPr>
              <a:t> </a:t>
            </a:r>
            <a:r>
              <a:rPr lang="tr-TR" sz="2000" dirty="0">
                <a:solidFill>
                  <a:srgbClr val="000000"/>
                </a:solidFill>
                <a:ea typeface="Times New Roman" pitchFamily="18" charset="0"/>
                <a:cs typeface="Arial" charset="0"/>
              </a:rPr>
              <a:t>ile karışım halinde yetiştirilebilir. Derin biçimlere çayır </a:t>
            </a:r>
            <a:r>
              <a:rPr lang="tr-TR" sz="2000" dirty="0" err="1">
                <a:solidFill>
                  <a:srgbClr val="000000"/>
                </a:solidFill>
                <a:ea typeface="Times New Roman" pitchFamily="18" charset="0"/>
                <a:cs typeface="Arial" charset="0"/>
              </a:rPr>
              <a:t>salkımotundan</a:t>
            </a:r>
            <a:r>
              <a:rPr lang="tr-TR" sz="2000" dirty="0">
                <a:solidFill>
                  <a:srgbClr val="000000"/>
                </a:solidFill>
                <a:ea typeface="Times New Roman" pitchFamily="18" charset="0"/>
                <a:cs typeface="Arial" charset="0"/>
              </a:rPr>
              <a:t> daha dayanıklıdır. Bu nedenle, düzenli olarak 2.5 cm den daha derinden biçim yapılan karışımlarda dominant hale geçer. </a:t>
            </a:r>
            <a:endParaRPr lang="tr-TR" sz="2000" dirty="0">
              <a:ea typeface="Times New Roman" pitchFamily="18" charset="0"/>
              <a:cs typeface="Arial" charset="0"/>
            </a:endParaRPr>
          </a:p>
        </p:txBody>
      </p:sp>
      <p:sp>
        <p:nvSpPr>
          <p:cNvPr id="3" name="2 Dikdörtgen"/>
          <p:cNvSpPr/>
          <p:nvPr/>
        </p:nvSpPr>
        <p:spPr>
          <a:xfrm>
            <a:off x="7715272" y="6357958"/>
            <a:ext cx="1257973"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solidFill>
                  <a:srgbClr val="000000"/>
                </a:solidFill>
                <a:ea typeface="Times New Roman" pitchFamily="18" charset="0"/>
                <a:cs typeface="Arial" charset="0"/>
              </a:rPr>
              <a:t>Agrostis </a:t>
            </a:r>
            <a:r>
              <a:rPr lang="tr-TR" sz="1400" i="1" dirty="0" err="1" smtClean="0">
                <a:solidFill>
                  <a:srgbClr val="000000"/>
                </a:solidFill>
                <a:ea typeface="Times New Roman" pitchFamily="18" charset="0"/>
                <a:cs typeface="Arial" charset="0"/>
              </a:rPr>
              <a:t>tenuis</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6" descr="http://cim-art.com/cesitler/tenuis.jpg"/>
          <p:cNvPicPr>
            <a:picLocks noChangeAspect="1" noChangeArrowheads="1"/>
          </p:cNvPicPr>
          <p:nvPr/>
        </p:nvPicPr>
        <p:blipFill>
          <a:blip r:embed="rId2"/>
          <a:srcRect/>
          <a:stretch>
            <a:fillRect/>
          </a:stretch>
        </p:blipFill>
        <p:spPr bwMode="auto">
          <a:xfrm>
            <a:off x="5116513" y="752475"/>
            <a:ext cx="3884612" cy="4891088"/>
          </a:xfrm>
          <a:prstGeom prst="rect">
            <a:avLst/>
          </a:prstGeom>
          <a:noFill/>
          <a:ln w="9525">
            <a:noFill/>
            <a:miter lim="800000"/>
            <a:headEnd/>
            <a:tailEnd/>
          </a:ln>
        </p:spPr>
      </p:pic>
      <p:sp>
        <p:nvSpPr>
          <p:cNvPr id="66562" name="Rectangle 1"/>
          <p:cNvSpPr>
            <a:spLocks noChangeArrowheads="1"/>
          </p:cNvSpPr>
          <p:nvPr/>
        </p:nvSpPr>
        <p:spPr bwMode="auto">
          <a:xfrm>
            <a:off x="142844" y="1030318"/>
            <a:ext cx="4929187" cy="3970318"/>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nchor="ctr">
            <a:spAutoFit/>
          </a:bodyPr>
          <a:lstStyle/>
          <a:p>
            <a:pPr indent="457200" algn="just">
              <a:defRPr/>
            </a:pPr>
            <a:r>
              <a:rPr lang="tr-TR" sz="2400" b="1" dirty="0">
                <a:solidFill>
                  <a:srgbClr val="FF0000"/>
                </a:solidFill>
                <a:ea typeface="Times New Roman" pitchFamily="18" charset="0"/>
                <a:cs typeface="Arial" charset="0"/>
              </a:rPr>
              <a:t>Bowling ve golf sahaları</a:t>
            </a:r>
            <a:r>
              <a:rPr lang="tr-TR" sz="2400" b="1" dirty="0">
                <a:solidFill>
                  <a:schemeClr val="bg1"/>
                </a:solidFill>
                <a:ea typeface="Times New Roman" pitchFamily="18" charset="0"/>
                <a:cs typeface="Arial" charset="0"/>
              </a:rPr>
              <a:t>, </a:t>
            </a:r>
            <a:endParaRPr lang="tr-TR" sz="2400" b="1" dirty="0" smtClean="0">
              <a:solidFill>
                <a:schemeClr val="bg1"/>
              </a:solidFill>
              <a:ea typeface="Times New Roman" pitchFamily="18" charset="0"/>
              <a:cs typeface="Arial" charset="0"/>
            </a:endParaRPr>
          </a:p>
          <a:p>
            <a:pPr indent="457200" algn="just">
              <a:defRPr/>
            </a:pPr>
            <a:r>
              <a:rPr lang="tr-TR" sz="2000" dirty="0" smtClean="0">
                <a:solidFill>
                  <a:schemeClr val="bg1"/>
                </a:solidFill>
                <a:ea typeface="Times New Roman" pitchFamily="18" charset="0"/>
                <a:cs typeface="Arial" charset="0"/>
              </a:rPr>
              <a:t>kaliteli çim istenen </a:t>
            </a:r>
            <a:r>
              <a:rPr lang="tr-TR" sz="2000" dirty="0">
                <a:solidFill>
                  <a:schemeClr val="bg1"/>
                </a:solidFill>
                <a:ea typeface="Times New Roman" pitchFamily="18" charset="0"/>
                <a:cs typeface="Arial" charset="0"/>
              </a:rPr>
              <a:t>park ve </a:t>
            </a:r>
            <a:r>
              <a:rPr lang="tr-TR" sz="2000" dirty="0" smtClean="0">
                <a:solidFill>
                  <a:schemeClr val="bg1"/>
                </a:solidFill>
                <a:ea typeface="Times New Roman" pitchFamily="18" charset="0"/>
                <a:cs typeface="Arial" charset="0"/>
              </a:rPr>
              <a:t>bahçeler</a:t>
            </a:r>
            <a:endParaRPr lang="tr-TR" sz="2000" dirty="0">
              <a:solidFill>
                <a:schemeClr val="bg1"/>
              </a:solidFill>
              <a:ea typeface="Times New Roman" pitchFamily="18" charset="0"/>
              <a:cs typeface="Arial" charset="0"/>
            </a:endParaRPr>
          </a:p>
          <a:p>
            <a:pPr indent="457200" algn="just">
              <a:defRPr/>
            </a:pPr>
            <a:endParaRPr lang="tr-TR" sz="2000" dirty="0">
              <a:solidFill>
                <a:schemeClr val="bg1"/>
              </a:solidFill>
              <a:ea typeface="Times New Roman" pitchFamily="18" charset="0"/>
              <a:cs typeface="Arial" charset="0"/>
            </a:endParaRPr>
          </a:p>
          <a:p>
            <a:pPr indent="457200" algn="just">
              <a:defRPr/>
            </a:pPr>
            <a:r>
              <a:rPr lang="tr-TR" sz="2000" dirty="0" smtClean="0">
                <a:solidFill>
                  <a:schemeClr val="bg1"/>
                </a:solidFill>
                <a:ea typeface="Times New Roman" pitchFamily="18" charset="0"/>
                <a:cs typeface="Arial" charset="0"/>
              </a:rPr>
              <a:t>Biçim </a:t>
            </a:r>
            <a:r>
              <a:rPr lang="tr-TR" sz="2000" dirty="0" err="1" smtClean="0">
                <a:solidFill>
                  <a:schemeClr val="bg1"/>
                </a:solidFill>
                <a:ea typeface="Times New Roman" pitchFamily="18" charset="0"/>
                <a:cs typeface="Arial" charset="0"/>
              </a:rPr>
              <a:t>yüks</a:t>
            </a:r>
            <a:r>
              <a:rPr lang="tr-TR" sz="2000" dirty="0" smtClean="0">
                <a:solidFill>
                  <a:schemeClr val="bg1"/>
                </a:solidFill>
                <a:ea typeface="Times New Roman" pitchFamily="18" charset="0"/>
                <a:cs typeface="Arial" charset="0"/>
              </a:rPr>
              <a:t>. </a:t>
            </a:r>
            <a:r>
              <a:rPr lang="tr-TR" sz="2400" b="1" dirty="0" smtClean="0">
                <a:solidFill>
                  <a:srgbClr val="FF0000"/>
                </a:solidFill>
                <a:ea typeface="Times New Roman" pitchFamily="18" charset="0"/>
                <a:cs typeface="Arial" charset="0"/>
              </a:rPr>
              <a:t>2 cm</a:t>
            </a:r>
            <a:endParaRPr lang="tr-TR" sz="2000" dirty="0">
              <a:solidFill>
                <a:schemeClr val="bg1"/>
              </a:solidFill>
              <a:ea typeface="Times New Roman" pitchFamily="18" charset="0"/>
              <a:cs typeface="Arial" charset="0"/>
            </a:endParaRPr>
          </a:p>
          <a:p>
            <a:pPr indent="457200" algn="just">
              <a:defRPr/>
            </a:pPr>
            <a:endParaRPr lang="tr-TR" sz="2000" dirty="0">
              <a:solidFill>
                <a:schemeClr val="bg1"/>
              </a:solidFill>
              <a:ea typeface="Times New Roman" pitchFamily="18" charset="0"/>
              <a:cs typeface="Arial" charset="0"/>
            </a:endParaRPr>
          </a:p>
          <a:p>
            <a:pPr indent="457200" algn="just">
              <a:defRPr/>
            </a:pPr>
            <a:r>
              <a:rPr lang="tr-TR" sz="2000" dirty="0">
                <a:solidFill>
                  <a:schemeClr val="bg1"/>
                </a:solidFill>
                <a:ea typeface="Times New Roman" pitchFamily="18" charset="0"/>
                <a:cs typeface="Arial" charset="0"/>
              </a:rPr>
              <a:t>Aylık </a:t>
            </a:r>
            <a:r>
              <a:rPr lang="tr-TR" sz="2400" b="1" dirty="0">
                <a:solidFill>
                  <a:srgbClr val="FF0000"/>
                </a:solidFill>
                <a:ea typeface="Times New Roman" pitchFamily="18" charset="0"/>
                <a:cs typeface="Arial" charset="0"/>
              </a:rPr>
              <a:t>3-5 gr/m</a:t>
            </a:r>
            <a:r>
              <a:rPr lang="tr-TR" sz="2400" b="1" baseline="30000" dirty="0">
                <a:solidFill>
                  <a:srgbClr val="FF0000"/>
                </a:solidFill>
                <a:ea typeface="Times New Roman" pitchFamily="18" charset="0"/>
                <a:cs typeface="Arial" charset="0"/>
              </a:rPr>
              <a:t>2</a:t>
            </a:r>
            <a:r>
              <a:rPr lang="tr-TR" sz="2400" b="1" dirty="0">
                <a:solidFill>
                  <a:srgbClr val="FF0000"/>
                </a:solidFill>
                <a:ea typeface="Times New Roman" pitchFamily="18" charset="0"/>
                <a:cs typeface="Arial" charset="0"/>
              </a:rPr>
              <a:t> N</a:t>
            </a:r>
            <a:endParaRPr lang="tr-TR" sz="2000" dirty="0">
              <a:solidFill>
                <a:schemeClr val="bg1"/>
              </a:solidFill>
              <a:ea typeface="Times New Roman" pitchFamily="18" charset="0"/>
              <a:cs typeface="Arial" charset="0"/>
            </a:endParaRPr>
          </a:p>
          <a:p>
            <a:pPr indent="457200" algn="just">
              <a:defRPr/>
            </a:pPr>
            <a:endParaRPr lang="tr-TR" sz="2000" dirty="0">
              <a:solidFill>
                <a:schemeClr val="bg1"/>
              </a:solidFill>
              <a:ea typeface="Times New Roman" pitchFamily="18" charset="0"/>
              <a:cs typeface="Arial" charset="0"/>
            </a:endParaRPr>
          </a:p>
          <a:p>
            <a:pPr indent="457200" algn="just">
              <a:defRPr/>
            </a:pPr>
            <a:r>
              <a:rPr lang="tr-TR" sz="2000" dirty="0">
                <a:solidFill>
                  <a:schemeClr val="bg1"/>
                </a:solidFill>
                <a:ea typeface="Times New Roman" pitchFamily="18" charset="0"/>
                <a:cs typeface="Arial" charset="0"/>
              </a:rPr>
              <a:t>Düzenli sulama </a:t>
            </a:r>
            <a:endParaRPr lang="tr-TR" sz="2000" dirty="0" smtClean="0">
              <a:solidFill>
                <a:schemeClr val="bg1"/>
              </a:solidFill>
              <a:ea typeface="Times New Roman" pitchFamily="18" charset="0"/>
              <a:cs typeface="Arial" charset="0"/>
            </a:endParaRPr>
          </a:p>
          <a:p>
            <a:pPr indent="457200" algn="just">
              <a:defRPr/>
            </a:pPr>
            <a:endParaRPr lang="tr-TR" sz="2000" dirty="0" smtClean="0">
              <a:solidFill>
                <a:schemeClr val="bg1"/>
              </a:solidFill>
              <a:ea typeface="Times New Roman" pitchFamily="18" charset="0"/>
              <a:cs typeface="Arial" charset="0"/>
            </a:endParaRPr>
          </a:p>
          <a:p>
            <a:pPr indent="457200" algn="just">
              <a:defRPr/>
            </a:pPr>
            <a:r>
              <a:rPr lang="tr-TR" sz="2000" dirty="0" smtClean="0">
                <a:solidFill>
                  <a:schemeClr val="bg1"/>
                </a:solidFill>
                <a:ea typeface="Times New Roman" pitchFamily="18" charset="0"/>
                <a:cs typeface="Arial" charset="0"/>
              </a:rPr>
              <a:t>Sulamanın düzensiz yapılması durumunda rengi bozulmaya başlar. Su </a:t>
            </a:r>
            <a:r>
              <a:rPr lang="tr-TR" sz="2000" dirty="0">
                <a:solidFill>
                  <a:schemeClr val="bg1"/>
                </a:solidFill>
                <a:ea typeface="Times New Roman" pitchFamily="18" charset="0"/>
                <a:cs typeface="Arial" charset="0"/>
              </a:rPr>
              <a:t>ihtiyacı sülüklü </a:t>
            </a:r>
            <a:r>
              <a:rPr lang="tr-TR" sz="2000" dirty="0" err="1">
                <a:solidFill>
                  <a:schemeClr val="bg1"/>
                </a:solidFill>
                <a:ea typeface="Times New Roman" pitchFamily="18" charset="0"/>
                <a:cs typeface="Arial" charset="0"/>
              </a:rPr>
              <a:t>tavusotundan</a:t>
            </a:r>
            <a:r>
              <a:rPr lang="tr-TR" sz="2000" dirty="0">
                <a:solidFill>
                  <a:schemeClr val="bg1"/>
                </a:solidFill>
                <a:ea typeface="Times New Roman" pitchFamily="18" charset="0"/>
                <a:cs typeface="Arial" charset="0"/>
              </a:rPr>
              <a:t> daha azdır. </a:t>
            </a:r>
          </a:p>
        </p:txBody>
      </p:sp>
      <p:sp>
        <p:nvSpPr>
          <p:cNvPr id="4" name="3 Dikdörtgen"/>
          <p:cNvSpPr/>
          <p:nvPr/>
        </p:nvSpPr>
        <p:spPr>
          <a:xfrm>
            <a:off x="7715272" y="6407371"/>
            <a:ext cx="1257973"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solidFill>
                  <a:srgbClr val="000000"/>
                </a:solidFill>
                <a:ea typeface="Times New Roman" pitchFamily="18" charset="0"/>
                <a:cs typeface="Arial" charset="0"/>
              </a:rPr>
              <a:t>Agrostis </a:t>
            </a:r>
            <a:r>
              <a:rPr lang="tr-TR" sz="1400" i="1" dirty="0" err="1" smtClean="0">
                <a:solidFill>
                  <a:srgbClr val="000000"/>
                </a:solidFill>
                <a:ea typeface="Times New Roman" pitchFamily="18" charset="0"/>
                <a:cs typeface="Arial" charset="0"/>
              </a:rPr>
              <a:t>tenuis</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Dikdörtgen"/>
          <p:cNvSpPr>
            <a:spLocks noChangeArrowheads="1"/>
          </p:cNvSpPr>
          <p:nvPr/>
        </p:nvSpPr>
        <p:spPr bwMode="auto">
          <a:xfrm>
            <a:off x="928688" y="785813"/>
            <a:ext cx="7072312" cy="3108325"/>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spAutoFit/>
          </a:bodyPr>
          <a:lstStyle/>
          <a:p>
            <a:pPr indent="457200" algn="just" eaLnBrk="0" hangingPunct="0">
              <a:defRPr/>
            </a:pPr>
            <a:r>
              <a:rPr lang="tr-TR" sz="2000" dirty="0">
                <a:solidFill>
                  <a:schemeClr val="bg1"/>
                </a:solidFill>
                <a:ea typeface="Times New Roman" pitchFamily="18" charset="0"/>
                <a:cs typeface="Arial" charset="0"/>
              </a:rPr>
              <a:t>Narin </a:t>
            </a:r>
            <a:r>
              <a:rPr lang="tr-TR" sz="2000" dirty="0" err="1">
                <a:solidFill>
                  <a:schemeClr val="bg1"/>
                </a:solidFill>
                <a:ea typeface="Times New Roman" pitchFamily="18" charset="0"/>
                <a:cs typeface="Arial" charset="0"/>
              </a:rPr>
              <a:t>tavusotunun</a:t>
            </a:r>
            <a:r>
              <a:rPr lang="tr-TR" sz="2000" dirty="0">
                <a:solidFill>
                  <a:schemeClr val="bg1"/>
                </a:solidFill>
                <a:ea typeface="Times New Roman" pitchFamily="18" charset="0"/>
                <a:cs typeface="Arial" charset="0"/>
              </a:rPr>
              <a:t> ABD'nde geliştirilen </a:t>
            </a:r>
            <a:r>
              <a:rPr lang="tr-TR" sz="2400" b="1" dirty="0" err="1">
                <a:solidFill>
                  <a:srgbClr val="32EE3B"/>
                </a:solidFill>
                <a:ea typeface="Times New Roman" pitchFamily="18" charset="0"/>
                <a:cs typeface="Arial" charset="0"/>
              </a:rPr>
              <a:t>Castellana</a:t>
            </a:r>
            <a:r>
              <a:rPr lang="tr-TR" sz="2000" dirty="0">
                <a:solidFill>
                  <a:schemeClr val="bg1"/>
                </a:solidFill>
                <a:ea typeface="Times New Roman" pitchFamily="18" charset="0"/>
                <a:cs typeface="Arial" charset="0"/>
              </a:rPr>
              <a:t> varyetesi köksapları ile hızla yayılır. Yaprakları biraz daha kaba olmasına karşılık iyi bakım şartlarında çok kaliteli bir çim verir. </a:t>
            </a:r>
            <a:r>
              <a:rPr lang="tr-TR" sz="2400" b="1" dirty="0">
                <a:solidFill>
                  <a:srgbClr val="32EE3B"/>
                </a:solidFill>
                <a:ea typeface="Times New Roman" pitchFamily="18" charset="0"/>
                <a:cs typeface="Arial" charset="0"/>
              </a:rPr>
              <a:t>Bu varyetenin en önemli özelliklerinden birisi de kış aylarında yeşilliğini korumasıdır</a:t>
            </a:r>
            <a:r>
              <a:rPr lang="tr-TR" sz="2000" dirty="0">
                <a:solidFill>
                  <a:srgbClr val="32EE3B"/>
                </a:solidFill>
                <a:ea typeface="Times New Roman" pitchFamily="18" charset="0"/>
                <a:cs typeface="Arial" charset="0"/>
              </a:rPr>
              <a:t>. </a:t>
            </a:r>
          </a:p>
          <a:p>
            <a:pPr indent="457200" algn="just" eaLnBrk="0" hangingPunct="0">
              <a:defRPr/>
            </a:pPr>
            <a:endParaRPr lang="tr-TR" sz="2000" dirty="0">
              <a:solidFill>
                <a:srgbClr val="32EE3B"/>
              </a:solidFill>
              <a:ea typeface="Times New Roman" pitchFamily="18" charset="0"/>
              <a:cs typeface="Arial" charset="0"/>
            </a:endParaRPr>
          </a:p>
          <a:p>
            <a:pPr indent="457200" algn="just" eaLnBrk="0" hangingPunct="0">
              <a:defRPr/>
            </a:pPr>
            <a:r>
              <a:rPr lang="tr-TR" sz="2000" dirty="0">
                <a:solidFill>
                  <a:schemeClr val="bg1"/>
                </a:solidFill>
                <a:ea typeface="Times New Roman" pitchFamily="18" charset="0"/>
                <a:cs typeface="Arial" charset="0"/>
              </a:rPr>
              <a:t>Köksaplı olması nedeni ile Agrostis türleri içerisinde basılmaya ve çiğnenmeye dayanıklı varyete olarak kabul edilir. Avrupa'da çok kullanılan bir varyetedir. </a:t>
            </a:r>
          </a:p>
        </p:txBody>
      </p:sp>
      <p:sp>
        <p:nvSpPr>
          <p:cNvPr id="3" name="2 Metin kutusu"/>
          <p:cNvSpPr txBox="1"/>
          <p:nvPr/>
        </p:nvSpPr>
        <p:spPr>
          <a:xfrm>
            <a:off x="857224" y="4786322"/>
            <a:ext cx="7215187" cy="707886"/>
          </a:xfrm>
          <a:prstGeom prst="rect">
            <a:avLst/>
          </a:prstGeom>
          <a:solidFill>
            <a:srgbClr val="C0000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2000" dirty="0">
                <a:solidFill>
                  <a:schemeClr val="bg1"/>
                </a:solidFill>
              </a:rPr>
              <a:t>Minik yapısı nedeniyle yeşil alanın toprağa en yakın katmanını oluşturacak şekilde “</a:t>
            </a:r>
            <a:r>
              <a:rPr lang="tr-TR" sz="2000" u="sng" dirty="0">
                <a:solidFill>
                  <a:schemeClr val="bg1"/>
                </a:solidFill>
              </a:rPr>
              <a:t>alt çim</a:t>
            </a:r>
            <a:r>
              <a:rPr lang="tr-TR" sz="2000" dirty="0">
                <a:solidFill>
                  <a:schemeClr val="bg1"/>
                </a:solidFill>
              </a:rPr>
              <a:t>” olarak kullanılmalıdır.</a:t>
            </a:r>
          </a:p>
        </p:txBody>
      </p:sp>
      <p:sp>
        <p:nvSpPr>
          <p:cNvPr id="4" name="3 Dikdörtgen"/>
          <p:cNvSpPr/>
          <p:nvPr/>
        </p:nvSpPr>
        <p:spPr>
          <a:xfrm>
            <a:off x="7715272" y="6357958"/>
            <a:ext cx="1257973"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i="1" dirty="0" smtClean="0">
                <a:solidFill>
                  <a:srgbClr val="000000"/>
                </a:solidFill>
                <a:ea typeface="Times New Roman" pitchFamily="18" charset="0"/>
                <a:cs typeface="Arial" charset="0"/>
              </a:rPr>
              <a:t>Agrostis </a:t>
            </a:r>
            <a:r>
              <a:rPr lang="tr-TR" sz="1400" i="1" dirty="0" err="1" smtClean="0">
                <a:solidFill>
                  <a:srgbClr val="000000"/>
                </a:solidFill>
                <a:ea typeface="Times New Roman" pitchFamily="18" charset="0"/>
                <a:cs typeface="Arial" charset="0"/>
              </a:rPr>
              <a:t>tenuis</a:t>
            </a:r>
            <a:endParaRPr lang="tr-TR" sz="1400" dirty="0"/>
          </a:p>
        </p:txBody>
      </p:sp>
    </p:spTree>
  </p:cSld>
  <p:clrMapOvr>
    <a:masterClrMapping/>
  </p:clrMapOvr>
  <p:transition spd="slow">
    <p:split orient="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4" descr="http://popgen.unimaas.nl/~jlindsey/commanster/Plants/Grasses/SuGrasses/Agrostis.canina.jpg"/>
          <p:cNvPicPr>
            <a:picLocks noChangeAspect="1" noChangeArrowheads="1"/>
          </p:cNvPicPr>
          <p:nvPr/>
        </p:nvPicPr>
        <p:blipFill>
          <a:blip r:embed="rId2"/>
          <a:srcRect/>
          <a:stretch>
            <a:fillRect/>
          </a:stretch>
        </p:blipFill>
        <p:spPr bwMode="auto">
          <a:xfrm>
            <a:off x="5857875" y="428625"/>
            <a:ext cx="3095625" cy="5715000"/>
          </a:xfrm>
          <a:prstGeom prst="rect">
            <a:avLst/>
          </a:prstGeom>
          <a:noFill/>
          <a:ln w="9525">
            <a:noFill/>
            <a:miter lim="800000"/>
            <a:headEnd/>
            <a:tailEnd/>
          </a:ln>
        </p:spPr>
      </p:pic>
      <p:sp>
        <p:nvSpPr>
          <p:cNvPr id="68611" name="Rectangle 1"/>
          <p:cNvSpPr>
            <a:spLocks noChangeArrowheads="1"/>
          </p:cNvSpPr>
          <p:nvPr/>
        </p:nvSpPr>
        <p:spPr bwMode="auto">
          <a:xfrm>
            <a:off x="142875" y="1143000"/>
            <a:ext cx="6072188" cy="329320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indent="182563" algn="just" eaLnBrk="0" hangingPunct="0">
              <a:defRPr/>
            </a:pPr>
            <a:r>
              <a:rPr lang="tr-TR" sz="2000" dirty="0">
                <a:solidFill>
                  <a:schemeClr val="tx1"/>
                </a:solidFill>
                <a:ea typeface="Times New Roman" pitchFamily="18" charset="0"/>
                <a:cs typeface="Arial" charset="0"/>
              </a:rPr>
              <a:t>Çok kaliteli çim alanlarda kullanılır.</a:t>
            </a:r>
          </a:p>
          <a:p>
            <a:pPr indent="182563" algn="just" eaLnBrk="0" hangingPunct="0">
              <a:defRPr/>
            </a:pPr>
            <a:r>
              <a:rPr lang="tr-TR" sz="2200" b="1" dirty="0">
                <a:solidFill>
                  <a:srgbClr val="32EE3B"/>
                </a:solidFill>
                <a:ea typeface="Times New Roman" pitchFamily="18" charset="0"/>
                <a:cs typeface="Arial" charset="0"/>
              </a:rPr>
              <a:t>Çok ince yapraklı, </a:t>
            </a:r>
            <a:r>
              <a:rPr lang="tr-TR" sz="2200" b="1" dirty="0" err="1">
                <a:solidFill>
                  <a:srgbClr val="32EE3B"/>
                </a:solidFill>
                <a:ea typeface="Times New Roman" pitchFamily="18" charset="0"/>
                <a:cs typeface="Arial" charset="0"/>
              </a:rPr>
              <a:t>uniform</a:t>
            </a:r>
            <a:r>
              <a:rPr lang="tr-TR" sz="2200" b="1" dirty="0">
                <a:solidFill>
                  <a:srgbClr val="32EE3B"/>
                </a:solidFill>
                <a:ea typeface="Times New Roman" pitchFamily="18" charset="0"/>
                <a:cs typeface="Arial" charset="0"/>
              </a:rPr>
              <a:t> ve birim alanda çok fazla kardeş oluşturur.</a:t>
            </a:r>
            <a:r>
              <a:rPr lang="tr-TR" sz="2200" b="1" dirty="0">
                <a:solidFill>
                  <a:schemeClr val="bg1"/>
                </a:solidFill>
                <a:ea typeface="Times New Roman" pitchFamily="18" charset="0"/>
                <a:cs typeface="Arial" charset="0"/>
              </a:rPr>
              <a:t> </a:t>
            </a:r>
            <a:r>
              <a:rPr lang="tr-TR" dirty="0">
                <a:solidFill>
                  <a:schemeClr val="bg1"/>
                </a:solidFill>
                <a:ea typeface="Times New Roman" pitchFamily="18" charset="0"/>
                <a:cs typeface="Arial" charset="0"/>
              </a:rPr>
              <a:t> </a:t>
            </a:r>
          </a:p>
          <a:p>
            <a:pPr indent="182563" algn="just" eaLnBrk="0" hangingPunct="0">
              <a:defRPr/>
            </a:pPr>
            <a:r>
              <a:rPr lang="tr-TR" sz="2200" b="1" dirty="0">
                <a:solidFill>
                  <a:srgbClr val="32EE3B"/>
                </a:solidFill>
                <a:ea typeface="Times New Roman" pitchFamily="18" charset="0"/>
                <a:cs typeface="Arial" charset="0"/>
              </a:rPr>
              <a:t>Sülükleri</a:t>
            </a:r>
            <a:r>
              <a:rPr lang="tr-TR" dirty="0">
                <a:solidFill>
                  <a:schemeClr val="bg1"/>
                </a:solidFill>
                <a:ea typeface="Times New Roman" pitchFamily="18" charset="0"/>
                <a:cs typeface="Arial" charset="0"/>
              </a:rPr>
              <a:t> </a:t>
            </a:r>
            <a:r>
              <a:rPr lang="tr-TR" sz="2000" dirty="0">
                <a:solidFill>
                  <a:schemeClr val="tx1"/>
                </a:solidFill>
                <a:ea typeface="Times New Roman" pitchFamily="18" charset="0"/>
                <a:cs typeface="Arial" charset="0"/>
              </a:rPr>
              <a:t>ile </a:t>
            </a:r>
            <a:r>
              <a:rPr lang="tr-TR" sz="2000" dirty="0" smtClean="0">
                <a:solidFill>
                  <a:schemeClr val="tx1"/>
                </a:solidFill>
                <a:ea typeface="Times New Roman" pitchFamily="18" charset="0"/>
                <a:cs typeface="Arial" charset="0"/>
              </a:rPr>
              <a:t>hızlı yayılır</a:t>
            </a:r>
            <a:r>
              <a:rPr lang="tr-TR" sz="2000" dirty="0">
                <a:solidFill>
                  <a:schemeClr val="tx1"/>
                </a:solidFill>
                <a:ea typeface="Times New Roman" pitchFamily="18" charset="0"/>
                <a:cs typeface="Arial" charset="0"/>
              </a:rPr>
              <a:t>. </a:t>
            </a:r>
          </a:p>
          <a:p>
            <a:pPr indent="182563" algn="just" eaLnBrk="0" hangingPunct="0">
              <a:defRPr/>
            </a:pPr>
            <a:r>
              <a:rPr lang="tr-TR" sz="2000" dirty="0">
                <a:solidFill>
                  <a:schemeClr val="tx1"/>
                </a:solidFill>
                <a:ea typeface="Times New Roman" pitchFamily="18" charset="0"/>
                <a:cs typeface="Arial" charset="0"/>
              </a:rPr>
              <a:t>Tohumla veya </a:t>
            </a:r>
            <a:r>
              <a:rPr lang="tr-TR" sz="2000" dirty="0" smtClean="0">
                <a:solidFill>
                  <a:schemeClr val="tx1"/>
                </a:solidFill>
                <a:ea typeface="Times New Roman" pitchFamily="18" charset="0"/>
                <a:cs typeface="Arial" charset="0"/>
              </a:rPr>
              <a:t>vejetatif </a:t>
            </a:r>
            <a:r>
              <a:rPr lang="tr-TR" sz="2000" dirty="0">
                <a:solidFill>
                  <a:schemeClr val="tx1"/>
                </a:solidFill>
                <a:ea typeface="Times New Roman" pitchFamily="18" charset="0"/>
                <a:cs typeface="Arial" charset="0"/>
              </a:rPr>
              <a:t>olarak üretilebilir.</a:t>
            </a:r>
          </a:p>
          <a:p>
            <a:pPr indent="182563" algn="just" eaLnBrk="0" hangingPunct="0">
              <a:defRPr/>
            </a:pPr>
            <a:r>
              <a:rPr lang="tr-TR" sz="2000" dirty="0">
                <a:solidFill>
                  <a:schemeClr val="tx1"/>
                </a:solidFill>
                <a:ea typeface="Times New Roman" pitchFamily="18" charset="0"/>
                <a:cs typeface="Arial" charset="0"/>
              </a:rPr>
              <a:t> Uzun </a:t>
            </a:r>
            <a:r>
              <a:rPr lang="tr-TR" sz="2000" dirty="0" smtClean="0">
                <a:solidFill>
                  <a:schemeClr val="tx1"/>
                </a:solidFill>
                <a:ea typeface="Times New Roman" pitchFamily="18" charset="0"/>
                <a:cs typeface="Arial" charset="0"/>
              </a:rPr>
              <a:t>ömürlüdür. </a:t>
            </a:r>
            <a:endParaRPr lang="tr-TR" sz="2000" dirty="0">
              <a:solidFill>
                <a:schemeClr val="tx1"/>
              </a:solidFill>
              <a:ea typeface="Times New Roman" pitchFamily="18" charset="0"/>
              <a:cs typeface="Arial" charset="0"/>
            </a:endParaRPr>
          </a:p>
          <a:p>
            <a:pPr indent="182563" algn="just" eaLnBrk="0" hangingPunct="0">
              <a:defRPr/>
            </a:pPr>
            <a:r>
              <a:rPr lang="tr-TR" sz="2000" dirty="0">
                <a:solidFill>
                  <a:schemeClr val="tx1"/>
                </a:solidFill>
                <a:ea typeface="Times New Roman" pitchFamily="18" charset="0"/>
                <a:cs typeface="Arial" charset="0"/>
              </a:rPr>
              <a:t>Sıcağa dayanımı orta, soğuğa dayanımı oldukça iyidir. Kurağa dayanımı ise zayıftır. </a:t>
            </a:r>
          </a:p>
          <a:p>
            <a:pPr indent="182563" algn="just" eaLnBrk="0" hangingPunct="0">
              <a:defRPr/>
            </a:pPr>
            <a:r>
              <a:rPr lang="tr-TR" sz="2000" dirty="0">
                <a:solidFill>
                  <a:schemeClr val="tx1"/>
                </a:solidFill>
                <a:ea typeface="Times New Roman" pitchFamily="18" charset="0"/>
                <a:cs typeface="Arial" charset="0"/>
              </a:rPr>
              <a:t>Havalanması kötü, drenajı bozuk </a:t>
            </a:r>
            <a:r>
              <a:rPr lang="tr-TR" sz="2000" dirty="0" smtClean="0">
                <a:solidFill>
                  <a:schemeClr val="tx1"/>
                </a:solidFill>
                <a:ea typeface="Times New Roman" pitchFamily="18" charset="0"/>
                <a:cs typeface="Arial" charset="0"/>
              </a:rPr>
              <a:t>alanlarda başarısız. </a:t>
            </a:r>
            <a:endParaRPr lang="tr-TR" sz="2000" dirty="0">
              <a:solidFill>
                <a:schemeClr val="tx1"/>
              </a:solidFill>
              <a:ea typeface="Times New Roman" pitchFamily="18" charset="0"/>
              <a:cs typeface="Arial" charset="0"/>
            </a:endParaRPr>
          </a:p>
          <a:p>
            <a:pPr indent="182563" algn="just" eaLnBrk="0" hangingPunct="0">
              <a:defRPr/>
            </a:pPr>
            <a:r>
              <a:rPr lang="tr-TR" sz="2200" b="1" dirty="0" err="1" smtClean="0">
                <a:solidFill>
                  <a:srgbClr val="32EE3B"/>
                </a:solidFill>
                <a:ea typeface="Times New Roman" pitchFamily="18" charset="0"/>
                <a:cs typeface="Arial" charset="0"/>
              </a:rPr>
              <a:t>Agrostis’ler</a:t>
            </a:r>
            <a:r>
              <a:rPr lang="tr-TR" sz="2200" b="1" dirty="0" smtClean="0">
                <a:solidFill>
                  <a:srgbClr val="32EE3B"/>
                </a:solidFill>
                <a:ea typeface="Times New Roman" pitchFamily="18" charset="0"/>
                <a:cs typeface="Arial" charset="0"/>
              </a:rPr>
              <a:t> </a:t>
            </a:r>
            <a:r>
              <a:rPr lang="tr-TR" sz="2200" b="1" dirty="0">
                <a:solidFill>
                  <a:srgbClr val="32EE3B"/>
                </a:solidFill>
                <a:ea typeface="Times New Roman" pitchFamily="18" charset="0"/>
                <a:cs typeface="Arial" charset="0"/>
              </a:rPr>
              <a:t>içerisinde gölgeye en </a:t>
            </a:r>
            <a:r>
              <a:rPr lang="tr-TR" sz="2200" b="1" dirty="0" smtClean="0">
                <a:solidFill>
                  <a:srgbClr val="32EE3B"/>
                </a:solidFill>
                <a:ea typeface="Times New Roman" pitchFamily="18" charset="0"/>
                <a:cs typeface="Arial" charset="0"/>
              </a:rPr>
              <a:t>dayanıklısı </a:t>
            </a:r>
            <a:endParaRPr lang="tr-TR" sz="2200" b="1" dirty="0">
              <a:solidFill>
                <a:srgbClr val="32EE3B"/>
              </a:solidFill>
              <a:ea typeface="Times New Roman" pitchFamily="18" charset="0"/>
              <a:cs typeface="Arial" charset="0"/>
            </a:endParaRPr>
          </a:p>
        </p:txBody>
      </p:sp>
      <p:sp>
        <p:nvSpPr>
          <p:cNvPr id="68612" name="3 Dikdörtgen"/>
          <p:cNvSpPr>
            <a:spLocks noChangeArrowheads="1"/>
          </p:cNvSpPr>
          <p:nvPr/>
        </p:nvSpPr>
        <p:spPr bwMode="auto">
          <a:xfrm>
            <a:off x="142875" y="500063"/>
            <a:ext cx="5500688" cy="4619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indent="90488" algn="just">
              <a:defRPr/>
            </a:pPr>
            <a:r>
              <a:rPr lang="tr-TR" sz="2400" b="1" dirty="0">
                <a:solidFill>
                  <a:schemeClr val="tx1"/>
                </a:solidFill>
                <a:ea typeface="Times New Roman" pitchFamily="18" charset="0"/>
                <a:cs typeface="Arial" charset="0"/>
              </a:rPr>
              <a:t>Kahverengi </a:t>
            </a:r>
            <a:r>
              <a:rPr lang="tr-TR" sz="2400" b="1" dirty="0" err="1">
                <a:solidFill>
                  <a:schemeClr val="tx1"/>
                </a:solidFill>
                <a:ea typeface="Times New Roman" pitchFamily="18" charset="0"/>
                <a:cs typeface="Arial" charset="0"/>
              </a:rPr>
              <a:t>Tavusotu</a:t>
            </a:r>
            <a:r>
              <a:rPr lang="tr-TR" sz="2400" b="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Agrostis </a:t>
            </a:r>
            <a:r>
              <a:rPr lang="tr-TR" sz="2400" i="1" dirty="0" err="1">
                <a:solidFill>
                  <a:schemeClr val="tx1"/>
                </a:solidFill>
                <a:ea typeface="Times New Roman" pitchFamily="18" charset="0"/>
                <a:cs typeface="Arial" charset="0"/>
              </a:rPr>
              <a:t>canina</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Tree>
  </p:cSld>
  <p:clrMapOvr>
    <a:masterClrMapping/>
  </p:clrMapOvr>
  <p:transition spd="slow">
    <p:split orient="vert"/>
  </p:transition>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69634" name="1 Dikdörtgen"/>
          <p:cNvSpPr>
            <a:spLocks noChangeArrowheads="1"/>
          </p:cNvSpPr>
          <p:nvPr/>
        </p:nvSpPr>
        <p:spPr bwMode="auto">
          <a:xfrm>
            <a:off x="214282" y="857232"/>
            <a:ext cx="4857784" cy="452431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indent="457200" algn="just" eaLnBrk="0" hangingPunct="0">
              <a:defRPr/>
            </a:pPr>
            <a:r>
              <a:rPr lang="tr-TR" sz="2000" dirty="0" smtClean="0">
                <a:solidFill>
                  <a:srgbClr val="000000"/>
                </a:solidFill>
                <a:ea typeface="Times New Roman" pitchFamily="18" charset="0"/>
                <a:cs typeface="Arial" charset="0"/>
              </a:rPr>
              <a:t>Golf sahaları </a:t>
            </a:r>
            <a:r>
              <a:rPr lang="tr-TR" sz="2000" dirty="0">
                <a:solidFill>
                  <a:srgbClr val="000000"/>
                </a:solidFill>
                <a:ea typeface="Times New Roman" pitchFamily="18" charset="0"/>
                <a:cs typeface="Arial" charset="0"/>
              </a:rPr>
              <a:t>ile özel park ve </a:t>
            </a:r>
            <a:r>
              <a:rPr lang="tr-TR" sz="2000" dirty="0" smtClean="0">
                <a:solidFill>
                  <a:srgbClr val="000000"/>
                </a:solidFill>
                <a:ea typeface="Times New Roman" pitchFamily="18" charset="0"/>
                <a:cs typeface="Arial" charset="0"/>
              </a:rPr>
              <a:t>bahçelerde..</a:t>
            </a:r>
          </a:p>
          <a:p>
            <a:pPr indent="457200" algn="just" eaLnBrk="0" hangingPunct="0">
              <a:defRPr/>
            </a:pPr>
            <a:r>
              <a:rPr lang="tr-TR" sz="2000" dirty="0" smtClean="0">
                <a:solidFill>
                  <a:srgbClr val="000000"/>
                </a:solidFill>
                <a:ea typeface="Times New Roman" pitchFamily="18" charset="0"/>
                <a:cs typeface="Arial" charset="0"/>
              </a:rPr>
              <a:t> </a:t>
            </a:r>
            <a:endParaRPr lang="tr-TR" sz="2000" dirty="0">
              <a:solidFill>
                <a:srgbClr val="000000"/>
              </a:solidFill>
              <a:ea typeface="Times New Roman" pitchFamily="18" charset="0"/>
              <a:cs typeface="Arial" charset="0"/>
            </a:endParaRPr>
          </a:p>
          <a:p>
            <a:pPr indent="457200" algn="just" eaLnBrk="0" hangingPunct="0">
              <a:defRPr/>
            </a:pPr>
            <a:r>
              <a:rPr lang="tr-TR" sz="2000" dirty="0">
                <a:solidFill>
                  <a:srgbClr val="000000"/>
                </a:solidFill>
                <a:ea typeface="Times New Roman" pitchFamily="18" charset="0"/>
                <a:cs typeface="Arial" charset="0"/>
              </a:rPr>
              <a:t>Gölge </a:t>
            </a:r>
            <a:r>
              <a:rPr lang="tr-TR" sz="2000" dirty="0" smtClean="0">
                <a:solidFill>
                  <a:srgbClr val="000000"/>
                </a:solidFill>
                <a:ea typeface="Times New Roman" pitchFamily="18" charset="0"/>
                <a:cs typeface="Arial" charset="0"/>
              </a:rPr>
              <a:t>alanlarda</a:t>
            </a:r>
            <a:endParaRPr lang="tr-TR" sz="2000" dirty="0">
              <a:solidFill>
                <a:srgbClr val="000000"/>
              </a:solidFill>
              <a:ea typeface="Times New Roman" pitchFamily="18" charset="0"/>
              <a:cs typeface="Arial" charset="0"/>
            </a:endParaRPr>
          </a:p>
          <a:p>
            <a:pPr indent="457200" algn="just" eaLnBrk="0" hangingPunct="0">
              <a:defRPr/>
            </a:pPr>
            <a:endParaRPr lang="tr-TR" sz="2000" dirty="0" smtClean="0">
              <a:solidFill>
                <a:srgbClr val="000000"/>
              </a:solidFill>
              <a:ea typeface="Times New Roman" pitchFamily="18" charset="0"/>
              <a:cs typeface="Arial" charset="0"/>
            </a:endParaRPr>
          </a:p>
          <a:p>
            <a:pPr indent="457200" algn="just" eaLnBrk="0" hangingPunct="0">
              <a:defRPr/>
            </a:pPr>
            <a:r>
              <a:rPr lang="tr-TR" sz="2000" dirty="0" smtClean="0">
                <a:solidFill>
                  <a:srgbClr val="000000"/>
                </a:solidFill>
                <a:ea typeface="Times New Roman" pitchFamily="18" charset="0"/>
                <a:cs typeface="Arial" charset="0"/>
              </a:rPr>
              <a:t>Kalite için </a:t>
            </a:r>
            <a:r>
              <a:rPr lang="tr-TR" sz="2400" b="1" dirty="0">
                <a:solidFill>
                  <a:srgbClr val="000000"/>
                </a:solidFill>
                <a:ea typeface="Times New Roman" pitchFamily="18" charset="0"/>
                <a:cs typeface="Arial" charset="0"/>
              </a:rPr>
              <a:t>0.5-1 </a:t>
            </a:r>
            <a:r>
              <a:rPr lang="tr-TR" sz="2400" b="1" dirty="0" err="1" smtClean="0">
                <a:solidFill>
                  <a:srgbClr val="000000"/>
                </a:solidFill>
                <a:ea typeface="Times New Roman" pitchFamily="18" charset="0"/>
                <a:cs typeface="Arial" charset="0"/>
              </a:rPr>
              <a:t>cm</a:t>
            </a:r>
            <a:r>
              <a:rPr lang="tr-TR" sz="2000" dirty="0" err="1" smtClean="0">
                <a:solidFill>
                  <a:srgbClr val="000000"/>
                </a:solidFill>
                <a:ea typeface="Times New Roman" pitchFamily="18" charset="0"/>
                <a:cs typeface="Arial" charset="0"/>
              </a:rPr>
              <a:t>’den</a:t>
            </a:r>
            <a:r>
              <a:rPr lang="tr-TR" sz="2000" dirty="0" smtClean="0">
                <a:solidFill>
                  <a:srgbClr val="000000"/>
                </a:solidFill>
                <a:ea typeface="Times New Roman" pitchFamily="18" charset="0"/>
                <a:cs typeface="Arial" charset="0"/>
              </a:rPr>
              <a:t> biçim</a:t>
            </a:r>
            <a:r>
              <a:rPr lang="tr-TR" sz="2000" b="1" dirty="0" smtClean="0">
                <a:solidFill>
                  <a:srgbClr val="000000"/>
                </a:solidFill>
                <a:ea typeface="Times New Roman" pitchFamily="18" charset="0"/>
                <a:cs typeface="Arial" charset="0"/>
              </a:rPr>
              <a:t> </a:t>
            </a:r>
          </a:p>
          <a:p>
            <a:pPr indent="457200" algn="just" eaLnBrk="0" hangingPunct="0">
              <a:defRPr/>
            </a:pPr>
            <a:endParaRPr lang="tr-TR" sz="2000" b="1" dirty="0" smtClean="0">
              <a:solidFill>
                <a:srgbClr val="000000"/>
              </a:solidFill>
              <a:ea typeface="Times New Roman" pitchFamily="18" charset="0"/>
              <a:cs typeface="Arial" charset="0"/>
            </a:endParaRPr>
          </a:p>
          <a:p>
            <a:pPr indent="457200" algn="just" eaLnBrk="0" hangingPunct="0">
              <a:defRPr/>
            </a:pPr>
            <a:r>
              <a:rPr lang="tr-TR" sz="2000" dirty="0" smtClean="0">
                <a:solidFill>
                  <a:srgbClr val="000000"/>
                </a:solidFill>
                <a:ea typeface="Times New Roman" pitchFamily="18" charset="0"/>
                <a:cs typeface="Arial" charset="0"/>
              </a:rPr>
              <a:t>Sık biçim </a:t>
            </a:r>
          </a:p>
          <a:p>
            <a:pPr indent="457200" algn="just" eaLnBrk="0" hangingPunct="0">
              <a:defRPr/>
            </a:pPr>
            <a:endParaRPr lang="tr-TR" sz="2000" dirty="0">
              <a:solidFill>
                <a:srgbClr val="000000"/>
              </a:solidFill>
              <a:ea typeface="Times New Roman" pitchFamily="18" charset="0"/>
              <a:cs typeface="Arial" charset="0"/>
            </a:endParaRPr>
          </a:p>
          <a:p>
            <a:pPr indent="457200" algn="just" eaLnBrk="0" hangingPunct="0">
              <a:defRPr/>
            </a:pPr>
            <a:r>
              <a:rPr lang="tr-TR" sz="2000" dirty="0">
                <a:solidFill>
                  <a:srgbClr val="000000"/>
                </a:solidFill>
                <a:ea typeface="Times New Roman" pitchFamily="18" charset="0"/>
                <a:cs typeface="Arial" charset="0"/>
              </a:rPr>
              <a:t>Aylık </a:t>
            </a:r>
            <a:r>
              <a:rPr lang="tr-TR" sz="2400" b="1" dirty="0">
                <a:solidFill>
                  <a:srgbClr val="000000"/>
                </a:solidFill>
                <a:ea typeface="Times New Roman" pitchFamily="18" charset="0"/>
                <a:cs typeface="Arial" charset="0"/>
              </a:rPr>
              <a:t>3-5 gr/m</a:t>
            </a:r>
            <a:r>
              <a:rPr lang="tr-TR" sz="2400" b="1" baseline="30000" dirty="0">
                <a:solidFill>
                  <a:srgbClr val="000000"/>
                </a:solidFill>
                <a:ea typeface="Times New Roman" pitchFamily="18" charset="0"/>
                <a:cs typeface="Arial" charset="0"/>
              </a:rPr>
              <a:t>2</a:t>
            </a:r>
            <a:r>
              <a:rPr lang="tr-TR" sz="2400" b="1" dirty="0">
                <a:solidFill>
                  <a:srgbClr val="000000"/>
                </a:solidFill>
                <a:ea typeface="Times New Roman" pitchFamily="18" charset="0"/>
                <a:cs typeface="Arial" charset="0"/>
              </a:rPr>
              <a:t> </a:t>
            </a:r>
            <a:r>
              <a:rPr lang="tr-TR" sz="2400" b="1" dirty="0" smtClean="0">
                <a:solidFill>
                  <a:srgbClr val="000000"/>
                </a:solidFill>
                <a:ea typeface="Times New Roman" pitchFamily="18" charset="0"/>
                <a:cs typeface="Arial" charset="0"/>
              </a:rPr>
              <a:t>N</a:t>
            </a:r>
            <a:endParaRPr lang="tr-TR" sz="2000" dirty="0">
              <a:solidFill>
                <a:srgbClr val="000000"/>
              </a:solidFill>
              <a:ea typeface="Times New Roman" pitchFamily="18" charset="0"/>
              <a:cs typeface="Arial" charset="0"/>
            </a:endParaRPr>
          </a:p>
          <a:p>
            <a:pPr indent="457200" algn="just" eaLnBrk="0" hangingPunct="0">
              <a:defRPr/>
            </a:pPr>
            <a:endParaRPr lang="tr-TR" sz="2000" dirty="0">
              <a:ea typeface="Times New Roman" pitchFamily="18" charset="0"/>
              <a:cs typeface="Arial" charset="0"/>
            </a:endParaRPr>
          </a:p>
          <a:p>
            <a:pPr indent="457200" algn="just" eaLnBrk="0" hangingPunct="0">
              <a:defRPr/>
            </a:pPr>
            <a:r>
              <a:rPr lang="tr-TR" sz="2000" u="sng" dirty="0">
                <a:solidFill>
                  <a:srgbClr val="000000"/>
                </a:solidFill>
                <a:ea typeface="Times New Roman" pitchFamily="18" charset="0"/>
                <a:cs typeface="Arial" charset="0"/>
              </a:rPr>
              <a:t>Tohumları en küçük çim türlerinden birisidir. </a:t>
            </a:r>
            <a:r>
              <a:rPr lang="tr-TR" sz="2000" dirty="0">
                <a:solidFill>
                  <a:srgbClr val="000000"/>
                </a:solidFill>
                <a:ea typeface="Times New Roman" pitchFamily="18" charset="0"/>
                <a:cs typeface="Arial" charset="0"/>
              </a:rPr>
              <a:t>Ekimi ve çıkışın sağlanması oldukça zordur. Ancak ilk çıkıştan sonra uygun koşullarda hızla yayılır. </a:t>
            </a:r>
            <a:endParaRPr lang="tr-TR" sz="2000" dirty="0">
              <a:ea typeface="Times New Roman" pitchFamily="18" charset="0"/>
              <a:cs typeface="Arial" charset="0"/>
            </a:endParaRPr>
          </a:p>
        </p:txBody>
      </p:sp>
      <p:pic>
        <p:nvPicPr>
          <p:cNvPr id="80901" name="Picture 2" descr="http://popgen.unimaas.nl/~jlindsey/commanster/Plants/Grasses/SuGrasses/Agrostis.canina2.jpg"/>
          <p:cNvPicPr>
            <a:picLocks noChangeAspect="1" noChangeArrowheads="1"/>
          </p:cNvPicPr>
          <p:nvPr/>
        </p:nvPicPr>
        <p:blipFill>
          <a:blip r:embed="rId2"/>
          <a:srcRect/>
          <a:stretch>
            <a:fillRect/>
          </a:stretch>
        </p:blipFill>
        <p:spPr bwMode="auto">
          <a:xfrm>
            <a:off x="5143504" y="500042"/>
            <a:ext cx="3810000" cy="571500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4" name="Picture 2" descr="http://beautifulgardens.shootgardening.co.uk/uploaded/images/plants/plant_4833/plant_agrostis_canina_canina_1_33.jpg"/>
          <p:cNvPicPr>
            <a:picLocks noChangeAspect="1" noChangeArrowheads="1"/>
          </p:cNvPicPr>
          <p:nvPr/>
        </p:nvPicPr>
        <p:blipFill>
          <a:blip r:embed="rId3"/>
          <a:srcRect/>
          <a:stretch>
            <a:fillRect/>
          </a:stretch>
        </p:blipFill>
        <p:spPr bwMode="auto">
          <a:xfrm>
            <a:off x="6143636" y="4500570"/>
            <a:ext cx="2428861" cy="2361895"/>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4" descr="http://www.lftseed.com/stock/LAX%20Turf%20Cover.jpg"/>
          <p:cNvPicPr>
            <a:picLocks noChangeAspect="1" noChangeArrowheads="1"/>
          </p:cNvPicPr>
          <p:nvPr/>
        </p:nvPicPr>
        <p:blipFill>
          <a:blip r:embed="rId2"/>
          <a:srcRect/>
          <a:stretch>
            <a:fillRect/>
          </a:stretch>
        </p:blipFill>
        <p:spPr bwMode="auto">
          <a:xfrm>
            <a:off x="446446" y="33455"/>
            <a:ext cx="8197520" cy="5395809"/>
          </a:xfrm>
          <a:prstGeom prst="rect">
            <a:avLst/>
          </a:prstGeom>
          <a:noFill/>
          <a:ln w="9525">
            <a:noFill/>
            <a:miter lim="800000"/>
            <a:headEnd/>
            <a:tailEnd/>
          </a:ln>
        </p:spPr>
      </p:pic>
      <p:sp>
        <p:nvSpPr>
          <p:cNvPr id="7171" name="Rectangle 1"/>
          <p:cNvSpPr>
            <a:spLocks noChangeArrowheads="1"/>
          </p:cNvSpPr>
          <p:nvPr/>
        </p:nvSpPr>
        <p:spPr bwMode="auto">
          <a:xfrm>
            <a:off x="642910" y="5650072"/>
            <a:ext cx="7858125" cy="707886"/>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spAutoFit/>
          </a:bodyPr>
          <a:lstStyle/>
          <a:p>
            <a:pPr indent="263525" algn="just">
              <a:buFont typeface="Wingdings" pitchFamily="2" charset="2"/>
              <a:buChar char="ü"/>
              <a:defRPr/>
            </a:pPr>
            <a:r>
              <a:rPr lang="tr-TR" sz="2000" dirty="0">
                <a:solidFill>
                  <a:schemeClr val="tx1"/>
                </a:solidFill>
                <a:ea typeface="Times New Roman" pitchFamily="18" charset="0"/>
                <a:cs typeface="Arial" charset="0"/>
              </a:rPr>
              <a:t>Park ve bahçeler, spor alanları, karayolları ve değişik amaçlı çim alanların yapımında çok kullanılır. </a:t>
            </a:r>
          </a:p>
        </p:txBody>
      </p:sp>
    </p:spTree>
  </p:cSld>
  <p:clrMapOvr>
    <a:masterClrMapping/>
  </p:clrMapOvr>
  <p:transition spd="slow">
    <p:split orient="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59398" name="Picture 6" descr="http://caliban.mpiz-koeln.mpg.de/~stueber/fitch/screen/IMG_9472.jpg"/>
          <p:cNvPicPr>
            <a:picLocks noChangeAspect="1" noChangeArrowheads="1"/>
          </p:cNvPicPr>
          <p:nvPr/>
        </p:nvPicPr>
        <p:blipFill>
          <a:blip r:embed="rId2"/>
          <a:srcRect/>
          <a:stretch>
            <a:fillRect/>
          </a:stretch>
        </p:blipFill>
        <p:spPr bwMode="auto">
          <a:xfrm>
            <a:off x="5500688" y="357188"/>
            <a:ext cx="2687637" cy="4357687"/>
          </a:xfrm>
          <a:prstGeom prst="rect">
            <a:avLst/>
          </a:prstGeom>
          <a:solidFill>
            <a:schemeClr val="accent2">
              <a:lumMod val="60000"/>
              <a:lumOff val="40000"/>
            </a:schemeClr>
          </a:solidFill>
        </p:spPr>
      </p:pic>
      <p:sp>
        <p:nvSpPr>
          <p:cNvPr id="70659" name="Rectangle 1"/>
          <p:cNvSpPr>
            <a:spLocks noChangeArrowheads="1"/>
          </p:cNvSpPr>
          <p:nvPr/>
        </p:nvSpPr>
        <p:spPr bwMode="auto">
          <a:xfrm>
            <a:off x="285750" y="1290638"/>
            <a:ext cx="4857750" cy="421653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7200" algn="just" eaLnBrk="0" hangingPunct="0">
              <a:defRPr/>
            </a:pPr>
            <a:r>
              <a:rPr lang="tr-TR" sz="2000" dirty="0" smtClean="0">
                <a:solidFill>
                  <a:srgbClr val="000000"/>
                </a:solidFill>
                <a:ea typeface="Times New Roman" pitchFamily="18" charset="0"/>
                <a:cs typeface="Arial" charset="0"/>
              </a:rPr>
              <a:t>Çim </a:t>
            </a:r>
            <a:r>
              <a:rPr lang="tr-TR" sz="2000" dirty="0">
                <a:solidFill>
                  <a:srgbClr val="000000"/>
                </a:solidFill>
                <a:ea typeface="Times New Roman" pitchFamily="18" charset="0"/>
                <a:cs typeface="Arial" charset="0"/>
              </a:rPr>
              <a:t>bitkisi olarak </a:t>
            </a:r>
            <a:r>
              <a:rPr lang="tr-TR" sz="2000" dirty="0" smtClean="0">
                <a:solidFill>
                  <a:srgbClr val="000000"/>
                </a:solidFill>
                <a:ea typeface="Times New Roman" pitchFamily="18" charset="0"/>
                <a:cs typeface="Arial" charset="0"/>
              </a:rPr>
              <a:t>önemini </a:t>
            </a:r>
            <a:r>
              <a:rPr lang="tr-TR" sz="2000" dirty="0">
                <a:solidFill>
                  <a:srgbClr val="000000"/>
                </a:solidFill>
                <a:ea typeface="Times New Roman" pitchFamily="18" charset="0"/>
                <a:cs typeface="Arial" charset="0"/>
              </a:rPr>
              <a:t>kaybetmiştir. </a:t>
            </a:r>
          </a:p>
          <a:p>
            <a:pPr indent="457200" algn="just" eaLnBrk="0" hangingPunct="0">
              <a:defRPr/>
            </a:pPr>
            <a:r>
              <a:rPr lang="tr-TR" sz="2000" b="1" dirty="0">
                <a:solidFill>
                  <a:srgbClr val="0070C0"/>
                </a:solidFill>
                <a:ea typeface="Times New Roman" pitchFamily="18" charset="0"/>
                <a:cs typeface="Arial" charset="0"/>
              </a:rPr>
              <a:t>Uzun boylu, kaba yapılı </a:t>
            </a:r>
            <a:r>
              <a:rPr lang="tr-TR" sz="2000" b="1" dirty="0" smtClean="0">
                <a:solidFill>
                  <a:srgbClr val="0070C0"/>
                </a:solidFill>
                <a:ea typeface="Times New Roman" pitchFamily="18" charset="0"/>
                <a:cs typeface="Arial" charset="0"/>
              </a:rPr>
              <a:t>ve </a:t>
            </a:r>
            <a:r>
              <a:rPr lang="tr-TR" sz="2000" b="1" dirty="0">
                <a:solidFill>
                  <a:srgbClr val="0070C0"/>
                </a:solidFill>
                <a:ea typeface="Times New Roman" pitchFamily="18" charset="0"/>
                <a:cs typeface="Arial" charset="0"/>
              </a:rPr>
              <a:t>çok seyrek çim oluşturması nedeni ile kaliteli çim alanları için önerilen bir bitki değildir. </a:t>
            </a:r>
          </a:p>
          <a:p>
            <a:pPr indent="457200" algn="just" eaLnBrk="0" hangingPunct="0">
              <a:defRPr/>
            </a:pPr>
            <a:endParaRPr lang="tr-TR" sz="2000" dirty="0" smtClean="0">
              <a:solidFill>
                <a:srgbClr val="0070C0"/>
              </a:solidFill>
              <a:ea typeface="Times New Roman" pitchFamily="18" charset="0"/>
              <a:cs typeface="Arial" charset="0"/>
            </a:endParaRPr>
          </a:p>
          <a:p>
            <a:pPr indent="457200" algn="just" eaLnBrk="0" hangingPunct="0">
              <a:defRPr/>
            </a:pPr>
            <a:r>
              <a:rPr lang="tr-TR" sz="2000" dirty="0" smtClean="0">
                <a:solidFill>
                  <a:srgbClr val="0070C0"/>
                </a:solidFill>
                <a:ea typeface="Times New Roman" pitchFamily="18" charset="0"/>
                <a:cs typeface="Arial" charset="0"/>
              </a:rPr>
              <a:t>Yol </a:t>
            </a:r>
            <a:r>
              <a:rPr lang="tr-TR" sz="2000" dirty="0">
                <a:solidFill>
                  <a:srgbClr val="0070C0"/>
                </a:solidFill>
                <a:ea typeface="Times New Roman" pitchFamily="18" charset="0"/>
                <a:cs typeface="Arial" charset="0"/>
              </a:rPr>
              <a:t>kenarları, su yolları ve hendek yüzeylerinde diğer bitkiler ile karışım halinde kullanılabilir. </a:t>
            </a:r>
          </a:p>
          <a:p>
            <a:pPr indent="457200" algn="just" eaLnBrk="0" hangingPunct="0">
              <a:defRPr/>
            </a:pPr>
            <a:r>
              <a:rPr lang="tr-TR" sz="2000" dirty="0">
                <a:solidFill>
                  <a:srgbClr val="000000"/>
                </a:solidFill>
                <a:ea typeface="Times New Roman" pitchFamily="18" charset="0"/>
                <a:cs typeface="Arial" charset="0"/>
              </a:rPr>
              <a:t>Sık ve </a:t>
            </a:r>
            <a:r>
              <a:rPr lang="tr-TR" sz="2000" dirty="0" smtClean="0">
                <a:solidFill>
                  <a:srgbClr val="000000"/>
                </a:solidFill>
                <a:ea typeface="Times New Roman" pitchFamily="18" charset="0"/>
                <a:cs typeface="Arial" charset="0"/>
              </a:rPr>
              <a:t>derin </a:t>
            </a:r>
            <a:r>
              <a:rPr lang="tr-TR" sz="2000" dirty="0">
                <a:solidFill>
                  <a:srgbClr val="000000"/>
                </a:solidFill>
                <a:ea typeface="Times New Roman" pitchFamily="18" charset="0"/>
                <a:cs typeface="Arial" charset="0"/>
              </a:rPr>
              <a:t>biçimlere dayanamaz. </a:t>
            </a:r>
            <a:endParaRPr lang="tr-TR" sz="2000" dirty="0" smtClean="0">
              <a:solidFill>
                <a:srgbClr val="000000"/>
              </a:solidFill>
              <a:ea typeface="Times New Roman" pitchFamily="18" charset="0"/>
              <a:cs typeface="Arial" charset="0"/>
            </a:endParaRPr>
          </a:p>
          <a:p>
            <a:pPr indent="457200" algn="just" eaLnBrk="0" hangingPunct="0">
              <a:defRPr/>
            </a:pPr>
            <a:endParaRPr lang="tr-TR" sz="2000" dirty="0" smtClean="0">
              <a:solidFill>
                <a:srgbClr val="000000"/>
              </a:solidFill>
              <a:ea typeface="Times New Roman" pitchFamily="18" charset="0"/>
              <a:cs typeface="Arial" charset="0"/>
            </a:endParaRPr>
          </a:p>
          <a:p>
            <a:pPr indent="457200" algn="just" eaLnBrk="0" hangingPunct="0">
              <a:defRPr/>
            </a:pPr>
            <a:r>
              <a:rPr lang="tr-TR" sz="2000" dirty="0" smtClean="0">
                <a:solidFill>
                  <a:srgbClr val="000000"/>
                </a:solidFill>
                <a:ea typeface="Times New Roman" pitchFamily="18" charset="0"/>
                <a:cs typeface="Arial" charset="0"/>
              </a:rPr>
              <a:t>Biçim </a:t>
            </a:r>
            <a:r>
              <a:rPr lang="tr-TR" sz="2000" dirty="0" err="1" smtClean="0">
                <a:solidFill>
                  <a:srgbClr val="000000"/>
                </a:solidFill>
                <a:ea typeface="Times New Roman" pitchFamily="18" charset="0"/>
                <a:cs typeface="Arial" charset="0"/>
              </a:rPr>
              <a:t>yüks</a:t>
            </a:r>
            <a:r>
              <a:rPr lang="tr-TR" sz="2000" dirty="0" smtClean="0">
                <a:solidFill>
                  <a:srgbClr val="000000"/>
                </a:solidFill>
                <a:ea typeface="Times New Roman" pitchFamily="18" charset="0"/>
                <a:cs typeface="Arial" charset="0"/>
              </a:rPr>
              <a:t>. </a:t>
            </a:r>
            <a:r>
              <a:rPr lang="tr-TR" sz="2400" b="1" dirty="0">
                <a:solidFill>
                  <a:srgbClr val="000000"/>
                </a:solidFill>
                <a:ea typeface="Times New Roman" pitchFamily="18" charset="0"/>
                <a:cs typeface="Arial" charset="0"/>
              </a:rPr>
              <a:t>4-5 </a:t>
            </a:r>
            <a:r>
              <a:rPr lang="tr-TR" sz="2400" b="1" dirty="0" smtClean="0">
                <a:solidFill>
                  <a:srgbClr val="000000"/>
                </a:solidFill>
                <a:ea typeface="Times New Roman" pitchFamily="18" charset="0"/>
                <a:cs typeface="Arial" charset="0"/>
              </a:rPr>
              <a:t>cm</a:t>
            </a:r>
            <a:endParaRPr lang="tr-TR" sz="2000" dirty="0">
              <a:solidFill>
                <a:srgbClr val="000000"/>
              </a:solidFill>
              <a:ea typeface="Times New Roman" pitchFamily="18" charset="0"/>
              <a:cs typeface="Arial" charset="0"/>
            </a:endParaRPr>
          </a:p>
          <a:p>
            <a:pPr indent="457200" algn="just" eaLnBrk="0" hangingPunct="0">
              <a:defRPr/>
            </a:pPr>
            <a:endParaRPr lang="tr-TR" sz="2000" dirty="0" smtClean="0">
              <a:solidFill>
                <a:srgbClr val="000000"/>
              </a:solidFill>
              <a:ea typeface="Times New Roman" pitchFamily="18" charset="0"/>
              <a:cs typeface="Arial" charset="0"/>
            </a:endParaRPr>
          </a:p>
          <a:p>
            <a:pPr indent="457200" algn="just" eaLnBrk="0" hangingPunct="0">
              <a:defRPr/>
            </a:pPr>
            <a:r>
              <a:rPr lang="tr-TR" sz="2000" dirty="0" smtClean="0">
                <a:solidFill>
                  <a:srgbClr val="000000"/>
                </a:solidFill>
                <a:ea typeface="Times New Roman" pitchFamily="18" charset="0"/>
                <a:cs typeface="Arial" charset="0"/>
              </a:rPr>
              <a:t>Aylık </a:t>
            </a:r>
            <a:r>
              <a:rPr lang="tr-TR" sz="2400" b="1" dirty="0">
                <a:solidFill>
                  <a:srgbClr val="000000"/>
                </a:solidFill>
                <a:ea typeface="Times New Roman" pitchFamily="18" charset="0"/>
                <a:cs typeface="Arial" charset="0"/>
              </a:rPr>
              <a:t>3-5 gr/m</a:t>
            </a:r>
            <a:r>
              <a:rPr lang="tr-TR" sz="2400" b="1" baseline="30000" dirty="0">
                <a:solidFill>
                  <a:srgbClr val="000000"/>
                </a:solidFill>
                <a:ea typeface="Times New Roman" pitchFamily="18" charset="0"/>
                <a:cs typeface="Arial" charset="0"/>
              </a:rPr>
              <a:t>2</a:t>
            </a:r>
            <a:r>
              <a:rPr lang="tr-TR" sz="2400" b="1" dirty="0">
                <a:solidFill>
                  <a:srgbClr val="000000"/>
                </a:solidFill>
                <a:ea typeface="Times New Roman" pitchFamily="18" charset="0"/>
                <a:cs typeface="Arial" charset="0"/>
              </a:rPr>
              <a:t> N</a:t>
            </a:r>
            <a:endParaRPr lang="tr-TR" sz="2400" dirty="0">
              <a:ea typeface="Times New Roman" pitchFamily="18" charset="0"/>
              <a:cs typeface="Arial" charset="0"/>
            </a:endParaRPr>
          </a:p>
        </p:txBody>
      </p:sp>
      <p:pic>
        <p:nvPicPr>
          <p:cNvPr id="82948" name="Picture 4" descr="http://www.tarleton.edu/~range/Grasslands/Introduced%20Forages/Grassland%20Slides_files/436.jpe"/>
          <p:cNvPicPr>
            <a:picLocks noChangeAspect="1" noChangeArrowheads="1"/>
          </p:cNvPicPr>
          <p:nvPr/>
        </p:nvPicPr>
        <p:blipFill>
          <a:blip r:embed="rId3"/>
          <a:srcRect/>
          <a:stretch>
            <a:fillRect/>
          </a:stretch>
        </p:blipFill>
        <p:spPr bwMode="auto">
          <a:xfrm>
            <a:off x="5214938" y="3929063"/>
            <a:ext cx="3684587" cy="2443162"/>
          </a:xfrm>
          <a:prstGeom prst="rect">
            <a:avLst/>
          </a:prstGeom>
          <a:noFill/>
          <a:ln w="9525">
            <a:noFill/>
            <a:miter lim="800000"/>
            <a:headEnd/>
            <a:tailEnd/>
          </a:ln>
        </p:spPr>
      </p:pic>
      <p:sp>
        <p:nvSpPr>
          <p:cNvPr id="5" name="4 Dikdörtgen"/>
          <p:cNvSpPr/>
          <p:nvPr/>
        </p:nvSpPr>
        <p:spPr>
          <a:xfrm>
            <a:off x="642938" y="428625"/>
            <a:ext cx="4354512" cy="4619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indent="457200" algn="just">
              <a:defRPr/>
            </a:pPr>
            <a:r>
              <a:rPr lang="tr-TR" sz="2400" b="1" dirty="0">
                <a:solidFill>
                  <a:srgbClr val="000000"/>
                </a:solidFill>
                <a:ea typeface="Times New Roman" pitchFamily="18" charset="0"/>
                <a:cs typeface="Arial" charset="0"/>
              </a:rPr>
              <a:t>Ak </a:t>
            </a:r>
            <a:r>
              <a:rPr lang="tr-TR" sz="2400" b="1" dirty="0" err="1">
                <a:solidFill>
                  <a:srgbClr val="000000"/>
                </a:solidFill>
                <a:ea typeface="Times New Roman" pitchFamily="18" charset="0"/>
                <a:cs typeface="Arial" charset="0"/>
              </a:rPr>
              <a:t>Tavusotu</a:t>
            </a:r>
            <a:r>
              <a:rPr lang="tr-TR" sz="2400" b="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Agrostis alba </a:t>
            </a:r>
            <a:r>
              <a:rPr lang="tr-TR" sz="2400" dirty="0">
                <a:solidFill>
                  <a:srgbClr val="000000"/>
                </a:solidFill>
                <a:ea typeface="Times New Roman" pitchFamily="18" charset="0"/>
                <a:cs typeface="Arial" charset="0"/>
              </a:rPr>
              <a:t>L.)</a:t>
            </a:r>
          </a:p>
        </p:txBody>
      </p:sp>
    </p:spTree>
  </p:cSld>
  <p:clrMapOvr>
    <a:masterClrMapping/>
  </p:clrMapOvr>
  <p:transition spd="slow">
    <p:split orient="vert"/>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1 Metin kutusu"/>
          <p:cNvSpPr txBox="1"/>
          <p:nvPr/>
        </p:nvSpPr>
        <p:spPr>
          <a:xfrm>
            <a:off x="1428750" y="1143000"/>
            <a:ext cx="4368800" cy="40005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tr-TR" sz="2000" b="1" dirty="0"/>
              <a:t>Diğer Serin İklim Buğdaygil Çim Bitkileri</a:t>
            </a:r>
          </a:p>
        </p:txBody>
      </p:sp>
      <p:sp>
        <p:nvSpPr>
          <p:cNvPr id="3" name="Rectangle 1"/>
          <p:cNvSpPr>
            <a:spLocks noChangeArrowheads="1"/>
          </p:cNvSpPr>
          <p:nvPr/>
        </p:nvSpPr>
        <p:spPr bwMode="auto">
          <a:xfrm>
            <a:off x="1000100" y="2000240"/>
            <a:ext cx="5500726" cy="40011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a:defRPr/>
            </a:pPr>
            <a:r>
              <a:rPr lang="tr-TR" sz="2000" b="1" dirty="0">
                <a:solidFill>
                  <a:schemeClr val="tx1"/>
                </a:solidFill>
                <a:ea typeface="Times New Roman" pitchFamily="18" charset="0"/>
                <a:cs typeface="Arial" charset="0"/>
              </a:rPr>
              <a:t>Sorguçlu Tarakotu </a:t>
            </a:r>
            <a:r>
              <a:rPr lang="tr-TR" sz="2000" dirty="0">
                <a:solidFill>
                  <a:schemeClr val="tx1"/>
                </a:solidFill>
                <a:ea typeface="Times New Roman" pitchFamily="18" charset="0"/>
                <a:cs typeface="Arial" charset="0"/>
              </a:rPr>
              <a:t>(</a:t>
            </a:r>
            <a:r>
              <a:rPr lang="tr-TR" sz="2000" i="1" dirty="0" err="1">
                <a:solidFill>
                  <a:schemeClr val="tx1"/>
                </a:solidFill>
                <a:ea typeface="Times New Roman" pitchFamily="18" charset="0"/>
                <a:cs typeface="Arial" charset="0"/>
              </a:rPr>
              <a:t>Cynosurus</a:t>
            </a:r>
            <a:r>
              <a:rPr lang="tr-TR" sz="2000" i="1" dirty="0">
                <a:solidFill>
                  <a:schemeClr val="tx1"/>
                </a:solidFill>
                <a:ea typeface="Times New Roman" pitchFamily="18" charset="0"/>
                <a:cs typeface="Arial" charset="0"/>
              </a:rPr>
              <a:t> </a:t>
            </a:r>
            <a:r>
              <a:rPr lang="tr-TR" sz="2000" i="1" dirty="0" err="1">
                <a:solidFill>
                  <a:schemeClr val="tx1"/>
                </a:solidFill>
                <a:ea typeface="Times New Roman" pitchFamily="18" charset="0"/>
                <a:cs typeface="Arial" charset="0"/>
              </a:rPr>
              <a:t>cristatus</a:t>
            </a:r>
            <a:r>
              <a:rPr lang="tr-TR" sz="2000" i="1" dirty="0">
                <a:solidFill>
                  <a:schemeClr val="tx1"/>
                </a:solidFill>
                <a:ea typeface="Times New Roman" pitchFamily="18" charset="0"/>
                <a:cs typeface="Arial" charset="0"/>
              </a:rPr>
              <a:t> </a:t>
            </a:r>
            <a:r>
              <a:rPr lang="tr-TR" sz="2000" dirty="0">
                <a:solidFill>
                  <a:schemeClr val="tx1"/>
                </a:solidFill>
                <a:ea typeface="Times New Roman" pitchFamily="18" charset="0"/>
                <a:cs typeface="Arial" charset="0"/>
              </a:rPr>
              <a:t>L.)</a:t>
            </a:r>
          </a:p>
        </p:txBody>
      </p:sp>
      <p:sp>
        <p:nvSpPr>
          <p:cNvPr id="4" name="3 Dikdörtgen"/>
          <p:cNvSpPr>
            <a:spLocks noChangeArrowheads="1"/>
          </p:cNvSpPr>
          <p:nvPr/>
        </p:nvSpPr>
        <p:spPr bwMode="auto">
          <a:xfrm>
            <a:off x="1000100" y="2714620"/>
            <a:ext cx="5500726" cy="40011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eaLnBrk="0" hangingPunct="0">
              <a:defRPr/>
            </a:pPr>
            <a:r>
              <a:rPr lang="tr-TR" sz="2000" b="1" dirty="0">
                <a:solidFill>
                  <a:schemeClr val="tx1"/>
                </a:solidFill>
                <a:ea typeface="Times New Roman" pitchFamily="18" charset="0"/>
                <a:cs typeface="Arial" charset="0"/>
              </a:rPr>
              <a:t>Çayır </a:t>
            </a:r>
            <a:r>
              <a:rPr lang="tr-TR" sz="2000" b="1" dirty="0" err="1">
                <a:solidFill>
                  <a:schemeClr val="tx1"/>
                </a:solidFill>
                <a:ea typeface="Times New Roman" pitchFamily="18" charset="0"/>
                <a:cs typeface="Arial" charset="0"/>
              </a:rPr>
              <a:t>Kelpkuyruğu</a:t>
            </a:r>
            <a:r>
              <a:rPr lang="tr-TR" sz="2000" b="1" dirty="0">
                <a:solidFill>
                  <a:schemeClr val="tx1"/>
                </a:solidFill>
                <a:ea typeface="Times New Roman" pitchFamily="18" charset="0"/>
                <a:cs typeface="Arial" charset="0"/>
              </a:rPr>
              <a:t> </a:t>
            </a:r>
            <a:r>
              <a:rPr lang="tr-TR" sz="2000" dirty="0">
                <a:solidFill>
                  <a:schemeClr val="tx1"/>
                </a:solidFill>
                <a:ea typeface="Times New Roman" pitchFamily="18" charset="0"/>
                <a:cs typeface="Arial" charset="0"/>
              </a:rPr>
              <a:t>(</a:t>
            </a:r>
            <a:r>
              <a:rPr lang="tr-TR" sz="2000" i="1" dirty="0" err="1">
                <a:solidFill>
                  <a:schemeClr val="tx1"/>
                </a:solidFill>
                <a:ea typeface="Times New Roman" pitchFamily="18" charset="0"/>
                <a:cs typeface="Arial" charset="0"/>
              </a:rPr>
              <a:t>Phleum</a:t>
            </a:r>
            <a:r>
              <a:rPr lang="tr-TR" sz="2000" i="1" dirty="0">
                <a:solidFill>
                  <a:schemeClr val="tx1"/>
                </a:solidFill>
                <a:ea typeface="Times New Roman" pitchFamily="18" charset="0"/>
                <a:cs typeface="Arial" charset="0"/>
              </a:rPr>
              <a:t> </a:t>
            </a:r>
            <a:r>
              <a:rPr lang="tr-TR" sz="2000" i="1" dirty="0" err="1">
                <a:solidFill>
                  <a:schemeClr val="tx1"/>
                </a:solidFill>
                <a:ea typeface="Times New Roman" pitchFamily="18" charset="0"/>
                <a:cs typeface="Arial" charset="0"/>
              </a:rPr>
              <a:t>pratense</a:t>
            </a:r>
            <a:r>
              <a:rPr lang="tr-TR" sz="2000" i="1" dirty="0">
                <a:solidFill>
                  <a:schemeClr val="tx1"/>
                </a:solidFill>
                <a:ea typeface="Times New Roman" pitchFamily="18" charset="0"/>
                <a:cs typeface="Arial" charset="0"/>
              </a:rPr>
              <a:t> </a:t>
            </a:r>
            <a:r>
              <a:rPr lang="tr-TR" sz="2000" dirty="0">
                <a:solidFill>
                  <a:schemeClr val="tx1"/>
                </a:solidFill>
                <a:ea typeface="Times New Roman" pitchFamily="18" charset="0"/>
                <a:cs typeface="Arial" charset="0"/>
              </a:rPr>
              <a:t>L.)</a:t>
            </a:r>
          </a:p>
        </p:txBody>
      </p:sp>
      <p:sp>
        <p:nvSpPr>
          <p:cNvPr id="5" name="Rectangle 1"/>
          <p:cNvSpPr>
            <a:spLocks noChangeArrowheads="1"/>
          </p:cNvSpPr>
          <p:nvPr/>
        </p:nvSpPr>
        <p:spPr bwMode="auto">
          <a:xfrm>
            <a:off x="1000101" y="3429000"/>
            <a:ext cx="5500726" cy="40011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a:defRPr/>
            </a:pPr>
            <a:r>
              <a:rPr lang="tr-TR" sz="2000" b="1" dirty="0">
                <a:solidFill>
                  <a:srgbClr val="000000"/>
                </a:solidFill>
                <a:ea typeface="Times New Roman" pitchFamily="18" charset="0"/>
                <a:cs typeface="Arial" charset="0"/>
              </a:rPr>
              <a:t>Yumrulu </a:t>
            </a:r>
            <a:r>
              <a:rPr lang="tr-TR" sz="2000" b="1" dirty="0" err="1">
                <a:solidFill>
                  <a:srgbClr val="000000"/>
                </a:solidFill>
                <a:ea typeface="Times New Roman" pitchFamily="18" charset="0"/>
                <a:cs typeface="Arial" charset="0"/>
              </a:rPr>
              <a:t>Kelpkuyruğu</a:t>
            </a:r>
            <a:r>
              <a:rPr lang="tr-TR" sz="2000" b="1" dirty="0">
                <a:solidFill>
                  <a:srgbClr val="000000"/>
                </a:solidFill>
                <a:ea typeface="Times New Roman" pitchFamily="18" charset="0"/>
                <a:cs typeface="Arial" charset="0"/>
              </a:rPr>
              <a:t> </a:t>
            </a:r>
            <a:r>
              <a:rPr lang="tr-TR" sz="2000" i="1" dirty="0">
                <a:solidFill>
                  <a:srgbClr val="000000"/>
                </a:solidFill>
                <a:ea typeface="Times New Roman" pitchFamily="18" charset="0"/>
                <a:cs typeface="Arial" charset="0"/>
              </a:rPr>
              <a:t>(</a:t>
            </a:r>
            <a:r>
              <a:rPr lang="tr-TR" sz="2000" i="1" dirty="0" err="1">
                <a:solidFill>
                  <a:srgbClr val="000000"/>
                </a:solidFill>
                <a:ea typeface="Times New Roman" pitchFamily="18" charset="0"/>
                <a:cs typeface="Arial" charset="0"/>
              </a:rPr>
              <a:t>Phleum</a:t>
            </a:r>
            <a:r>
              <a:rPr lang="tr-TR" sz="2000" i="1" dirty="0">
                <a:solidFill>
                  <a:srgbClr val="000000"/>
                </a:solidFill>
                <a:ea typeface="Times New Roman" pitchFamily="18" charset="0"/>
                <a:cs typeface="Arial" charset="0"/>
              </a:rPr>
              <a:t> </a:t>
            </a:r>
            <a:r>
              <a:rPr lang="tr-TR" sz="2000" i="1" dirty="0" err="1">
                <a:solidFill>
                  <a:srgbClr val="000000"/>
                </a:solidFill>
                <a:ea typeface="Times New Roman" pitchFamily="18" charset="0"/>
                <a:cs typeface="Arial" charset="0"/>
              </a:rPr>
              <a:t>bertolonii</a:t>
            </a:r>
            <a:r>
              <a:rPr lang="tr-TR" sz="2000" i="1" dirty="0">
                <a:solidFill>
                  <a:srgbClr val="000000"/>
                </a:solidFill>
                <a:ea typeface="Times New Roman" pitchFamily="18" charset="0"/>
                <a:cs typeface="Arial" charset="0"/>
              </a:rPr>
              <a:t> </a:t>
            </a:r>
            <a:r>
              <a:rPr lang="tr-TR" sz="2000" dirty="0">
                <a:solidFill>
                  <a:srgbClr val="000000"/>
                </a:solidFill>
                <a:ea typeface="Times New Roman" pitchFamily="18" charset="0"/>
                <a:cs typeface="Arial" charset="0"/>
              </a:rPr>
              <a:t>)</a:t>
            </a:r>
            <a:endParaRPr lang="tr-TR" sz="2000" dirty="0">
              <a:ea typeface="Times New Roman" pitchFamily="18" charset="0"/>
              <a:cs typeface="Arial" charset="0"/>
            </a:endParaRPr>
          </a:p>
        </p:txBody>
      </p:sp>
      <p:sp>
        <p:nvSpPr>
          <p:cNvPr id="6" name="5 Dikdörtgen"/>
          <p:cNvSpPr>
            <a:spLocks noChangeArrowheads="1"/>
          </p:cNvSpPr>
          <p:nvPr/>
        </p:nvSpPr>
        <p:spPr bwMode="auto">
          <a:xfrm>
            <a:off x="1000100" y="4214818"/>
            <a:ext cx="5500726" cy="40011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eaLnBrk="0" hangingPunct="0">
              <a:defRPr/>
            </a:pPr>
            <a:r>
              <a:rPr lang="tr-TR" sz="2000" b="1" dirty="0">
                <a:solidFill>
                  <a:srgbClr val="000000"/>
                </a:solidFill>
                <a:ea typeface="Times New Roman" pitchFamily="18" charset="0"/>
                <a:cs typeface="Arial" charset="0"/>
              </a:rPr>
              <a:t>Otlak Ayrığı </a:t>
            </a:r>
            <a:r>
              <a:rPr lang="tr-TR" sz="2000" dirty="0">
                <a:solidFill>
                  <a:srgbClr val="000000"/>
                </a:solidFill>
                <a:ea typeface="Times New Roman" pitchFamily="18" charset="0"/>
                <a:cs typeface="Arial" charset="0"/>
              </a:rPr>
              <a:t>(Agropyron </a:t>
            </a:r>
            <a:r>
              <a:rPr lang="tr-TR" sz="2000" dirty="0" err="1">
                <a:solidFill>
                  <a:srgbClr val="000000"/>
                </a:solidFill>
                <a:ea typeface="Times New Roman" pitchFamily="18" charset="0"/>
                <a:cs typeface="Arial" charset="0"/>
              </a:rPr>
              <a:t>cristatum</a:t>
            </a:r>
            <a:r>
              <a:rPr lang="tr-TR" sz="2000" dirty="0">
                <a:solidFill>
                  <a:srgbClr val="000000"/>
                </a:solidFill>
                <a:ea typeface="Times New Roman" pitchFamily="18" charset="0"/>
                <a:cs typeface="Arial" charset="0"/>
              </a:rPr>
              <a:t> )</a:t>
            </a:r>
            <a:endParaRPr lang="tr-TR" sz="2000" dirty="0">
              <a:ea typeface="Times New Roman" pitchFamily="18" charset="0"/>
              <a:cs typeface="Arial" charset="0"/>
            </a:endParaRPr>
          </a:p>
        </p:txBody>
      </p:sp>
    </p:spTree>
  </p:cSld>
  <p:clrMapOvr>
    <a:masterClrMapping/>
  </p:clrMapOvr>
  <p:transition spd="slow">
    <p:split orient="vert"/>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642938" y="314325"/>
            <a:ext cx="6000750"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7200" algn="just">
              <a:defRPr/>
            </a:pPr>
            <a:r>
              <a:rPr lang="tr-TR" sz="2400" b="1" dirty="0">
                <a:solidFill>
                  <a:schemeClr val="tx1"/>
                </a:solidFill>
                <a:ea typeface="Times New Roman" pitchFamily="18" charset="0"/>
                <a:cs typeface="Arial" charset="0"/>
              </a:rPr>
              <a:t>Sorguçlu Tarakotu </a:t>
            </a:r>
            <a:r>
              <a:rPr lang="tr-TR" sz="2400" dirty="0">
                <a:solidFill>
                  <a:schemeClr val="tx1"/>
                </a:solidFill>
                <a:ea typeface="Times New Roman" pitchFamily="18" charset="0"/>
                <a:cs typeface="Arial" charset="0"/>
              </a:rPr>
              <a:t>(</a:t>
            </a:r>
            <a:r>
              <a:rPr lang="tr-TR" sz="2400" i="1" dirty="0" err="1">
                <a:solidFill>
                  <a:schemeClr val="tx1"/>
                </a:solidFill>
                <a:ea typeface="Times New Roman" pitchFamily="18" charset="0"/>
                <a:cs typeface="Arial" charset="0"/>
              </a:rPr>
              <a:t>Cynosurus</a:t>
            </a:r>
            <a:r>
              <a:rPr lang="tr-TR" sz="2400" i="1"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cristatus</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endParaRPr lang="tr-TR" dirty="0">
              <a:solidFill>
                <a:schemeClr val="tx1"/>
              </a:solidFill>
              <a:ea typeface="Times New Roman" pitchFamily="18" charset="0"/>
              <a:cs typeface="Arial" charset="0"/>
            </a:endParaRPr>
          </a:p>
        </p:txBody>
      </p:sp>
      <p:pic>
        <p:nvPicPr>
          <p:cNvPr id="84995" name="Picture 4" descr="http://www.cof.orst.edu/cf/wildlife/images/species_photos/plants/cynosurus_cristatus-crested_dogtail.jpg"/>
          <p:cNvPicPr>
            <a:picLocks noChangeAspect="1" noChangeArrowheads="1"/>
          </p:cNvPicPr>
          <p:nvPr/>
        </p:nvPicPr>
        <p:blipFill>
          <a:blip r:embed="rId2"/>
          <a:srcRect/>
          <a:stretch>
            <a:fillRect/>
          </a:stretch>
        </p:blipFill>
        <p:spPr bwMode="auto">
          <a:xfrm>
            <a:off x="2214563" y="3678238"/>
            <a:ext cx="2428875" cy="2894012"/>
          </a:xfrm>
          <a:prstGeom prst="rect">
            <a:avLst/>
          </a:prstGeom>
          <a:noFill/>
          <a:ln w="9525">
            <a:noFill/>
            <a:miter lim="800000"/>
            <a:headEnd/>
            <a:tailEnd/>
          </a:ln>
        </p:spPr>
      </p:pic>
      <p:sp>
        <p:nvSpPr>
          <p:cNvPr id="71684" name="3 Dikdörtgen"/>
          <p:cNvSpPr>
            <a:spLocks noChangeArrowheads="1"/>
          </p:cNvSpPr>
          <p:nvPr/>
        </p:nvSpPr>
        <p:spPr bwMode="auto">
          <a:xfrm>
            <a:off x="357158" y="1285875"/>
            <a:ext cx="5500717" cy="2554545"/>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a:spAutoFit/>
          </a:bodyPr>
          <a:lstStyle/>
          <a:p>
            <a:pPr indent="457200" algn="just" eaLnBrk="0" hangingPunct="0">
              <a:defRPr/>
            </a:pPr>
            <a:r>
              <a:rPr lang="tr-TR" sz="2000" dirty="0">
                <a:solidFill>
                  <a:srgbClr val="32EE3B"/>
                </a:solidFill>
                <a:ea typeface="Times New Roman" pitchFamily="18" charset="0"/>
                <a:cs typeface="Arial" charset="0"/>
              </a:rPr>
              <a:t>İnce yapraklı, İngiliz çimine benzer bir çim örtüsü oluşturan çok yıllık bir bitkidir. </a:t>
            </a:r>
          </a:p>
          <a:p>
            <a:pPr indent="457200" algn="just" eaLnBrk="0" hangingPunct="0">
              <a:defRPr/>
            </a:pPr>
            <a:endParaRPr lang="tr-TR" sz="2000" dirty="0" smtClean="0">
              <a:solidFill>
                <a:srgbClr val="32EE3B"/>
              </a:solidFill>
              <a:ea typeface="Times New Roman" pitchFamily="18" charset="0"/>
              <a:cs typeface="Arial" charset="0"/>
            </a:endParaRPr>
          </a:p>
          <a:p>
            <a:pPr indent="457200" algn="just" eaLnBrk="0" hangingPunct="0">
              <a:defRPr/>
            </a:pPr>
            <a:r>
              <a:rPr lang="tr-TR" sz="2000" dirty="0" smtClean="0">
                <a:solidFill>
                  <a:srgbClr val="32EE3B"/>
                </a:solidFill>
                <a:ea typeface="Times New Roman" pitchFamily="18" charset="0"/>
                <a:cs typeface="Arial" charset="0"/>
              </a:rPr>
              <a:t>Kurağa </a:t>
            </a:r>
            <a:r>
              <a:rPr lang="tr-TR" sz="2000" dirty="0">
                <a:solidFill>
                  <a:srgbClr val="32EE3B"/>
                </a:solidFill>
                <a:ea typeface="Times New Roman" pitchFamily="18" charset="0"/>
                <a:cs typeface="Arial" charset="0"/>
              </a:rPr>
              <a:t>dayanımı orta, soğuğa dayanımı zayıftır. </a:t>
            </a:r>
          </a:p>
          <a:p>
            <a:pPr indent="457200" algn="just" eaLnBrk="0" hangingPunct="0">
              <a:defRPr/>
            </a:pPr>
            <a:endParaRPr lang="tr-TR" sz="2000" b="1" dirty="0" smtClean="0">
              <a:solidFill>
                <a:srgbClr val="FFCCFF"/>
              </a:solidFill>
              <a:ea typeface="Times New Roman" pitchFamily="18" charset="0"/>
              <a:cs typeface="Arial" charset="0"/>
            </a:endParaRPr>
          </a:p>
          <a:p>
            <a:pPr indent="457200" algn="just" eaLnBrk="0" hangingPunct="0">
              <a:defRPr/>
            </a:pPr>
            <a:r>
              <a:rPr lang="tr-TR" sz="2000" b="1" dirty="0" smtClean="0">
                <a:solidFill>
                  <a:srgbClr val="FFCCFF"/>
                </a:solidFill>
                <a:ea typeface="Times New Roman" pitchFamily="18" charset="0"/>
                <a:cs typeface="Arial" charset="0"/>
              </a:rPr>
              <a:t>Basılmaya </a:t>
            </a:r>
            <a:r>
              <a:rPr lang="tr-TR" sz="2000" b="1" dirty="0">
                <a:solidFill>
                  <a:srgbClr val="FFCCFF"/>
                </a:solidFill>
                <a:ea typeface="Times New Roman" pitchFamily="18" charset="0"/>
                <a:cs typeface="Arial" charset="0"/>
              </a:rPr>
              <a:t>dayanımı oldukça iyi </a:t>
            </a:r>
            <a:endParaRPr lang="tr-TR" sz="2000" b="1" dirty="0" smtClean="0">
              <a:solidFill>
                <a:srgbClr val="FFCCFF"/>
              </a:solidFill>
              <a:ea typeface="Times New Roman" pitchFamily="18" charset="0"/>
              <a:cs typeface="Arial" charset="0"/>
            </a:endParaRPr>
          </a:p>
          <a:p>
            <a:pPr indent="457200" algn="just" eaLnBrk="0" hangingPunct="0">
              <a:defRPr/>
            </a:pPr>
            <a:r>
              <a:rPr lang="tr-TR" sz="2000" b="1" dirty="0" smtClean="0">
                <a:solidFill>
                  <a:srgbClr val="FFCCFF"/>
                </a:solidFill>
                <a:ea typeface="Times New Roman" pitchFamily="18" charset="0"/>
                <a:cs typeface="Arial" charset="0"/>
              </a:rPr>
              <a:t>Derin biçime </a:t>
            </a:r>
            <a:r>
              <a:rPr lang="tr-TR" sz="2000" b="1" dirty="0">
                <a:solidFill>
                  <a:srgbClr val="FFCCFF"/>
                </a:solidFill>
                <a:ea typeface="Times New Roman" pitchFamily="18" charset="0"/>
                <a:cs typeface="Arial" charset="0"/>
              </a:rPr>
              <a:t>fazla dayanıklı değildir. </a:t>
            </a:r>
          </a:p>
          <a:p>
            <a:pPr indent="457200" algn="just" eaLnBrk="0" hangingPunct="0">
              <a:defRPr/>
            </a:pPr>
            <a:r>
              <a:rPr lang="tr-TR" sz="2000" dirty="0">
                <a:solidFill>
                  <a:srgbClr val="32EE3B"/>
                </a:solidFill>
                <a:ea typeface="Times New Roman" pitchFamily="18" charset="0"/>
                <a:cs typeface="Arial" charset="0"/>
              </a:rPr>
              <a:t>Çok kullanılan bir çim bitkisi değildir. </a:t>
            </a:r>
          </a:p>
        </p:txBody>
      </p:sp>
      <p:pic>
        <p:nvPicPr>
          <p:cNvPr id="84997" name="Picture 6" descr="http://www2.lubw.baden-wuerttemberg.de/public/abt2/dokablage/oac_168/typ_01/0100597_1.jpg"/>
          <p:cNvPicPr>
            <a:picLocks noChangeAspect="1" noChangeArrowheads="1"/>
          </p:cNvPicPr>
          <p:nvPr/>
        </p:nvPicPr>
        <p:blipFill>
          <a:blip r:embed="rId3"/>
          <a:srcRect/>
          <a:stretch>
            <a:fillRect/>
          </a:stretch>
        </p:blipFill>
        <p:spPr bwMode="auto">
          <a:xfrm>
            <a:off x="5929313" y="1000125"/>
            <a:ext cx="2844800" cy="4065588"/>
          </a:xfrm>
          <a:prstGeom prst="rect">
            <a:avLst/>
          </a:prstGeom>
          <a:noFill/>
          <a:ln w="9525">
            <a:noFill/>
            <a:miter lim="800000"/>
            <a:headEnd/>
            <a:tailEnd/>
          </a:ln>
        </p:spPr>
      </p:pic>
    </p:spTree>
  </p:cSld>
  <p:clrMapOvr>
    <a:masterClrMapping/>
  </p:clrMapOvr>
  <p:transition spd="slow">
    <p:split orient="vert"/>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1 Dikdörtgen"/>
          <p:cNvSpPr>
            <a:spLocks noChangeArrowheads="1"/>
          </p:cNvSpPr>
          <p:nvPr/>
        </p:nvSpPr>
        <p:spPr bwMode="auto">
          <a:xfrm>
            <a:off x="142875" y="1571612"/>
            <a:ext cx="5214938" cy="3477875"/>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indent="457200" algn="just" eaLnBrk="0" hangingPunct="0">
              <a:defRPr/>
            </a:pPr>
            <a:endParaRPr lang="tr-TR" sz="2000" b="1" dirty="0">
              <a:solidFill>
                <a:srgbClr val="FFFF00"/>
              </a:solidFill>
              <a:ea typeface="Times New Roman" pitchFamily="18" charset="0"/>
              <a:cs typeface="Arial" charset="0"/>
            </a:endParaRPr>
          </a:p>
          <a:p>
            <a:pPr indent="457200" algn="just" eaLnBrk="0" hangingPunct="0">
              <a:defRPr/>
            </a:pPr>
            <a:r>
              <a:rPr lang="tr-TR" sz="2000" b="1" dirty="0">
                <a:solidFill>
                  <a:srgbClr val="92D050"/>
                </a:solidFill>
                <a:ea typeface="Times New Roman" pitchFamily="18" charset="0"/>
                <a:cs typeface="Arial" charset="0"/>
              </a:rPr>
              <a:t>Yumak halinde gelişmesi</a:t>
            </a:r>
            <a:r>
              <a:rPr lang="tr-TR" sz="2000" b="1" dirty="0" smtClean="0">
                <a:solidFill>
                  <a:srgbClr val="92D050"/>
                </a:solidFill>
                <a:ea typeface="Times New Roman" pitchFamily="18" charset="0"/>
                <a:cs typeface="Arial" charset="0"/>
              </a:rPr>
              <a:t>,</a:t>
            </a:r>
          </a:p>
          <a:p>
            <a:pPr indent="457200" algn="just" eaLnBrk="0" hangingPunct="0">
              <a:defRPr/>
            </a:pPr>
            <a:r>
              <a:rPr lang="tr-TR" sz="2000" b="1" dirty="0" smtClean="0">
                <a:solidFill>
                  <a:srgbClr val="92D050"/>
                </a:solidFill>
                <a:ea typeface="Times New Roman" pitchFamily="18" charset="0"/>
                <a:cs typeface="Arial" charset="0"/>
              </a:rPr>
              <a:t>iri </a:t>
            </a:r>
            <a:r>
              <a:rPr lang="tr-TR" sz="2000" b="1" dirty="0">
                <a:solidFill>
                  <a:srgbClr val="92D050"/>
                </a:solidFill>
                <a:ea typeface="Times New Roman" pitchFamily="18" charset="0"/>
                <a:cs typeface="Arial" charset="0"/>
              </a:rPr>
              <a:t>yapraklı olması ve </a:t>
            </a:r>
            <a:endParaRPr lang="tr-TR" sz="2000" b="1" dirty="0" smtClean="0">
              <a:solidFill>
                <a:srgbClr val="92D050"/>
              </a:solidFill>
              <a:ea typeface="Times New Roman" pitchFamily="18" charset="0"/>
              <a:cs typeface="Arial" charset="0"/>
            </a:endParaRPr>
          </a:p>
          <a:p>
            <a:pPr indent="457200" algn="just" eaLnBrk="0" hangingPunct="0">
              <a:defRPr/>
            </a:pPr>
            <a:r>
              <a:rPr lang="tr-TR" sz="2000" b="1" dirty="0" smtClean="0">
                <a:solidFill>
                  <a:srgbClr val="92D050"/>
                </a:solidFill>
                <a:ea typeface="Times New Roman" pitchFamily="18" charset="0"/>
                <a:cs typeface="Arial" charset="0"/>
              </a:rPr>
              <a:t>seyrek </a:t>
            </a:r>
            <a:r>
              <a:rPr lang="tr-TR" sz="2000" b="1" dirty="0">
                <a:solidFill>
                  <a:srgbClr val="92D050"/>
                </a:solidFill>
                <a:ea typeface="Times New Roman" pitchFamily="18" charset="0"/>
                <a:cs typeface="Arial" charset="0"/>
              </a:rPr>
              <a:t>yapıda kaba bir çim oluşturması nedeni ile iyi bir çim bitkisi kabul edilmez. </a:t>
            </a:r>
          </a:p>
          <a:p>
            <a:pPr indent="457200" algn="just" eaLnBrk="0" hangingPunct="0">
              <a:defRPr/>
            </a:pPr>
            <a:endParaRPr lang="tr-TR" sz="2000" b="1" dirty="0">
              <a:solidFill>
                <a:srgbClr val="92D050"/>
              </a:solidFill>
              <a:ea typeface="Times New Roman" pitchFamily="18" charset="0"/>
              <a:cs typeface="Arial" charset="0"/>
            </a:endParaRPr>
          </a:p>
          <a:p>
            <a:pPr indent="457200" algn="just" eaLnBrk="0" hangingPunct="0">
              <a:defRPr/>
            </a:pPr>
            <a:r>
              <a:rPr lang="tr-TR" sz="2000" dirty="0">
                <a:solidFill>
                  <a:srgbClr val="FFFF00"/>
                </a:solidFill>
                <a:ea typeface="Times New Roman" pitchFamily="18" charset="0"/>
                <a:cs typeface="Arial" charset="0"/>
              </a:rPr>
              <a:t>Basılmaya ve çiğnenmeye karşı dayanımının zayıf olması nedeni ile kullanılmayan alanlarda tercih edilir. </a:t>
            </a:r>
          </a:p>
          <a:p>
            <a:pPr indent="457200" algn="just" eaLnBrk="0" hangingPunct="0">
              <a:defRPr/>
            </a:pPr>
            <a:r>
              <a:rPr lang="tr-TR" sz="2000" dirty="0">
                <a:solidFill>
                  <a:srgbClr val="FFFF00"/>
                </a:solidFill>
                <a:ea typeface="Times New Roman" pitchFamily="18" charset="0"/>
                <a:cs typeface="Arial" charset="0"/>
              </a:rPr>
              <a:t>Biçim yüksekliği 2 </a:t>
            </a:r>
            <a:r>
              <a:rPr lang="tr-TR" sz="2000" dirty="0" smtClean="0">
                <a:solidFill>
                  <a:srgbClr val="FFFF00"/>
                </a:solidFill>
                <a:ea typeface="Times New Roman" pitchFamily="18" charset="0"/>
                <a:cs typeface="Arial" charset="0"/>
              </a:rPr>
              <a:t>cm</a:t>
            </a:r>
            <a:endParaRPr lang="tr-TR" sz="2000" dirty="0">
              <a:solidFill>
                <a:srgbClr val="FFFF00"/>
              </a:solidFill>
              <a:ea typeface="Times New Roman" pitchFamily="18" charset="0"/>
              <a:cs typeface="Arial" charset="0"/>
            </a:endParaRPr>
          </a:p>
          <a:p>
            <a:pPr indent="457200" algn="just" eaLnBrk="0" hangingPunct="0">
              <a:defRPr/>
            </a:pPr>
            <a:r>
              <a:rPr lang="tr-TR" sz="2000" dirty="0">
                <a:solidFill>
                  <a:srgbClr val="FFFF00"/>
                </a:solidFill>
                <a:ea typeface="Times New Roman" pitchFamily="18" charset="0"/>
                <a:cs typeface="Arial" charset="0"/>
              </a:rPr>
              <a:t>Tohumla </a:t>
            </a:r>
            <a:r>
              <a:rPr lang="tr-TR" sz="2000" dirty="0" smtClean="0">
                <a:solidFill>
                  <a:srgbClr val="FFFF00"/>
                </a:solidFill>
                <a:ea typeface="Times New Roman" pitchFamily="18" charset="0"/>
                <a:cs typeface="Arial" charset="0"/>
              </a:rPr>
              <a:t>üretilir. </a:t>
            </a:r>
            <a:endParaRPr lang="tr-TR" sz="2000" dirty="0">
              <a:solidFill>
                <a:srgbClr val="FFFF00"/>
              </a:solidFill>
              <a:ea typeface="Times New Roman" pitchFamily="18" charset="0"/>
              <a:cs typeface="Arial" charset="0"/>
            </a:endParaRPr>
          </a:p>
        </p:txBody>
      </p:sp>
      <p:pic>
        <p:nvPicPr>
          <p:cNvPr id="86019" name="Picture 4" descr="http://www.agf.gov.bc.ca/range/RangeID/Images/phleum%20pratense1.jpg"/>
          <p:cNvPicPr>
            <a:picLocks noChangeAspect="1" noChangeArrowheads="1"/>
          </p:cNvPicPr>
          <p:nvPr/>
        </p:nvPicPr>
        <p:blipFill>
          <a:blip r:embed="rId2"/>
          <a:srcRect/>
          <a:stretch>
            <a:fillRect/>
          </a:stretch>
        </p:blipFill>
        <p:spPr bwMode="auto">
          <a:xfrm>
            <a:off x="5357813" y="428625"/>
            <a:ext cx="3643312" cy="6221413"/>
          </a:xfrm>
          <a:prstGeom prst="rect">
            <a:avLst/>
          </a:prstGeom>
          <a:noFill/>
          <a:ln w="9525">
            <a:noFill/>
            <a:miter lim="800000"/>
            <a:headEnd/>
            <a:tailEnd/>
          </a:ln>
        </p:spPr>
      </p:pic>
      <p:sp>
        <p:nvSpPr>
          <p:cNvPr id="72708" name="3 Dikdörtgen"/>
          <p:cNvSpPr>
            <a:spLocks noChangeArrowheads="1"/>
          </p:cNvSpPr>
          <p:nvPr/>
        </p:nvSpPr>
        <p:spPr bwMode="auto">
          <a:xfrm>
            <a:off x="428625" y="142875"/>
            <a:ext cx="5214938"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just" eaLnBrk="0" hangingPunct="0">
              <a:defRPr/>
            </a:pPr>
            <a:r>
              <a:rPr lang="tr-TR" sz="2400" b="1" dirty="0">
                <a:solidFill>
                  <a:schemeClr val="tx1"/>
                </a:solidFill>
                <a:ea typeface="Times New Roman" pitchFamily="18" charset="0"/>
                <a:cs typeface="Arial" charset="0"/>
              </a:rPr>
              <a:t>Çayır </a:t>
            </a:r>
            <a:r>
              <a:rPr lang="tr-TR" sz="2400" b="1" dirty="0" err="1">
                <a:solidFill>
                  <a:schemeClr val="tx1"/>
                </a:solidFill>
                <a:ea typeface="Times New Roman" pitchFamily="18" charset="0"/>
                <a:cs typeface="Arial" charset="0"/>
              </a:rPr>
              <a:t>Kelpkuyruğu</a:t>
            </a:r>
            <a:r>
              <a:rPr lang="tr-TR" sz="2400" b="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a:t>
            </a:r>
            <a:r>
              <a:rPr lang="tr-TR" sz="2400" i="1" dirty="0" err="1">
                <a:solidFill>
                  <a:schemeClr val="tx1"/>
                </a:solidFill>
                <a:ea typeface="Times New Roman" pitchFamily="18" charset="0"/>
                <a:cs typeface="Arial" charset="0"/>
              </a:rPr>
              <a:t>Phleum</a:t>
            </a:r>
            <a:r>
              <a:rPr lang="tr-TR" sz="2400" i="1" dirty="0">
                <a:solidFill>
                  <a:schemeClr val="tx1"/>
                </a:solidFill>
                <a:ea typeface="Times New Roman" pitchFamily="18" charset="0"/>
                <a:cs typeface="Arial" charset="0"/>
              </a:rPr>
              <a:t> </a:t>
            </a:r>
            <a:r>
              <a:rPr lang="tr-TR" sz="2400" i="1" dirty="0" err="1">
                <a:solidFill>
                  <a:schemeClr val="tx1"/>
                </a:solidFill>
                <a:ea typeface="Times New Roman" pitchFamily="18" charset="0"/>
                <a:cs typeface="Arial" charset="0"/>
              </a:rPr>
              <a:t>pratense</a:t>
            </a:r>
            <a:r>
              <a:rPr lang="tr-TR" sz="2400" i="1" dirty="0">
                <a:solidFill>
                  <a:schemeClr val="tx1"/>
                </a:solidFill>
                <a:ea typeface="Times New Roman" pitchFamily="18" charset="0"/>
                <a:cs typeface="Arial" charset="0"/>
              </a:rPr>
              <a:t> </a:t>
            </a:r>
            <a:r>
              <a:rPr lang="tr-TR" sz="2400" dirty="0">
                <a:solidFill>
                  <a:schemeClr val="tx1"/>
                </a:solidFill>
                <a:ea typeface="Times New Roman" pitchFamily="18" charset="0"/>
                <a:cs typeface="Arial" charset="0"/>
              </a:rPr>
              <a:t>L.)</a:t>
            </a:r>
          </a:p>
        </p:txBody>
      </p:sp>
    </p:spTree>
  </p:cSld>
  <p:clrMapOvr>
    <a:masterClrMapping/>
  </p:clrMapOvr>
  <p:transition spd="slow">
    <p:split orient="vert"/>
  </p:transition>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785813" y="500063"/>
            <a:ext cx="6143625" cy="4619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263525" algn="just">
              <a:defRPr/>
            </a:pPr>
            <a:r>
              <a:rPr lang="tr-TR" sz="2400" b="1" dirty="0">
                <a:solidFill>
                  <a:srgbClr val="000000"/>
                </a:solidFill>
                <a:ea typeface="Times New Roman" pitchFamily="18" charset="0"/>
                <a:cs typeface="Arial" charset="0"/>
              </a:rPr>
              <a:t>Yumrulu </a:t>
            </a:r>
            <a:r>
              <a:rPr lang="tr-TR" sz="2400" b="1" dirty="0" err="1">
                <a:solidFill>
                  <a:srgbClr val="000000"/>
                </a:solidFill>
                <a:ea typeface="Times New Roman" pitchFamily="18" charset="0"/>
                <a:cs typeface="Arial" charset="0"/>
              </a:rPr>
              <a:t>Kelpkuyruğu</a:t>
            </a:r>
            <a:r>
              <a:rPr lang="tr-TR" sz="2400" b="1" dirty="0">
                <a:solidFill>
                  <a:srgbClr val="000000"/>
                </a:solidFill>
                <a:ea typeface="Times New Roman" pitchFamily="18" charset="0"/>
                <a:cs typeface="Arial" charset="0"/>
              </a:rPr>
              <a:t> </a:t>
            </a:r>
            <a:r>
              <a:rPr lang="tr-TR" sz="2400" i="1" dirty="0">
                <a:solidFill>
                  <a:srgbClr val="000000"/>
                </a:solidFill>
                <a:ea typeface="Times New Roman" pitchFamily="18" charset="0"/>
                <a:cs typeface="Arial" charset="0"/>
              </a:rPr>
              <a:t>(</a:t>
            </a:r>
            <a:r>
              <a:rPr lang="tr-TR" sz="2400" i="1" dirty="0" err="1">
                <a:solidFill>
                  <a:srgbClr val="000000"/>
                </a:solidFill>
                <a:ea typeface="Times New Roman" pitchFamily="18" charset="0"/>
                <a:cs typeface="Arial" charset="0"/>
              </a:rPr>
              <a:t>Phleum</a:t>
            </a:r>
            <a:r>
              <a:rPr lang="tr-TR" sz="2400" i="1" dirty="0">
                <a:solidFill>
                  <a:srgbClr val="000000"/>
                </a:solidFill>
                <a:ea typeface="Times New Roman" pitchFamily="18" charset="0"/>
                <a:cs typeface="Arial" charset="0"/>
              </a:rPr>
              <a:t> </a:t>
            </a:r>
            <a:r>
              <a:rPr lang="tr-TR" sz="2400" i="1" dirty="0" err="1">
                <a:solidFill>
                  <a:srgbClr val="000000"/>
                </a:solidFill>
                <a:ea typeface="Times New Roman" pitchFamily="18" charset="0"/>
                <a:cs typeface="Arial" charset="0"/>
              </a:rPr>
              <a:t>bertolonii</a:t>
            </a:r>
            <a:r>
              <a:rPr lang="tr-TR" sz="2400" i="1" dirty="0">
                <a:solidFill>
                  <a:srgbClr val="000000"/>
                </a:solidFill>
                <a:ea typeface="Times New Roman" pitchFamily="18" charset="0"/>
                <a:cs typeface="Arial" charset="0"/>
              </a:rPr>
              <a:t> </a:t>
            </a:r>
            <a:r>
              <a:rPr lang="tr-TR" sz="2400" dirty="0">
                <a:solidFill>
                  <a:srgbClr val="000000"/>
                </a:solidFill>
                <a:ea typeface="Times New Roman" pitchFamily="18" charset="0"/>
                <a:cs typeface="Arial" charset="0"/>
              </a:rPr>
              <a:t>)</a:t>
            </a:r>
            <a:endParaRPr lang="tr-TR" dirty="0">
              <a:ea typeface="Times New Roman" pitchFamily="18" charset="0"/>
              <a:cs typeface="Arial" charset="0"/>
            </a:endParaRPr>
          </a:p>
        </p:txBody>
      </p:sp>
      <p:pic>
        <p:nvPicPr>
          <p:cNvPr id="87043" name="Picture 6" descr="http://www.fotoherbarium.nl/afbeeldingen/ecologie/B1803PC0374b144192.jpg"/>
          <p:cNvPicPr>
            <a:picLocks noChangeAspect="1" noChangeArrowheads="1"/>
          </p:cNvPicPr>
          <p:nvPr/>
        </p:nvPicPr>
        <p:blipFill>
          <a:blip r:embed="rId2"/>
          <a:srcRect/>
          <a:stretch>
            <a:fillRect/>
          </a:stretch>
        </p:blipFill>
        <p:spPr bwMode="auto">
          <a:xfrm>
            <a:off x="6286512" y="1714488"/>
            <a:ext cx="2357454" cy="3143272"/>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73732" name="4 Dikdörtgen"/>
          <p:cNvSpPr>
            <a:spLocks noChangeArrowheads="1"/>
          </p:cNvSpPr>
          <p:nvPr/>
        </p:nvSpPr>
        <p:spPr bwMode="auto">
          <a:xfrm>
            <a:off x="571500" y="1571625"/>
            <a:ext cx="5214938" cy="295465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indent="457200" algn="just" eaLnBrk="0" hangingPunct="0">
              <a:defRPr/>
            </a:pPr>
            <a:r>
              <a:rPr lang="tr-TR" sz="2000" dirty="0" smtClean="0">
                <a:solidFill>
                  <a:srgbClr val="000000"/>
                </a:solidFill>
                <a:ea typeface="Times New Roman" pitchFamily="18" charset="0"/>
                <a:cs typeface="Arial" charset="0"/>
              </a:rPr>
              <a:t>Çayır </a:t>
            </a:r>
            <a:r>
              <a:rPr lang="tr-TR" sz="2000" dirty="0" err="1" smtClean="0">
                <a:solidFill>
                  <a:srgbClr val="000000"/>
                </a:solidFill>
                <a:ea typeface="Times New Roman" pitchFamily="18" charset="0"/>
                <a:cs typeface="Arial" charset="0"/>
              </a:rPr>
              <a:t>kelpkuyruğundan</a:t>
            </a:r>
            <a:r>
              <a:rPr lang="tr-TR" sz="2000" dirty="0" smtClean="0">
                <a:solidFill>
                  <a:srgbClr val="000000"/>
                </a:solidFill>
                <a:ea typeface="Times New Roman" pitchFamily="18" charset="0"/>
                <a:cs typeface="Arial" charset="0"/>
              </a:rPr>
              <a:t> farkı kısa </a:t>
            </a:r>
            <a:r>
              <a:rPr lang="tr-TR" sz="2000" dirty="0">
                <a:solidFill>
                  <a:srgbClr val="000000"/>
                </a:solidFill>
                <a:ea typeface="Times New Roman" pitchFamily="18" charset="0"/>
                <a:cs typeface="Arial" charset="0"/>
              </a:rPr>
              <a:t>boyu, yaprak ve sapların daha ince ve narin </a:t>
            </a:r>
            <a:r>
              <a:rPr lang="tr-TR" sz="2000" dirty="0" smtClean="0">
                <a:solidFill>
                  <a:srgbClr val="000000"/>
                </a:solidFill>
                <a:ea typeface="Times New Roman" pitchFamily="18" charset="0"/>
                <a:cs typeface="Arial" charset="0"/>
              </a:rPr>
              <a:t>olmasıdır. </a:t>
            </a:r>
            <a:endParaRPr lang="tr-TR" sz="2000" dirty="0">
              <a:ea typeface="Times New Roman" pitchFamily="18" charset="0"/>
              <a:cs typeface="Arial" charset="0"/>
            </a:endParaRPr>
          </a:p>
          <a:p>
            <a:pPr indent="457200" algn="just" eaLnBrk="0" hangingPunct="0">
              <a:defRPr/>
            </a:pPr>
            <a:endParaRPr lang="tr-TR" sz="2000" dirty="0" smtClean="0">
              <a:solidFill>
                <a:srgbClr val="000000"/>
              </a:solidFill>
              <a:ea typeface="Times New Roman" pitchFamily="18" charset="0"/>
              <a:cs typeface="Arial" charset="0"/>
            </a:endParaRPr>
          </a:p>
          <a:p>
            <a:pPr indent="457200" algn="just" eaLnBrk="0" hangingPunct="0">
              <a:defRPr/>
            </a:pPr>
            <a:r>
              <a:rPr lang="tr-TR" sz="2000" dirty="0" smtClean="0">
                <a:solidFill>
                  <a:srgbClr val="000000"/>
                </a:solidFill>
                <a:ea typeface="Times New Roman" pitchFamily="18" charset="0"/>
                <a:cs typeface="Arial" charset="0"/>
              </a:rPr>
              <a:t>1,5 </a:t>
            </a:r>
            <a:r>
              <a:rPr lang="tr-TR" sz="2000" dirty="0">
                <a:solidFill>
                  <a:srgbClr val="000000"/>
                </a:solidFill>
                <a:ea typeface="Times New Roman" pitchFamily="18" charset="0"/>
                <a:cs typeface="Arial" charset="0"/>
              </a:rPr>
              <a:t>cm derinden biçime </a:t>
            </a:r>
            <a:r>
              <a:rPr lang="tr-TR" sz="2000" dirty="0" smtClean="0">
                <a:solidFill>
                  <a:srgbClr val="000000"/>
                </a:solidFill>
                <a:ea typeface="Times New Roman" pitchFamily="18" charset="0"/>
                <a:cs typeface="Arial" charset="0"/>
              </a:rPr>
              <a:t>dayanabilir. </a:t>
            </a:r>
            <a:endParaRPr lang="tr-TR" sz="2000" dirty="0">
              <a:solidFill>
                <a:srgbClr val="000000"/>
              </a:solidFill>
              <a:ea typeface="Times New Roman" pitchFamily="18" charset="0"/>
              <a:cs typeface="Arial" charset="0"/>
            </a:endParaRPr>
          </a:p>
          <a:p>
            <a:pPr indent="457200" algn="just" eaLnBrk="0" hangingPunct="0">
              <a:defRPr/>
            </a:pPr>
            <a:r>
              <a:rPr lang="tr-TR" sz="2000" dirty="0">
                <a:solidFill>
                  <a:srgbClr val="000000"/>
                </a:solidFill>
                <a:ea typeface="Times New Roman" pitchFamily="18" charset="0"/>
                <a:cs typeface="Arial" charset="0"/>
              </a:rPr>
              <a:t>Basılmaya veya çiğnenmeye dayanımı zayıftır. </a:t>
            </a:r>
          </a:p>
          <a:p>
            <a:pPr indent="457200" algn="just" eaLnBrk="0" hangingPunct="0">
              <a:defRPr/>
            </a:pPr>
            <a:r>
              <a:rPr lang="tr-TR" sz="2200" b="1" dirty="0">
                <a:solidFill>
                  <a:srgbClr val="000000"/>
                </a:solidFill>
                <a:ea typeface="Times New Roman" pitchFamily="18" charset="0"/>
                <a:cs typeface="Arial" charset="0"/>
              </a:rPr>
              <a:t>Genel olarak fazla kullanılmayan alanlarda </a:t>
            </a:r>
            <a:r>
              <a:rPr lang="tr-TR" sz="2200" b="1" i="1" dirty="0" smtClean="0">
                <a:solidFill>
                  <a:srgbClr val="000000"/>
                </a:solidFill>
                <a:ea typeface="Times New Roman" pitchFamily="18" charset="0"/>
                <a:cs typeface="Arial" charset="0"/>
              </a:rPr>
              <a:t>Festuca </a:t>
            </a:r>
            <a:r>
              <a:rPr lang="tr-TR" sz="2200" b="1" dirty="0" smtClean="0">
                <a:solidFill>
                  <a:srgbClr val="000000"/>
                </a:solidFill>
                <a:ea typeface="Times New Roman" pitchFamily="18" charset="0"/>
                <a:cs typeface="Arial" charset="0"/>
              </a:rPr>
              <a:t>ve </a:t>
            </a:r>
            <a:r>
              <a:rPr lang="tr-TR" sz="2200" b="1" i="1" dirty="0" smtClean="0">
                <a:solidFill>
                  <a:srgbClr val="000000"/>
                </a:solidFill>
                <a:ea typeface="Times New Roman" pitchFamily="18" charset="0"/>
                <a:cs typeface="Arial" charset="0"/>
              </a:rPr>
              <a:t>Agrostis</a:t>
            </a:r>
            <a:r>
              <a:rPr lang="tr-TR" sz="2200" b="1" dirty="0" smtClean="0">
                <a:solidFill>
                  <a:srgbClr val="000000"/>
                </a:solidFill>
                <a:ea typeface="Times New Roman" pitchFamily="18" charset="0"/>
                <a:cs typeface="Arial" charset="0"/>
              </a:rPr>
              <a:t> </a:t>
            </a:r>
            <a:r>
              <a:rPr lang="tr-TR" sz="2200" b="1" dirty="0">
                <a:solidFill>
                  <a:srgbClr val="000000"/>
                </a:solidFill>
                <a:ea typeface="Times New Roman" pitchFamily="18" charset="0"/>
                <a:cs typeface="Arial" charset="0"/>
              </a:rPr>
              <a:t>türleri ile karışım halinde yetiştirilir. </a:t>
            </a:r>
            <a:endParaRPr lang="tr-TR" sz="2200" b="1" dirty="0">
              <a:ea typeface="Times New Roman" pitchFamily="18" charset="0"/>
              <a:cs typeface="Arial" charset="0"/>
            </a:endParaRPr>
          </a:p>
        </p:txBody>
      </p:sp>
    </p:spTree>
  </p:cSld>
  <p:clrMapOvr>
    <a:masterClrMapping/>
  </p:clrMapOvr>
  <p:transition spd="slow">
    <p:split orient="vert"/>
  </p:transition>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88066" name="Picture 4" descr="http://cvh.ac.cn/bbs/UploadFile/2006-8/200681923374714672.jpg"/>
          <p:cNvPicPr>
            <a:picLocks noChangeAspect="1" noChangeArrowheads="1"/>
          </p:cNvPicPr>
          <p:nvPr/>
        </p:nvPicPr>
        <p:blipFill>
          <a:blip r:embed="rId3"/>
          <a:srcRect/>
          <a:stretch>
            <a:fillRect/>
          </a:stretch>
        </p:blipFill>
        <p:spPr bwMode="auto">
          <a:xfrm>
            <a:off x="4684713" y="180975"/>
            <a:ext cx="4387850" cy="6462713"/>
          </a:xfrm>
          <a:prstGeom prst="rect">
            <a:avLst/>
          </a:prstGeom>
          <a:noFill/>
          <a:ln w="9525">
            <a:noFill/>
            <a:miter lim="800000"/>
            <a:headEnd/>
            <a:tailEnd/>
          </a:ln>
        </p:spPr>
      </p:pic>
      <p:sp>
        <p:nvSpPr>
          <p:cNvPr id="2" name="1 Dikdörtgen"/>
          <p:cNvSpPr>
            <a:spLocks noChangeArrowheads="1"/>
          </p:cNvSpPr>
          <p:nvPr/>
        </p:nvSpPr>
        <p:spPr bwMode="auto">
          <a:xfrm>
            <a:off x="285720" y="500042"/>
            <a:ext cx="4214813" cy="40011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indent="90488" algn="just" eaLnBrk="0" hangingPunct="0">
              <a:defRPr/>
            </a:pPr>
            <a:r>
              <a:rPr lang="tr-TR" sz="2000" b="1" dirty="0">
                <a:solidFill>
                  <a:srgbClr val="000000"/>
                </a:solidFill>
                <a:ea typeface="Times New Roman" pitchFamily="18" charset="0"/>
                <a:cs typeface="Arial" charset="0"/>
              </a:rPr>
              <a:t>Otlak Ayrığı </a:t>
            </a:r>
            <a:r>
              <a:rPr lang="tr-TR" sz="2000" dirty="0">
                <a:solidFill>
                  <a:srgbClr val="000000"/>
                </a:solidFill>
                <a:ea typeface="Times New Roman" pitchFamily="18" charset="0"/>
                <a:cs typeface="Arial" charset="0"/>
              </a:rPr>
              <a:t>(Agropyron </a:t>
            </a:r>
            <a:r>
              <a:rPr lang="tr-TR" sz="2000" dirty="0" err="1">
                <a:solidFill>
                  <a:srgbClr val="000000"/>
                </a:solidFill>
                <a:ea typeface="Times New Roman" pitchFamily="18" charset="0"/>
                <a:cs typeface="Arial" charset="0"/>
              </a:rPr>
              <a:t>cristatum</a:t>
            </a:r>
            <a:r>
              <a:rPr lang="tr-TR" sz="2000" dirty="0">
                <a:solidFill>
                  <a:srgbClr val="000000"/>
                </a:solidFill>
                <a:ea typeface="Times New Roman" pitchFamily="18" charset="0"/>
                <a:cs typeface="Arial" charset="0"/>
              </a:rPr>
              <a:t> )</a:t>
            </a:r>
            <a:endParaRPr lang="tr-TR" sz="2000" dirty="0">
              <a:ea typeface="Times New Roman" pitchFamily="18" charset="0"/>
              <a:cs typeface="Arial" charset="0"/>
            </a:endParaRPr>
          </a:p>
        </p:txBody>
      </p:sp>
      <p:sp>
        <p:nvSpPr>
          <p:cNvPr id="74756" name="3 Dikdörtgen"/>
          <p:cNvSpPr>
            <a:spLocks noChangeArrowheads="1"/>
          </p:cNvSpPr>
          <p:nvPr/>
        </p:nvSpPr>
        <p:spPr bwMode="auto">
          <a:xfrm>
            <a:off x="142875" y="1428736"/>
            <a:ext cx="4572000" cy="378565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indent="457200" algn="just" eaLnBrk="0" hangingPunct="0">
              <a:defRPr/>
            </a:pPr>
            <a:r>
              <a:rPr lang="tr-TR" sz="2000" dirty="0">
                <a:solidFill>
                  <a:srgbClr val="000000"/>
                </a:solidFill>
                <a:ea typeface="Times New Roman" pitchFamily="18" charset="0"/>
                <a:cs typeface="Arial" charset="0"/>
              </a:rPr>
              <a:t>Soğuğa ve kurağa olağanüstü dayanıklı bir yem bitkisi </a:t>
            </a:r>
            <a:r>
              <a:rPr lang="tr-TR" sz="2000" dirty="0" smtClean="0">
                <a:solidFill>
                  <a:srgbClr val="000000"/>
                </a:solidFill>
                <a:ea typeface="Times New Roman" pitchFamily="18" charset="0"/>
                <a:cs typeface="Arial" charset="0"/>
              </a:rPr>
              <a:t>olup, </a:t>
            </a:r>
            <a:r>
              <a:rPr lang="tr-TR" sz="2000" b="1" dirty="0">
                <a:solidFill>
                  <a:srgbClr val="000000"/>
                </a:solidFill>
                <a:ea typeface="Times New Roman" pitchFamily="18" charset="0"/>
                <a:cs typeface="Arial" charset="0"/>
              </a:rPr>
              <a:t>kurak bölgelerde yol kenarları, eğimli veya sulama imkanı bulunmayan alanların </a:t>
            </a:r>
            <a:r>
              <a:rPr lang="tr-TR" sz="2000" b="1" dirty="0" smtClean="0">
                <a:solidFill>
                  <a:srgbClr val="000000"/>
                </a:solidFill>
                <a:ea typeface="Times New Roman" pitchFamily="18" charset="0"/>
                <a:cs typeface="Arial" charset="0"/>
              </a:rPr>
              <a:t>yeşillendirilmesinde </a:t>
            </a:r>
            <a:r>
              <a:rPr lang="tr-TR" sz="2000" b="1" dirty="0">
                <a:solidFill>
                  <a:srgbClr val="000000"/>
                </a:solidFill>
                <a:ea typeface="Times New Roman" pitchFamily="18" charset="0"/>
                <a:cs typeface="Arial" charset="0"/>
              </a:rPr>
              <a:t>kullanılır</a:t>
            </a:r>
            <a:r>
              <a:rPr lang="tr-TR" sz="2000" dirty="0">
                <a:solidFill>
                  <a:srgbClr val="000000"/>
                </a:solidFill>
                <a:ea typeface="Times New Roman" pitchFamily="18" charset="0"/>
                <a:cs typeface="Arial" charset="0"/>
              </a:rPr>
              <a:t>. </a:t>
            </a:r>
          </a:p>
          <a:p>
            <a:pPr indent="457200" algn="just" eaLnBrk="0" hangingPunct="0">
              <a:defRPr/>
            </a:pPr>
            <a:r>
              <a:rPr lang="tr-TR" sz="2000" dirty="0">
                <a:solidFill>
                  <a:srgbClr val="000000"/>
                </a:solidFill>
                <a:ea typeface="Times New Roman" pitchFamily="18" charset="0"/>
                <a:cs typeface="Arial" charset="0"/>
              </a:rPr>
              <a:t>Çim kalitesinin kötü olmasına karşılık ABD'nin kurak bölgelerinde çok kullanılır. </a:t>
            </a:r>
          </a:p>
          <a:p>
            <a:pPr indent="457200" algn="just" eaLnBrk="0" hangingPunct="0">
              <a:defRPr/>
            </a:pPr>
            <a:r>
              <a:rPr lang="tr-TR" sz="2000" dirty="0">
                <a:solidFill>
                  <a:srgbClr val="000000"/>
                </a:solidFill>
                <a:ea typeface="Times New Roman" pitchFamily="18" charset="0"/>
                <a:cs typeface="Arial" charset="0"/>
              </a:rPr>
              <a:t>Fazla bakım istememesi nedeni ile yer örtücü olarak ekilir. </a:t>
            </a:r>
          </a:p>
          <a:p>
            <a:pPr indent="457200" algn="just" eaLnBrk="0" hangingPunct="0">
              <a:defRPr/>
            </a:pPr>
            <a:r>
              <a:rPr lang="tr-TR" sz="2000" dirty="0">
                <a:solidFill>
                  <a:srgbClr val="000000"/>
                </a:solidFill>
                <a:ea typeface="Times New Roman" pitchFamily="18" charset="0"/>
                <a:cs typeface="Arial" charset="0"/>
              </a:rPr>
              <a:t>Tohumları değişik şartlarda kolayca çimlenir. Soğuk devrelerde bile ekimi yapılabilir.</a:t>
            </a:r>
            <a:endParaRPr lang="tr-TR" sz="2000" dirty="0">
              <a:ea typeface="Times New Roman" pitchFamily="18" charset="0"/>
              <a:cs typeface="Arial" charset="0"/>
            </a:endParaRPr>
          </a:p>
        </p:txBody>
      </p:sp>
    </p:spTree>
  </p:cSld>
  <p:clrMapOvr>
    <a:masterClrMapping/>
  </p:clrMapOvr>
  <p:transition spd="slow">
    <p:split orient="vert"/>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4 Resim" descr="ANTALYA GLORIA 12.JP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Rectangle 1"/>
          <p:cNvSpPr>
            <a:spLocks noChangeArrowheads="1"/>
          </p:cNvSpPr>
          <p:nvPr/>
        </p:nvSpPr>
        <p:spPr bwMode="auto">
          <a:xfrm>
            <a:off x="500063" y="785813"/>
            <a:ext cx="7643812" cy="1708150"/>
          </a:xfrm>
          <a:prstGeom prst="rect">
            <a:avLst/>
          </a:prstGeom>
          <a:noFill/>
          <a:ln w="9525">
            <a:noFill/>
            <a:miter lim="800000"/>
            <a:headEnd/>
            <a:tailEnd/>
          </a:ln>
        </p:spPr>
        <p:txBody>
          <a:bodyPr anchor="ctr">
            <a:spAutoFit/>
          </a:bodyPr>
          <a:lstStyle/>
          <a:p>
            <a:pPr indent="457200" algn="just" eaLnBrk="0" hangingPunct="0">
              <a:lnSpc>
                <a:spcPct val="150000"/>
              </a:lnSpc>
              <a:buFont typeface="Arial" pitchFamily="34" charset="0"/>
              <a:buChar char="•"/>
              <a:defRPr/>
            </a:pPr>
            <a:r>
              <a:rPr lang="tr-TR" b="1" dirty="0">
                <a:solidFill>
                  <a:schemeClr val="accent3">
                    <a:lumMod val="50000"/>
                  </a:schemeClr>
                </a:solidFill>
                <a:ea typeface="Times New Roman" pitchFamily="18" charset="0"/>
                <a:cs typeface="Arial" charset="0"/>
              </a:rPr>
              <a:t>Kökenleri Afrika, Güney Amerika ve Asya'nın sıcak bölgeleri </a:t>
            </a:r>
          </a:p>
          <a:p>
            <a:pPr indent="457200" algn="just" eaLnBrk="0" hangingPunct="0">
              <a:lnSpc>
                <a:spcPct val="150000"/>
              </a:lnSpc>
              <a:buFont typeface="Arial" pitchFamily="34" charset="0"/>
              <a:buChar char="•"/>
              <a:defRPr/>
            </a:pPr>
            <a:r>
              <a:rPr lang="tr-TR" b="1" dirty="0">
                <a:solidFill>
                  <a:schemeClr val="accent3">
                    <a:lumMod val="50000"/>
                  </a:schemeClr>
                </a:solidFill>
                <a:ea typeface="Times New Roman" pitchFamily="18" charset="0"/>
                <a:cs typeface="Arial" charset="0"/>
              </a:rPr>
              <a:t>Tropik ve yarı tropik </a:t>
            </a:r>
            <a:r>
              <a:rPr lang="tr-TR" b="1" dirty="0" smtClean="0">
                <a:solidFill>
                  <a:schemeClr val="accent3">
                    <a:lumMod val="50000"/>
                  </a:schemeClr>
                </a:solidFill>
                <a:ea typeface="Times New Roman" pitchFamily="18" charset="0"/>
                <a:cs typeface="Arial" charset="0"/>
              </a:rPr>
              <a:t>bölgelerde</a:t>
            </a:r>
            <a:endParaRPr lang="tr-TR" b="1" dirty="0">
              <a:solidFill>
                <a:schemeClr val="accent3">
                  <a:lumMod val="50000"/>
                </a:schemeClr>
              </a:solidFill>
              <a:ea typeface="Times New Roman" pitchFamily="18" charset="0"/>
              <a:cs typeface="Arial" charset="0"/>
            </a:endParaRPr>
          </a:p>
          <a:p>
            <a:pPr indent="457200" algn="just" eaLnBrk="0" hangingPunct="0">
              <a:lnSpc>
                <a:spcPct val="150000"/>
              </a:lnSpc>
              <a:buFont typeface="Arial" pitchFamily="34" charset="0"/>
              <a:buChar char="•"/>
              <a:defRPr/>
            </a:pPr>
            <a:r>
              <a:rPr lang="tr-TR" b="1" dirty="0">
                <a:solidFill>
                  <a:schemeClr val="accent3">
                    <a:lumMod val="50000"/>
                  </a:schemeClr>
                </a:solidFill>
                <a:ea typeface="Times New Roman" pitchFamily="18" charset="0"/>
                <a:cs typeface="Arial" charset="0"/>
              </a:rPr>
              <a:t>Soğuğa dayanımları çok zayıf </a:t>
            </a:r>
          </a:p>
          <a:p>
            <a:pPr indent="457200" algn="just" eaLnBrk="0" hangingPunct="0">
              <a:defRPr/>
            </a:pPr>
            <a:endParaRPr lang="tr-TR" sz="2400" b="1" dirty="0">
              <a:solidFill>
                <a:srgbClr val="FFFF00"/>
              </a:solidFill>
              <a:ea typeface="Times New Roman" pitchFamily="18" charset="0"/>
              <a:cs typeface="Arial" charset="0"/>
            </a:endParaRPr>
          </a:p>
        </p:txBody>
      </p:sp>
      <p:sp>
        <p:nvSpPr>
          <p:cNvPr id="4" name="3 Dikdörtgen"/>
          <p:cNvSpPr/>
          <p:nvPr/>
        </p:nvSpPr>
        <p:spPr>
          <a:xfrm>
            <a:off x="2143125" y="214313"/>
            <a:ext cx="4697413" cy="5238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indent="457200" algn="ctr">
              <a:defRPr/>
            </a:pPr>
            <a:r>
              <a:rPr lang="tr-TR" sz="2800" b="1" dirty="0">
                <a:solidFill>
                  <a:schemeClr val="tx1"/>
                </a:solidFill>
                <a:ea typeface="Times New Roman" pitchFamily="18" charset="0"/>
                <a:cs typeface="Arial" charset="0"/>
              </a:rPr>
              <a:t>SICAK İKLİM ÇİM BİTKİLERİ </a:t>
            </a:r>
          </a:p>
        </p:txBody>
      </p:sp>
    </p:spTree>
  </p:cSld>
  <p:clrMapOvr>
    <a:masterClrMapping/>
  </p:clrMapOvr>
  <p:transition spd="slow">
    <p:split orient="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4" name="2 Resim" descr="Cynodon%20dactylon%20_jpg.jpg"/>
          <p:cNvPicPr>
            <a:picLocks noChangeAspect="1"/>
          </p:cNvPicPr>
          <p:nvPr/>
        </p:nvPicPr>
        <p:blipFill>
          <a:blip r:embed="rId2"/>
          <a:srcRect/>
          <a:stretch>
            <a:fillRect/>
          </a:stretch>
        </p:blipFill>
        <p:spPr bwMode="auto">
          <a:xfrm>
            <a:off x="5524500" y="1285875"/>
            <a:ext cx="3333750" cy="5000625"/>
          </a:xfrm>
          <a:prstGeom prst="rect">
            <a:avLst/>
          </a:prstGeom>
          <a:noFill/>
          <a:ln w="9525">
            <a:noFill/>
            <a:miter lim="800000"/>
            <a:headEnd/>
            <a:tailEnd/>
          </a:ln>
        </p:spPr>
      </p:pic>
      <p:sp>
        <p:nvSpPr>
          <p:cNvPr id="5" name="Rectangle 1"/>
          <p:cNvSpPr>
            <a:spLocks noChangeArrowheads="1"/>
          </p:cNvSpPr>
          <p:nvPr/>
        </p:nvSpPr>
        <p:spPr bwMode="auto">
          <a:xfrm>
            <a:off x="785813" y="428625"/>
            <a:ext cx="4857750" cy="4619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90488" algn="just" eaLnBrk="0" hangingPunct="0">
              <a:defRPr/>
            </a:pPr>
            <a:r>
              <a:rPr lang="tr-TR" sz="2400" b="1" dirty="0">
                <a:solidFill>
                  <a:schemeClr val="tx1"/>
                </a:solidFill>
                <a:ea typeface="Times New Roman" pitchFamily="18" charset="0"/>
                <a:cs typeface="Arial" charset="0"/>
              </a:rPr>
              <a:t>Bermuda Çimi </a:t>
            </a:r>
            <a:r>
              <a:rPr lang="tr-TR" sz="2400" dirty="0">
                <a:solidFill>
                  <a:schemeClr val="tx1"/>
                </a:solidFill>
                <a:ea typeface="Times New Roman" pitchFamily="18" charset="0"/>
                <a:cs typeface="Arial" charset="0"/>
              </a:rPr>
              <a:t>(</a:t>
            </a:r>
            <a:r>
              <a:rPr lang="tr-TR" sz="2400" i="1" dirty="0">
                <a:solidFill>
                  <a:schemeClr val="tx1"/>
                </a:solidFill>
                <a:ea typeface="Times New Roman" pitchFamily="18" charset="0"/>
                <a:cs typeface="Arial" charset="0"/>
              </a:rPr>
              <a:t>Cynodon dactylon </a:t>
            </a:r>
            <a:r>
              <a:rPr lang="tr-TR" sz="2400" dirty="0">
                <a:solidFill>
                  <a:schemeClr val="tx1"/>
                </a:solidFill>
                <a:ea typeface="Times New Roman" pitchFamily="18" charset="0"/>
                <a:cs typeface="Arial" charset="0"/>
              </a:rPr>
              <a:t>L.)</a:t>
            </a:r>
          </a:p>
        </p:txBody>
      </p:sp>
      <p:sp>
        <p:nvSpPr>
          <p:cNvPr id="76804" name="3 Dikdörtgen"/>
          <p:cNvSpPr>
            <a:spLocks noChangeArrowheads="1"/>
          </p:cNvSpPr>
          <p:nvPr/>
        </p:nvSpPr>
        <p:spPr bwMode="auto">
          <a:xfrm>
            <a:off x="357188" y="1857364"/>
            <a:ext cx="5072068" cy="2985433"/>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indent="263525" algn="just" eaLnBrk="0" hangingPunct="0">
              <a:defRPr/>
            </a:pPr>
            <a:r>
              <a:rPr lang="tr-TR" sz="2000" dirty="0" smtClean="0">
                <a:solidFill>
                  <a:schemeClr val="tx1"/>
                </a:solidFill>
                <a:ea typeface="Times New Roman" pitchFamily="18" charset="0"/>
                <a:cs typeface="Arial" charset="0"/>
              </a:rPr>
              <a:t>Tropik </a:t>
            </a:r>
            <a:r>
              <a:rPr lang="tr-TR" sz="2000" dirty="0">
                <a:solidFill>
                  <a:schemeClr val="tx1"/>
                </a:solidFill>
                <a:ea typeface="Times New Roman" pitchFamily="18" charset="0"/>
                <a:cs typeface="Arial" charset="0"/>
              </a:rPr>
              <a:t>veya </a:t>
            </a:r>
            <a:r>
              <a:rPr lang="tr-TR" sz="2000" dirty="0" err="1">
                <a:solidFill>
                  <a:schemeClr val="tx1"/>
                </a:solidFill>
                <a:ea typeface="Times New Roman" pitchFamily="18" charset="0"/>
                <a:cs typeface="Arial" charset="0"/>
              </a:rPr>
              <a:t>subtropik</a:t>
            </a:r>
            <a:r>
              <a:rPr lang="tr-TR" sz="2000" dirty="0">
                <a:solidFill>
                  <a:schemeClr val="tx1"/>
                </a:solidFill>
                <a:ea typeface="Times New Roman" pitchFamily="18" charset="0"/>
                <a:cs typeface="Arial" charset="0"/>
              </a:rPr>
              <a:t> bölgelerdeki çim alanlarda yaygın olarak kullanılır.</a:t>
            </a:r>
          </a:p>
          <a:p>
            <a:pPr indent="263525" algn="just" eaLnBrk="0" hangingPunct="0">
              <a:defRPr/>
            </a:pPr>
            <a:r>
              <a:rPr lang="tr-TR" sz="2000" dirty="0">
                <a:solidFill>
                  <a:schemeClr val="tx1"/>
                </a:solidFill>
                <a:ea typeface="Times New Roman" pitchFamily="18" charset="0"/>
                <a:cs typeface="Arial" charset="0"/>
              </a:rPr>
              <a:t> </a:t>
            </a:r>
          </a:p>
          <a:p>
            <a:pPr indent="263525" algn="just" eaLnBrk="0" hangingPunct="0">
              <a:defRPr/>
            </a:pPr>
            <a:r>
              <a:rPr lang="tr-TR" sz="2000" dirty="0">
                <a:solidFill>
                  <a:schemeClr val="tx1"/>
                </a:solidFill>
                <a:ea typeface="Times New Roman" pitchFamily="18" charset="0"/>
                <a:cs typeface="Arial" charset="0"/>
              </a:rPr>
              <a:t>Çok yayılıcı, ince yapraklı, sık bir çim örtüsü oluşturur. </a:t>
            </a:r>
          </a:p>
          <a:p>
            <a:pPr indent="263525" algn="just" eaLnBrk="0" hangingPunct="0">
              <a:defRPr/>
            </a:pPr>
            <a:endParaRPr lang="tr-TR" sz="2200" b="1" dirty="0">
              <a:solidFill>
                <a:schemeClr val="tx1"/>
              </a:solidFill>
              <a:ea typeface="Times New Roman" pitchFamily="18" charset="0"/>
              <a:cs typeface="Arial" charset="0"/>
            </a:endParaRPr>
          </a:p>
          <a:p>
            <a:pPr indent="263525" algn="just" eaLnBrk="0" hangingPunct="0">
              <a:defRPr/>
            </a:pPr>
            <a:r>
              <a:rPr lang="tr-TR" sz="2200" b="1" dirty="0">
                <a:solidFill>
                  <a:schemeClr val="tx1"/>
                </a:solidFill>
                <a:ea typeface="Times New Roman" pitchFamily="18" charset="0"/>
                <a:cs typeface="Arial" charset="0"/>
              </a:rPr>
              <a:t>Köksap ve sülüklerle kısa sürede yayılır.</a:t>
            </a:r>
          </a:p>
          <a:p>
            <a:pPr indent="263525" algn="just" eaLnBrk="0" hangingPunct="0">
              <a:defRPr/>
            </a:pPr>
            <a:endParaRPr lang="tr-TR" sz="2200" b="1" dirty="0">
              <a:solidFill>
                <a:schemeClr val="tx1"/>
              </a:solidFill>
              <a:ea typeface="Times New Roman" pitchFamily="18" charset="0"/>
              <a:cs typeface="Arial" charset="0"/>
            </a:endParaRPr>
          </a:p>
          <a:p>
            <a:pPr indent="263525" algn="just" eaLnBrk="0" hangingPunct="0">
              <a:defRPr/>
            </a:pPr>
            <a:r>
              <a:rPr lang="tr-TR" sz="2200" b="1" dirty="0">
                <a:solidFill>
                  <a:schemeClr val="tx1"/>
                </a:solidFill>
                <a:ea typeface="Times New Roman" pitchFamily="18" charset="0"/>
                <a:cs typeface="Arial" charset="0"/>
              </a:rPr>
              <a:t>Rengi açık yeşil-koyu yeşil </a:t>
            </a:r>
          </a:p>
        </p:txBody>
      </p:sp>
    </p:spTree>
  </p:cSld>
  <p:clrMapOvr>
    <a:masterClrMapping/>
  </p:clrMapOvr>
  <p:transition spd="slow">
    <p:split orient="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7188864"/>
      </p:ext>
    </p:extLst>
  </p:cSld>
  <p:clrMapOvr>
    <a:masterClrMapping/>
  </p:clrMapOvr>
  <p:transition spd="slow">
    <p:split orient="vert"/>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1138" name="3 Resim" descr="Cynodon%20dactylon%20%20%20_jpg.jpg"/>
          <p:cNvPicPr>
            <a:picLocks noChangeAspect="1"/>
          </p:cNvPicPr>
          <p:nvPr/>
        </p:nvPicPr>
        <p:blipFill>
          <a:blip r:embed="rId2"/>
          <a:srcRect/>
          <a:stretch>
            <a:fillRect/>
          </a:stretch>
        </p:blipFill>
        <p:spPr bwMode="auto">
          <a:xfrm>
            <a:off x="1857375" y="3000375"/>
            <a:ext cx="5410200" cy="3290888"/>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76803" name="1 Dikdörtgen"/>
          <p:cNvSpPr>
            <a:spLocks noChangeArrowheads="1"/>
          </p:cNvSpPr>
          <p:nvPr/>
        </p:nvSpPr>
        <p:spPr bwMode="auto">
          <a:xfrm>
            <a:off x="500063" y="428625"/>
            <a:ext cx="7643812" cy="2400657"/>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indent="457200" algn="just">
              <a:lnSpc>
                <a:spcPct val="150000"/>
              </a:lnSpc>
              <a:defRPr/>
            </a:pPr>
            <a:r>
              <a:rPr lang="tr-TR" sz="2000" dirty="0">
                <a:solidFill>
                  <a:srgbClr val="000000"/>
                </a:solidFill>
                <a:ea typeface="Times New Roman" pitchFamily="18" charset="0"/>
                <a:cs typeface="Arial" charset="0"/>
              </a:rPr>
              <a:t>Uzun ömürlü </a:t>
            </a:r>
            <a:endParaRPr lang="tr-TR" sz="2000" baseline="30000" dirty="0">
              <a:solidFill>
                <a:srgbClr val="000000"/>
              </a:solidFill>
              <a:ea typeface="Times New Roman" pitchFamily="18" charset="0"/>
              <a:cs typeface="Arial" charset="0"/>
            </a:endParaRPr>
          </a:p>
          <a:p>
            <a:pPr indent="457200" algn="just">
              <a:lnSpc>
                <a:spcPct val="150000"/>
              </a:lnSpc>
              <a:defRPr/>
            </a:pPr>
            <a:r>
              <a:rPr lang="tr-TR" sz="2000" dirty="0">
                <a:solidFill>
                  <a:srgbClr val="000000"/>
                </a:solidFill>
                <a:ea typeface="Times New Roman" pitchFamily="18" charset="0"/>
                <a:cs typeface="Arial" charset="0"/>
              </a:rPr>
              <a:t>Kurağa ve sıcağa dayanımı çok iyi </a:t>
            </a:r>
          </a:p>
          <a:p>
            <a:pPr indent="457200" algn="just">
              <a:lnSpc>
                <a:spcPct val="150000"/>
              </a:lnSpc>
              <a:defRPr/>
            </a:pPr>
            <a:r>
              <a:rPr lang="tr-TR" sz="2000" dirty="0">
                <a:solidFill>
                  <a:srgbClr val="000000"/>
                </a:solidFill>
                <a:ea typeface="Times New Roman" pitchFamily="18" charset="0"/>
                <a:cs typeface="Arial" charset="0"/>
              </a:rPr>
              <a:t>Soğuğa dayanımı ise zayıftır. O </a:t>
            </a:r>
            <a:r>
              <a:rPr lang="tr-TR" sz="2000" baseline="30000" dirty="0" err="1">
                <a:solidFill>
                  <a:srgbClr val="000000"/>
                </a:solidFill>
                <a:ea typeface="Times New Roman" pitchFamily="18" charset="0"/>
                <a:cs typeface="Arial" charset="0"/>
              </a:rPr>
              <a:t>o</a:t>
            </a:r>
            <a:r>
              <a:rPr lang="tr-TR" sz="2000" dirty="0" err="1">
                <a:solidFill>
                  <a:srgbClr val="000000"/>
                </a:solidFill>
                <a:ea typeface="Times New Roman" pitchFamily="18" charset="0"/>
                <a:cs typeface="Arial" charset="0"/>
              </a:rPr>
              <a:t>C</a:t>
            </a:r>
            <a:r>
              <a:rPr lang="tr-TR" sz="2000" dirty="0">
                <a:solidFill>
                  <a:srgbClr val="000000"/>
                </a:solidFill>
                <a:ea typeface="Times New Roman" pitchFamily="18" charset="0"/>
                <a:cs typeface="Arial" charset="0"/>
              </a:rPr>
              <a:t> nin altında rengi sararır. </a:t>
            </a:r>
          </a:p>
          <a:p>
            <a:pPr indent="457200" algn="just">
              <a:lnSpc>
                <a:spcPct val="150000"/>
              </a:lnSpc>
              <a:defRPr/>
            </a:pPr>
            <a:r>
              <a:rPr lang="tr-TR" sz="2000" b="1" dirty="0">
                <a:solidFill>
                  <a:srgbClr val="000000"/>
                </a:solidFill>
                <a:ea typeface="Times New Roman" pitchFamily="18" charset="0"/>
                <a:cs typeface="Arial" charset="0"/>
              </a:rPr>
              <a:t>Basılmaya ve çiğnenmeye dayanımı çok üstün olup, kendini yenileme yeteneği yüksek, gölgeye dayanımı zayıftır. </a:t>
            </a:r>
            <a:endParaRPr lang="tr-TR" sz="2000" b="1" dirty="0">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www.deercreekseed.com/assets/item/regular/PB1002291.JPG"/>
          <p:cNvPicPr>
            <a:picLocks noChangeAspect="1" noChangeArrowheads="1"/>
          </p:cNvPicPr>
          <p:nvPr/>
        </p:nvPicPr>
        <p:blipFill>
          <a:blip r:embed="rId2"/>
          <a:srcRect/>
          <a:stretch>
            <a:fillRect/>
          </a:stretch>
        </p:blipFill>
        <p:spPr bwMode="auto">
          <a:xfrm>
            <a:off x="857224" y="500042"/>
            <a:ext cx="3071834" cy="4185796"/>
          </a:xfrm>
          <a:prstGeom prst="rect">
            <a:avLst/>
          </a:prstGeom>
        </p:spPr>
        <p:style>
          <a:lnRef idx="2">
            <a:schemeClr val="dk1"/>
          </a:lnRef>
          <a:fillRef idx="1">
            <a:schemeClr val="lt1"/>
          </a:fillRef>
          <a:effectRef idx="0">
            <a:schemeClr val="dk1"/>
          </a:effectRef>
          <a:fontRef idx="minor">
            <a:schemeClr val="dk1"/>
          </a:fontRef>
        </p:style>
      </p:pic>
      <p:pic>
        <p:nvPicPr>
          <p:cNvPr id="4" name="Picture 2" descr="http://4.bp.blogspot.com/_F3KieiTjVR8/TS8RV_nRdwI/AAAAAAAAADE/je78nA2ABYM/s1600/lolium+stravinsky.JPG"/>
          <p:cNvPicPr>
            <a:picLocks noChangeAspect="1" noChangeArrowheads="1"/>
          </p:cNvPicPr>
          <p:nvPr/>
        </p:nvPicPr>
        <p:blipFill>
          <a:blip r:embed="rId3" cstate="screen"/>
          <a:srcRect/>
          <a:stretch>
            <a:fillRect/>
          </a:stretch>
        </p:blipFill>
        <p:spPr bwMode="auto">
          <a:xfrm>
            <a:off x="5214942" y="285728"/>
            <a:ext cx="3429024" cy="4572032"/>
          </a:xfrm>
          <a:prstGeom prst="rect">
            <a:avLst/>
          </a:prstGeom>
        </p:spPr>
        <p:style>
          <a:lnRef idx="2">
            <a:schemeClr val="dk1"/>
          </a:lnRef>
          <a:fillRef idx="1">
            <a:schemeClr val="lt1"/>
          </a:fillRef>
          <a:effectRef idx="0">
            <a:schemeClr val="dk1"/>
          </a:effectRef>
          <a:fontRef idx="minor">
            <a:schemeClr val="dk1"/>
          </a:fontRef>
        </p:style>
      </p:pic>
      <p:sp>
        <p:nvSpPr>
          <p:cNvPr id="2" name="Rectangle 1"/>
          <p:cNvSpPr>
            <a:spLocks noChangeArrowheads="1"/>
          </p:cNvSpPr>
          <p:nvPr/>
        </p:nvSpPr>
        <p:spPr bwMode="auto">
          <a:xfrm>
            <a:off x="571472" y="4929198"/>
            <a:ext cx="8072467" cy="101566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nchor="ctr">
            <a:spAutoFit/>
          </a:bodyPr>
          <a:lstStyle/>
          <a:p>
            <a:pPr indent="263525" algn="just">
              <a:buFont typeface="Wingdings" pitchFamily="2" charset="2"/>
              <a:buChar char="ü"/>
              <a:defRPr/>
            </a:pPr>
            <a:r>
              <a:rPr lang="tr-TR" sz="2000" dirty="0" smtClean="0">
                <a:solidFill>
                  <a:schemeClr val="tx1"/>
                </a:solidFill>
                <a:ea typeface="Times New Roman" pitchFamily="18" charset="0"/>
                <a:cs typeface="Arial" charset="0"/>
              </a:rPr>
              <a:t>Tohumla </a:t>
            </a:r>
            <a:r>
              <a:rPr lang="tr-TR" sz="2000" dirty="0">
                <a:solidFill>
                  <a:schemeClr val="tx1"/>
                </a:solidFill>
                <a:ea typeface="Times New Roman" pitchFamily="18" charset="0"/>
                <a:cs typeface="Arial" charset="0"/>
              </a:rPr>
              <a:t>üretilir. Tohumları iri olup kolayca çimlenir ve gelişir. Hızlı gelişmesi, kolayca tesis olması nedeni ile karışımdaki </a:t>
            </a:r>
            <a:r>
              <a:rPr lang="tr-TR" sz="2000" i="1" dirty="0">
                <a:solidFill>
                  <a:schemeClr val="tx1"/>
                </a:solidFill>
                <a:ea typeface="Times New Roman" pitchFamily="18" charset="0"/>
                <a:cs typeface="Arial" charset="0"/>
              </a:rPr>
              <a:t>Poa, Festuca ve Agrostis </a:t>
            </a:r>
            <a:r>
              <a:rPr lang="tr-TR" sz="2000" dirty="0">
                <a:solidFill>
                  <a:schemeClr val="tx1"/>
                </a:solidFill>
                <a:ea typeface="Times New Roman" pitchFamily="18" charset="0"/>
                <a:cs typeface="Arial" charset="0"/>
              </a:rPr>
              <a:t>gibi türleri kolayca bastırır. </a:t>
            </a:r>
          </a:p>
        </p:txBody>
      </p:sp>
    </p:spTree>
  </p:cSld>
  <p:clrMapOvr>
    <a:masterClrMapping/>
  </p:clrMapOvr>
  <p:transition spd="slow">
    <p:split orient="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2" name="Picture 5" descr="http://www.tropicalforages.info/key/Forages/Media/Html/images/Cynodon_dactylon/Cynodon_dactylon_01.jpg"/>
          <p:cNvPicPr>
            <a:picLocks noChangeAspect="1" noChangeArrowheads="1"/>
          </p:cNvPicPr>
          <p:nvPr/>
        </p:nvPicPr>
        <p:blipFill>
          <a:blip r:embed="rId2"/>
          <a:srcRect/>
          <a:stretch>
            <a:fillRect/>
          </a:stretch>
        </p:blipFill>
        <p:spPr bwMode="auto">
          <a:xfrm>
            <a:off x="2857500" y="142875"/>
            <a:ext cx="6096000" cy="4056063"/>
          </a:xfrm>
          <a:prstGeom prst="rect">
            <a:avLst/>
          </a:prstGeom>
          <a:noFill/>
          <a:ln w="9525">
            <a:noFill/>
            <a:miter lim="800000"/>
            <a:headEnd/>
            <a:tailEnd/>
          </a:ln>
        </p:spPr>
      </p:pic>
      <p:sp>
        <p:nvSpPr>
          <p:cNvPr id="92163" name="Rectangle 1"/>
          <p:cNvSpPr>
            <a:spLocks noChangeArrowheads="1"/>
          </p:cNvSpPr>
          <p:nvPr/>
        </p:nvSpPr>
        <p:spPr bwMode="auto">
          <a:xfrm>
            <a:off x="428625" y="4429125"/>
            <a:ext cx="8358188" cy="1703388"/>
          </a:xfrm>
          <a:prstGeom prst="rect">
            <a:avLst/>
          </a:prstGeom>
          <a:noFill/>
          <a:ln w="9525">
            <a:noFill/>
            <a:miter lim="800000"/>
            <a:headEnd/>
            <a:tailEnd/>
          </a:ln>
        </p:spPr>
        <p:txBody>
          <a:bodyPr anchor="ctr">
            <a:spAutoFit/>
          </a:bodyPr>
          <a:lstStyle/>
          <a:p>
            <a:pPr indent="457200" algn="just" eaLnBrk="0" hangingPunct="0">
              <a:lnSpc>
                <a:spcPct val="150000"/>
              </a:lnSpc>
            </a:pPr>
            <a:r>
              <a:rPr lang="tr-TR" dirty="0">
                <a:solidFill>
                  <a:srgbClr val="FFFF00"/>
                </a:solidFill>
                <a:ea typeface="Times New Roman" pitchFamily="18" charset="0"/>
                <a:cs typeface="Arial" charset="0"/>
              </a:rPr>
              <a:t>İyi drenajlı, ince yapılı ve verimli topraklarda hızla yayılır. </a:t>
            </a:r>
          </a:p>
          <a:p>
            <a:pPr indent="457200" algn="just" eaLnBrk="0" hangingPunct="0">
              <a:lnSpc>
                <a:spcPct val="150000"/>
              </a:lnSpc>
            </a:pPr>
            <a:r>
              <a:rPr lang="tr-TR" dirty="0">
                <a:solidFill>
                  <a:srgbClr val="FFFF00"/>
                </a:solidFill>
                <a:ea typeface="Times New Roman" pitchFamily="18" charset="0"/>
                <a:cs typeface="Arial" charset="0"/>
              </a:rPr>
              <a:t>Toprak reaksiyonuna toleransı geniştir. (</a:t>
            </a:r>
            <a:r>
              <a:rPr lang="tr-TR" dirty="0" err="1">
                <a:solidFill>
                  <a:srgbClr val="FFFF00"/>
                </a:solidFill>
                <a:ea typeface="Times New Roman" pitchFamily="18" charset="0"/>
                <a:cs typeface="Arial" charset="0"/>
              </a:rPr>
              <a:t>pH</a:t>
            </a:r>
            <a:r>
              <a:rPr lang="tr-TR" dirty="0">
                <a:solidFill>
                  <a:srgbClr val="FFFF00"/>
                </a:solidFill>
                <a:ea typeface="Times New Roman" pitchFamily="18" charset="0"/>
                <a:cs typeface="Arial" charset="0"/>
              </a:rPr>
              <a:t> 5.5-7.5) </a:t>
            </a:r>
          </a:p>
          <a:p>
            <a:pPr indent="457200" algn="just" eaLnBrk="0" hangingPunct="0">
              <a:lnSpc>
                <a:spcPct val="150000"/>
              </a:lnSpc>
            </a:pPr>
            <a:r>
              <a:rPr lang="tr-TR" dirty="0">
                <a:solidFill>
                  <a:srgbClr val="FFFF00"/>
                </a:solidFill>
                <a:ea typeface="Times New Roman" pitchFamily="18" charset="0"/>
                <a:cs typeface="Arial" charset="0"/>
              </a:rPr>
              <a:t>Su göllenmesine oldukça dayanıklıdır. </a:t>
            </a:r>
          </a:p>
          <a:p>
            <a:pPr indent="457200" algn="just" eaLnBrk="0" hangingPunct="0">
              <a:lnSpc>
                <a:spcPct val="150000"/>
              </a:lnSpc>
            </a:pPr>
            <a:r>
              <a:rPr lang="tr-TR" dirty="0">
                <a:solidFill>
                  <a:srgbClr val="FFFF00"/>
                </a:solidFill>
                <a:ea typeface="Times New Roman" pitchFamily="18" charset="0"/>
                <a:cs typeface="Arial" charset="0"/>
              </a:rPr>
              <a:t>Tuzlu topraklarda diğer bitkilerden daha iyi gelişir. </a:t>
            </a:r>
          </a:p>
        </p:txBody>
      </p:sp>
    </p:spTree>
  </p:cSld>
  <p:clrMapOvr>
    <a:masterClrMapping/>
  </p:clrMapOvr>
  <p:transition spd="slow">
    <p:split orient="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5 Resim" descr="ANTALYA ARCADIA Football Area3.JPG"/>
          <p:cNvPicPr>
            <a:picLocks noChangeAspect="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 name="2 Dikdörtgen"/>
          <p:cNvSpPr>
            <a:spLocks noChangeArrowheads="1"/>
          </p:cNvSpPr>
          <p:nvPr/>
        </p:nvSpPr>
        <p:spPr bwMode="auto">
          <a:xfrm>
            <a:off x="285750" y="214313"/>
            <a:ext cx="8501063" cy="1754326"/>
          </a:xfrm>
          <a:prstGeom prst="rect">
            <a:avLst/>
          </a:prstGeom>
          <a:noFill/>
          <a:ln w="9525">
            <a:noFill/>
            <a:miter lim="800000"/>
            <a:headEnd/>
            <a:tailEnd/>
          </a:ln>
        </p:spPr>
        <p:txBody>
          <a:bodyPr>
            <a:spAutoFit/>
          </a:bodyPr>
          <a:lstStyle/>
          <a:p>
            <a:pPr indent="457200" algn="just">
              <a:defRPr/>
            </a:pPr>
            <a:r>
              <a:rPr lang="tr-TR" b="1" dirty="0" smtClean="0">
                <a:solidFill>
                  <a:schemeClr val="accent3">
                    <a:lumMod val="50000"/>
                  </a:schemeClr>
                </a:solidFill>
                <a:ea typeface="Times New Roman" pitchFamily="18" charset="0"/>
                <a:cs typeface="Arial" charset="0"/>
              </a:rPr>
              <a:t>İyi </a:t>
            </a:r>
            <a:r>
              <a:rPr lang="tr-TR" b="1" dirty="0">
                <a:solidFill>
                  <a:schemeClr val="accent3">
                    <a:lumMod val="50000"/>
                  </a:schemeClr>
                </a:solidFill>
                <a:ea typeface="Times New Roman" pitchFamily="18" charset="0"/>
                <a:cs typeface="Arial" charset="0"/>
              </a:rPr>
              <a:t>bir bakım ile çok sık ve </a:t>
            </a:r>
            <a:r>
              <a:rPr lang="tr-TR" b="1" dirty="0" err="1">
                <a:solidFill>
                  <a:schemeClr val="accent3">
                    <a:lumMod val="50000"/>
                  </a:schemeClr>
                </a:solidFill>
                <a:ea typeface="Times New Roman" pitchFamily="18" charset="0"/>
                <a:cs typeface="Arial" charset="0"/>
              </a:rPr>
              <a:t>uniform</a:t>
            </a:r>
            <a:r>
              <a:rPr lang="tr-TR" b="1" dirty="0">
                <a:solidFill>
                  <a:schemeClr val="accent3">
                    <a:lumMod val="50000"/>
                  </a:schemeClr>
                </a:solidFill>
                <a:ea typeface="Times New Roman" pitchFamily="18" charset="0"/>
                <a:cs typeface="Arial" charset="0"/>
              </a:rPr>
              <a:t> çim </a:t>
            </a:r>
            <a:r>
              <a:rPr lang="tr-TR" b="1" dirty="0" smtClean="0">
                <a:solidFill>
                  <a:schemeClr val="accent3">
                    <a:lumMod val="50000"/>
                  </a:schemeClr>
                </a:solidFill>
                <a:ea typeface="Times New Roman" pitchFamily="18" charset="0"/>
                <a:cs typeface="Arial" charset="0"/>
              </a:rPr>
              <a:t>örtüsü..</a:t>
            </a:r>
            <a:endParaRPr lang="tr-TR" b="1" dirty="0">
              <a:solidFill>
                <a:schemeClr val="accent3">
                  <a:lumMod val="50000"/>
                </a:schemeClr>
              </a:solidFill>
              <a:ea typeface="Times New Roman" pitchFamily="18" charset="0"/>
              <a:cs typeface="Arial" charset="0"/>
            </a:endParaRPr>
          </a:p>
          <a:p>
            <a:pPr indent="457200" algn="just">
              <a:defRPr/>
            </a:pPr>
            <a:endParaRPr lang="tr-TR" b="1" dirty="0">
              <a:solidFill>
                <a:schemeClr val="accent3">
                  <a:lumMod val="50000"/>
                </a:schemeClr>
              </a:solidFill>
              <a:ea typeface="Times New Roman" pitchFamily="18" charset="0"/>
              <a:cs typeface="Arial" charset="0"/>
            </a:endParaRPr>
          </a:p>
          <a:p>
            <a:pPr indent="457200" algn="just">
              <a:defRPr/>
            </a:pPr>
            <a:r>
              <a:rPr lang="tr-TR" b="1" dirty="0">
                <a:solidFill>
                  <a:schemeClr val="accent3">
                    <a:lumMod val="50000"/>
                  </a:schemeClr>
                </a:solidFill>
                <a:ea typeface="Times New Roman" pitchFamily="18" charset="0"/>
                <a:cs typeface="Arial" charset="0"/>
              </a:rPr>
              <a:t>Basılmaya dayanımı, kendini yenileme gücünün yüksekliği nedeni ile </a:t>
            </a:r>
            <a:r>
              <a:rPr lang="tr-TR" b="1" u="sng" dirty="0">
                <a:solidFill>
                  <a:schemeClr val="accent3">
                    <a:lumMod val="50000"/>
                  </a:schemeClr>
                </a:solidFill>
                <a:ea typeface="Times New Roman" pitchFamily="18" charset="0"/>
                <a:cs typeface="Arial" charset="0"/>
              </a:rPr>
              <a:t>koşu alanları, futbol sahaları ve değişik spor alanlarında başarı </a:t>
            </a:r>
            <a:r>
              <a:rPr lang="tr-TR" b="1" dirty="0">
                <a:solidFill>
                  <a:schemeClr val="accent3">
                    <a:lumMod val="50000"/>
                  </a:schemeClr>
                </a:solidFill>
                <a:ea typeface="Times New Roman" pitchFamily="18" charset="0"/>
                <a:cs typeface="Arial" charset="0"/>
              </a:rPr>
              <a:t>ile kullanılır.</a:t>
            </a:r>
          </a:p>
          <a:p>
            <a:pPr indent="457200" algn="just">
              <a:defRPr/>
            </a:pPr>
            <a:endParaRPr lang="tr-TR" b="1" dirty="0">
              <a:solidFill>
                <a:schemeClr val="accent3">
                  <a:lumMod val="50000"/>
                </a:schemeClr>
              </a:solidFill>
              <a:ea typeface="Times New Roman" pitchFamily="18" charset="0"/>
              <a:cs typeface="Arial" charset="0"/>
            </a:endParaRPr>
          </a:p>
          <a:p>
            <a:pPr indent="457200" algn="just">
              <a:defRPr/>
            </a:pPr>
            <a:r>
              <a:rPr lang="tr-TR" b="1" dirty="0">
                <a:solidFill>
                  <a:schemeClr val="accent3">
                    <a:lumMod val="50000"/>
                  </a:schemeClr>
                </a:solidFill>
                <a:ea typeface="Times New Roman" pitchFamily="18" charset="0"/>
                <a:cs typeface="Arial" charset="0"/>
              </a:rPr>
              <a:t> </a:t>
            </a:r>
          </a:p>
        </p:txBody>
      </p:sp>
    </p:spTree>
  </p:cSld>
  <p:clrMapOvr>
    <a:masterClrMapping/>
  </p:clrMapOvr>
  <p:transition spd="slow">
    <p:split orient="ver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4210" name="3 Resim" descr="wtu011937_lg.jpg"/>
          <p:cNvPicPr>
            <a:picLocks noChangeAspect="1"/>
          </p:cNvPicPr>
          <p:nvPr/>
        </p:nvPicPr>
        <p:blipFill>
          <a:blip r:embed="rId2"/>
          <a:srcRect/>
          <a:stretch>
            <a:fillRect/>
          </a:stretch>
        </p:blipFill>
        <p:spPr bwMode="auto">
          <a:xfrm>
            <a:off x="4200525" y="142875"/>
            <a:ext cx="4786313" cy="6381750"/>
          </a:xfrm>
          <a:prstGeom prst="rect">
            <a:avLst/>
          </a:prstGeom>
          <a:noFill/>
          <a:ln w="38100">
            <a:solidFill>
              <a:schemeClr val="tx1"/>
            </a:solidFill>
            <a:miter lim="800000"/>
            <a:headEnd/>
            <a:tailEnd/>
          </a:ln>
        </p:spPr>
      </p:pic>
      <p:sp>
        <p:nvSpPr>
          <p:cNvPr id="2" name="1 Dikdörtgen"/>
          <p:cNvSpPr/>
          <p:nvPr/>
        </p:nvSpPr>
        <p:spPr>
          <a:xfrm>
            <a:off x="0" y="2786058"/>
            <a:ext cx="5214937" cy="286232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indent="457200" algn="just">
              <a:defRPr/>
            </a:pPr>
            <a:r>
              <a:rPr lang="tr-TR" sz="2000" dirty="0">
                <a:solidFill>
                  <a:schemeClr val="tx1"/>
                </a:solidFill>
                <a:ea typeface="Times New Roman" pitchFamily="18" charset="0"/>
                <a:cs typeface="Arial" charset="0"/>
              </a:rPr>
              <a:t>Ancak kış aylarında dormant (=uyku) haline geçmesi ve rengini kaybetmesi nedeni ile </a:t>
            </a:r>
            <a:r>
              <a:rPr lang="tr-TR" sz="2000" u="sng" dirty="0">
                <a:solidFill>
                  <a:schemeClr val="tx1"/>
                </a:solidFill>
                <a:ea typeface="Times New Roman" pitchFamily="18" charset="0"/>
                <a:cs typeface="Arial" charset="0"/>
              </a:rPr>
              <a:t>kış sporları yapılan alanlar için çok uygun değildir. </a:t>
            </a:r>
          </a:p>
          <a:p>
            <a:pPr indent="457200" algn="just">
              <a:defRPr/>
            </a:pPr>
            <a:endParaRPr lang="tr-TR" sz="2000" dirty="0">
              <a:solidFill>
                <a:schemeClr val="tx1"/>
              </a:solidFill>
              <a:ea typeface="Times New Roman" pitchFamily="18" charset="0"/>
              <a:cs typeface="Arial" charset="0"/>
            </a:endParaRPr>
          </a:p>
          <a:p>
            <a:pPr indent="457200" algn="just">
              <a:defRPr/>
            </a:pPr>
            <a:r>
              <a:rPr lang="tr-TR" sz="2000" dirty="0">
                <a:solidFill>
                  <a:schemeClr val="tx1"/>
                </a:solidFill>
                <a:ea typeface="Times New Roman" pitchFamily="18" charset="0"/>
                <a:cs typeface="Arial" charset="0"/>
              </a:rPr>
              <a:t>Spor alanlarında daha dengeli bir yeşil örtü oluşturmak amacıyla </a:t>
            </a:r>
            <a:r>
              <a:rPr lang="tr-TR" sz="2000" b="1" i="1" dirty="0" smtClean="0">
                <a:solidFill>
                  <a:schemeClr val="tx1"/>
                </a:solidFill>
                <a:ea typeface="Times New Roman" pitchFamily="18" charset="0"/>
                <a:cs typeface="Arial" charset="0"/>
              </a:rPr>
              <a:t>F.</a:t>
            </a:r>
            <a:r>
              <a:rPr lang="tr-TR" sz="2000" b="1" i="1" dirty="0" err="1" smtClean="0">
                <a:solidFill>
                  <a:schemeClr val="tx1"/>
                </a:solidFill>
                <a:ea typeface="Times New Roman" pitchFamily="18" charset="0"/>
                <a:cs typeface="Arial" charset="0"/>
              </a:rPr>
              <a:t>arundinaceae</a:t>
            </a:r>
            <a:r>
              <a:rPr lang="tr-TR" sz="2000" b="1" dirty="0" smtClean="0">
                <a:solidFill>
                  <a:schemeClr val="tx1"/>
                </a:solidFill>
                <a:ea typeface="Times New Roman" pitchFamily="18" charset="0"/>
                <a:cs typeface="Arial" charset="0"/>
              </a:rPr>
              <a:t> </a:t>
            </a:r>
            <a:r>
              <a:rPr lang="tr-TR" sz="2000" dirty="0">
                <a:solidFill>
                  <a:schemeClr val="tx1"/>
                </a:solidFill>
                <a:ea typeface="Times New Roman" pitchFamily="18" charset="0"/>
                <a:cs typeface="Arial" charset="0"/>
              </a:rPr>
              <a:t>ile karışık ekilebilir. </a:t>
            </a:r>
          </a:p>
          <a:p>
            <a:pPr indent="457200" algn="just">
              <a:defRPr/>
            </a:pPr>
            <a:endParaRPr lang="tr-TR" sz="2000" dirty="0">
              <a:solidFill>
                <a:schemeClr val="tx1"/>
              </a:solidFill>
              <a:ea typeface="Times New Roman" pitchFamily="18" charset="0"/>
              <a:cs typeface="Arial" charset="0"/>
            </a:endParaRPr>
          </a:p>
          <a:p>
            <a:pPr indent="457200" algn="just">
              <a:defRPr/>
            </a:pPr>
            <a:r>
              <a:rPr lang="tr-TR" sz="2000" dirty="0">
                <a:solidFill>
                  <a:schemeClr val="tx1"/>
                </a:solidFill>
                <a:ea typeface="Times New Roman" pitchFamily="18" charset="0"/>
                <a:cs typeface="Arial" charset="0"/>
              </a:rPr>
              <a:t>Ya da kışın sararan alanlara </a:t>
            </a:r>
            <a:r>
              <a:rPr lang="tr-TR" sz="2000" b="1" dirty="0">
                <a:solidFill>
                  <a:schemeClr val="tx1"/>
                </a:solidFill>
                <a:ea typeface="Times New Roman" pitchFamily="18" charset="0"/>
                <a:cs typeface="Arial" charset="0"/>
              </a:rPr>
              <a:t>İtalyan çimi </a:t>
            </a:r>
            <a:r>
              <a:rPr lang="tr-TR" sz="2000" dirty="0">
                <a:solidFill>
                  <a:schemeClr val="tx1"/>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2 Resim" descr="Bermuda grass cynodon dactylon.jpg"/>
          <p:cNvPicPr>
            <a:picLocks noChangeAspect="1"/>
          </p:cNvPicPr>
          <p:nvPr/>
        </p:nvPicPr>
        <p:blipFill>
          <a:blip r:embed="rId2"/>
          <a:srcRect/>
          <a:stretch>
            <a:fillRect/>
          </a:stretch>
        </p:blipFill>
        <p:spPr bwMode="auto">
          <a:xfrm>
            <a:off x="0" y="0"/>
            <a:ext cx="9144000" cy="5286375"/>
          </a:xfrm>
          <a:prstGeom prst="rect">
            <a:avLst/>
          </a:prstGeom>
          <a:noFill/>
          <a:ln w="9525">
            <a:noFill/>
            <a:miter lim="800000"/>
            <a:headEnd/>
            <a:tailEnd/>
          </a:ln>
        </p:spPr>
      </p:pic>
      <p:sp>
        <p:nvSpPr>
          <p:cNvPr id="81923" name="3 Dikdörtgen"/>
          <p:cNvSpPr>
            <a:spLocks noChangeArrowheads="1"/>
          </p:cNvSpPr>
          <p:nvPr/>
        </p:nvSpPr>
        <p:spPr bwMode="auto">
          <a:xfrm>
            <a:off x="71438" y="5214950"/>
            <a:ext cx="7000892" cy="1631216"/>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eaLnBrk="0" hangingPunct="0">
              <a:defRPr/>
            </a:pPr>
            <a:r>
              <a:rPr lang="tr-TR" sz="2000" b="1" dirty="0">
                <a:solidFill>
                  <a:schemeClr val="bg1"/>
                </a:solidFill>
                <a:ea typeface="Times New Roman" pitchFamily="18" charset="0"/>
                <a:cs typeface="Arial" charset="0"/>
              </a:rPr>
              <a:t>Yatık olarak geliştiğinden derin biçimlerden fazla zarar görmez. </a:t>
            </a:r>
          </a:p>
          <a:p>
            <a:pPr algn="just" eaLnBrk="0" hangingPunct="0">
              <a:defRPr/>
            </a:pPr>
            <a:r>
              <a:rPr lang="tr-TR" sz="2000" b="1" dirty="0">
                <a:solidFill>
                  <a:schemeClr val="bg1"/>
                </a:solidFill>
                <a:ea typeface="Times New Roman" pitchFamily="18" charset="0"/>
                <a:cs typeface="Arial" charset="0"/>
              </a:rPr>
              <a:t>Biçim </a:t>
            </a:r>
            <a:r>
              <a:rPr lang="tr-TR" sz="2000" b="1" dirty="0" err="1" smtClean="0">
                <a:solidFill>
                  <a:schemeClr val="bg1"/>
                </a:solidFill>
                <a:ea typeface="Times New Roman" pitchFamily="18" charset="0"/>
                <a:cs typeface="Arial" charset="0"/>
              </a:rPr>
              <a:t>yüks</a:t>
            </a:r>
            <a:r>
              <a:rPr lang="tr-TR" sz="2000" b="1" dirty="0" smtClean="0">
                <a:solidFill>
                  <a:schemeClr val="bg1"/>
                </a:solidFill>
                <a:ea typeface="Times New Roman" pitchFamily="18" charset="0"/>
                <a:cs typeface="Arial" charset="0"/>
              </a:rPr>
              <a:t>. </a:t>
            </a:r>
            <a:r>
              <a:rPr lang="tr-TR" sz="2000" b="1" dirty="0">
                <a:solidFill>
                  <a:srgbClr val="FFC000"/>
                </a:solidFill>
                <a:ea typeface="Times New Roman" pitchFamily="18" charset="0"/>
                <a:cs typeface="Arial" charset="0"/>
              </a:rPr>
              <a:t>1.5-2.5</a:t>
            </a:r>
            <a:r>
              <a:rPr lang="tr-TR" sz="2000" b="1" dirty="0">
                <a:solidFill>
                  <a:schemeClr val="bg1"/>
                </a:solidFill>
                <a:ea typeface="Times New Roman" pitchFamily="18" charset="0"/>
                <a:cs typeface="Arial" charset="0"/>
              </a:rPr>
              <a:t> cm. </a:t>
            </a:r>
          </a:p>
          <a:p>
            <a:pPr algn="just" eaLnBrk="0" hangingPunct="0">
              <a:defRPr/>
            </a:pPr>
            <a:r>
              <a:rPr lang="tr-TR" sz="2000" b="1" dirty="0" smtClean="0">
                <a:solidFill>
                  <a:schemeClr val="bg1"/>
                </a:solidFill>
                <a:ea typeface="Times New Roman" pitchFamily="18" charset="0"/>
                <a:cs typeface="Arial" charset="0"/>
              </a:rPr>
              <a:t>Biçim </a:t>
            </a:r>
            <a:r>
              <a:rPr lang="tr-TR" sz="2000" b="1" dirty="0">
                <a:solidFill>
                  <a:schemeClr val="bg1"/>
                </a:solidFill>
                <a:ea typeface="Times New Roman" pitchFamily="18" charset="0"/>
                <a:cs typeface="Arial" charset="0"/>
              </a:rPr>
              <a:t>düzenli ve sık yapılmalıdır. </a:t>
            </a:r>
          </a:p>
          <a:p>
            <a:pPr algn="just" eaLnBrk="0" hangingPunct="0">
              <a:defRPr/>
            </a:pPr>
            <a:r>
              <a:rPr lang="tr-TR" sz="2000" b="1" dirty="0">
                <a:solidFill>
                  <a:schemeClr val="bg1"/>
                </a:solidFill>
                <a:ea typeface="Times New Roman" pitchFamily="18" charset="0"/>
                <a:cs typeface="Arial" charset="0"/>
              </a:rPr>
              <a:t>Sulamaya ve gübrelemeye çok iyi tepki gösterir. </a:t>
            </a:r>
          </a:p>
          <a:p>
            <a:pPr algn="just" eaLnBrk="0" hangingPunct="0">
              <a:defRPr/>
            </a:pPr>
            <a:r>
              <a:rPr lang="tr-TR" sz="2000" b="1" dirty="0" smtClean="0">
                <a:solidFill>
                  <a:schemeClr val="bg1"/>
                </a:solidFill>
                <a:ea typeface="Times New Roman" pitchFamily="18" charset="0"/>
                <a:cs typeface="Arial" charset="0"/>
              </a:rPr>
              <a:t>Aylık </a:t>
            </a:r>
            <a:r>
              <a:rPr lang="tr-TR" sz="2000" b="1" dirty="0">
                <a:solidFill>
                  <a:srgbClr val="FFC000"/>
                </a:solidFill>
                <a:ea typeface="Times New Roman" pitchFamily="18" charset="0"/>
                <a:cs typeface="Arial" charset="0"/>
              </a:rPr>
              <a:t>4-8 gr/m</a:t>
            </a:r>
            <a:r>
              <a:rPr lang="tr-TR" sz="2000" b="1" baseline="30000" dirty="0">
                <a:solidFill>
                  <a:srgbClr val="FFC000"/>
                </a:solidFill>
                <a:ea typeface="Times New Roman" pitchFamily="18" charset="0"/>
                <a:cs typeface="Arial" charset="0"/>
              </a:rPr>
              <a:t>2</a:t>
            </a:r>
            <a:r>
              <a:rPr lang="tr-TR" sz="2000" b="1" dirty="0">
                <a:solidFill>
                  <a:srgbClr val="FFC000"/>
                </a:solidFill>
                <a:ea typeface="Times New Roman" pitchFamily="18" charset="0"/>
                <a:cs typeface="Arial" charset="0"/>
              </a:rPr>
              <a:t> N</a:t>
            </a:r>
            <a:endParaRPr lang="tr-TR" sz="2000" b="1" dirty="0">
              <a:solidFill>
                <a:schemeClr val="bg1"/>
              </a:solidFill>
              <a:ea typeface="Times New Roman" pitchFamily="18" charset="0"/>
              <a:cs typeface="Arial" charset="0"/>
            </a:endParaRPr>
          </a:p>
        </p:txBody>
      </p:sp>
    </p:spTree>
  </p:cSld>
  <p:clrMapOvr>
    <a:masterClrMapping/>
  </p:clrMapOvr>
  <p:transition spd="slow">
    <p:split orient="ver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http://www.izmirpeyzaj.net/wp-content/uploads/izmir-cim-ekimi-hazir-cim.jpg"/>
          <p:cNvPicPr>
            <a:picLocks noChangeAspect="1" noChangeArrowheads="1"/>
          </p:cNvPicPr>
          <p:nvPr/>
        </p:nvPicPr>
        <p:blipFill>
          <a:blip r:embed="rId2"/>
          <a:srcRect/>
          <a:stretch>
            <a:fillRect/>
          </a:stretch>
        </p:blipFill>
        <p:spPr bwMode="auto">
          <a:xfrm>
            <a:off x="3143250" y="3267075"/>
            <a:ext cx="4143375" cy="3590925"/>
          </a:xfrm>
          <a:prstGeom prst="rect">
            <a:avLst/>
          </a:prstGeom>
        </p:spPr>
        <p:style>
          <a:lnRef idx="2">
            <a:schemeClr val="dk1"/>
          </a:lnRef>
          <a:fillRef idx="1">
            <a:schemeClr val="lt1"/>
          </a:fillRef>
          <a:effectRef idx="0">
            <a:schemeClr val="dk1"/>
          </a:effectRef>
          <a:fontRef idx="minor">
            <a:schemeClr val="dk1"/>
          </a:fontRef>
        </p:style>
      </p:pic>
      <p:pic>
        <p:nvPicPr>
          <p:cNvPr id="90114" name="5 Resim" descr="Cynodon dactlyon tohumları.jpg"/>
          <p:cNvPicPr>
            <a:picLocks noChangeAspect="1"/>
          </p:cNvPicPr>
          <p:nvPr/>
        </p:nvPicPr>
        <p:blipFill>
          <a:blip r:embed="rId3" cstate="screen"/>
          <a:srcRect/>
          <a:stretch>
            <a:fillRect/>
          </a:stretch>
        </p:blipFill>
        <p:spPr bwMode="auto">
          <a:xfrm>
            <a:off x="142875" y="2214563"/>
            <a:ext cx="3805238" cy="2786062"/>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78851" name="Rectangle 1"/>
          <p:cNvSpPr>
            <a:spLocks noChangeArrowheads="1"/>
          </p:cNvSpPr>
          <p:nvPr/>
        </p:nvSpPr>
        <p:spPr bwMode="auto">
          <a:xfrm>
            <a:off x="71438" y="214290"/>
            <a:ext cx="9001125" cy="1938992"/>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indent="182563" algn="just" eaLnBrk="0" hangingPunct="0">
              <a:defRPr/>
            </a:pPr>
            <a:r>
              <a:rPr lang="tr-TR" sz="2000" b="1" dirty="0">
                <a:solidFill>
                  <a:schemeClr val="bg1"/>
                </a:solidFill>
                <a:ea typeface="Times New Roman" pitchFamily="18" charset="0"/>
                <a:cs typeface="Arial" charset="0"/>
              </a:rPr>
              <a:t>Tohumla veya </a:t>
            </a:r>
            <a:r>
              <a:rPr lang="tr-TR" sz="2000" b="1" dirty="0" smtClean="0">
                <a:solidFill>
                  <a:schemeClr val="bg1"/>
                </a:solidFill>
                <a:ea typeface="Times New Roman" pitchFamily="18" charset="0"/>
                <a:cs typeface="Arial" charset="0"/>
              </a:rPr>
              <a:t>vejetatif (sülüklerin parçalanmasıyla) olarak </a:t>
            </a:r>
            <a:r>
              <a:rPr lang="tr-TR" sz="2000" b="1" dirty="0">
                <a:solidFill>
                  <a:schemeClr val="bg1"/>
                </a:solidFill>
                <a:ea typeface="Times New Roman" pitchFamily="18" charset="0"/>
                <a:cs typeface="Arial" charset="0"/>
              </a:rPr>
              <a:t>üretilebilir. </a:t>
            </a:r>
          </a:p>
          <a:p>
            <a:pPr indent="182563" algn="just" eaLnBrk="0" hangingPunct="0">
              <a:defRPr/>
            </a:pPr>
            <a:r>
              <a:rPr lang="tr-TR" sz="2000" b="1" dirty="0">
                <a:solidFill>
                  <a:schemeClr val="bg1"/>
                </a:solidFill>
                <a:ea typeface="Times New Roman" pitchFamily="18" charset="0"/>
                <a:cs typeface="Arial" charset="0"/>
              </a:rPr>
              <a:t>Tohumları kolayca çimlenir ve kolayca tesis olur. </a:t>
            </a:r>
          </a:p>
          <a:p>
            <a:pPr indent="182563" algn="just" eaLnBrk="0" hangingPunct="0">
              <a:defRPr/>
            </a:pPr>
            <a:r>
              <a:rPr lang="tr-TR" sz="2000" b="1" dirty="0">
                <a:solidFill>
                  <a:schemeClr val="bg1"/>
                </a:solidFill>
                <a:ea typeface="Times New Roman" pitchFamily="18" charset="0"/>
                <a:cs typeface="Arial" charset="0"/>
              </a:rPr>
              <a:t>Bermuda çimi tohumları kabuklu veya kabuksuz olarak satılabilir. Kabuksuz tohumların çimlenme süreleri kısa, çimlenme oranları daha yüksektir. </a:t>
            </a:r>
          </a:p>
          <a:p>
            <a:pPr indent="182563" algn="just" eaLnBrk="0" hangingPunct="0">
              <a:defRPr/>
            </a:pPr>
            <a:r>
              <a:rPr lang="tr-TR" sz="2000" b="1" dirty="0">
                <a:solidFill>
                  <a:schemeClr val="bg1"/>
                </a:solidFill>
                <a:ea typeface="Times New Roman" pitchFamily="18" charset="0"/>
                <a:cs typeface="Arial" charset="0"/>
              </a:rPr>
              <a:t>Çıkıştan sonra hızla yayılmaya başlarlar. </a:t>
            </a:r>
          </a:p>
          <a:p>
            <a:pPr indent="182563" algn="just" eaLnBrk="0" hangingPunct="0">
              <a:defRPr/>
            </a:pPr>
            <a:r>
              <a:rPr lang="tr-TR" sz="2000" b="1" dirty="0">
                <a:solidFill>
                  <a:schemeClr val="bg1"/>
                </a:solidFill>
                <a:ea typeface="Times New Roman" pitchFamily="18" charset="0"/>
                <a:cs typeface="Arial" charset="0"/>
              </a:rPr>
              <a:t>Ekim döneminde toprak sıcaklığı 15 °</a:t>
            </a:r>
            <a:r>
              <a:rPr lang="tr-TR" sz="2000" b="1" dirty="0" err="1">
                <a:solidFill>
                  <a:schemeClr val="bg1"/>
                </a:solidFill>
                <a:ea typeface="Times New Roman" pitchFamily="18" charset="0"/>
                <a:cs typeface="Arial" charset="0"/>
              </a:rPr>
              <a:t>C'nin</a:t>
            </a:r>
            <a:r>
              <a:rPr lang="tr-TR" sz="2000" b="1" dirty="0">
                <a:solidFill>
                  <a:schemeClr val="bg1"/>
                </a:solidFill>
                <a:ea typeface="Times New Roman" pitchFamily="18" charset="0"/>
                <a:cs typeface="Arial" charset="0"/>
              </a:rPr>
              <a:t> üzerinde olmalıdır.</a:t>
            </a:r>
          </a:p>
        </p:txBody>
      </p:sp>
      <p:pic>
        <p:nvPicPr>
          <p:cNvPr id="90116" name="4 Resim" descr="Cynodon_dactylon_01.jpg"/>
          <p:cNvPicPr>
            <a:picLocks noChangeAspect="1"/>
          </p:cNvPicPr>
          <p:nvPr/>
        </p:nvPicPr>
        <p:blipFill>
          <a:blip r:embed="rId4" cstate="screen"/>
          <a:srcRect/>
          <a:stretch>
            <a:fillRect/>
          </a:stretch>
        </p:blipFill>
        <p:spPr bwMode="auto">
          <a:xfrm>
            <a:off x="5929313" y="2214563"/>
            <a:ext cx="3062287" cy="1928812"/>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ransition spd="slow">
    <p:split orient="ver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1 Metin kutusu"/>
          <p:cNvSpPr txBox="1">
            <a:spLocks noChangeArrowheads="1"/>
          </p:cNvSpPr>
          <p:nvPr/>
        </p:nvSpPr>
        <p:spPr bwMode="auto">
          <a:xfrm>
            <a:off x="285750" y="571500"/>
            <a:ext cx="4286250" cy="3170099"/>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just">
              <a:defRPr/>
            </a:pPr>
            <a:r>
              <a:rPr lang="tr-TR" sz="2000" dirty="0">
                <a:solidFill>
                  <a:schemeClr val="tx1"/>
                </a:solidFill>
              </a:rPr>
              <a:t>        Birçok üstün özelliğine rağmen, bazı durumlarda yabancı ot konumuna gelmektedir. </a:t>
            </a:r>
          </a:p>
          <a:p>
            <a:pPr algn="just">
              <a:defRPr/>
            </a:pPr>
            <a:endParaRPr lang="tr-TR" sz="2000" dirty="0">
              <a:solidFill>
                <a:schemeClr val="tx1"/>
              </a:solidFill>
            </a:endParaRPr>
          </a:p>
          <a:p>
            <a:pPr algn="just">
              <a:defRPr/>
            </a:pPr>
            <a:r>
              <a:rPr lang="tr-TR" sz="2000" dirty="0">
                <a:solidFill>
                  <a:schemeClr val="tx1"/>
                </a:solidFill>
              </a:rPr>
              <a:t>Örneğin Sülüklü </a:t>
            </a:r>
            <a:r>
              <a:rPr lang="tr-TR" sz="2000" dirty="0" err="1">
                <a:solidFill>
                  <a:schemeClr val="tx1"/>
                </a:solidFill>
              </a:rPr>
              <a:t>Tavusotu</a:t>
            </a:r>
            <a:r>
              <a:rPr lang="tr-TR" sz="2000" dirty="0">
                <a:solidFill>
                  <a:schemeClr val="tx1"/>
                </a:solidFill>
              </a:rPr>
              <a:t> ile kurulmuş bir yeşil alanın çevresinde çok az da olsa bermuda çimi bitkicikleri varsa, bunlar hızla çoğalıp kısa sürede alanı kaplayabilir hatta sülüklü </a:t>
            </a:r>
            <a:r>
              <a:rPr lang="tr-TR" sz="2000" dirty="0" err="1">
                <a:solidFill>
                  <a:schemeClr val="tx1"/>
                </a:solidFill>
              </a:rPr>
              <a:t>tavusotunu</a:t>
            </a:r>
            <a:r>
              <a:rPr lang="tr-TR" sz="2000" dirty="0">
                <a:solidFill>
                  <a:schemeClr val="tx1"/>
                </a:solidFill>
              </a:rPr>
              <a:t> ortamdan yok edebilmektedir.</a:t>
            </a:r>
          </a:p>
        </p:txBody>
      </p:sp>
      <p:pic>
        <p:nvPicPr>
          <p:cNvPr id="97283" name="2 Resim" descr="bermudagrass.jpg"/>
          <p:cNvPicPr>
            <a:picLocks noChangeAspect="1"/>
          </p:cNvPicPr>
          <p:nvPr/>
        </p:nvPicPr>
        <p:blipFill>
          <a:blip r:embed="rId2"/>
          <a:srcRect/>
          <a:stretch>
            <a:fillRect/>
          </a:stretch>
        </p:blipFill>
        <p:spPr bwMode="auto">
          <a:xfrm>
            <a:off x="357188" y="4500563"/>
            <a:ext cx="2428875" cy="2251075"/>
          </a:xfrm>
          <a:prstGeom prst="rect">
            <a:avLst/>
          </a:prstGeom>
          <a:noFill/>
          <a:ln w="9525">
            <a:noFill/>
            <a:miter lim="800000"/>
            <a:headEnd/>
            <a:tailEnd/>
          </a:ln>
        </p:spPr>
      </p:pic>
      <p:pic>
        <p:nvPicPr>
          <p:cNvPr id="97284" name="3 Resim" descr="Cynodon_dactylon.jpg"/>
          <p:cNvPicPr>
            <a:picLocks noChangeAspect="1"/>
          </p:cNvPicPr>
          <p:nvPr/>
        </p:nvPicPr>
        <p:blipFill>
          <a:blip r:embed="rId3" cstate="screen"/>
          <a:srcRect/>
          <a:stretch>
            <a:fillRect/>
          </a:stretch>
        </p:blipFill>
        <p:spPr bwMode="auto">
          <a:xfrm>
            <a:off x="2928938" y="4500563"/>
            <a:ext cx="3016250" cy="2286000"/>
          </a:xfrm>
          <a:prstGeom prst="rect">
            <a:avLst/>
          </a:prstGeom>
          <a:noFill/>
          <a:ln w="9525">
            <a:noFill/>
            <a:miter lim="800000"/>
            <a:headEnd/>
            <a:tailEnd/>
          </a:ln>
        </p:spPr>
      </p:pic>
      <p:pic>
        <p:nvPicPr>
          <p:cNvPr id="97285" name="4 Resim" descr="Cynodon_dactylon_03.jpg"/>
          <p:cNvPicPr>
            <a:picLocks noChangeAspect="1"/>
          </p:cNvPicPr>
          <p:nvPr/>
        </p:nvPicPr>
        <p:blipFill>
          <a:blip r:embed="rId4" cstate="screen"/>
          <a:srcRect/>
          <a:stretch>
            <a:fillRect/>
          </a:stretch>
        </p:blipFill>
        <p:spPr bwMode="auto">
          <a:xfrm>
            <a:off x="6072188" y="4500563"/>
            <a:ext cx="2994025" cy="2282825"/>
          </a:xfrm>
          <a:prstGeom prst="rect">
            <a:avLst/>
          </a:prstGeom>
          <a:noFill/>
          <a:ln w="9525">
            <a:noFill/>
            <a:miter lim="800000"/>
            <a:headEnd/>
            <a:tailEnd/>
          </a:ln>
        </p:spPr>
      </p:pic>
      <p:pic>
        <p:nvPicPr>
          <p:cNvPr id="97286" name="Picture 4" descr="https://www.bestcourseforgolf.org/images/powerscourt_general.jpg"/>
          <p:cNvPicPr>
            <a:picLocks noChangeAspect="1" noChangeArrowheads="1"/>
          </p:cNvPicPr>
          <p:nvPr/>
        </p:nvPicPr>
        <p:blipFill>
          <a:blip r:embed="rId5"/>
          <a:srcRect/>
          <a:stretch>
            <a:fillRect/>
          </a:stretch>
        </p:blipFill>
        <p:spPr bwMode="auto">
          <a:xfrm>
            <a:off x="4643438" y="614363"/>
            <a:ext cx="4429125" cy="3314700"/>
          </a:xfrm>
          <a:prstGeom prst="rect">
            <a:avLst/>
          </a:prstGeom>
          <a:noFill/>
          <a:ln w="9525">
            <a:noFill/>
            <a:miter lim="800000"/>
            <a:headEnd/>
            <a:tailEnd/>
          </a:ln>
        </p:spPr>
      </p:pic>
      <p:sp>
        <p:nvSpPr>
          <p:cNvPr id="97287" name="6 Metin kutusu"/>
          <p:cNvSpPr txBox="1">
            <a:spLocks noChangeArrowheads="1"/>
          </p:cNvSpPr>
          <p:nvPr/>
        </p:nvSpPr>
        <p:spPr bwMode="auto">
          <a:xfrm>
            <a:off x="6143625" y="3571875"/>
            <a:ext cx="1874838" cy="307975"/>
          </a:xfrm>
          <a:prstGeom prst="rect">
            <a:avLst/>
          </a:prstGeom>
          <a:noFill/>
          <a:ln w="9525">
            <a:noFill/>
            <a:miter lim="800000"/>
            <a:headEnd/>
            <a:tailEnd/>
          </a:ln>
        </p:spPr>
        <p:txBody>
          <a:bodyPr wrap="none">
            <a:spAutoFit/>
          </a:bodyPr>
          <a:lstStyle/>
          <a:p>
            <a:r>
              <a:rPr lang="tr-TR" sz="1400" b="1">
                <a:solidFill>
                  <a:schemeClr val="bg1"/>
                </a:solidFill>
              </a:rPr>
              <a:t>Agrostis stolonifera</a:t>
            </a:r>
          </a:p>
        </p:txBody>
      </p:sp>
    </p:spTree>
  </p:cSld>
  <p:clrMapOvr>
    <a:masterClrMapping/>
  </p:clrMapOvr>
  <p:transition spd="slow">
    <p:split orient="ver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http://msucares.com/lawn/lawn/grasses/images/bermudagrasses.jpg"/>
          <p:cNvPicPr>
            <a:picLocks noChangeAspect="1" noChangeArrowheads="1"/>
          </p:cNvPicPr>
          <p:nvPr/>
        </p:nvPicPr>
        <p:blipFill>
          <a:blip r:embed="rId2"/>
          <a:srcRect/>
          <a:stretch>
            <a:fillRect/>
          </a:stretch>
        </p:blipFill>
        <p:spPr bwMode="auto">
          <a:xfrm>
            <a:off x="571500" y="500063"/>
            <a:ext cx="7620000" cy="5705475"/>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57158" y="1071546"/>
            <a:ext cx="8215370" cy="4708981"/>
          </a:xfrm>
          <a:prstGeom prst="rect">
            <a:avLst/>
          </a:prstGeom>
          <a:solidFill>
            <a:schemeClr val="tx2">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square" anchor="ctr">
            <a:spAutoFit/>
          </a:bodyPr>
          <a:lstStyle/>
          <a:p>
            <a:pPr indent="457200" algn="just" eaLnBrk="0" hangingPunct="0">
              <a:lnSpc>
                <a:spcPct val="150000"/>
              </a:lnSpc>
              <a:defRPr/>
            </a:pPr>
            <a:r>
              <a:rPr lang="tr-TR" sz="2000" dirty="0">
                <a:solidFill>
                  <a:schemeClr val="bg1"/>
                </a:solidFill>
                <a:ea typeface="Times New Roman" pitchFamily="18" charset="0"/>
                <a:cs typeface="Arial" charset="0"/>
              </a:rPr>
              <a:t>Son yıllarda değişik Cynodon türleri veya melezlerden çim bitkisi olarak kullanılan birçok yeni varyete geliştirilmiştir. </a:t>
            </a:r>
          </a:p>
          <a:p>
            <a:pPr indent="457200" algn="just" eaLnBrk="0" hangingPunct="0">
              <a:lnSpc>
                <a:spcPct val="150000"/>
              </a:lnSpc>
              <a:defRPr/>
            </a:pPr>
            <a:endParaRPr lang="tr-TR" sz="2000" dirty="0">
              <a:solidFill>
                <a:schemeClr val="bg1"/>
              </a:solidFill>
              <a:ea typeface="Times New Roman" pitchFamily="18" charset="0"/>
              <a:cs typeface="Arial" charset="0"/>
            </a:endParaRPr>
          </a:p>
          <a:p>
            <a:pPr indent="457200" algn="just" eaLnBrk="0" hangingPunct="0">
              <a:lnSpc>
                <a:spcPct val="150000"/>
              </a:lnSpc>
              <a:defRPr/>
            </a:pPr>
            <a:r>
              <a:rPr lang="tr-TR" sz="2000" b="1" u="sng" dirty="0">
                <a:solidFill>
                  <a:schemeClr val="bg1"/>
                </a:solidFill>
                <a:ea typeface="Times New Roman" pitchFamily="18" charset="0"/>
                <a:cs typeface="Arial" charset="0"/>
              </a:rPr>
              <a:t>a. </a:t>
            </a:r>
            <a:r>
              <a:rPr lang="tr-TR" sz="2000" b="1" i="1" u="sng" dirty="0">
                <a:solidFill>
                  <a:schemeClr val="bg1"/>
                </a:solidFill>
                <a:ea typeface="Times New Roman" pitchFamily="18" charset="0"/>
                <a:cs typeface="Arial" charset="0"/>
              </a:rPr>
              <a:t>Cynodon </a:t>
            </a:r>
            <a:r>
              <a:rPr lang="tr-TR" sz="2000" b="1" i="1" u="sng" dirty="0" err="1">
                <a:solidFill>
                  <a:schemeClr val="bg1"/>
                </a:solidFill>
                <a:ea typeface="Times New Roman" pitchFamily="18" charset="0"/>
                <a:cs typeface="Arial" charset="0"/>
              </a:rPr>
              <a:t>transvaalensis</a:t>
            </a:r>
            <a:r>
              <a:rPr lang="tr-TR" sz="2000" dirty="0">
                <a:solidFill>
                  <a:schemeClr val="bg1"/>
                </a:solidFill>
                <a:ea typeface="Times New Roman" pitchFamily="18" charset="0"/>
                <a:cs typeface="Arial" charset="0"/>
              </a:rPr>
              <a:t>: İnce yapılı, narin ve koyu yeşil yaprakları ile güzel bir çim örtüsü meydana getirir. Kuvvetli sülükleri ile kısa sürede yayılır. </a:t>
            </a:r>
          </a:p>
          <a:p>
            <a:pPr indent="457200" algn="just" eaLnBrk="0" hangingPunct="0">
              <a:lnSpc>
                <a:spcPct val="150000"/>
              </a:lnSpc>
              <a:defRPr/>
            </a:pPr>
            <a:r>
              <a:rPr lang="tr-TR" sz="2000" b="1" u="sng" dirty="0">
                <a:solidFill>
                  <a:schemeClr val="bg1"/>
                </a:solidFill>
                <a:ea typeface="Times New Roman" pitchFamily="18" charset="0"/>
                <a:cs typeface="Arial" charset="0"/>
              </a:rPr>
              <a:t>b. </a:t>
            </a:r>
            <a:r>
              <a:rPr lang="tr-TR" sz="2000" b="1" i="1" u="sng" dirty="0">
                <a:solidFill>
                  <a:schemeClr val="bg1"/>
                </a:solidFill>
                <a:ea typeface="Times New Roman" pitchFamily="18" charset="0"/>
                <a:cs typeface="Arial" charset="0"/>
              </a:rPr>
              <a:t>Cynodon </a:t>
            </a:r>
            <a:r>
              <a:rPr lang="tr-TR" sz="2000" b="1" i="1" u="sng" dirty="0" err="1">
                <a:solidFill>
                  <a:schemeClr val="bg1"/>
                </a:solidFill>
                <a:ea typeface="Times New Roman" pitchFamily="18" charset="0"/>
                <a:cs typeface="Arial" charset="0"/>
              </a:rPr>
              <a:t>magennisii</a:t>
            </a:r>
            <a:r>
              <a:rPr lang="tr-TR" sz="2000" b="1" i="1" u="sng" dirty="0">
                <a:solidFill>
                  <a:schemeClr val="bg1"/>
                </a:solidFill>
                <a:ea typeface="Times New Roman" pitchFamily="18" charset="0"/>
                <a:cs typeface="Arial" charset="0"/>
              </a:rPr>
              <a:t> </a:t>
            </a:r>
            <a:r>
              <a:rPr lang="tr-TR" sz="2000" dirty="0">
                <a:solidFill>
                  <a:schemeClr val="bg1"/>
                </a:solidFill>
                <a:ea typeface="Times New Roman" pitchFamily="18" charset="0"/>
                <a:cs typeface="Arial" charset="0"/>
              </a:rPr>
              <a:t>: Çok kaliteli çim oluşturur. </a:t>
            </a:r>
          </a:p>
          <a:p>
            <a:pPr indent="457200" algn="just" eaLnBrk="0" hangingPunct="0">
              <a:lnSpc>
                <a:spcPct val="150000"/>
              </a:lnSpc>
              <a:defRPr/>
            </a:pPr>
            <a:r>
              <a:rPr lang="tr-TR" sz="2000" dirty="0">
                <a:solidFill>
                  <a:schemeClr val="bg1"/>
                </a:solidFill>
                <a:ea typeface="Times New Roman" pitchFamily="18" charset="0"/>
                <a:cs typeface="Arial" charset="0"/>
              </a:rPr>
              <a:t>İnce ve narin sülüklerle yayılır. </a:t>
            </a:r>
            <a:r>
              <a:rPr lang="tr-TR" sz="2000" i="1" dirty="0">
                <a:solidFill>
                  <a:schemeClr val="bg1"/>
                </a:solidFill>
                <a:ea typeface="Times New Roman" pitchFamily="18" charset="0"/>
                <a:cs typeface="Arial" charset="0"/>
              </a:rPr>
              <a:t>C. </a:t>
            </a:r>
            <a:r>
              <a:rPr lang="tr-TR" sz="2000" i="1" dirty="0" err="1">
                <a:solidFill>
                  <a:schemeClr val="bg1"/>
                </a:solidFill>
                <a:ea typeface="Times New Roman" pitchFamily="18" charset="0"/>
                <a:cs typeface="Arial" charset="0"/>
              </a:rPr>
              <a:t>transvaalensis</a:t>
            </a:r>
            <a:r>
              <a:rPr lang="tr-TR" sz="2000" i="1" dirty="0">
                <a:solidFill>
                  <a:schemeClr val="bg1"/>
                </a:solidFill>
                <a:ea typeface="Times New Roman" pitchFamily="18" charset="0"/>
                <a:cs typeface="Arial" charset="0"/>
              </a:rPr>
              <a:t> </a:t>
            </a:r>
            <a:r>
              <a:rPr lang="tr-TR" sz="2000" dirty="0">
                <a:solidFill>
                  <a:schemeClr val="bg1"/>
                </a:solidFill>
                <a:ea typeface="Times New Roman" pitchFamily="18" charset="0"/>
                <a:cs typeface="Arial" charset="0"/>
              </a:rPr>
              <a:t>ile </a:t>
            </a:r>
            <a:r>
              <a:rPr lang="tr-TR" sz="2000" i="1" dirty="0">
                <a:solidFill>
                  <a:schemeClr val="bg1"/>
                </a:solidFill>
                <a:ea typeface="Times New Roman" pitchFamily="18" charset="0"/>
                <a:cs typeface="Arial" charset="0"/>
              </a:rPr>
              <a:t>C. dactylon</a:t>
            </a:r>
            <a:r>
              <a:rPr lang="tr-TR" sz="2000" dirty="0">
                <a:solidFill>
                  <a:schemeClr val="bg1"/>
                </a:solidFill>
                <a:ea typeface="Times New Roman" pitchFamily="18" charset="0"/>
                <a:cs typeface="Arial" charset="0"/>
              </a:rPr>
              <a:t> türlerinin doğal bir melezidir. </a:t>
            </a:r>
          </a:p>
          <a:p>
            <a:pPr indent="457200" algn="just" eaLnBrk="0" hangingPunct="0">
              <a:lnSpc>
                <a:spcPct val="150000"/>
              </a:lnSpc>
              <a:defRPr/>
            </a:pPr>
            <a:r>
              <a:rPr lang="tr-TR" sz="2000" b="1" u="sng" dirty="0">
                <a:solidFill>
                  <a:schemeClr val="bg1"/>
                </a:solidFill>
                <a:ea typeface="Times New Roman" pitchFamily="18" charset="0"/>
                <a:cs typeface="Arial" charset="0"/>
              </a:rPr>
              <a:t>c. </a:t>
            </a:r>
            <a:r>
              <a:rPr lang="tr-TR" sz="2000" b="1" i="1" u="sng" dirty="0">
                <a:solidFill>
                  <a:schemeClr val="bg1"/>
                </a:solidFill>
                <a:ea typeface="Times New Roman" pitchFamily="18" charset="0"/>
                <a:cs typeface="Arial" charset="0"/>
              </a:rPr>
              <a:t>Cynodon </a:t>
            </a:r>
            <a:r>
              <a:rPr lang="tr-TR" sz="2000" b="1" i="1" u="sng" dirty="0" err="1">
                <a:solidFill>
                  <a:schemeClr val="bg1"/>
                </a:solidFill>
                <a:ea typeface="Times New Roman" pitchFamily="18" charset="0"/>
                <a:cs typeface="Arial" charset="0"/>
              </a:rPr>
              <a:t>incompletus</a:t>
            </a:r>
            <a:r>
              <a:rPr lang="tr-TR" sz="2000" b="1" i="1" u="sng" dirty="0">
                <a:solidFill>
                  <a:schemeClr val="bg1"/>
                </a:solidFill>
                <a:ea typeface="Times New Roman" pitchFamily="18" charset="0"/>
                <a:cs typeface="Arial" charset="0"/>
              </a:rPr>
              <a:t> var. </a:t>
            </a:r>
            <a:r>
              <a:rPr lang="tr-TR" sz="2000" b="1" i="1" u="sng" dirty="0" err="1">
                <a:solidFill>
                  <a:schemeClr val="bg1"/>
                </a:solidFill>
                <a:ea typeface="Times New Roman" pitchFamily="18" charset="0"/>
                <a:cs typeface="Arial" charset="0"/>
              </a:rPr>
              <a:t>hirsutus</a:t>
            </a:r>
            <a:r>
              <a:rPr lang="tr-TR" sz="2000" dirty="0">
                <a:solidFill>
                  <a:schemeClr val="bg1"/>
                </a:solidFill>
                <a:ea typeface="Times New Roman" pitchFamily="18" charset="0"/>
                <a:cs typeface="Arial" charset="0"/>
              </a:rPr>
              <a:t>: </a:t>
            </a:r>
          </a:p>
          <a:p>
            <a:pPr indent="457200" algn="just" eaLnBrk="0" hangingPunct="0">
              <a:lnSpc>
                <a:spcPct val="150000"/>
              </a:lnSpc>
              <a:defRPr/>
            </a:pPr>
            <a:r>
              <a:rPr lang="tr-TR" sz="2000" dirty="0">
                <a:solidFill>
                  <a:schemeClr val="bg1"/>
                </a:solidFill>
                <a:ea typeface="Times New Roman" pitchFamily="18" charset="0"/>
                <a:cs typeface="Arial" charset="0"/>
              </a:rPr>
              <a:t>Çok ince ve narin sülüklerle yayılır. </a:t>
            </a:r>
            <a:r>
              <a:rPr lang="tr-TR" sz="2000" dirty="0" smtClean="0">
                <a:solidFill>
                  <a:schemeClr val="bg1"/>
                </a:solidFill>
                <a:ea typeface="Times New Roman" pitchFamily="18" charset="0"/>
                <a:cs typeface="Arial" charset="0"/>
              </a:rPr>
              <a:t>Köksap yoktur. </a:t>
            </a:r>
            <a:endParaRPr lang="tr-TR" sz="2000" dirty="0">
              <a:solidFill>
                <a:schemeClr val="bg1"/>
              </a:solidFill>
              <a:ea typeface="Times New Roman" pitchFamily="18" charset="0"/>
              <a:cs typeface="Arial" charset="0"/>
            </a:endParaRPr>
          </a:p>
        </p:txBody>
      </p:sp>
      <p:sp>
        <p:nvSpPr>
          <p:cNvPr id="4" name="3 Dikdörtgen"/>
          <p:cNvSpPr/>
          <p:nvPr/>
        </p:nvSpPr>
        <p:spPr>
          <a:xfrm>
            <a:off x="928688" y="214313"/>
            <a:ext cx="5857875"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457200" algn="just">
              <a:defRPr/>
            </a:pPr>
            <a:r>
              <a:rPr lang="tr-TR" sz="2400" b="1" dirty="0">
                <a:solidFill>
                  <a:srgbClr val="000000"/>
                </a:solidFill>
                <a:ea typeface="Times New Roman" pitchFamily="18" charset="0"/>
                <a:cs typeface="Arial" charset="0"/>
              </a:rPr>
              <a:t>Uganda Çimi </a:t>
            </a:r>
            <a:r>
              <a:rPr lang="tr-TR" sz="2400" dirty="0">
                <a:solidFill>
                  <a:srgbClr val="000000"/>
                </a:solidFill>
                <a:ea typeface="Times New Roman" pitchFamily="18" charset="0"/>
                <a:cs typeface="Arial" charset="0"/>
              </a:rPr>
              <a:t>(</a:t>
            </a:r>
            <a:r>
              <a:rPr lang="tr-TR" sz="2400" i="1" dirty="0">
                <a:solidFill>
                  <a:srgbClr val="000000"/>
                </a:solidFill>
                <a:ea typeface="Times New Roman" pitchFamily="18" charset="0"/>
                <a:cs typeface="Arial" charset="0"/>
              </a:rPr>
              <a:t>Cynodon </a:t>
            </a:r>
            <a:r>
              <a:rPr lang="tr-TR" sz="2400" i="1" dirty="0" err="1">
                <a:solidFill>
                  <a:srgbClr val="000000"/>
                </a:solidFill>
                <a:ea typeface="Times New Roman" pitchFamily="18" charset="0"/>
                <a:cs typeface="Arial" charset="0"/>
              </a:rPr>
              <a:t>transvaalensis</a:t>
            </a:r>
            <a:r>
              <a:rPr lang="tr-TR" sz="2400" dirty="0">
                <a:solidFill>
                  <a:srgbClr val="000000"/>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6018" name="Rectangle 1"/>
          <p:cNvSpPr>
            <a:spLocks noChangeArrowheads="1"/>
          </p:cNvSpPr>
          <p:nvPr/>
        </p:nvSpPr>
        <p:spPr bwMode="auto">
          <a:xfrm>
            <a:off x="642910" y="785794"/>
            <a:ext cx="7786714" cy="1323439"/>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nchor="ctr">
            <a:spAutoFit/>
          </a:bodyPr>
          <a:lstStyle/>
          <a:p>
            <a:pPr indent="457200" algn="just">
              <a:defRPr/>
            </a:pPr>
            <a:r>
              <a:rPr lang="tr-TR" sz="2000" dirty="0" smtClean="0">
                <a:solidFill>
                  <a:srgbClr val="000000"/>
                </a:solidFill>
                <a:ea typeface="Times New Roman" pitchFamily="18" charset="0"/>
                <a:cs typeface="Arial" charset="0"/>
              </a:rPr>
              <a:t>Bunlar </a:t>
            </a:r>
            <a:r>
              <a:rPr lang="tr-TR" sz="2000" dirty="0">
                <a:solidFill>
                  <a:srgbClr val="000000"/>
                </a:solidFill>
                <a:ea typeface="Times New Roman" pitchFamily="18" charset="0"/>
                <a:cs typeface="Arial" charset="0"/>
              </a:rPr>
              <a:t>arasında en yaygını </a:t>
            </a:r>
            <a:r>
              <a:rPr lang="tr-TR" sz="2000" i="1" dirty="0">
                <a:solidFill>
                  <a:schemeClr val="accent5">
                    <a:lumMod val="50000"/>
                  </a:schemeClr>
                </a:solidFill>
                <a:ea typeface="Times New Roman" pitchFamily="18" charset="0"/>
                <a:cs typeface="Arial" charset="0"/>
              </a:rPr>
              <a:t>C. </a:t>
            </a:r>
            <a:r>
              <a:rPr lang="tr-TR" sz="2000" i="1" dirty="0" err="1">
                <a:solidFill>
                  <a:schemeClr val="accent5">
                    <a:lumMod val="50000"/>
                  </a:schemeClr>
                </a:solidFill>
                <a:ea typeface="Times New Roman" pitchFamily="18" charset="0"/>
                <a:cs typeface="Arial" charset="0"/>
              </a:rPr>
              <a:t>transvaalensis</a:t>
            </a:r>
            <a:r>
              <a:rPr lang="tr-TR" sz="2000" i="1" dirty="0">
                <a:solidFill>
                  <a:schemeClr val="accent5">
                    <a:lumMod val="50000"/>
                  </a:schemeClr>
                </a:solidFill>
                <a:ea typeface="Times New Roman" pitchFamily="18" charset="0"/>
                <a:cs typeface="Arial" charset="0"/>
              </a:rPr>
              <a:t> </a:t>
            </a:r>
            <a:r>
              <a:rPr lang="tr-TR" sz="2000" dirty="0">
                <a:solidFill>
                  <a:srgbClr val="000000"/>
                </a:solidFill>
                <a:ea typeface="Times New Roman" pitchFamily="18" charset="0"/>
                <a:cs typeface="Arial" charset="0"/>
              </a:rPr>
              <a:t>ve </a:t>
            </a:r>
            <a:r>
              <a:rPr lang="tr-TR" sz="2000" i="1" dirty="0">
                <a:solidFill>
                  <a:schemeClr val="accent5">
                    <a:lumMod val="50000"/>
                  </a:schemeClr>
                </a:solidFill>
                <a:ea typeface="Times New Roman" pitchFamily="18" charset="0"/>
                <a:cs typeface="Arial" charset="0"/>
              </a:rPr>
              <a:t>C. </a:t>
            </a:r>
            <a:r>
              <a:rPr lang="tr-TR" sz="2000" i="1" dirty="0" err="1" smtClean="0">
                <a:solidFill>
                  <a:schemeClr val="accent5">
                    <a:lumMod val="50000"/>
                  </a:schemeClr>
                </a:solidFill>
                <a:ea typeface="Times New Roman" pitchFamily="18" charset="0"/>
                <a:cs typeface="Arial" charset="0"/>
              </a:rPr>
              <a:t>magennisii</a:t>
            </a:r>
            <a:r>
              <a:rPr lang="tr-TR" sz="2000" i="1" dirty="0" smtClean="0">
                <a:solidFill>
                  <a:schemeClr val="accent5">
                    <a:lumMod val="50000"/>
                  </a:schemeClr>
                </a:solidFill>
                <a:ea typeface="Times New Roman" pitchFamily="18" charset="0"/>
                <a:cs typeface="Arial" charset="0"/>
              </a:rPr>
              <a:t>‘ </a:t>
            </a:r>
            <a:r>
              <a:rPr lang="tr-TR" sz="2000" dirty="0" err="1" smtClean="0">
                <a:solidFill>
                  <a:schemeClr val="tx1"/>
                </a:solidFill>
                <a:ea typeface="Times New Roman" pitchFamily="18" charset="0"/>
                <a:cs typeface="Arial" charset="0"/>
              </a:rPr>
              <a:t>dir</a:t>
            </a:r>
            <a:r>
              <a:rPr lang="tr-TR" sz="2000" dirty="0" smtClean="0">
                <a:solidFill>
                  <a:schemeClr val="tx1"/>
                </a:solidFill>
                <a:ea typeface="Times New Roman" pitchFamily="18" charset="0"/>
                <a:cs typeface="Arial" charset="0"/>
              </a:rPr>
              <a:t>.</a:t>
            </a:r>
            <a:endParaRPr lang="tr-TR" sz="2000" dirty="0">
              <a:solidFill>
                <a:schemeClr val="tx1"/>
              </a:solidFill>
              <a:ea typeface="Times New Roman" pitchFamily="18" charset="0"/>
              <a:cs typeface="Arial" charset="0"/>
            </a:endParaRPr>
          </a:p>
          <a:p>
            <a:pPr indent="457200" algn="just">
              <a:defRPr/>
            </a:pPr>
            <a:r>
              <a:rPr lang="tr-TR" sz="2000" u="sng" dirty="0">
                <a:solidFill>
                  <a:srgbClr val="000000"/>
                </a:solidFill>
                <a:ea typeface="Times New Roman" pitchFamily="18" charset="0"/>
                <a:cs typeface="Arial" charset="0"/>
              </a:rPr>
              <a:t>Bermuda çiminden daha narin yapıda ve kaliteli çim veren </a:t>
            </a:r>
            <a:r>
              <a:rPr lang="tr-TR" sz="2000" dirty="0">
                <a:solidFill>
                  <a:srgbClr val="000000"/>
                </a:solidFill>
                <a:ea typeface="Times New Roman" pitchFamily="18" charset="0"/>
                <a:cs typeface="Arial" charset="0"/>
              </a:rPr>
              <a:t>bu varyetelerin iklim ve toprak istekleri Bermuda çimine benzer. Ancak soğuğa daha hassastırlar. </a:t>
            </a:r>
          </a:p>
        </p:txBody>
      </p:sp>
      <p:sp>
        <p:nvSpPr>
          <p:cNvPr id="3" name="2 Dikdörtgen"/>
          <p:cNvSpPr/>
          <p:nvPr/>
        </p:nvSpPr>
        <p:spPr>
          <a:xfrm>
            <a:off x="785786" y="2643182"/>
            <a:ext cx="7429552" cy="142962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indent="457200" algn="just" eaLnBrk="0" hangingPunct="0">
              <a:lnSpc>
                <a:spcPct val="150000"/>
              </a:lnSpc>
              <a:defRPr/>
            </a:pPr>
            <a:r>
              <a:rPr lang="tr-TR" sz="2000" b="1" dirty="0">
                <a:solidFill>
                  <a:srgbClr val="000000"/>
                </a:solidFill>
                <a:ea typeface="Times New Roman" pitchFamily="18" charset="0"/>
                <a:cs typeface="Arial" charset="0"/>
              </a:rPr>
              <a:t>Uganda çimi vejetatif olarak sürgün parçaları ile üretilir. </a:t>
            </a:r>
          </a:p>
          <a:p>
            <a:pPr indent="457200" algn="just" eaLnBrk="0" hangingPunct="0">
              <a:lnSpc>
                <a:spcPct val="150000"/>
              </a:lnSpc>
              <a:buFont typeface="Arial" charset="0"/>
              <a:buChar char="•"/>
              <a:defRPr/>
            </a:pPr>
            <a:r>
              <a:rPr lang="tr-TR" sz="2000" b="1" dirty="0">
                <a:solidFill>
                  <a:srgbClr val="000000"/>
                </a:solidFill>
                <a:ea typeface="Times New Roman" pitchFamily="18" charset="0"/>
                <a:cs typeface="Arial" charset="0"/>
              </a:rPr>
              <a:t>3-5 cm uzunluğunda kesilen sülük parçalarının ekimi veya </a:t>
            </a:r>
          </a:p>
          <a:p>
            <a:pPr indent="457200" algn="just" eaLnBrk="0" hangingPunct="0">
              <a:lnSpc>
                <a:spcPct val="150000"/>
              </a:lnSpc>
              <a:buFont typeface="Arial" charset="0"/>
              <a:buChar char="•"/>
              <a:defRPr/>
            </a:pPr>
            <a:r>
              <a:rPr lang="tr-TR" sz="2000" b="1" dirty="0">
                <a:solidFill>
                  <a:srgbClr val="000000"/>
                </a:solidFill>
                <a:ea typeface="Times New Roman" pitchFamily="18" charset="0"/>
                <a:cs typeface="Arial" charset="0"/>
              </a:rPr>
              <a:t>10-50 cm hazırlanan sülükler sıraya veya ocağa dikilir. </a:t>
            </a:r>
          </a:p>
        </p:txBody>
      </p:sp>
      <p:sp>
        <p:nvSpPr>
          <p:cNvPr id="4" name="3 Dikdörtgen"/>
          <p:cNvSpPr/>
          <p:nvPr/>
        </p:nvSpPr>
        <p:spPr>
          <a:xfrm>
            <a:off x="785813" y="4357688"/>
            <a:ext cx="7786715"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indent="457200" algn="just" eaLnBrk="0" hangingPunct="0">
              <a:defRPr/>
            </a:pPr>
            <a:r>
              <a:rPr lang="tr-TR" sz="2000" dirty="0">
                <a:solidFill>
                  <a:srgbClr val="000000"/>
                </a:solidFill>
                <a:ea typeface="Times New Roman" pitchFamily="18" charset="0"/>
                <a:cs typeface="Arial" charset="0"/>
              </a:rPr>
              <a:t>Çıkıştan sonra bakım işleri Bermuda çimine benzer şekilde sürdürülür. </a:t>
            </a:r>
            <a:endParaRPr lang="tr-TR" sz="2000" dirty="0">
              <a:ea typeface="Times New Roman" pitchFamily="18" charset="0"/>
              <a:cs typeface="Arial" charset="0"/>
            </a:endParaRPr>
          </a:p>
        </p:txBody>
      </p:sp>
      <p:sp>
        <p:nvSpPr>
          <p:cNvPr id="5" name="4 Dikdörtgen"/>
          <p:cNvSpPr/>
          <p:nvPr/>
        </p:nvSpPr>
        <p:spPr>
          <a:xfrm>
            <a:off x="5572132" y="6550223"/>
            <a:ext cx="3571868"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defRPr/>
            </a:pPr>
            <a:r>
              <a:rPr lang="tr-TR" sz="1400" b="1" dirty="0">
                <a:solidFill>
                  <a:srgbClr val="000000"/>
                </a:solidFill>
                <a:ea typeface="Times New Roman" pitchFamily="18" charset="0"/>
                <a:cs typeface="Arial" charset="0"/>
              </a:rPr>
              <a:t>Uganda Çimi </a:t>
            </a:r>
            <a:r>
              <a:rPr lang="tr-TR" sz="1400" dirty="0">
                <a:solidFill>
                  <a:srgbClr val="000000"/>
                </a:solidFill>
                <a:ea typeface="Times New Roman" pitchFamily="18" charset="0"/>
                <a:cs typeface="Arial" charset="0"/>
              </a:rPr>
              <a:t>(</a:t>
            </a:r>
            <a:r>
              <a:rPr lang="tr-TR" sz="1400" i="1" dirty="0">
                <a:solidFill>
                  <a:srgbClr val="000000"/>
                </a:solidFill>
                <a:ea typeface="Times New Roman" pitchFamily="18" charset="0"/>
                <a:cs typeface="Arial" charset="0"/>
              </a:rPr>
              <a:t>Cynodon </a:t>
            </a:r>
            <a:r>
              <a:rPr lang="tr-TR" sz="1400" i="1" dirty="0" err="1">
                <a:solidFill>
                  <a:srgbClr val="000000"/>
                </a:solidFill>
                <a:ea typeface="Times New Roman" pitchFamily="18" charset="0"/>
                <a:cs typeface="Arial" charset="0"/>
              </a:rPr>
              <a:t>transvaalensis</a:t>
            </a:r>
            <a:r>
              <a:rPr lang="tr-TR" sz="1400" dirty="0">
                <a:solidFill>
                  <a:srgbClr val="000000"/>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viverosali.com/images/pasto_bermuda.jpg"/>
          <p:cNvPicPr>
            <a:picLocks noChangeAspect="1" noChangeArrowheads="1"/>
          </p:cNvPicPr>
          <p:nvPr/>
        </p:nvPicPr>
        <p:blipFill>
          <a:blip r:embed="rId2"/>
          <a:srcRect/>
          <a:stretch>
            <a:fillRect/>
          </a:stretch>
        </p:blipFill>
        <p:spPr bwMode="auto">
          <a:xfrm>
            <a:off x="2214563" y="1857375"/>
            <a:ext cx="4008437" cy="3000375"/>
          </a:xfrm>
          <a:prstGeom prst="rect">
            <a:avLst/>
          </a:prstGeom>
        </p:spPr>
        <p:style>
          <a:lnRef idx="2">
            <a:schemeClr val="dk1"/>
          </a:lnRef>
          <a:fillRef idx="1">
            <a:schemeClr val="lt1"/>
          </a:fillRef>
          <a:effectRef idx="0">
            <a:schemeClr val="dk1"/>
          </a:effectRef>
          <a:fontRef idx="minor">
            <a:schemeClr val="dk1"/>
          </a:fontRef>
        </p:style>
      </p:pic>
      <p:sp>
        <p:nvSpPr>
          <p:cNvPr id="3" name="2 Dikdörtgen"/>
          <p:cNvSpPr/>
          <p:nvPr/>
        </p:nvSpPr>
        <p:spPr>
          <a:xfrm>
            <a:off x="5572132" y="6550223"/>
            <a:ext cx="3571868"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defRPr/>
            </a:pPr>
            <a:r>
              <a:rPr lang="tr-TR" sz="1400" b="1" dirty="0">
                <a:solidFill>
                  <a:srgbClr val="000000"/>
                </a:solidFill>
                <a:ea typeface="Times New Roman" pitchFamily="18" charset="0"/>
                <a:cs typeface="Arial" charset="0"/>
              </a:rPr>
              <a:t>Uganda Çimi </a:t>
            </a:r>
            <a:r>
              <a:rPr lang="tr-TR" sz="1400" dirty="0">
                <a:solidFill>
                  <a:srgbClr val="000000"/>
                </a:solidFill>
                <a:ea typeface="Times New Roman" pitchFamily="18" charset="0"/>
                <a:cs typeface="Arial" charset="0"/>
              </a:rPr>
              <a:t>(</a:t>
            </a:r>
            <a:r>
              <a:rPr lang="tr-TR" sz="1400" i="1" dirty="0">
                <a:solidFill>
                  <a:srgbClr val="000000"/>
                </a:solidFill>
                <a:ea typeface="Times New Roman" pitchFamily="18" charset="0"/>
                <a:cs typeface="Arial" charset="0"/>
              </a:rPr>
              <a:t>Cynodon </a:t>
            </a:r>
            <a:r>
              <a:rPr lang="tr-TR" sz="1400" i="1" dirty="0" err="1">
                <a:solidFill>
                  <a:srgbClr val="000000"/>
                </a:solidFill>
                <a:ea typeface="Times New Roman" pitchFamily="18" charset="0"/>
                <a:cs typeface="Arial" charset="0"/>
              </a:rPr>
              <a:t>transvaalensis</a:t>
            </a:r>
            <a:r>
              <a:rPr lang="tr-TR" sz="1400" dirty="0">
                <a:solidFill>
                  <a:srgbClr val="000000"/>
                </a:solidFill>
                <a:ea typeface="Times New Roman" pitchFamily="18" charset="0"/>
                <a:cs typeface="Arial" charset="0"/>
              </a:rPr>
              <a:t>)</a:t>
            </a:r>
          </a:p>
        </p:txBody>
      </p:sp>
    </p:spTree>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3104</TotalTime>
  <Words>5044</Words>
  <Application>Microsoft Office PowerPoint</Application>
  <PresentationFormat>Ekran Gösterisi (4:3)</PresentationFormat>
  <Paragraphs>650</Paragraphs>
  <Slides>141</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141</vt:i4>
      </vt:variant>
    </vt:vector>
  </HeadingPairs>
  <TitlesOfParts>
    <vt:vector size="147" baseType="lpstr">
      <vt:lpstr>Arial</vt:lpstr>
      <vt:lpstr>Calibri</vt:lpstr>
      <vt:lpstr>Times New Roman</vt:lpstr>
      <vt:lpstr>Verdana</vt:lpstr>
      <vt:lpstr>Wingdings</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cp:lastModifiedBy>user</cp:lastModifiedBy>
  <cp:revision>301</cp:revision>
  <dcterms:modified xsi:type="dcterms:W3CDTF">2013-12-03T10:42:55Z</dcterms:modified>
</cp:coreProperties>
</file>