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76" r:id="rId3"/>
    <p:sldId id="277" r:id="rId4"/>
    <p:sldId id="278" r:id="rId5"/>
    <p:sldId id="275" r:id="rId6"/>
    <p:sldId id="270" r:id="rId7"/>
    <p:sldId id="271" r:id="rId8"/>
    <p:sldId id="272" r:id="rId9"/>
    <p:sldId id="273" r:id="rId10"/>
    <p:sldId id="274" r:id="rId11"/>
    <p:sldId id="279" r:id="rId12"/>
    <p:sldId id="280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B3BF4-87D4-4038-BC2F-3B9B522DE893}" type="datetimeFigureOut">
              <a:rPr lang="tr-TR" smtClean="0"/>
              <a:pPr/>
              <a:t>03.10.2016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1D22-D706-4ECE-8E6B-E63A4CB129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680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A2A2-9DB0-4B8B-8079-98281EE82CFC}" type="datetimeFigureOut">
              <a:rPr lang="tr-TR" smtClean="0"/>
              <a:pPr/>
              <a:t>03.10.2016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8CE1-F95C-473D-8901-F08C37396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A2A2-9DB0-4B8B-8079-98281EE82CFC}" type="datetimeFigureOut">
              <a:rPr lang="tr-TR" smtClean="0"/>
              <a:pPr/>
              <a:t>03.10.2016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8CE1-F95C-473D-8901-F08C37396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A2A2-9DB0-4B8B-8079-98281EE82CFC}" type="datetimeFigureOut">
              <a:rPr lang="tr-TR" smtClean="0"/>
              <a:pPr/>
              <a:t>03.10.2016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8CE1-F95C-473D-8901-F08C37396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A2A2-9DB0-4B8B-8079-98281EE82CFC}" type="datetimeFigureOut">
              <a:rPr lang="tr-TR" smtClean="0"/>
              <a:pPr/>
              <a:t>03.10.2016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8CE1-F95C-473D-8901-F08C37396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A2A2-9DB0-4B8B-8079-98281EE82CFC}" type="datetimeFigureOut">
              <a:rPr lang="tr-TR" smtClean="0"/>
              <a:pPr/>
              <a:t>03.10.2016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8CE1-F95C-473D-8901-F08C37396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A2A2-9DB0-4B8B-8079-98281EE82CFC}" type="datetimeFigureOut">
              <a:rPr lang="tr-TR" smtClean="0"/>
              <a:pPr/>
              <a:t>03.10.2016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8CE1-F95C-473D-8901-F08C37396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A2A2-9DB0-4B8B-8079-98281EE82CFC}" type="datetimeFigureOut">
              <a:rPr lang="tr-TR" smtClean="0"/>
              <a:pPr/>
              <a:t>03.10.2016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8CE1-F95C-473D-8901-F08C37396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A2A2-9DB0-4B8B-8079-98281EE82CFC}" type="datetimeFigureOut">
              <a:rPr lang="tr-TR" smtClean="0"/>
              <a:pPr/>
              <a:t>03.10.2016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8CE1-F95C-473D-8901-F08C37396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A2A2-9DB0-4B8B-8079-98281EE82CFC}" type="datetimeFigureOut">
              <a:rPr lang="tr-TR" smtClean="0"/>
              <a:pPr/>
              <a:t>03.10.2016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8CE1-F95C-473D-8901-F08C37396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A2A2-9DB0-4B8B-8079-98281EE82CFC}" type="datetimeFigureOut">
              <a:rPr lang="tr-TR" smtClean="0"/>
              <a:pPr/>
              <a:t>03.10.2016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8CE1-F95C-473D-8901-F08C37396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A2A2-9DB0-4B8B-8079-98281EE82CFC}" type="datetimeFigureOut">
              <a:rPr lang="tr-TR" smtClean="0"/>
              <a:pPr/>
              <a:t>03.10.2016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8CE1-F95C-473D-8901-F08C37396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CA2A2-9DB0-4B8B-8079-98281EE82CFC}" type="datetimeFigureOut">
              <a:rPr lang="tr-TR" smtClean="0"/>
              <a:pPr/>
              <a:t>03.10.2016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8CE1-F95C-473D-8901-F08C37396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2775" y="836713"/>
            <a:ext cx="7772400" cy="2304256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KIRSAL TURİZM İŞLETMECİLİĞİ </a:t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4000" b="1" dirty="0" smtClean="0">
                <a:solidFill>
                  <a:srgbClr val="FF0000"/>
                </a:solidFill>
              </a:rPr>
              <a:t>ve </a:t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4000" b="1" dirty="0" smtClean="0">
                <a:solidFill>
                  <a:srgbClr val="FF0000"/>
                </a:solidFill>
              </a:rPr>
              <a:t> GİRİŞİMCİLİĞİ 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data:image/jpeg;base64,/9j/4AAQSkZJRgABAQAAAQABAAD/2wCEAAkGBxQTEhUUExQWFhUXGB4aGBgYGB0dHBwcHRwcGRwdHB0cHSggHBwlGxwXITEiJSorLi4uHB8zODQsNygtLiwBCgoKDg0OGxAQGiwkICQsLCwsLCwsLCwsLCwsLCwsLCwsLCwsLCwsLCwsLCwsLCwsLCwsLCwsLCwsLCwsNywsN//AABEIAK8BIAMBIgACEQEDEQH/xAAcAAADAAMBAQEAAAAAAAAAAAAEBQYCAwcBAAj/xABMEAABAwIEAwUEBAoHCAEFAAABAgMRACEEBRIxBkFREyJhcYEykaGxBxTB0SMzQkNSYnKT0vAVU3OCorLhFiQlVGOSs/HTFzSDpOL/xAAZAQADAQEBAAAAAAAAAAAAAAABAgMABAX/xAAmEQACAgIBBQEBAAIDAAAAAAAAAQIRAyESBBMxQVFhIhRSMkKB/9oADAMBAAIRAxEAPwDl/GTh+vYrwfcH+M0m2p/xvhtONxJ3Bfc9DqNJUYcnpvYXk+Vr01Cnyk2n4VrQushtHOsfCgEoOGschOrXeLgTHu6mmuaZ4pwACwAvB5RtP+lSOCUAoGJ8JIqkfYCm5SnvEd4JFwRsD6A+NSnBcrAwBSVx2qbDVvNwfnXT/o8zYvOYdK1HWAozvITYDfp8qhOGMAXFKC/YAnTyPSSOcxVVhGxg3Gnkj8VuBOx8LneLnpVFmSkoicTtMV8RQGWZu280l1JhKhz5crnlRjD6VjUhQUOoM1azUzKK+Smsq+isajAprApraaxNEFGkivgK2EUj4p4jbwSElaVLUswlKYvFzc+nvrGobKFIs5zVlKnMPJ7ZbDioA5BJ3Pv91F5Nnjb7CHlfg9cjSoiQQYg9OtIc+GvGFQmE4d2DAggoNgecH50spqtD8HWzHDvFLGH/AGD/AJ114rGUqxeJhrDj/pH/AMi6D+vVNeETj/xRQpxl962jHHrU4MV41kjE+NGxyj+vHrWQzIjnU6vF+NaP6SCVaSeVCzWVv9KeNbEZqetSzWIkgA7+NZKeIUlJKRPiPLlRtG2VozXxrWvOPH41HYjMgixM0HiMxKhYxS80jbLpOcHmr40rzXjRTSglInqSfl6VIM44ixVboDJoHHYxtRi5jYc/lQ52bZ0vKeMkOp3IMXvafC9F4bidKhJJFpEqF65z9TbDAW3r7USAnlaI25GkjuOd20lIHUR7qPJ+hnpbR2ZjiVtWznvMfOs3+IEoMKXBItJrjSMdCupj+bGt7ecrUu573lW5sCa9nVMVxiygT2hP7NK8Hx2p7EstIGkKWkGTJIJv5VzfFFSjJvuSAfh0ppwmwfrmGXEjtU7chI3rckxbZOZ+4DmOIRuVPrT0A753m0VvGVjDgrK0ugiUBIIiZte4neaW8SD/AInihz7d2PPUQKNaxLytLJZ0pSBr3mR+l7+VCbbKx0TePwqkHVuFXJAMCdxQoHKq1vLu1kKOhIJ23Pn0rejh3DXAWpKupgg+Y5elNFpgZHoaUOR91NMvzAoVIF/Ec6YLy/S6UFJGxN535jqPGmTeWqTHaoEquAZ29CDTOKoS2NcKtCkktkIQAidI3jl67UFxIXS62tCVdmkSoRYXgnyuL17hkaFhSWypI/JSq88zfbkd6dP4BxRTo7hULyqZk7JAPKJN+YqKxqLTG9GnK80WcOGQC2iSqYPf1HmT9nSum5K4lptKUp0JUkLSdMJ9kEidrGbmovB4JaQe2OsC0Ijz6g+lOnsSHGoeKm2Wk6UNAxqIgJnmryFLbLR8bLLCY1twShQV5H0+c1vJqcZR9XQgEpTPXdM8pimQxS0k6ikjl1NX5knH4L86zcAgBcJI3HXpU/is+UhSShZKjBIAke7x61pzbEl4mEgpVJkjblAIBtsZJ61HIfUVuICSlSAVQqxUBbui08tutI5P0CqOl5ZxYFmFADpen7jTb6AFpCgYMKrknC7TjzoQBFtV9gLXPOuloxzGHspwFQSAYsLco61oZHezV8I3ibBtYJLylLUDZbMEd6SE6CnnBO/Typdwa4865ilq7yE4dzvX/LAKfAd0GnHGLjeNDBSLodF48J58pCeVNchwKWcC4IhS2lExJBGkxJPOB8afW6Gm247I/PX9LeGHVo/+RdKUYvrVJmuGC8PhISCUpXM9Csxf0oNjIypGpCUrvBlcAQYPOk5paExwbiqFP1mT4VtbdJ2qjwfDywO8EgfogD5mjk5EgDvN6ugERvzi8eVDufhbssisYh0LADa522rJOWYg9/QUg81bVZnLLkuatKiSVATHpeB4UBmeFJ0aElLaAQJnnBJI62HlUnJ7H/x1fkUHBOgCw89Va38mxCe+4ISLiREjeQSfKnGW5Z2pUO20JFzeVEXuJMih8xxKXnkpWChlAKEjbVIEkxabR7+tBXXJivDUqJN55S1dyFieR8Ypq3lh0TbURcEH76Ys5VhB7JAPqDTXKGsOHNLju20zp63MR6UFJt1EHCltGoZJhWsMp5wL1Jb1qHaojabACY8JmlZbT7SUWN02607zlxLrhTMtjaBY+J6+VDMuJCRqUnpc0MuRLwFNoV5a6ogynYkHkazzIdw6RJPK/wAaZMspClQZ1nV8APsrJaR/6qPd2C5VRFs4dZsQmehTb/3RfDmGcZxKDLd1/nB3BaJV1qm7EkbVkjDAEDmTFdGKUskqSEpIoE5sgfnWP7rY+F6Ax2en69g2EuodDh1dwRphSd7wbfLxr7GZAEtqUncAm53j0tSjhzBD62yuxVrTJ8zEDoPCrZHGOg2QfFuUqGY4lw6dHbuHefylcvSjFZgpxtDUaGw2JfAnvK/S56bXi9/CsfpIAbxmIKXCoqdXI5Jvtv40E2r/AHJszYmDfpO9VdCxbHGTYaEKbgBaSQL2Pr9tOeGuDHcQoOPgtskm099UGIAiwmb9BbegeG8A9iiexRq2k2CR0lVdVycutISh5ogpAEpgiAPC8+lQsagHH8F4RaUw2UFHsqQe8I85BHnUtxVl7bTXaLQXAkwVAEaR1UBcDxFqq8x4gSFAd4EzuIj31K5lxcZISkEdevpFbns3Eh/6USVJ7JxKI5GIVz339DRgxbqSVkhKjcLm19tptW7G5Sw6oONMpQ4J7qTCVnlKTZJnpApBisix5UfwSyPApj070VZNNWJtOjpeQ5Cko+tYlxzFSPZQNLe83BVKululVuKyZpRDyphKYCZ7qb6pHjYD3bVH5DmLi0owjeHcbc0JEqPcSlMSTyA+JJqlz/MkoYCJm+n9ogch5+6oW2ylV4JniDMe1UEo9kHxvR7nFSmylp5CbJEEbxyJv91ackwDalQ4oBYnSk7KXuROx090RUxn4KV972pM0As6JkuYYYmUtpvsob38J+6ty8Xhi5oWSlYMiTc+Go3E9JrlOFzBSDIJEePKs8fj1SknUokmYuazu9GSOpYZ9pCxpbS2tYKZSASAmSAVf3aLTkge/COggXhJO+0E9OdhXP8AgvNlPv6CSAkEqSr2tj6jYeNdDy3OmgNDiwFTabTuetZOnsDXwzbytlI/Fo9EivsxbT2LkJiGlgf9p5VuOatGwXPUzb30HmGbNFJbSZUptfwSTVOSFknTJlpbIwzHau6DoVCQJJ76uewqWzxsJJUmSkxIIo/NjGHw3dBOlYkn9c0GcyPZFBabUOUiSPWZqbYuHKklfwDxHEeMTbtYHsgaQel53Pvp/gePEBodshesC5SBB8bke6pbFKLkAhMz+SN5AHMzNq3Y/LClJUUlI0iPEwZt7q1tHdCcZeA/OuOHVQGe4km0pBPI3IVVBw/xmw8hPaKCFkSbEA/zvFc7weDClgEm9r8vEDrWS8s0ns0ydMbAm0G8AE1rHOor4jwQ3cRb9Qn5JrU7xdgR+c/wH7RXJnRA0p2cFjHQ3t6Ctz63UoTCEqULGUzYA8jtyrGZ008aYQfpnyR/rXrPETb1m2HVnp3B811zDEYp0GASkGPZAG/kKKy7GKSsS6sCe8VAqHnE/Kts1HTU4hZEjCKH7S0D1gE0Li8sLt1YVueSi7B9CE/OlWC4u0kJKg4m1z/F7Q57g+dU+CzdpyAFaVHYKtPkRZVC/RqJtPCj0khaUpIECSSP8IrY3wqsCO1HunnVfH8/zavCj39Of3/GtSBxRMHh1ZEF5QHgIn414rhqBIcVPmofJVU5b8P5/nwofEYhtHtrQkeKgPtrJV4M4p+RY2MRoKFr1p2G0x0J3Nbcqy9YfaMgALEiPEdK14jiPCt7upPgkFXytWrLeM8Mp9ptGtSlOJSLAC5A5mfhW8sDiq8HLvpIEY3EybqfXA8Jj7KHCVt5VqABDmIN+YSEwPQqBqq44xeG+vOJ+q9s92qtyoTF4EGPhTrL83wqGypTbJVYJSGZGnmDJMx6cqrKTOSK+DDgXHMM5dhkoXoUtGtZG5WTCjcRyA8hT/8ApshaQhaXE/lKU4AB6eXSudY/PMOtwoaQGoTZIgC0kkJGwubUNleJceUUNNqdI3KRYeZmB61G5NjUjsGKxaXBBSHUkDkI6EieVc841yTsD2jXeRutPNPiOZT8RS7MswfwpCnkuM2gLN09I1AkelCKzztCVKcCgrcyPlRV+zUvRob4nThlIPZhercHknr50/Yx2CfbK0dohat0kAgHw8PKuY4nBS4otqBGoxJgj31SZJw/iTGkIIPPX7qo8b46FUlezq/CeXFnCrcBBWtHdTJjqJJv0oR11Qw7bgSNZCjaJKpVsSdgZPuppjUFnDKNwAiE+6BUhimmVNCEELQkAqJ9okkm3naueMn7KqI9zB5hnBBlS0qdgGAZIWbzI2i9/Cuc8S4xRCXVEkjuq8ehPu3rSrNdClAQRO4oHNszBZUJuoiB6zNWinZNml7HL0ygQeqtvdQDD6yvWtRUeU8qBU8rrWbKSo7xXRxonbZ2bhfMvrLgd0BJQ0G+RKlCe8oiCRSfi3BPuAQlalDdKR4bi1JPo7zZzDvkAyCOYkfzuJruOXPa0atABUNuvpU3S8jL8Pz+3mj7ICS2tIMQFhQ+6ur5RlqBC9a9YbUYlOkygzbTMetYcT53hAooCPrLgtpB7gPQrg38BNLWOInUK7wZZTzHZlRHKCoyZjrG9Sdt/DOSqrDm8vQ9gmtVynWQBue9sKm3gwmfwR/vKM/OqjB5/rnSW1BCQOyDQSDquSlQJvvOwtMjakLmKwzij2gDSiTBSrWJ/XQZKR4pJ8qLi3tElqKQzyLB4V1B7KWndiQZI/Z1cjSHN8heZKjClJO6wdUg9eYr3FsLaINoN0LbMpUOqVDx91O8n4kJOh8iCLL6eBHTxpb+lFv8JzJ+HnFLS4QpLYvqVb3Tf7KLDDAcUtDoWvTpIAtpBmZ9R76q88yYPpBBg8oJ0n029aiMZlhZXB7h5R8waV0ysZyx/oBmJHaKg8gfhQalTFMH3CTMJmImB91Dqw6o9uB4QPlWSHfUxA14VSoVcJAEmwFieZgViQLwQe8Nr8x0FPct9iJJ8zvv76AzZpsIKgkJMiSm1p6C1ZPdHQtqwBtwIPOxTNo3kc6BfzF1DilNk6do3SeRtzorLAsFSg32gkEJ/S3HnQipLh/BlEn2TJj3+NUpAbb0UeWcbYhLVjpMxBGpO3KTKffFC5jxzigSntFdbaQPkTWhaRp9RSXN2pdMdE28x8fOtFKw5OUY6D056+9OtxZA6qUftrwTc6iLVpynDEAlQIE8xRWJB0zBi3hWlVhgrjtgymwTuTbnTXhYAYzD/wBs3/mFKkJO/wDPlTzhTDD60wSRPaoIBn9IXkW5GhSBJKmdPx+TYftluJCQ4pStZUkEyrfxFq25fwHhjpUpIgGQgE6Tb8ofZSNOJCsycQ5Ogu6ZB62HpMVTZzihgsOv6uhS1HYC51E7nw51npnEvB5iMqQlKkJQED9UJ+Egip5LRwyvq+HhEjWoAAqUSf5+Fachw2ZYj8I4sspn8sXPkgDbziq5rKGGT2ih2jkRrXc+g2HupX4+DCtpLiklKmVqBFydOk+eoiah88+jsqXqZbCCTMBXdHoNvSrfM8zfUQGgEp8QJ/0pW81i3Fwp5OjnBj0tU4yfphpMRcO8GrbVqeAInznwq1fU1hWgUJSlS1RIAsBcwPfQmXoDJ7yiNX5Cjbz721b8dmOlMIb7x8QfO+9P3JMXgkDZpxEy4kJUkrHOJBt0gVnguElOMrdSlepwEo1qAITMpGmAJO8mk7jDhdLg1CSFKSiRqjkVbhO1hXRuHs8Q62ExpcSkAo9Pyeooxab2Fto5TxW6otfV3MAltQ2WG4O24I3vzmudDKXTuhcDwNfqpxkrSQvTB5ETXPc/4ZwyHLqUkE7alafnaq8nEm1ZynAcPIchJWQqbyLeXnVlkv0b4Urlx9SxGwhP2TVDhOFsIUykLQ5NjrKgelz86U4nLnNZCdSSm1ykDzEb+6t309A4MqMFwZhWCksoBgWJVqvSfjjiHQlWFQ+G1j8cUpUVQRZtBFgTzM+FNcrWrDMOOrVIQgqA3lUd0eqtIiuX5bgFYtTrjqlg76komVEkkqJ99CK5SbZpOlSAMM9pBCt+UHYEdRIrofBeTYkMuKW21C0go7W+oQbJAMpkEd4xsKluEcqbXiUJfUSjfuc+QnkkdZp/mmbOIUoSshRKm520hRCTaNNoEeNWjFNiJewFA0/gXEx1BVYeqTf0rBjJnNRCUAJIAKw4BqTaQNRME29xtSnF5lqQlepQXqUFd0GbyLc7HnQ4zPa6oH6pAM+RtUnGnoVqh9l6yypTLo/3dxWxUklMSAtOnZQ6xCgI6V9jMN2ThQb7EKGykkSlQ8CINLnMS4ShetQSkXQT7Qi8+HSRTpzEpfwqFxpUyrQRP5K9Sk38FBQ9RU5bRRKS8h+TZz2R0yVI5gm4/ZJ+VUbqWn2zqhSJ35iOnjXNlJkwD6zW3LMattcA6gLlJm/mB4UlaGU2tMc5vw04gdo3qU30tqHpzqeU3P8ArXTMrzFDwhA0xYpmSB4dR40Pm/D7TveSdLn6Q2P7Q3PnRQZY/aIFjFoSnSREH2t/ePtFGDKFvt6QIBEhRBjf51YYfK8Ph0lVkkblyCP7s0ozvitts6Wx2h6g2+F6NWVhJwWxOrI/q6UyQZmax7NJB1AKA6+fvoHGcROOnvJCUDYDcfz50XgHUuIUAobjf40kk/LLQyxerF+YMpCSpOw3Bv7j9nxoLFYxKQClBuPaMCeXSfjTXGBPZkGL+NulIsWiIQZPgOe8R76aLKtowQ+te0Dy+8yfjWvFMqBOoyfsiimmloCTpMHoeh+HmaNewKnCod6Bsrlfl0PnTWkRnmrwJ8HvIPd8Ry8uVU3DuGnE4eAqzqTPI95P2UpGBcbCEQAOawQST84/06VRZAyUPMDUZDyZ373eH8+6s38IvK2h0+40t/ty1iwrWFlICYkGf0JiaIz3MkYplTJZxSAvdSY1ATNu7VWsualFKXXO+EwhcQCPav06VuwbhV2vcxALSQQFH2yU6tKbTI225iujtJezi5ZH7JpniMpSE9lilEADUQmf8tLcdjC6bjGA+CUfwVZ/XlWHYYqYUY8ElN/XVbyO1FYh1QbStLT6ioElEwpMAkA23JgetK8UfoyllXskcFmyEJAOHxKyPylxJ9yQK3q4gSbfVX/cP4aqnMWtLSF9i8pSjBQDKk73NvAdK8xWO7NKFKbfJVMhMkpIIEGOsyK3aRryP2RTmNQspK2MUvSbSE+4wjbb3VtVmyIgYV8W6D+GrTAY4upJCXEQY703kTbrW0kzuaKwr6BymtNkIxmaEgA4fFKA5SB8kCm2G4tS2mEYF1I8Bf36ap1qsL16hBjc0VioHKf0nP8AbQ/8o9/P92k+OzNLpOrDYi/K38NX7MiiCJoPH+hTn9OYt4lKT+Jxfw/gow52P+WxM+Q/gq4xir70G8/HM++gumXkDyT+kLxNmHaYHEANOtx2clfPvg2sOYFM+AcY2xlySpQTOogQogRYzA/SB+VMOJsGrE4N5oSVFOpInmhQX8QCPWoTGYYjAMpU2ULbWtJJMzus25C43qijGLpsaDb/AEN4HxrSWsUokJLpTrJASkAzISBy3NJOIs0eWz2oKeyJ0BJReBIBEeNz4+VIvqzrqQ22ZlSTaREwmbVUtYBlWAQ0vVr1L1K1GQpHgRtKp9KCyRjHY9NkTl7CnEGLkKFud5267UY3lT5EhpZRMaig262pvgOHIYKkuAqVCgCI06Zn5jpvTXB4NRQntXQAPZGoSZEWMym96jLKvQrWydeZKGhqtqJITzCdh8qouGcnKW8QlxLmlbYVpSO8dLiIiQRzPLaa18SNIfUkIsoI0pk89YAHx3+dUq8cWsKq6idSUBYsTA1GLyEiEzfn40E7aS9jzba2IHclaIMN40eWj/46wYyNkK1aMbMfqf8Ax0SrMz2X45wrBE9836x4UtczJ0mzzo6DWoc9/aq3Z/SFP6N8Ng20KCkt4wKHPu/wU3Xm5IgNYkdTpT740xUMvMnwbvu+WtX30OjN8QVaQ89P7atuu9ZdP+jcpL2VOLw6XD3041Xnpj3aIrQrJ2CPxWM/w/wUkOY4nXAdd8PwirwPOmmCzh9IMuOzB3WTuR408elt0mK3P2z1ORsE3axh8CEx8EVngMpZZUVIaxcnqE7Xt7Gxmk+Mx+I3Dzt9/wAIv7+lY/0s8BZ90+GtX30JYK9jR535HeIydhSdJaxY8Rp/grUvI2DH4PFBUe1pQT/iQR8KQOZliYCu3djmO0X99Es5piCRDzp//Iv153pezq7G5ZHrkNnskaUANOMECLBF4Or9DyopnAtIEBvFkeSf4etArxrpkJedFj+cV16z50MnH4hKSS+7+8V4eNTUFLTNU/8AYZuZcypOkt4qCZNk7/8AbRGGwzSFtrDeK7igoCEwYIInu+lTuPzN8QO3eBn+sVPLxobJM0xP1vDhT75SXkCC4qCNQnnem7KBxl/sdjfbUVHS4tG/s85A38vtNY6HigJ+su6hr7+lMnUQU/8AaAQOs3oojvGvmsW2V6A4guD8jUNXX2Zmuik9iJyNLOEdEziXTIIFhaRAPPYwfHbaicFhnEaZfW5BSTqAuAFAixG5UDz9kUSlYFbmlJ60GkFNmxWK/VNeoxYJ2IrMpFalpT1oaG2bXTNqWY13RE87fdXmYY/QlRSZKeVTeNz/ALRtYIjTv4W3ttFjTxgxXsoGMclYT1ijkOEC1crwebq/SiOXOB9sxVjk+fBSBzMgH+fSmcfgXForcKJ3rLEqiYFY4WSAdqHz7OG8M3rdVpTt1JJ5AC5PlUPYyVoBxCiTWBbJqbzHjZIUnsmX1d7vS0oSIuBOxrBXGa7FODWQUhQ1OJFiYBsDaarzQvZkywYw5F5pVjuGw6okrlojuoI9kxBuCPD3UgPGeLB0KwY1AgEh4ASTA/JNpp3keavkanm0IBtpDhWbGN9IFJOHNDJOBqw/BrDK9aEjV6wLg2uYNhS/EcEKKytBSUkqOk33vuo7zzqmfzDQNRClpndIJj9oQY89qwGetk3DnOIQqLeQrjba0y3k52/kS2CEHDFwC91BSt5PskT7qFexDKCQrBwfFah8LkeVdROasOJguI/vaeYtM7UC/leHIKj2J5lRb7o81a4BrKg1RyfEuOOuNJYRoIUNKQCTqmRc8re6m+Z5sFEM69aWgQFm+tZMrI8JsPBI602znGMBKkYdKASIU6lASYO6U7qAOxM3qOw7ehUK9L+7zq+JxJTk70b3ErUqyR/N68UyoC8nUCbHpvP+lNMKRaNog/zzoovI0AfKqyk6BV+yU0Hlb+fHet2EQkE373OvszShLgvqEWF/TnXjBkmBFPjbk6EaoIw5SFaj0re25BVf3UKhkGBO538qKW3Y6Om/2Vfl/VJBUbFylKJ53rwoITtHzrV9aiSfdQT+Ng72JqcoNMCkFl8XB9L15hsYNYiZjYH7aWlwr2MHqdgOZPhFG5O625Mp03IQSfaA9d+frS5IKimGDyToeN4kesHrMULiFyrSDyk/f5bVvSm53M1M53jw4vskERIDi+RiBAP6Kd/E+QqCxU0WzYJ43/Q4zJtd4BMKMAEG1qw4dUo4vDhQKQHm9wf0h1ofA5kArsirUBZC5mR0Pj0NPsnP+8sCPzqP8wqjj8Kx6eE4cos18VcZY1nG4hDbrgQhwhIDSFCIFgSJil7fGOJ19slK0vn2ldkCDaNjMWirfPMidW+6tIIBJg6TudjttQ6cDAiDIiSE/wClcb6jdAhiVCJH0i5j1PqwPvrcj6QccTt/+v8A/wBU9OGMEJkHkY2v5UVhsCuZuRJtAuIAA9L0P8j9H7MfgJw1xziV4lpl8Sl23db0kE3B9oyLEGujLSYMH31zpGWqbX9YWzq7OFX8IgCOfPblR2M4sddSUoZUmRdQKpHUiAK68MucbRzZYJSoYrfAKisxHQi46R1921IH8Y02pwKOpSie6m5neSE+FaDw53pKVKBBJsSbfretasrUlDpAbndMaeu3TlUH1e9Fl06SBE4xIcUstkp56o3gSYFN8qzRoq9tKBPkY93Wg0PIQ8olKgCVADSJFhyne594pgvA9oSsIQlvcTpEW8PGaH+Tx8h7SZ0PKs0ZKLOoURvCpPu3qWz/ACwOPrecPaHT+DI2bSIiJ2nmbmTSfCo7NGpHZpevo1kT7RE3O3Sn2FxK3W0OulsrIKSEEXtOki+/2UVmi9ivHxejHE6S6ZT3taZ3IlSTHS0UuW4gNolCVDsjFjOlKwNPtdYM+FPHkRphSSJbvq70bKJIjYbetLX9DakILjq9RVKkuEJEmeRgb/CjLNx3QVC9GGYd1xQKQsgBU6f1wAOYkEzTrAKw6VBtxcualEyPE+mxG1T2IdDYAbfQZSSSt0E6yoWur9GRXqMRgS6t4OKKkqAhOwIASed7jetLOkrYHjvwXbeYtAkIG28VoxeYAhUJEhJMnqATUDmOaJSZZcUhEyokiSfO8Vnk+fMOKS3KlulKoXrkTpVNukTW70GvYksU4mWaZw+5hkOJ0BR1avwQXMKgbzFqkcRmrrn410qjkoiAPLYVa5Uf91a81/5hXMMBkT6nHFIYUtN4OmxJ6E2tf3UVC1aJ4pJxXIMOZJKV9muVDqYj0PKlqnFK7yhImCTyI86zXlBdNylIkgysAyD0maHOTHUUglZ3MKUAfIkb1aHTOroE5Yrq2N04zR3QPHb41k5mJgT7xSv/AGeUUlSFrtyOrV6R8qd5Rk7S2yFq7JaRI1J7p5G5IvPKm4tJ6Fnxik0/IscxIXczA9KIQocidqMPD7YM6zf9Eg/I1uxOVC0L3typsMOT8kXlSQmwu6ecmBfflVYrBkMKiyokeQ3+FKMuyJKXEQtMBXMgE/z0qr4hYUhtKEbqR3fGpdTkWHJGLPR6LHHJjk159HPcRhxA1KAO8EbgGlAeSVHWk6eoMH3GnGYNdoR2mlKm7KKiE7bC9F4fJEuAEdlFpIKVGPDxrrX9LmzlyVB0kS+ZONhOhpW/tTMwLwLdbmgW8WRpAURBkb7+FdIzvJ8AhpAWA24tMNkAlRNr/rbioxvJ0hM9okk7WNz/ANth61zwbybQOa81Rg/xGtSChKdK1CNQ+MedKEq0x402Xky0KGsQf5ves2cAytQQFqCiYHcVAPidqPCXspPI5O3sUNu6p3p9wlnDv1vDIMKHbNiSLxqArzFZCWyQ44Unl+D3HnqojhbAtjF4c6nSe1b/ADQAnWOev7KVpryBSa2jp2ZfSApvEOYe8IJBhMwBb3eNCYbO9WpaCN/1SfAbwJg86jOMcybbzLEA80qSYVJkwQIA7t+RJpVw7jgHVJkhCrwRz5AHlXnTwJuzpx5EkdOTj57xTJJ8PDp6+6mDWZri4CU7mSEj40gbZWBqaUAIMp0TB85+JpQMc3dToWp1NkpLRUOVydk89hUnjReypx3ETYSpKnm7/oBS/wDKDf1oZGZJuU9sZ/6K/tFJGM9WSEhBQmRqJG4B5CLfGnrvE2lUBGqPyibegj7q6MOKPF3ohOck9BX9OoEJLsWsFBQFt7wRS1/NMGvUrtEA/pBZ5+APhSp49ogNqBIBkSYF7Wi9Y5Twlh8RiEtTpnmmY69aEcS/7WNLJS0bEYrC9oVKdSRHdAlW+9pkGR1rN7iDChJAk+TYHxJr3I+CcKt15LhWoNIJB1ESRO8fKsspwmFRihDaVtj9ITuP1qo4Y/1ke5JgTnFOHJnQonqQOoNZN8VYVU6kKCpmd591Ociylt0EHQBqkQBqI6SbAelCcTZbhUu9mGgCEg35yDcHp91WWCDW0I8r+mODzlhw2WU8u8PQc6IdabcH5tRvAPxsD8Kk8RkASmWnFCU3m95uORiKTnCPJOxJGxB+VB9NF+HRu7XlFu9hzyLY/mOYoHFtutpUYSYE2Um4F9gfsqMcx7gMEqE7iSJrNnOXEmyj6k0f8Z/QrMiwxHbK1ApEHpePQVt4Uwq04ps6SEhLn5JAu2qodGbKFp8esnxmqXgbOVLxbTZmIc6f1az0mg8LWzSyJryWC8xCMKwlSZSrtDc9FjwoB/Jw8EJDmlZQAAhcQZUZIF5ICfeaxzV2MNhttnN4j2qQMZg8hffWjkZSkCI2v1jnVMTSWzjUv5SEjjqm3SlK1r3EFfQnrtW/sXFkFxxUdErMe+bmmD7zaSFJQ2ZXf8GDY+Onfa9MG8xbmdQHhEj0G1U7yXoVzE7WGUiyVqUDyVJ+NE4vKkOYcLUkyFK0gzJsDG0mmDmcgTBtPICsRmawCvtCUqOlIgWMXj4Vnn5KvAE9hoUBYKUSmBHettYzbaiyCdo+NIEZjbmTzPUxS17O8WCBohJNu7NvOueKd/hlDmyiLatbY2GqSfAV0bI9OLExdru35ggXrmOW4NxSNTiiCTF90gcvfXTuA0ALJR7BSAfMWM+NcfW44ycUz2emi4YG1poluOsgS2/IFlgSDt4fL41KnKlJUeyCkK8IKT/dNq6f9IDokpiSU/C+1c6zRXZhKrlJtPQ10dNKTg4/GcvWx/mM/b8gjWGc7VJeagpvqSbTMzvbbai3MnQpaikAmSfbHXzpf9eSoqJO6QkD1M8/EVjhGkNToReBqOqJtvVrfHRwPaM38EEAwgmOQUJ+IrRgcOhOpU3JJFyR0iw3HOtzuJVySPfQeHfUhITG32mftoqcvYE6Qers3CpSClQ1Ez3rc723pjkYH1hm6bOo5K/SHhU+pZSBpAgifWjuH8Qv60wI/Oo/zCkk22Ny2TX0huEZniv7Q/IUnwGOUhYWDBHx2tTb6RD/AMTxf9r9gpAlRBBEetY6lpnWMJjNSEFSlHUAqUEAQP8AEethRD6EOEJIEmQNFlzsJueQ5waieGc3PakOklagEpMx5THIDlVDgnOxcccXpJPsyZVIJIg7JB3+FJVHSpKSMcRkLiHBJK0C5UDMDmaOYxKUi5n7ulbsscl3tHlEqcPdReAPEH+edaeLGUBaVtflC4HszyiPCujC4LTRHMm9o8wuNTr70kA7UbneesHShhrslxdQUZNSKsSQZFiOVDs4ohWpyPSqSxK7RzKT9jZvHLTMLIne8T514ziL7q9KXuOAmxHmNq2sKG+q3XyoJC8mVmTPGJ1Gaa5/l6HmgpRIcQDpI+R6iprLMWI9qfGnKMZIubVbhYFJktiVuBMREJg94edCKxDo2Sr2p3G0edO8xTCrbG8UqW8Jo9pG7kgdwOL09yYsZjx3rxvh+QdTYFp1JWP/AEa3pxEG1HYHNVNzpVAIIUOoO4Io9tLwHm35JvE8OEbKiRaRTHgXLFox7JMEQ5sf+ksVTYnNkONhJQgQI7o+fj5UPwvAxaI6L/8AGqllBcG6o3N3QZnOC7TDYY6gI7QReTKxsBSJWAVGg7JM7X9ffTzOlpGGwwKdRIcg3kd7wNIQuN5FcC8E70jW5gpO9bGsp1/pG/KtrKNV59YP3VmWVJ+zl603Fiqxg1w8hKb3J94r3+jSgWjTc8rH3RWeCxDoERq8SfnO9EPFSgUkpB59KqoJoukn6NWVpZaJJJnpuPurfpZcJWUmBc7cvlSZzLyL9qmOp+ygHMWvUAVJCALae7qMWm/eqW7orjxyq3qglzEkLQD3UAyADclR2t0FdD4AzdDaZcsXO97zCQB4i9cqQore03OkC4PNVo+2rrD4zU8WWikspSiOshABBjlq1e41zdSnqvKPT6ZKScJeGMvpNfhxlaD3VAyeR5x5xNTLTXaNgdRPhI/0rXxhnCS2hgpALbuuZmZBkaYsLivk5ggKSlmbmI6K6eAp+m5KG/05upjf8+kDjCiNhNZFCRFv9aYYhC1qVEKbE3SQTPKBpgD1pevDKSbj7PhT0edLE0eJwxPspO8bViGR0+F6zVqSAb+Wx91eKWDe/voULwr2aSALHfqRRWRJ/wB5Z/tUf5hWgAmx38P9KLyVAOIYIB/GJ59FCghkrIP6Qh/xLF/2n2CkCD766LxjwHj38biHWmQpta5Se0QJEDkVTSb/AOmeZf8ALj963/FVaOglGnIMk+6q7K0fWEhwrTDYgNFVyZPfnkdVYI+jbMgf/t0/vW/4qfcM8B45ta1LYSCRpB1tk73vq8BWoaLCMJh9Sm9B1EgqLijJRyjlc2ufGmOLwo6pg2UnSb+48usVsHC+NbXqbYSW1CFp1oBF51TqhRMmaLzThnGqTLTQBgCCtN+t5pk9D6snXskSuVWQgTzm4vI+XpUnj2ikdR16V0hjgvGFKw4PaBiFJtNv0r/Ck+C+jfHn8YEJTuO8FfAG1HHOSFyQic+bG5nbp1pi1iTpjeqzEfRrjIIDQSeoWnSfQmg0fR7mH9Sn94j+KrwnFnPNUBYPECImJpkzjLQSLVkjgHHj8yP3iP4qJRwNmH9UP3iP4qopr6SoWPYyRS554A9ao3OBMafzI/eI/ioZ36PsfyaHh+ER/FRc4/TJCNtY616H42p4j6P8w/qU/vEfxV4fo+zD+pH7xH8VZZI/Q0KEY4U64QWDi246L/8AGuhz9H2Yf1I/eI/iptwrwfjWMSlx1oJbSlZUdaTu2obAzuaWeRcXsKiFZo0FYbDSY/Gcr+0KWLQ2iCEDV8fjVRh8mefwrBaQDp1gmUiDqnmaxRwhiTctg+a0/fFckHo0Y3FEuwtSiT3qYNsLVuqIuJv/AOqpGuFHwfxY9FJ++tp4YxEmG4699N/jTXFLyOo0SLqlpSbTPXb3RS1ClrOkq0jmoiJnp0SOtWWK4SxazdsAD9dB+2h3OBcTMhAP95Pz1VOWQKm4+CfVlJKNVlDrf7qmcfhlKKggBRBgRyIPxrpjfCuNH5ofvE/fRyOHMSmIZBPM60ffWUkV7rapnJcmYdbeQpbbgBUNVrW8fOjFYd9l5zQpQSpRIUk3gkn7a6gckxN/wAB/bRb40GrhvGz+JBH9oj76DkmxllcVSZK4zKF4lpJWU9oDcmZI3gxYmedZYLhcIHeUqQZABMR7vE71a4fhjEgSG4PTUn76zGQYqfxQjn30/fW/9K9yLWyPxGB7M90EDaZN6wcbVplSCU9ZuPQGatP9nMSPyAR+0n76+Rw5iJJLceBUn7DW4r6c7in7IdvDJVYavMdPdWvHtaYgz571cq4ZfJsynz1J9fyqGXwliCSexB6StP31uKFcFRFtqMezHnJ91F5GuMQzBI/Cp/zCn+J4LxR/NJ8DrT99ZZXwdiUutKU0AEOJUVBadgQet6AlNe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data:image/jpeg;base64,/9j/4AAQSkZJRgABAQAAAQABAAD/2wCEAAkGBxQTEhUUExQWFhUXGB4aGBgYGB0dHBwcHRwcGRwdHB0cHSggHBwlGxwXITEiJSorLi4uHB8zODQsNygtLiwBCgoKDg0OGxAQGiwkICQsLCwsLCwsLCwsLCwsLCwsLCwsLCwsLCwsLCwsLCwsLCwsLCwsLCwsLCwsLCwsNywsN//AABEIAK8BIAMBIgACEQEDEQH/xAAcAAADAAMBAQEAAAAAAAAAAAAEBQYCAwcBAAj/xABMEAABAwIEAwUEBAoHCAEFAAABAgMRACEEBRIxBkFREyJhcYEykaGxBxTB0SMzQkNSYnKT0vAVU3OCorLhFiQlVGOSs/HTFzSDpOL/xAAZAQADAQEBAAAAAAAAAAAAAAABAgMABAX/xAAmEQACAgIBBQEBAAIDAAAAAAAAAQIRAyESBBMxQVFhIhRSMkKB/9oADAMBAAIRAxEAPwDl/GTh+vYrwfcH+M0m2p/xvhtONxJ3Bfc9DqNJUYcnpvYXk+Vr01Cnyk2n4VrQushtHOsfCgEoOGschOrXeLgTHu6mmuaZ4pwACwAvB5RtP+lSOCUAoGJ8JIqkfYCm5SnvEd4JFwRsD6A+NSnBcrAwBSVx2qbDVvNwfnXT/o8zYvOYdK1HWAozvITYDfp8qhOGMAXFKC/YAnTyPSSOcxVVhGxg3Gnkj8VuBOx8LneLnpVFmSkoicTtMV8RQGWZu280l1JhKhz5crnlRjD6VjUhQUOoM1azUzKK+Smsq+isajAprApraaxNEFGkivgK2EUj4p4jbwSElaVLUswlKYvFzc+nvrGobKFIs5zVlKnMPJ7ZbDioA5BJ3Pv91F5Nnjb7CHlfg9cjSoiQQYg9OtIc+GvGFQmE4d2DAggoNgecH50spqtD8HWzHDvFLGH/AGD/AJ114rGUqxeJhrDj/pH/AMi6D+vVNeETj/xRQpxl962jHHrU4MV41kjE+NGxyj+vHrWQzIjnU6vF+NaP6SCVaSeVCzWVv9KeNbEZqetSzWIkgA7+NZKeIUlJKRPiPLlRtG2VozXxrWvOPH41HYjMgixM0HiMxKhYxS80jbLpOcHmr40rzXjRTSglInqSfl6VIM44ixVboDJoHHYxtRi5jYc/lQ52bZ0vKeMkOp3IMXvafC9F4bidKhJJFpEqF65z9TbDAW3r7USAnlaI25GkjuOd20lIHUR7qPJ+hnpbR2ZjiVtWznvMfOs3+IEoMKXBItJrjSMdCupj+bGt7ecrUu573lW5sCa9nVMVxiygT2hP7NK8Hx2p7EstIGkKWkGTJIJv5VzfFFSjJvuSAfh0ppwmwfrmGXEjtU7chI3rckxbZOZ+4DmOIRuVPrT0A753m0VvGVjDgrK0ugiUBIIiZte4neaW8SD/AInihz7d2PPUQKNaxLytLJZ0pSBr3mR+l7+VCbbKx0TePwqkHVuFXJAMCdxQoHKq1vLu1kKOhIJ23Pn0rejh3DXAWpKupgg+Y5elNFpgZHoaUOR91NMvzAoVIF/Ec6YLy/S6UFJGxN535jqPGmTeWqTHaoEquAZ29CDTOKoS2NcKtCkktkIQAidI3jl67UFxIXS62tCVdmkSoRYXgnyuL17hkaFhSWypI/JSq88zfbkd6dP4BxRTo7hULyqZk7JAPKJN+YqKxqLTG9GnK80WcOGQC2iSqYPf1HmT9nSum5K4lptKUp0JUkLSdMJ9kEidrGbmovB4JaQe2OsC0Ijz6g+lOnsSHGoeKm2Wk6UNAxqIgJnmryFLbLR8bLLCY1twShQV5H0+c1vJqcZR9XQgEpTPXdM8pimQxS0k6ikjl1NX5knH4L86zcAgBcJI3HXpU/is+UhSShZKjBIAke7x61pzbEl4mEgpVJkjblAIBtsZJ61HIfUVuICSlSAVQqxUBbui08tutI5P0CqOl5ZxYFmFADpen7jTb6AFpCgYMKrknC7TjzoQBFtV9gLXPOuloxzGHspwFQSAYsLco61oZHezV8I3ibBtYJLylLUDZbMEd6SE6CnnBO/Typdwa4865ilq7yE4dzvX/LAKfAd0GnHGLjeNDBSLodF48J58pCeVNchwKWcC4IhS2lExJBGkxJPOB8afW6Gm247I/PX9LeGHVo/+RdKUYvrVJmuGC8PhISCUpXM9Csxf0oNjIypGpCUrvBlcAQYPOk5paExwbiqFP1mT4VtbdJ2qjwfDywO8EgfogD5mjk5EgDvN6ugERvzi8eVDufhbssisYh0LADa522rJOWYg9/QUg81bVZnLLkuatKiSVATHpeB4UBmeFJ0aElLaAQJnnBJI62HlUnJ7H/x1fkUHBOgCw89Va38mxCe+4ISLiREjeQSfKnGW5Z2pUO20JFzeVEXuJMih8xxKXnkpWChlAKEjbVIEkxabR7+tBXXJivDUqJN55S1dyFieR8Ypq3lh0TbURcEH76Ys5VhB7JAPqDTXKGsOHNLju20zp63MR6UFJt1EHCltGoZJhWsMp5wL1Jb1qHaojabACY8JmlZbT7SUWN02607zlxLrhTMtjaBY+J6+VDMuJCRqUnpc0MuRLwFNoV5a6ogynYkHkazzIdw6RJPK/wAaZMspClQZ1nV8APsrJaR/6qPd2C5VRFs4dZsQmehTb/3RfDmGcZxKDLd1/nB3BaJV1qm7EkbVkjDAEDmTFdGKUskqSEpIoE5sgfnWP7rY+F6Ax2en69g2EuodDh1dwRphSd7wbfLxr7GZAEtqUncAm53j0tSjhzBD62yuxVrTJ8zEDoPCrZHGOg2QfFuUqGY4lw6dHbuHefylcvSjFZgpxtDUaGw2JfAnvK/S56bXi9/CsfpIAbxmIKXCoqdXI5Jvtv40E2r/AHJszYmDfpO9VdCxbHGTYaEKbgBaSQL2Pr9tOeGuDHcQoOPgtskm099UGIAiwmb9BbegeG8A9iiexRq2k2CR0lVdVycutISh5ogpAEpgiAPC8+lQsagHH8F4RaUw2UFHsqQe8I85BHnUtxVl7bTXaLQXAkwVAEaR1UBcDxFqq8x4gSFAd4EzuIj31K5lxcZISkEdevpFbns3Eh/6USVJ7JxKI5GIVz339DRgxbqSVkhKjcLm19tptW7G5Sw6oONMpQ4J7qTCVnlKTZJnpApBisix5UfwSyPApj070VZNNWJtOjpeQ5Cko+tYlxzFSPZQNLe83BVKululVuKyZpRDyphKYCZ7qb6pHjYD3bVH5DmLi0owjeHcbc0JEqPcSlMSTyA+JJqlz/MkoYCJm+n9ogch5+6oW2ylV4JniDMe1UEo9kHxvR7nFSmylp5CbJEEbxyJv91ackwDalQ4oBYnSk7KXuROx090RUxn4KV972pM0As6JkuYYYmUtpvsob38J+6ty8Xhi5oWSlYMiTc+Go3E9JrlOFzBSDIJEePKs8fj1SknUokmYuazu9GSOpYZ9pCxpbS2tYKZSASAmSAVf3aLTkge/COggXhJO+0E9OdhXP8AgvNlPv6CSAkEqSr2tj6jYeNdDy3OmgNDiwFTabTuetZOnsDXwzbytlI/Fo9EivsxbT2LkJiGlgf9p5VuOatGwXPUzb30HmGbNFJbSZUptfwSTVOSFknTJlpbIwzHau6DoVCQJJ76uewqWzxsJJUmSkxIIo/NjGHw3dBOlYkn9c0GcyPZFBabUOUiSPWZqbYuHKklfwDxHEeMTbtYHsgaQel53Pvp/gePEBodshesC5SBB8bke6pbFKLkAhMz+SN5AHMzNq3Y/LClJUUlI0iPEwZt7q1tHdCcZeA/OuOHVQGe4km0pBPI3IVVBw/xmw8hPaKCFkSbEA/zvFc7weDClgEm9r8vEDrWS8s0ns0ydMbAm0G8AE1rHOor4jwQ3cRb9Qn5JrU7xdgR+c/wH7RXJnRA0p2cFjHQ3t6Ctz63UoTCEqULGUzYA8jtyrGZ008aYQfpnyR/rXrPETb1m2HVnp3B811zDEYp0GASkGPZAG/kKKy7GKSsS6sCe8VAqHnE/Kts1HTU4hZEjCKH7S0D1gE0Li8sLt1YVueSi7B9CE/OlWC4u0kJKg4m1z/F7Q57g+dU+CzdpyAFaVHYKtPkRZVC/RqJtPCj0khaUpIECSSP8IrY3wqsCO1HunnVfH8/zavCj39Of3/GtSBxRMHh1ZEF5QHgIn414rhqBIcVPmofJVU5b8P5/nwofEYhtHtrQkeKgPtrJV4M4p+RY2MRoKFr1p2G0x0J3Nbcqy9YfaMgALEiPEdK14jiPCt7upPgkFXytWrLeM8Mp9ptGtSlOJSLAC5A5mfhW8sDiq8HLvpIEY3EybqfXA8Jj7KHCVt5VqABDmIN+YSEwPQqBqq44xeG+vOJ+q9s92qtyoTF4EGPhTrL83wqGypTbJVYJSGZGnmDJMx6cqrKTOSK+DDgXHMM5dhkoXoUtGtZG5WTCjcRyA8hT/8ApshaQhaXE/lKU4AB6eXSudY/PMOtwoaQGoTZIgC0kkJGwubUNleJceUUNNqdI3KRYeZmB61G5NjUjsGKxaXBBSHUkDkI6EieVc841yTsD2jXeRutPNPiOZT8RS7MswfwpCnkuM2gLN09I1AkelCKzztCVKcCgrcyPlRV+zUvRob4nThlIPZhercHknr50/Yx2CfbK0dohat0kAgHw8PKuY4nBS4otqBGoxJgj31SZJw/iTGkIIPPX7qo8b46FUlezq/CeXFnCrcBBWtHdTJjqJJv0oR11Qw7bgSNZCjaJKpVsSdgZPuppjUFnDKNwAiE+6BUhimmVNCEELQkAqJ9okkm3naueMn7KqI9zB5hnBBlS0qdgGAZIWbzI2i9/Cuc8S4xRCXVEkjuq8ehPu3rSrNdClAQRO4oHNszBZUJuoiB6zNWinZNml7HL0ygQeqtvdQDD6yvWtRUeU8qBU8rrWbKSo7xXRxonbZ2bhfMvrLgd0BJQ0G+RKlCe8oiCRSfi3BPuAQlalDdKR4bi1JPo7zZzDvkAyCOYkfzuJruOXPa0atABUNuvpU3S8jL8Pz+3mj7ICS2tIMQFhQ+6ur5RlqBC9a9YbUYlOkygzbTMetYcT53hAooCPrLgtpB7gPQrg38BNLWOInUK7wZZTzHZlRHKCoyZjrG9Sdt/DOSqrDm8vQ9gmtVynWQBue9sKm3gwmfwR/vKM/OqjB5/rnSW1BCQOyDQSDquSlQJvvOwtMjakLmKwzij2gDSiTBSrWJ/XQZKR4pJ8qLi3tElqKQzyLB4V1B7KWndiQZI/Z1cjSHN8heZKjClJO6wdUg9eYr3FsLaINoN0LbMpUOqVDx91O8n4kJOh8iCLL6eBHTxpb+lFv8JzJ+HnFLS4QpLYvqVb3Tf7KLDDAcUtDoWvTpIAtpBmZ9R76q88yYPpBBg8oJ0n029aiMZlhZXB7h5R8waV0ysZyx/oBmJHaKg8gfhQalTFMH3CTMJmImB91Dqw6o9uB4QPlWSHfUxA14VSoVcJAEmwFieZgViQLwQe8Nr8x0FPct9iJJ8zvv76AzZpsIKgkJMiSm1p6C1ZPdHQtqwBtwIPOxTNo3kc6BfzF1DilNk6do3SeRtzorLAsFSg32gkEJ/S3HnQipLh/BlEn2TJj3+NUpAbb0UeWcbYhLVjpMxBGpO3KTKffFC5jxzigSntFdbaQPkTWhaRp9RSXN2pdMdE28x8fOtFKw5OUY6D056+9OtxZA6qUftrwTc6iLVpynDEAlQIE8xRWJB0zBi3hWlVhgrjtgymwTuTbnTXhYAYzD/wBs3/mFKkJO/wDPlTzhTDD60wSRPaoIBn9IXkW5GhSBJKmdPx+TYftluJCQ4pStZUkEyrfxFq25fwHhjpUpIgGQgE6Tb8ofZSNOJCsycQ5Ogu6ZB62HpMVTZzihgsOv6uhS1HYC51E7nw51npnEvB5iMqQlKkJQED9UJ+Egip5LRwyvq+HhEjWoAAqUSf5+Fachw2ZYj8I4sspn8sXPkgDbziq5rKGGT2ih2jkRrXc+g2HupX4+DCtpLiklKmVqBFydOk+eoiah88+jsqXqZbCCTMBXdHoNvSrfM8zfUQGgEp8QJ/0pW81i3Fwp5OjnBj0tU4yfphpMRcO8GrbVqeAInznwq1fU1hWgUJSlS1RIAsBcwPfQmXoDJ7yiNX5Cjbz721b8dmOlMIb7x8QfO+9P3JMXgkDZpxEy4kJUkrHOJBt0gVnguElOMrdSlepwEo1qAITMpGmAJO8mk7jDhdLg1CSFKSiRqjkVbhO1hXRuHs8Q62ExpcSkAo9Pyeooxab2Fto5TxW6otfV3MAltQ2WG4O24I3vzmudDKXTuhcDwNfqpxkrSQvTB5ETXPc/4ZwyHLqUkE7alafnaq8nEm1ZynAcPIchJWQqbyLeXnVlkv0b4Urlx9SxGwhP2TVDhOFsIUykLQ5NjrKgelz86U4nLnNZCdSSm1ykDzEb+6t309A4MqMFwZhWCksoBgWJVqvSfjjiHQlWFQ+G1j8cUpUVQRZtBFgTzM+FNcrWrDMOOrVIQgqA3lUd0eqtIiuX5bgFYtTrjqlg76komVEkkqJ99CK5SbZpOlSAMM9pBCt+UHYEdRIrofBeTYkMuKW21C0go7W+oQbJAMpkEd4xsKluEcqbXiUJfUSjfuc+QnkkdZp/mmbOIUoSshRKm520hRCTaNNoEeNWjFNiJewFA0/gXEx1BVYeqTf0rBjJnNRCUAJIAKw4BqTaQNRME29xtSnF5lqQlepQXqUFd0GbyLc7HnQ4zPa6oH6pAM+RtUnGnoVqh9l6yypTLo/3dxWxUklMSAtOnZQ6xCgI6V9jMN2ThQb7EKGykkSlQ8CINLnMS4ShetQSkXQT7Qi8+HSRTpzEpfwqFxpUyrQRP5K9Sk38FBQ9RU5bRRKS8h+TZz2R0yVI5gm4/ZJ+VUbqWn2zqhSJ35iOnjXNlJkwD6zW3LMattcA6gLlJm/mB4UlaGU2tMc5vw04gdo3qU30tqHpzqeU3P8ArXTMrzFDwhA0xYpmSB4dR40Pm/D7TveSdLn6Q2P7Q3PnRQZY/aIFjFoSnSREH2t/ePtFGDKFvt6QIBEhRBjf51YYfK8Ph0lVkkblyCP7s0ozvitts6Wx2h6g2+F6NWVhJwWxOrI/q6UyQZmax7NJB1AKA6+fvoHGcROOnvJCUDYDcfz50XgHUuIUAobjf40kk/LLQyxerF+YMpCSpOw3Bv7j9nxoLFYxKQClBuPaMCeXSfjTXGBPZkGL+NulIsWiIQZPgOe8R76aLKtowQ+te0Dy+8yfjWvFMqBOoyfsiimmloCTpMHoeh+HmaNewKnCod6Bsrlfl0PnTWkRnmrwJ8HvIPd8Ry8uVU3DuGnE4eAqzqTPI95P2UpGBcbCEQAOawQST84/06VRZAyUPMDUZDyZ373eH8+6s38IvK2h0+40t/ty1iwrWFlICYkGf0JiaIz3MkYplTJZxSAvdSY1ATNu7VWsualFKXXO+EwhcQCPav06VuwbhV2vcxALSQQFH2yU6tKbTI225iujtJezi5ZH7JpniMpSE9lilEADUQmf8tLcdjC6bjGA+CUfwVZ/XlWHYYqYUY8ElN/XVbyO1FYh1QbStLT6ioElEwpMAkA23JgetK8UfoyllXskcFmyEJAOHxKyPylxJ9yQK3q4gSbfVX/cP4aqnMWtLSF9i8pSjBQDKk73NvAdK8xWO7NKFKbfJVMhMkpIIEGOsyK3aRryP2RTmNQspK2MUvSbSE+4wjbb3VtVmyIgYV8W6D+GrTAY4upJCXEQY703kTbrW0kzuaKwr6BymtNkIxmaEgA4fFKA5SB8kCm2G4tS2mEYF1I8Bf36ap1qsL16hBjc0VioHKf0nP8AbQ/8o9/P92k+OzNLpOrDYi/K38NX7MiiCJoPH+hTn9OYt4lKT+Jxfw/gow52P+WxM+Q/gq4xir70G8/HM++gumXkDyT+kLxNmHaYHEANOtx2clfPvg2sOYFM+AcY2xlySpQTOogQogRYzA/SB+VMOJsGrE4N5oSVFOpInmhQX8QCPWoTGYYjAMpU2ULbWtJJMzus25C43qijGLpsaDb/AEN4HxrSWsUokJLpTrJASkAzISBy3NJOIs0eWz2oKeyJ0BJReBIBEeNz4+VIvqzrqQ22ZlSTaREwmbVUtYBlWAQ0vVr1L1K1GQpHgRtKp9KCyRjHY9NkTl7CnEGLkKFud5267UY3lT5EhpZRMaig262pvgOHIYKkuAqVCgCI06Zn5jpvTXB4NRQntXQAPZGoSZEWMym96jLKvQrWydeZKGhqtqJITzCdh8qouGcnKW8QlxLmlbYVpSO8dLiIiQRzPLaa18SNIfUkIsoI0pk89YAHx3+dUq8cWsKq6idSUBYsTA1GLyEiEzfn40E7aS9jzba2IHclaIMN40eWj/46wYyNkK1aMbMfqf8Ax0SrMz2X45wrBE9836x4UtczJ0mzzo6DWoc9/aq3Z/SFP6N8Ng20KCkt4wKHPu/wU3Xm5IgNYkdTpT740xUMvMnwbvu+WtX30OjN8QVaQ89P7atuu9ZdP+jcpL2VOLw6XD3041Xnpj3aIrQrJ2CPxWM/w/wUkOY4nXAdd8PwirwPOmmCzh9IMuOzB3WTuR408elt0mK3P2z1ORsE3axh8CEx8EVngMpZZUVIaxcnqE7Xt7Gxmk+Mx+I3Dzt9/wAIv7+lY/0s8BZ90+GtX30JYK9jR535HeIydhSdJaxY8Rp/grUvI2DH4PFBUe1pQT/iQR8KQOZliYCu3djmO0X99Es5piCRDzp//Iv153pezq7G5ZHrkNnskaUANOMECLBF4Or9DyopnAtIEBvFkeSf4etArxrpkJedFj+cV16z50MnH4hKSS+7+8V4eNTUFLTNU/8AYZuZcypOkt4qCZNk7/8AbRGGwzSFtrDeK7igoCEwYIInu+lTuPzN8QO3eBn+sVPLxobJM0xP1vDhT75SXkCC4qCNQnnem7KBxl/sdjfbUVHS4tG/s85A38vtNY6HigJ+su6hr7+lMnUQU/8AaAQOs3oojvGvmsW2V6A4guD8jUNXX2Zmuik9iJyNLOEdEziXTIIFhaRAPPYwfHbaicFhnEaZfW5BSTqAuAFAixG5UDz9kUSlYFbmlJ60GkFNmxWK/VNeoxYJ2IrMpFalpT1oaG2bXTNqWY13RE87fdXmYY/QlRSZKeVTeNz/ALRtYIjTv4W3ttFjTxgxXsoGMclYT1ijkOEC1crwebq/SiOXOB9sxVjk+fBSBzMgH+fSmcfgXForcKJ3rLEqiYFY4WSAdqHz7OG8M3rdVpTt1JJ5AC5PlUPYyVoBxCiTWBbJqbzHjZIUnsmX1d7vS0oSIuBOxrBXGa7FODWQUhQ1OJFiYBsDaarzQvZkywYw5F5pVjuGw6okrlojuoI9kxBuCPD3UgPGeLB0KwY1AgEh4ASTA/JNpp3keavkanm0IBtpDhWbGN9IFJOHNDJOBqw/BrDK9aEjV6wLg2uYNhS/EcEKKytBSUkqOk33vuo7zzqmfzDQNRClpndIJj9oQY89qwGetk3DnOIQqLeQrjba0y3k52/kS2CEHDFwC91BSt5PskT7qFexDKCQrBwfFah8LkeVdROasOJguI/vaeYtM7UC/leHIKj2J5lRb7o81a4BrKg1RyfEuOOuNJYRoIUNKQCTqmRc8re6m+Z5sFEM69aWgQFm+tZMrI8JsPBI602znGMBKkYdKASIU6lASYO6U7qAOxM3qOw7ehUK9L+7zq+JxJTk70b3ErUqyR/N68UyoC8nUCbHpvP+lNMKRaNog/zzoovI0AfKqyk6BV+yU0Hlb+fHet2EQkE373OvszShLgvqEWF/TnXjBkmBFPjbk6EaoIw5SFaj0re25BVf3UKhkGBO538qKW3Y6Om/2Vfl/VJBUbFylKJ53rwoITtHzrV9aiSfdQT+Ng72JqcoNMCkFl8XB9L15hsYNYiZjYH7aWlwr2MHqdgOZPhFG5O625Mp03IQSfaA9d+frS5IKimGDyToeN4kesHrMULiFyrSDyk/f5bVvSm53M1M53jw4vskERIDi+RiBAP6Kd/E+QqCxU0WzYJ43/Q4zJtd4BMKMAEG1qw4dUo4vDhQKQHm9wf0h1ofA5kArsirUBZC5mR0Pj0NPsnP+8sCPzqP8wqjj8Kx6eE4cos18VcZY1nG4hDbrgQhwhIDSFCIFgSJil7fGOJ19slK0vn2ldkCDaNjMWirfPMidW+6tIIBJg6TudjttQ6cDAiDIiSE/wClcb6jdAhiVCJH0i5j1PqwPvrcj6QccTt/+v8A/wBU9OGMEJkHkY2v5UVhsCuZuRJtAuIAA9L0P8j9H7MfgJw1xziV4lpl8Sl23db0kE3B9oyLEGujLSYMH31zpGWqbX9YWzq7OFX8IgCOfPblR2M4sddSUoZUmRdQKpHUiAK68MucbRzZYJSoYrfAKisxHQi46R1921IH8Y02pwKOpSie6m5neSE+FaDw53pKVKBBJsSbfretasrUlDpAbndMaeu3TlUH1e9Fl06SBE4xIcUstkp56o3gSYFN8qzRoq9tKBPkY93Wg0PIQ8olKgCVADSJFhyne594pgvA9oSsIQlvcTpEW8PGaH+Tx8h7SZ0PKs0ZKLOoURvCpPu3qWz/ACwOPrecPaHT+DI2bSIiJ2nmbmTSfCo7NGpHZpevo1kT7RE3O3Sn2FxK3W0OulsrIKSEEXtOki+/2UVmi9ivHxejHE6S6ZT3taZ3IlSTHS0UuW4gNolCVDsjFjOlKwNPtdYM+FPHkRphSSJbvq70bKJIjYbetLX9DakILjq9RVKkuEJEmeRgb/CjLNx3QVC9GGYd1xQKQsgBU6f1wAOYkEzTrAKw6VBtxcualEyPE+mxG1T2IdDYAbfQZSSSt0E6yoWur9GRXqMRgS6t4OKKkqAhOwIASed7jetLOkrYHjvwXbeYtAkIG28VoxeYAhUJEhJMnqATUDmOaJSZZcUhEyokiSfO8Vnk+fMOKS3KlulKoXrkTpVNukTW70GvYksU4mWaZw+5hkOJ0BR1avwQXMKgbzFqkcRmrrn410qjkoiAPLYVa5Uf91a81/5hXMMBkT6nHFIYUtN4OmxJ6E2tf3UVC1aJ4pJxXIMOZJKV9muVDqYj0PKlqnFK7yhImCTyI86zXlBdNylIkgysAyD0maHOTHUUglZ3MKUAfIkb1aHTOroE5Yrq2N04zR3QPHb41k5mJgT7xSv/AGeUUlSFrtyOrV6R8qd5Rk7S2yFq7JaRI1J7p5G5IvPKm4tJ6Fnxik0/IscxIXczA9KIQocidqMPD7YM6zf9Eg/I1uxOVC0L3typsMOT8kXlSQmwu6ecmBfflVYrBkMKiyokeQ3+FKMuyJKXEQtMBXMgE/z0qr4hYUhtKEbqR3fGpdTkWHJGLPR6LHHJjk159HPcRhxA1KAO8EbgGlAeSVHWk6eoMH3GnGYNdoR2mlKm7KKiE7bC9F4fJEuAEdlFpIKVGPDxrrX9LmzlyVB0kS+ZONhOhpW/tTMwLwLdbmgW8WRpAURBkb7+FdIzvJ8AhpAWA24tMNkAlRNr/rbioxvJ0hM9okk7WNz/ANth61zwbybQOa81Rg/xGtSChKdK1CNQ+MedKEq0x402Xky0KGsQf5ves2cAytQQFqCiYHcVAPidqPCXspPI5O3sUNu6p3p9wlnDv1vDIMKHbNiSLxqArzFZCWyQ44Unl+D3HnqojhbAtjF4c6nSe1b/ADQAnWOev7KVpryBSa2jp2ZfSApvEOYe8IJBhMwBb3eNCYbO9WpaCN/1SfAbwJg86jOMcybbzLEA80qSYVJkwQIA7t+RJpVw7jgHVJkhCrwRz5AHlXnTwJuzpx5EkdOTj57xTJJ8PDp6+6mDWZri4CU7mSEj40gbZWBqaUAIMp0TB85+JpQMc3dToWp1NkpLRUOVydk89hUnjReypx3ETYSpKnm7/oBS/wDKDf1oZGZJuU9sZ/6K/tFJGM9WSEhBQmRqJG4B5CLfGnrvE2lUBGqPyibegj7q6MOKPF3ohOck9BX9OoEJLsWsFBQFt7wRS1/NMGvUrtEA/pBZ5+APhSp49ogNqBIBkSYF7Wi9Y5Twlh8RiEtTpnmmY69aEcS/7WNLJS0bEYrC9oVKdSRHdAlW+9pkGR1rN7iDChJAk+TYHxJr3I+CcKt15LhWoNIJB1ESRO8fKsspwmFRihDaVtj9ITuP1qo4Y/1ke5JgTnFOHJnQonqQOoNZN8VYVU6kKCpmd591Ociylt0EHQBqkQBqI6SbAelCcTZbhUu9mGgCEg35yDcHp91WWCDW0I8r+mODzlhw2WU8u8PQc6IdabcH5tRvAPxsD8Kk8RkASmWnFCU3m95uORiKTnCPJOxJGxB+VB9NF+HRu7XlFu9hzyLY/mOYoHFtutpUYSYE2Um4F9gfsqMcx7gMEqE7iSJrNnOXEmyj6k0f8Z/QrMiwxHbK1ApEHpePQVt4Uwq04ps6SEhLn5JAu2qodGbKFp8esnxmqXgbOVLxbTZmIc6f1az0mg8LWzSyJryWC8xCMKwlSZSrtDc9FjwoB/Jw8EJDmlZQAAhcQZUZIF5ICfeaxzV2MNhttnN4j2qQMZg8hffWjkZSkCI2v1jnVMTSWzjUv5SEjjqm3SlK1r3EFfQnrtW/sXFkFxxUdErMe+bmmD7zaSFJQ2ZXf8GDY+Onfa9MG8xbmdQHhEj0G1U7yXoVzE7WGUiyVqUDyVJ+NE4vKkOYcLUkyFK0gzJsDG0mmDmcgTBtPICsRmawCvtCUqOlIgWMXj4Vnn5KvAE9hoUBYKUSmBHettYzbaiyCdo+NIEZjbmTzPUxS17O8WCBohJNu7NvOueKd/hlDmyiLatbY2GqSfAV0bI9OLExdru35ggXrmOW4NxSNTiiCTF90gcvfXTuA0ALJR7BSAfMWM+NcfW44ycUz2emi4YG1poluOsgS2/IFlgSDt4fL41KnKlJUeyCkK8IKT/dNq6f9IDokpiSU/C+1c6zRXZhKrlJtPQ10dNKTg4/GcvWx/mM/b8gjWGc7VJeagpvqSbTMzvbbai3MnQpaikAmSfbHXzpf9eSoqJO6QkD1M8/EVjhGkNToReBqOqJtvVrfHRwPaM38EEAwgmOQUJ+IrRgcOhOpU3JJFyR0iw3HOtzuJVySPfQeHfUhITG32mftoqcvYE6Qers3CpSClQ1Ez3rc723pjkYH1hm6bOo5K/SHhU+pZSBpAgifWjuH8Qv60wI/Oo/zCkk22Ny2TX0huEZniv7Q/IUnwGOUhYWDBHx2tTb6RD/AMTxf9r9gpAlRBBEetY6lpnWMJjNSEFSlHUAqUEAQP8AEethRD6EOEJIEmQNFlzsJueQ5waieGc3PakOklagEpMx5THIDlVDgnOxcccXpJPsyZVIJIg7JB3+FJVHSpKSMcRkLiHBJK0C5UDMDmaOYxKUi5n7ulbsscl3tHlEqcPdReAPEH+edaeLGUBaVtflC4HszyiPCujC4LTRHMm9o8wuNTr70kA7UbneesHShhrslxdQUZNSKsSQZFiOVDs4ohWpyPSqSxK7RzKT9jZvHLTMLIne8T514ziL7q9KXuOAmxHmNq2sKG+q3XyoJC8mVmTPGJ1Gaa5/l6HmgpRIcQDpI+R6iprLMWI9qfGnKMZIubVbhYFJktiVuBMREJg94edCKxDo2Sr2p3G0edO8xTCrbG8UqW8Jo9pG7kgdwOL09yYsZjx3rxvh+QdTYFp1JWP/AEa3pxEG1HYHNVNzpVAIIUOoO4Io9tLwHm35JvE8OEbKiRaRTHgXLFox7JMEQ5sf+ksVTYnNkONhJQgQI7o+fj5UPwvAxaI6L/8AGqllBcG6o3N3QZnOC7TDYY6gI7QReTKxsBSJWAVGg7JM7X9ffTzOlpGGwwKdRIcg3kd7wNIQuN5FcC8E70jW5gpO9bGsp1/pG/KtrKNV59YP3VmWVJ+zl603Fiqxg1w8hKb3J94r3+jSgWjTc8rH3RWeCxDoERq8SfnO9EPFSgUkpB59KqoJoukn6NWVpZaJJJnpuPurfpZcJWUmBc7cvlSZzLyL9qmOp+ygHMWvUAVJCALae7qMWm/eqW7orjxyq3qglzEkLQD3UAyADclR2t0FdD4AzdDaZcsXO97zCQB4i9cqQore03OkC4PNVo+2rrD4zU8WWikspSiOshABBjlq1e41zdSnqvKPT6ZKScJeGMvpNfhxlaD3VAyeR5x5xNTLTXaNgdRPhI/0rXxhnCS2hgpALbuuZmZBkaYsLivk5ggKSlmbmI6K6eAp+m5KG/05upjf8+kDjCiNhNZFCRFv9aYYhC1qVEKbE3SQTPKBpgD1pevDKSbj7PhT0edLE0eJwxPspO8bViGR0+F6zVqSAb+Wx91eKWDe/voULwr2aSALHfqRRWRJ/wB5Z/tUf5hWgAmx38P9KLyVAOIYIB/GJ59FCghkrIP6Qh/xLF/2n2CkCD766LxjwHj38biHWmQpta5Se0QJEDkVTSb/AOmeZf8ALj963/FVaOglGnIMk+6q7K0fWEhwrTDYgNFVyZPfnkdVYI+jbMgf/t0/vW/4qfcM8B45ta1LYSCRpB1tk73vq8BWoaLCMJh9Sm9B1EgqLijJRyjlc2ufGmOLwo6pg2UnSb+48usVsHC+NbXqbYSW1CFp1oBF51TqhRMmaLzThnGqTLTQBgCCtN+t5pk9D6snXskSuVWQgTzm4vI+XpUnj2ikdR16V0hjgvGFKw4PaBiFJtNv0r/Ck+C+jfHn8YEJTuO8FfAG1HHOSFyQic+bG5nbp1pi1iTpjeqzEfRrjIIDQSeoWnSfQmg0fR7mH9Sn94j+KrwnFnPNUBYPECImJpkzjLQSLVkjgHHj8yP3iP4qJRwNmH9UP3iP4qopr6SoWPYyRS554A9ao3OBMafzI/eI/ioZ36PsfyaHh+ER/FRc4/TJCNtY616H42p4j6P8w/qU/vEfxV4fo+zD+pH7xH8VZZI/Q0KEY4U64QWDi246L/8AGuhz9H2Yf1I/eI/iptwrwfjWMSlx1oJbSlZUdaTu2obAzuaWeRcXsKiFZo0FYbDSY/Gcr+0KWLQ2iCEDV8fjVRh8mefwrBaQDp1gmUiDqnmaxRwhiTctg+a0/fFckHo0Y3FEuwtSiT3qYNsLVuqIuJv/AOqpGuFHwfxY9FJ++tp4YxEmG4699N/jTXFLyOo0SLqlpSbTPXb3RS1ClrOkq0jmoiJnp0SOtWWK4SxazdsAD9dB+2h3OBcTMhAP95Pz1VOWQKm4+CfVlJKNVlDrf7qmcfhlKKggBRBgRyIPxrpjfCuNH5ofvE/fRyOHMSmIZBPM60ffWUkV7rapnJcmYdbeQpbbgBUNVrW8fOjFYd9l5zQpQSpRIUk3gkn7a6gckxN/wAB/bRb40GrhvGz+JBH9oj76DkmxllcVSZK4zKF4lpJWU9oDcmZI3gxYmedZYLhcIHeUqQZABMR7vE71a4fhjEgSG4PTUn76zGQYqfxQjn30/fW/9K9yLWyPxGB7M90EDaZN6wcbVplSCU9ZuPQGatP9nMSPyAR+0n76+Rw5iJJLceBUn7DW4r6c7in7IdvDJVYavMdPdWvHtaYgz571cq4ZfJsynz1J9fyqGXwliCSexB6StP31uKFcFRFtqMezHnJ91F5GuMQzBI/Cp/zCn+J4LxR/NJ8DrT99ZZXwdiUutKU0AEOJUVBadgQet6AlNez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http://www.nazilliadalet.org/images/haberler/tkdkdan_kirsal_turizme_davet_h17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5"/>
            <a:ext cx="7776864" cy="391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200" b="1" dirty="0" smtClean="0">
                <a:latin typeface="+mn-lt"/>
              </a:rPr>
              <a:t>İyi bir kırsal turizm girişimcilik stratejisi için;</a:t>
            </a:r>
            <a:r>
              <a:rPr lang="tr-TR" sz="3200" b="1" dirty="0" smtClean="0">
                <a:latin typeface="Comic Sans MS" pitchFamily="66" charset="0"/>
              </a:rPr>
              <a:t/>
            </a:r>
            <a:br>
              <a:rPr lang="tr-TR" sz="3200" b="1" dirty="0" smtClean="0">
                <a:latin typeface="Comic Sans MS" pitchFamily="66" charset="0"/>
              </a:rPr>
            </a:br>
            <a:endParaRPr lang="tr-TR" sz="3200" b="1" dirty="0" smtClean="0">
              <a:latin typeface="Comic Sans MS" pitchFamily="66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C00000"/>
                </a:solidFill>
              </a:rPr>
              <a:t>Kalite-imaj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rgbClr val="C00000"/>
                </a:solidFill>
              </a:rPr>
              <a:t>Hizmet sunumu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rgbClr val="C00000"/>
                </a:solidFill>
              </a:rPr>
              <a:t>Çevreye duyarlılık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rgbClr val="C00000"/>
                </a:solidFill>
              </a:rPr>
              <a:t>Markalaş-</a:t>
            </a:r>
            <a:r>
              <a:rPr lang="tr-TR" b="1" dirty="0" err="1" smtClean="0">
                <a:solidFill>
                  <a:srgbClr val="C00000"/>
                </a:solidFill>
              </a:rPr>
              <a:t>ma</a:t>
            </a:r>
            <a:endParaRPr lang="tr-TR" b="1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tr-TR" b="1" dirty="0" smtClean="0">
                <a:solidFill>
                  <a:srgbClr val="C00000"/>
                </a:solidFill>
              </a:rPr>
              <a:t>Turist öncelikli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rgbClr val="C00000"/>
                </a:solidFill>
              </a:rPr>
              <a:t>Fiyatlama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rgbClr val="C00000"/>
                </a:solidFill>
              </a:rPr>
              <a:t>Sürdürülebilirlik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rgbClr val="C00000"/>
                </a:solidFill>
              </a:rPr>
              <a:t>Örgütlenme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rgbClr val="C00000"/>
                </a:solidFill>
              </a:rPr>
              <a:t>Ürün sunumu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ydili Köyünde Bir İ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5" y="923330"/>
            <a:ext cx="4762500" cy="36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-11545" y="0"/>
            <a:ext cx="4762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b="1" dirty="0"/>
              <a:t>Türkiye'nin köyde kurulan ilk 'Kalkınma Eğitim Merkezi' Ankara Nallıhan ilçesine bağlı Beydili köyünde açıldı.</a:t>
            </a:r>
          </a:p>
        </p:txBody>
      </p:sp>
      <p:pic>
        <p:nvPicPr>
          <p:cNvPr id="4100" name="Picture 4" descr="http://www.ankaraka.org.tr/tr/images/content/news/contentpage/big/2012.11.15-Nall%C4%B1han%20K%C4%B1rsal%20Turizm%20Projesi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55" y="3931282"/>
            <a:ext cx="4398872" cy="292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nkaraka.org.tr/tr/images/content/news/contentpage/big/2012.11.15-Nall%C4%B1han%20K%C4%B1rsal%20Turizm%20Projesi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55" y="0"/>
            <a:ext cx="4393046" cy="393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nkaraka.org.tr/tr/images/content/news/contentpage/big/2012.11.15-Nall%C4%B1han%20K%C4%B1rsal%20Turizm%20Projesi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2" y="3501008"/>
            <a:ext cx="4780578" cy="33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0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nkaraka.org.tr/tr/images/content/news/contentpage/big/2013.10.26-sta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1"/>
            <a:ext cx="914019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nkaraka.org.tr/tr/images/content/news/contentpage/big/03032012-StarAnkar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407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8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TURİZM İŞLETMECİSİ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r>
              <a:rPr lang="tr-TR" b="1" dirty="0" smtClean="0"/>
              <a:t>Turizm alanında </a:t>
            </a:r>
            <a:r>
              <a:rPr lang="tr-TR" b="1" dirty="0" smtClean="0">
                <a:solidFill>
                  <a:srgbClr val="C00000"/>
                </a:solidFill>
              </a:rPr>
              <a:t>(konaklama,  seyahat acenteleri vb)</a:t>
            </a:r>
            <a:r>
              <a:rPr lang="tr-TR" b="1" dirty="0" smtClean="0"/>
              <a:t> mal ve hizmet üreten işletmelerde üretim, yönetim, insan kaynakları, muhasebe ve  pazarlama konularında çalışan kişidir. .</a:t>
            </a:r>
            <a:endParaRPr lang="tr-T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Kırsal Turizm İşletmeciliği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Kırsalda; alana özgü turistik mal ve hizmetlerin doğrudan veya dolaylı olarak üreticiden, son tüketici olan turiste akışı ve turistik tüketim ihtiyaçlarının karşılanması ile ilgili sistemli faaliyetlerin tümüdür. </a:t>
            </a:r>
          </a:p>
          <a:p>
            <a:r>
              <a:rPr lang="tr-TR" dirty="0" smtClean="0"/>
              <a:t>Kapsam; konaklama, ulaşım, gıda, giyecek, spor, kültürel </a:t>
            </a:r>
            <a:r>
              <a:rPr lang="tr-TR" dirty="0" err="1" smtClean="0"/>
              <a:t>vd</a:t>
            </a:r>
            <a:r>
              <a:rPr lang="tr-TR" dirty="0" smtClean="0"/>
              <a:t>. unsurlar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ydin.tkdk.gov.tr/Duyuru/Images/ayd%C4%B1n%20tkdk%20caf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ydin.tkdk.gov.tr/Duyuru/Images/AYDIN/Yat%C4%B1r%C4%B1m%20Alan%C4%B1%20Resimleri/konaklama%20ve%20yem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08" y="3573017"/>
            <a:ext cx="571500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arimsalhibe.com/wp-content/uploads/kirsal-tkdk-300x1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1"/>
            <a:ext cx="3452308" cy="3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mlakkulisi.com/resim/orjinal/MzIwMzQ3ND-kirsal-turizm-tesisi-ne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356388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7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4714908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KIRSAL TURİZM İŞLETMECİSİ </a:t>
            </a:r>
            <a:r>
              <a:rPr lang="tr-TR" sz="4000" b="1" dirty="0" smtClean="0">
                <a:solidFill>
                  <a:srgbClr val="FF0000"/>
                </a:solidFill>
              </a:rPr>
              <a:t/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4000" b="1" dirty="0" smtClean="0">
                <a:solidFill>
                  <a:srgbClr val="FF0000"/>
                </a:solidFill>
              </a:rPr>
              <a:t/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4000" b="1" dirty="0" smtClean="0">
                <a:solidFill>
                  <a:srgbClr val="C00000"/>
                </a:solidFill>
              </a:rPr>
              <a:t>Kırsal Turizm İşletmecisi, </a:t>
            </a:r>
            <a:r>
              <a:rPr lang="tr-TR" sz="4000" dirty="0" smtClean="0"/>
              <a:t>turizm anlayışına uygun olarak hizmet alıcılarının kırsaldaki ihtiyaçlarını karşılamak üzere çok çeşitli hizmetleri veren kırsalda turistik yerleri yönetecek bilgi ve beceriye sahip kişidir. </a:t>
            </a:r>
            <a:br>
              <a:rPr lang="tr-TR" sz="4000" dirty="0" smtClean="0"/>
            </a:br>
            <a:endParaRPr lang="tr-T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569325" cy="49085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tr-TR" sz="2400" b="1" dirty="0" smtClean="0">
                <a:solidFill>
                  <a:schemeClr val="tx1"/>
                </a:solidFill>
                <a:latin typeface="Comic Sans MS" pitchFamily="66" charset="0"/>
              </a:rPr>
              <a:t>			</a:t>
            </a:r>
            <a:r>
              <a:rPr lang="tr-TR" sz="24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GİRİŞİMCİ?</a:t>
            </a:r>
            <a:r>
              <a:rPr lang="tr-TR" sz="24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tr-TR" sz="24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tr-TR" sz="2400" b="1" dirty="0" smtClean="0">
                <a:latin typeface="+mn-lt"/>
                <a:cs typeface="Arial" pitchFamily="34" charset="0"/>
              </a:rPr>
              <a:t>Üretim faktörlerini bir araya getirerek ekonomik mal ve hizmet üretimi için gerekli girişimi başlatan, ayrıca üretim için gerekli finansman kaynaklarını ve üretimin değerlendirileceği pazarları bulan kişidir.</a:t>
            </a:r>
            <a:br>
              <a:rPr lang="tr-TR" sz="2400" b="1" dirty="0" smtClean="0">
                <a:latin typeface="+mn-lt"/>
                <a:cs typeface="Arial" pitchFamily="34" charset="0"/>
              </a:rPr>
            </a:br>
            <a:r>
              <a:rPr lang="tr-TR" sz="2400" b="1" dirty="0" smtClean="0">
                <a:latin typeface="+mn-lt"/>
                <a:cs typeface="Arial" pitchFamily="34" charset="0"/>
              </a:rPr>
              <a:t/>
            </a:r>
            <a:br>
              <a:rPr lang="tr-TR" sz="2400" b="1" dirty="0" smtClean="0">
                <a:latin typeface="+mn-lt"/>
                <a:cs typeface="Arial" pitchFamily="34" charset="0"/>
              </a:rPr>
            </a:br>
            <a:r>
              <a:rPr lang="tr-TR" sz="2000" b="1" u="sng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Veya, girişimci;</a:t>
            </a:r>
            <a:br>
              <a:rPr lang="tr-TR" sz="2000" b="1" u="sng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tr-TR" sz="2000" b="1" dirty="0" smtClean="0">
                <a:latin typeface="+mn-lt"/>
                <a:cs typeface="Arial" pitchFamily="34" charset="0"/>
              </a:rPr>
              <a:t/>
            </a:r>
            <a:br>
              <a:rPr lang="tr-TR" sz="2000" b="1" dirty="0" smtClean="0">
                <a:latin typeface="+mn-lt"/>
                <a:cs typeface="Arial" pitchFamily="34" charset="0"/>
              </a:rPr>
            </a:br>
            <a:r>
              <a:rPr lang="tr-TR" sz="2000" b="1" dirty="0" smtClean="0">
                <a:latin typeface="+mn-lt"/>
                <a:cs typeface="Arial" pitchFamily="34" charset="0"/>
              </a:rPr>
              <a:t>*sürekli olarak piyasayı gözleyip, talep açıklarını yakalayan,</a:t>
            </a:r>
            <a:br>
              <a:rPr lang="tr-TR" sz="2000" b="1" dirty="0" smtClean="0">
                <a:latin typeface="+mn-lt"/>
                <a:cs typeface="Arial" pitchFamily="34" charset="0"/>
              </a:rPr>
            </a:br>
            <a:r>
              <a:rPr lang="tr-TR" sz="20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*yeni talepler yaratan,</a:t>
            </a:r>
            <a:r>
              <a:rPr lang="tr-TR" sz="2000" b="1" dirty="0" smtClean="0">
                <a:latin typeface="+mn-lt"/>
                <a:cs typeface="Arial" pitchFamily="34" charset="0"/>
              </a:rPr>
              <a:t/>
            </a:r>
            <a:br>
              <a:rPr lang="tr-TR" sz="2000" b="1" dirty="0" smtClean="0">
                <a:latin typeface="+mn-lt"/>
                <a:cs typeface="Arial" pitchFamily="34" charset="0"/>
              </a:rPr>
            </a:br>
            <a:r>
              <a:rPr lang="tr-TR" sz="2000" b="1" dirty="0" smtClean="0">
                <a:latin typeface="+mn-lt"/>
                <a:cs typeface="Arial" pitchFamily="34" charset="0"/>
              </a:rPr>
              <a:t>*talepteki gelişmeleri zamanında fark eden,</a:t>
            </a:r>
            <a:br>
              <a:rPr lang="tr-TR" sz="2000" b="1" dirty="0" smtClean="0">
                <a:latin typeface="+mn-lt"/>
                <a:cs typeface="Arial" pitchFamily="34" charset="0"/>
              </a:rPr>
            </a:br>
            <a:r>
              <a:rPr lang="tr-TR" sz="20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*kaynakları bir araya getirerek üretim birimleri kuran,</a:t>
            </a:r>
            <a:br>
              <a:rPr lang="tr-TR" sz="20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tr-TR" sz="20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rekabetten kaçmayan,</a:t>
            </a:r>
            <a:br>
              <a:rPr lang="tr-TR" sz="20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tr-TR" sz="2000" b="1" dirty="0" smtClean="0">
                <a:latin typeface="+mn-lt"/>
                <a:cs typeface="Arial" pitchFamily="34" charset="0"/>
              </a:rPr>
              <a:t>*</a:t>
            </a:r>
            <a:r>
              <a:rPr lang="tr-TR" sz="20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sorumluluk üstlenmekten çekinmeyen, atak ve yaratıcı kişilerdir.</a:t>
            </a:r>
            <a:br>
              <a:rPr lang="tr-TR" sz="20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tr-TR" sz="2000" b="1" dirty="0" smtClean="0">
                <a:latin typeface="+mn-lt"/>
                <a:cs typeface="Arial" pitchFamily="34" charset="0"/>
              </a:rPr>
              <a:t/>
            </a:r>
            <a:br>
              <a:rPr lang="tr-TR" sz="2000" b="1" dirty="0" smtClean="0">
                <a:latin typeface="+mn-lt"/>
                <a:cs typeface="Arial" pitchFamily="34" charset="0"/>
              </a:rPr>
            </a:br>
            <a:r>
              <a:rPr lang="tr-TR" sz="27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Soru: Kırsal turizm açısından girişimci kimdir?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b="1" dirty="0" smtClean="0">
                <a:latin typeface="+mn-lt"/>
              </a:rPr>
              <a:t>GİRİŞİMCİ DÜŞÜNCENİN TEMEL BİLEŞENLERİ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Yenilikçi ve Yaratıcı Olma</a:t>
            </a:r>
            <a:endParaRPr lang="tr-TR" sz="28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Risk Alma</a:t>
            </a:r>
            <a:endParaRPr lang="tr-TR" sz="28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Öncü Olma</a:t>
            </a:r>
            <a:endParaRPr lang="tr-TR" sz="28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Rekabetçi Düşünme</a:t>
            </a:r>
          </a:p>
          <a:p>
            <a:pPr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Pazar Yaratma</a:t>
            </a:r>
          </a:p>
          <a:p>
            <a:pPr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Çevre duyarlılığı</a:t>
            </a:r>
          </a:p>
          <a:p>
            <a:pPr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Çalışana saygı</a:t>
            </a:r>
            <a:endParaRPr lang="tr-TR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newsite.mit.edu.mk/wp-content/uploads/2015/09/faculty-of-tourism-manageme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5295172" cy="46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3600" dirty="0" smtClean="0">
                <a:latin typeface="Comic Sans MS" pitchFamily="66" charset="0"/>
              </a:rPr>
              <a:t>Kırsal turizm girişimciliğinde dikkate alınması gereken noktalar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0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Kim hizmet sunacak?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b="1" dirty="0" smtClean="0">
                <a:effectLst/>
                <a:latin typeface="Comic Sans MS" pitchFamily="66" charset="0"/>
              </a:rPr>
              <a:t>Üretilecek malı kim üretecek? Veya, sunulacak hizmeti kim sunacak?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Üretilecek malın üretimi nasıl olacak?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b="1" dirty="0" smtClean="0">
                <a:effectLst/>
                <a:latin typeface="Comic Sans MS" pitchFamily="66" charset="0"/>
              </a:rPr>
              <a:t>Üretilecek ürünün, sunulacak hizmetin standartlara uygunluğu nedir, nasıl sağlanacak?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Üretilecek malı, sunulacak hizmeti diğerlerinden ayıran özellikler, üstün ve zayıf yönleri nelerdir?</a:t>
            </a:r>
          </a:p>
          <a:p>
            <a:pPr>
              <a:lnSpc>
                <a:spcPct val="80000"/>
              </a:lnSpc>
            </a:pPr>
            <a:r>
              <a:rPr lang="tr-TR" sz="2000" b="1" dirty="0" smtClean="0">
                <a:effectLst/>
                <a:latin typeface="Comic Sans MS" pitchFamily="66" charset="0"/>
              </a:rPr>
              <a:t>Üretilecek </a:t>
            </a:r>
            <a:r>
              <a:rPr lang="tr-TR" sz="2000" b="1" dirty="0">
                <a:latin typeface="Comic Sans MS" pitchFamily="66" charset="0"/>
              </a:rPr>
              <a:t>malın, sunulacak hizmetin </a:t>
            </a:r>
            <a:r>
              <a:rPr lang="tr-TR" sz="2000" b="1" dirty="0" smtClean="0">
                <a:effectLst/>
                <a:latin typeface="Comic Sans MS" pitchFamily="66" charset="0"/>
              </a:rPr>
              <a:t>maliyeti nedir?</a:t>
            </a:r>
          </a:p>
          <a:p>
            <a:pPr>
              <a:lnSpc>
                <a:spcPct val="80000"/>
              </a:lnSpc>
            </a:pPr>
            <a:r>
              <a:rPr lang="tr-TR" sz="20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Üretilecek malın, </a:t>
            </a:r>
            <a:r>
              <a:rPr lang="tr-TR" sz="2000" b="1" dirty="0">
                <a:solidFill>
                  <a:srgbClr val="C00000"/>
                </a:solidFill>
                <a:latin typeface="Comic Sans MS" pitchFamily="66" charset="0"/>
              </a:rPr>
              <a:t>sunulacak hizmetin</a:t>
            </a:r>
            <a:r>
              <a:rPr lang="tr-TR" sz="20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fiyatı nedir?</a:t>
            </a:r>
          </a:p>
          <a:p>
            <a:pPr>
              <a:lnSpc>
                <a:spcPct val="80000"/>
              </a:lnSpc>
            </a:pPr>
            <a:r>
              <a:rPr lang="tr-TR" sz="2000" b="1" dirty="0" smtClean="0">
                <a:effectLst/>
                <a:latin typeface="Comic Sans MS" pitchFamily="66" charset="0"/>
              </a:rPr>
              <a:t>Üretilecek </a:t>
            </a:r>
            <a:r>
              <a:rPr lang="tr-TR" sz="2000" b="1" dirty="0">
                <a:latin typeface="Comic Sans MS" pitchFamily="66" charset="0"/>
              </a:rPr>
              <a:t>malın, sunulacak hizmetin </a:t>
            </a:r>
            <a:r>
              <a:rPr lang="tr-TR" sz="2000" b="1" dirty="0" smtClean="0">
                <a:effectLst/>
                <a:latin typeface="Comic Sans MS" pitchFamily="66" charset="0"/>
              </a:rPr>
              <a:t>hedef müşteri kitlesi kimlerdir?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Üretilecek malın tanıtımı nasıl yapılacak?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b="1" dirty="0" smtClean="0">
                <a:effectLst/>
                <a:latin typeface="Comic Sans MS" pitchFamily="66" charset="0"/>
              </a:rPr>
              <a:t>Üretilecek malın pazarlaması ve pazarlama örgütlenmesi nasıl olacak?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Çevreye, doğaya nasıl duyarlı olunacak?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b="1" dirty="0" smtClean="0">
                <a:latin typeface="Comic Sans MS" pitchFamily="66" charset="0"/>
              </a:rPr>
              <a:t>Kültürel, gelenekler değerler nasıl korunacak?</a:t>
            </a:r>
            <a:endParaRPr lang="tr-TR" sz="2000" b="1" dirty="0" smtClean="0">
              <a:effectLst/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b="1" dirty="0" smtClean="0">
                <a:effectLst/>
                <a:latin typeface="Comic Sans MS" pitchFamily="66" charset="0"/>
              </a:rPr>
              <a:t>…………………………..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b="1" dirty="0" smtClean="0">
                <a:effectLst/>
                <a:latin typeface="Comic Sans MS" pitchFamily="66" charset="0"/>
              </a:rPr>
              <a:t>…………………………..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2700" b="1" dirty="0" smtClean="0">
                <a:effectLst/>
                <a:latin typeface="Comic Sans MS" pitchFamily="66" charset="0"/>
              </a:rPr>
              <a:t>Kırsal Turizm ile İlgili Olarak Pazar Hakkında Bilgi Sahibi Olmak İçin;</a:t>
            </a:r>
            <a:r>
              <a:rPr lang="tr-TR" sz="3200" dirty="0" smtClean="0">
                <a:effectLst/>
                <a:latin typeface="Comic Sans MS" pitchFamily="66" charset="0"/>
              </a:rPr>
              <a:t/>
            </a:r>
            <a:br>
              <a:rPr lang="tr-TR" sz="3200" dirty="0" smtClean="0">
                <a:effectLst/>
                <a:latin typeface="Comic Sans MS" pitchFamily="66" charset="0"/>
              </a:rPr>
            </a:br>
            <a:endParaRPr lang="tr-TR" sz="3200" dirty="0" smtClean="0">
              <a:effectLst/>
              <a:latin typeface="Comic Sans MS" pitchFamily="66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2800" b="1" dirty="0" smtClean="0">
                <a:solidFill>
                  <a:srgbClr val="C00000"/>
                </a:solidFill>
                <a:effectLst/>
              </a:rPr>
              <a:t>“Kimler”  </a:t>
            </a:r>
            <a:r>
              <a:rPr lang="tr-TR" sz="2800" b="1" dirty="0" smtClean="0">
                <a:effectLst/>
              </a:rPr>
              <a:t>kırsal turizme yönelik talebi oluşturuyor?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1" dirty="0" smtClean="0">
                <a:solidFill>
                  <a:srgbClr val="C00000"/>
                </a:solidFill>
                <a:effectLst/>
              </a:rPr>
              <a:t>“Kimler” </a:t>
            </a:r>
            <a:r>
              <a:rPr lang="tr-TR" sz="2800" b="1" dirty="0" smtClean="0">
                <a:effectLst/>
              </a:rPr>
              <a:t>kırsal turizme yönelik mal veriyor-hizmet sunuyor?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1" dirty="0" smtClean="0">
                <a:solidFill>
                  <a:srgbClr val="C00000"/>
                </a:solidFill>
                <a:effectLst/>
              </a:rPr>
              <a:t>“Turist”  tarafından hangi </a:t>
            </a:r>
            <a:r>
              <a:rPr lang="tr-TR" sz="2800" b="1" dirty="0" smtClean="0">
                <a:effectLst/>
              </a:rPr>
              <a:t>mallar?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1" dirty="0" smtClean="0">
                <a:solidFill>
                  <a:srgbClr val="C00000"/>
                </a:solidFill>
                <a:effectLst/>
              </a:rPr>
              <a:t>“Niçin” </a:t>
            </a:r>
            <a:r>
              <a:rPr lang="tr-TR" sz="2800" b="1" dirty="0" smtClean="0">
                <a:effectLst/>
              </a:rPr>
              <a:t>bu mallar, hizmetler satın alınıyor?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1" dirty="0" smtClean="0">
                <a:solidFill>
                  <a:srgbClr val="C00000"/>
                </a:solidFill>
                <a:effectLst/>
              </a:rPr>
              <a:t>“Nasıl” </a:t>
            </a:r>
            <a:r>
              <a:rPr lang="tr-TR" sz="2800" b="1" dirty="0" smtClean="0">
                <a:effectLst/>
              </a:rPr>
              <a:t>mallar satın alınıyor?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«Hangi» </a:t>
            </a:r>
            <a:r>
              <a:rPr lang="tr-TR" sz="2800" b="1" dirty="0" smtClean="0"/>
              <a:t>hizmetler talep ediliyor?</a:t>
            </a:r>
            <a:endParaRPr lang="tr-TR" sz="2800" b="1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1" dirty="0" smtClean="0">
                <a:solidFill>
                  <a:srgbClr val="C00000"/>
                </a:solidFill>
                <a:effectLst/>
              </a:rPr>
              <a:t>“Nereden” </a:t>
            </a:r>
            <a:r>
              <a:rPr lang="tr-TR" sz="2800" b="1" dirty="0" smtClean="0">
                <a:effectLst/>
              </a:rPr>
              <a:t>mallar satın alınıyor?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“Ulaşım” </a:t>
            </a:r>
            <a:r>
              <a:rPr lang="tr-TR" sz="2800" b="1" dirty="0" smtClean="0"/>
              <a:t>nasıl sağlanıyor?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1" dirty="0" smtClean="0">
                <a:solidFill>
                  <a:srgbClr val="C00000"/>
                </a:solidFill>
                <a:effectLst/>
              </a:rPr>
              <a:t>“Kırsalda yaşayan” </a:t>
            </a:r>
            <a:r>
              <a:rPr lang="tr-TR" sz="2800" b="1" dirty="0" err="1" smtClean="0">
                <a:effectLst/>
              </a:rPr>
              <a:t>ların</a:t>
            </a:r>
            <a:r>
              <a:rPr lang="tr-TR" sz="2800" b="1" dirty="0" smtClean="0">
                <a:effectLst/>
              </a:rPr>
              <a:t> ilgisi nasıl?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sz="2800" b="1" dirty="0" smtClean="0">
              <a:effectLst/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r-TR" sz="2800" b="1" dirty="0" smtClean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310</Words>
  <Application>Microsoft Office PowerPoint</Application>
  <PresentationFormat>Ekran Gösterisi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KIRSAL TURİZM İŞLETMECİLİĞİ  ve   GİRİŞİMCİLİĞİ </vt:lpstr>
      <vt:lpstr>TURİZM İŞLETMECİSİ   Turizm alanında (konaklama,  seyahat acenteleri vb) mal ve hizmet üreten işletmelerde üretim, yönetim, insan kaynakları, muhasebe ve  pazarlama konularında çalışan kişidir. .</vt:lpstr>
      <vt:lpstr>Kırsal Turizm İşletmeciliği</vt:lpstr>
      <vt:lpstr>PowerPoint Sunusu</vt:lpstr>
      <vt:lpstr>KIRSAL TURİZM İŞLETMECİSİ   Kırsal Turizm İşletmecisi, turizm anlayışına uygun olarak hizmet alıcılarının kırsaldaki ihtiyaçlarını karşılamak üzere çok çeşitli hizmetleri veren kırsalda turistik yerleri yönetecek bilgi ve beceriye sahip kişidir.  </vt:lpstr>
      <vt:lpstr>   GİRİŞİMCİ? Üretim faktörlerini bir araya getirerek ekonomik mal ve hizmet üretimi için gerekli girişimi başlatan, ayrıca üretim için gerekli finansman kaynaklarını ve üretimin değerlendirileceği pazarları bulan kişidir.  Veya, girişimci;  *sürekli olarak piyasayı gözleyip, talep açıklarını yakalayan, *yeni talepler yaratan, *talepteki gelişmeleri zamanında fark eden, *kaynakları bir araya getirerek üretim birimleri kuran, rekabetten kaçmayan, *sorumluluk üstlenmekten çekinmeyen, atak ve yaratıcı kişilerdir.  Soru: Kırsal turizm açısından girişimci kimdir?</vt:lpstr>
      <vt:lpstr>GİRİŞİMCİ DÜŞÜNCENİN TEMEL BİLEŞENLERİ</vt:lpstr>
      <vt:lpstr>Kırsal turizm girişimciliğinde dikkate alınması gereken noktalar</vt:lpstr>
      <vt:lpstr>Kırsal Turizm ile İlgili Olarak Pazar Hakkında Bilgi Sahibi Olmak İçin; </vt:lpstr>
      <vt:lpstr>İyi bir kırsal turizm girişimcilik stratejisi için; 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Turizm Nedir?</dc:title>
  <dc:creator>BULENT</dc:creator>
  <cp:lastModifiedBy>user</cp:lastModifiedBy>
  <cp:revision>55</cp:revision>
  <dcterms:created xsi:type="dcterms:W3CDTF">2013-10-01T13:43:33Z</dcterms:created>
  <dcterms:modified xsi:type="dcterms:W3CDTF">2016-10-03T09:54:42Z</dcterms:modified>
</cp:coreProperties>
</file>