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2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63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pPr/>
              <a:t>21.11.2018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DC997-4B50-46C8-B079-FFD4369E4E2D}" type="datetime1">
              <a:rPr lang="tr-TR" smtClean="0"/>
              <a:pPr/>
              <a:t>21.11.2018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6CDF7-82FC-4FBE-9835-E849DB7F2DD5}" type="datetime1">
              <a:rPr lang="tr-TR" smtClean="0"/>
              <a:pPr/>
              <a:t>21.11.2018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90448-9B3D-4944-814E-E646D93FE87B}" type="datetime1">
              <a:rPr lang="tr-TR" smtClean="0"/>
              <a:pPr/>
              <a:t>21.11.2018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C18EC-265B-4107-890B-23A0EA76E374}" type="datetime1">
              <a:rPr lang="tr-TR" smtClean="0"/>
              <a:pPr/>
              <a:t>21.11.2018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2E1EA-9731-484C-88AE-3FBA04BD7F11}" type="datetime1">
              <a:rPr lang="tr-TR" smtClean="0"/>
              <a:pPr/>
              <a:t>21.11.2018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219F7-A41D-4DEE-8D66-DCC28A7E55CA}" type="datetime1">
              <a:rPr lang="tr-TR" smtClean="0"/>
              <a:pPr/>
              <a:t>21.11.2018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BA49-BE9A-4FA7-93CD-8ADCB1FB41E5}" type="datetime1">
              <a:rPr lang="tr-TR" smtClean="0"/>
              <a:pPr/>
              <a:t>21.11.2018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01A01-1C6B-435D-91EF-0607B1FC216A}" type="datetime1">
              <a:rPr lang="tr-TR" smtClean="0"/>
              <a:pPr/>
              <a:t>21.11.2018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A93FC-19DC-4A89-8730-E283A9756DC7}" type="datetime1">
              <a:rPr lang="tr-TR" smtClean="0"/>
              <a:pPr/>
              <a:t>21.11.2018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F7201-0A95-4AF3-87EC-C6B326E4AEF1}" type="datetime1">
              <a:rPr lang="tr-TR" smtClean="0"/>
              <a:pPr/>
              <a:t>21.11.2018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096A3-4354-4816-B43A-C9BFCF37E137}" type="datetime1">
              <a:rPr lang="tr-TR" smtClean="0"/>
              <a:pPr/>
              <a:t>21.11.2018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8A49D-3F6D-4DF4-9BFB-0B61BCF36E5A}" type="datetime1">
              <a:rPr lang="tr-TR" smtClean="0"/>
              <a:pPr/>
              <a:t>21.11.2018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/>
              <a:t>ELE322 </a:t>
            </a:r>
            <a:br>
              <a:rPr lang="tr-TR" sz="5400" dirty="0"/>
            </a:br>
            <a:r>
              <a:rPr lang="tr-TR" sz="5400" dirty="0"/>
              <a:t>COMMUNICATION THEORY – 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ELE322 </a:t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8</a:t>
            </a:r>
          </a:p>
          <a:p>
            <a:pPr marL="0" indent="0">
              <a:buNone/>
            </a:pPr>
            <a:r>
              <a:rPr lang="tr-TR" dirty="0"/>
              <a:t>CONTINUOUS WAVE MODULATION:</a:t>
            </a:r>
          </a:p>
          <a:p>
            <a:pPr marL="0" indent="0" algn="ctr">
              <a:buNone/>
            </a:pPr>
            <a:r>
              <a:rPr lang="tr-TR" sz="2400" dirty="0"/>
              <a:t>QUADRATURE AMPLITUDE MODULATION (QAM)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762867" y="480114"/>
            <a:ext cx="91443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>
                <a:latin typeface="+mj-lt"/>
              </a:rPr>
              <a:t>QUADRATURE AMPLITUDE MODULATION (QAM)</a:t>
            </a:r>
          </a:p>
        </p:txBody>
      </p:sp>
      <p:sp>
        <p:nvSpPr>
          <p:cNvPr id="4" name="3 Dikdörtgen"/>
          <p:cNvSpPr/>
          <p:nvPr/>
        </p:nvSpPr>
        <p:spPr>
          <a:xfrm>
            <a:off x="851338" y="1429095"/>
            <a:ext cx="1042626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err="1"/>
              <a:t>Quadrature</a:t>
            </a:r>
            <a:r>
              <a:rPr lang="tr-TR" sz="2800" dirty="0"/>
              <a:t> </a:t>
            </a:r>
            <a:r>
              <a:rPr lang="tr-TR" sz="2800" dirty="0" err="1"/>
              <a:t>amplitude</a:t>
            </a:r>
            <a:r>
              <a:rPr lang="tr-TR" sz="2800" dirty="0"/>
              <a:t> </a:t>
            </a:r>
            <a:r>
              <a:rPr lang="tr-TR" sz="2800" dirty="0" err="1"/>
              <a:t>modulation</a:t>
            </a:r>
            <a:r>
              <a:rPr lang="en-US" sz="2800" dirty="0"/>
              <a:t>, also known as </a:t>
            </a:r>
            <a:r>
              <a:rPr lang="tr-TR" sz="2800" dirty="0"/>
              <a:t>q</a:t>
            </a:r>
            <a:r>
              <a:rPr lang="en-US" sz="2800" dirty="0" err="1"/>
              <a:t>uadrature</a:t>
            </a:r>
            <a:r>
              <a:rPr lang="en-US" sz="2800" dirty="0"/>
              <a:t>-carrier</a:t>
            </a:r>
            <a:r>
              <a:rPr lang="tr-TR" sz="2800" dirty="0"/>
              <a:t> </a:t>
            </a:r>
            <a:r>
              <a:rPr lang="en-US" sz="2800" dirty="0"/>
              <a:t>multiplexing</a:t>
            </a:r>
            <a:r>
              <a:rPr lang="tr-TR" sz="2800" i="1" dirty="0"/>
              <a:t> </a:t>
            </a:r>
            <a:r>
              <a:rPr lang="en-US" sz="2800" dirty="0"/>
              <a:t>(QAM), utilizes carrier phase shifting and synchronous</a:t>
            </a:r>
            <a:r>
              <a:rPr lang="tr-TR" sz="2800" dirty="0"/>
              <a:t> </a:t>
            </a:r>
            <a:r>
              <a:rPr lang="en-US" sz="2800" dirty="0"/>
              <a:t>detection to permit two DSB</a:t>
            </a:r>
            <a:r>
              <a:rPr lang="tr-TR" sz="2800" dirty="0"/>
              <a:t> </a:t>
            </a:r>
            <a:r>
              <a:rPr lang="en-US" sz="2800" dirty="0"/>
              <a:t>signals to occupy the same frequency</a:t>
            </a:r>
            <a:r>
              <a:rPr lang="tr-TR" sz="2800" dirty="0"/>
              <a:t> </a:t>
            </a:r>
            <a:r>
              <a:rPr lang="en-US" sz="2800" dirty="0"/>
              <a:t>band.</a:t>
            </a:r>
            <a:endParaRPr lang="tr-TR" sz="2800" dirty="0"/>
          </a:p>
          <a:p>
            <a:endParaRPr lang="tr-T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Quadrature</a:t>
            </a:r>
            <a:r>
              <a:rPr lang="en-US" sz="2800" dirty="0"/>
              <a:t>-carrier multiplexer is therefore a </a:t>
            </a:r>
            <a:r>
              <a:rPr lang="en-US" sz="2800" i="1" dirty="0"/>
              <a:t>bandwidth-conservation system.</a:t>
            </a:r>
            <a:endParaRPr lang="tr-T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552664" y="459094"/>
            <a:ext cx="91443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>
                <a:latin typeface="+mj-lt"/>
              </a:rPr>
              <a:t>QUADRATURE AMPLITUDE MODULATION (QAM)</a:t>
            </a:r>
          </a:p>
        </p:txBody>
      </p:sp>
      <p:sp>
        <p:nvSpPr>
          <p:cNvPr id="7" name="6 Dikdörtgen"/>
          <p:cNvSpPr/>
          <p:nvPr/>
        </p:nvSpPr>
        <p:spPr>
          <a:xfrm>
            <a:off x="859453" y="1646756"/>
            <a:ext cx="1107077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 block diagram of this system is shown in</a:t>
            </a:r>
            <a:r>
              <a:rPr lang="tr-TR" sz="2800" dirty="0"/>
              <a:t> </a:t>
            </a:r>
            <a:r>
              <a:rPr lang="tr-TR" sz="2800" dirty="0" err="1"/>
              <a:t>Fig</a:t>
            </a:r>
            <a:r>
              <a:rPr lang="tr-TR" sz="2800" dirty="0"/>
              <a:t>. 3.17 (</a:t>
            </a:r>
            <a:r>
              <a:rPr lang="tr-TR" sz="2800" dirty="0" err="1"/>
              <a:t>Haykin</a:t>
            </a:r>
            <a:r>
              <a:rPr lang="tr-TR" sz="2800" dirty="0"/>
              <a:t>, </a:t>
            </a:r>
            <a:r>
              <a:rPr lang="tr-TR" sz="2800" dirty="0" err="1"/>
              <a:t>page</a:t>
            </a:r>
            <a:r>
              <a:rPr lang="tr-TR" sz="2800" dirty="0"/>
              <a:t> 121) </a:t>
            </a:r>
          </a:p>
          <a:p>
            <a:endParaRPr lang="tr-T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The transmitter part of the system,</a:t>
            </a:r>
            <a:r>
              <a:rPr lang="tr-TR" sz="2800" dirty="0"/>
              <a:t> </a:t>
            </a:r>
            <a:r>
              <a:rPr lang="en-US" sz="2800" dirty="0"/>
              <a:t>shown in Fig. 3.17(</a:t>
            </a:r>
            <a:r>
              <a:rPr lang="en-US" sz="2800" i="1" dirty="0"/>
              <a:t>a), involves the use</a:t>
            </a:r>
            <a:r>
              <a:rPr lang="tr-TR" sz="2800" i="1" dirty="0"/>
              <a:t> </a:t>
            </a:r>
            <a:r>
              <a:rPr lang="en-US" sz="2800" i="1" dirty="0"/>
              <a:t>of two separate product modulators that are</a:t>
            </a:r>
            <a:r>
              <a:rPr lang="tr-TR" sz="2800" i="1" dirty="0"/>
              <a:t> </a:t>
            </a:r>
            <a:r>
              <a:rPr lang="en-US" sz="2800" dirty="0"/>
              <a:t>supplied with two carrier</a:t>
            </a:r>
            <a:r>
              <a:rPr lang="tr-TR" sz="2800" dirty="0"/>
              <a:t> </a:t>
            </a:r>
            <a:r>
              <a:rPr lang="en-US" sz="2800" dirty="0"/>
              <a:t>waves of the same frequency but differing in phase by</a:t>
            </a:r>
            <a:r>
              <a:rPr lang="tr-TR" sz="2800" dirty="0"/>
              <a:t> 90 </a:t>
            </a:r>
            <a:r>
              <a:rPr lang="tr-TR" sz="2800" dirty="0" err="1"/>
              <a:t>degrees</a:t>
            </a:r>
            <a:r>
              <a:rPr lang="tr-TR" sz="2800" dirty="0"/>
              <a:t>.</a:t>
            </a:r>
          </a:p>
          <a:p>
            <a:endParaRPr lang="tr-TR" sz="2800" dirty="0"/>
          </a:p>
          <a:p>
            <a:endParaRPr lang="tr-TR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552664" y="459094"/>
            <a:ext cx="91443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>
                <a:latin typeface="+mj-lt"/>
              </a:rPr>
              <a:t>QUADRATURE AMPLITUDE MODULATION (QAM)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3 Dikdörtgen"/>
              <p:cNvSpPr/>
              <p:nvPr/>
            </p:nvSpPr>
            <p:spPr>
              <a:xfrm>
                <a:off x="714702" y="1558949"/>
                <a:ext cx="10436774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The transmitted signal </a:t>
                </a:r>
                <a:r>
                  <a:rPr lang="tr-TR" sz="2800" dirty="0"/>
                  <a:t>s(t) </a:t>
                </a:r>
                <a:r>
                  <a:rPr lang="en-US" sz="2800" dirty="0"/>
                  <a:t>consists of the sum of these two product modulator</a:t>
                </a:r>
                <a:r>
                  <a:rPr lang="tr-TR" sz="2800" dirty="0"/>
                  <a:t> </a:t>
                </a:r>
                <a:r>
                  <a:rPr lang="tr-TR" sz="2800" dirty="0" err="1"/>
                  <a:t>outputs</a:t>
                </a:r>
                <a:r>
                  <a:rPr lang="tr-TR" sz="2800" dirty="0"/>
                  <a:t>, as </a:t>
                </a:r>
                <a:r>
                  <a:rPr lang="tr-TR" sz="2800" dirty="0" err="1"/>
                  <a:t>shown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by</a:t>
                </a:r>
                <a:endParaRPr lang="tr-TR" sz="2800" dirty="0"/>
              </a:p>
              <a:p>
                <a:endParaRPr lang="tr-TR" sz="2800" dirty="0"/>
              </a:p>
              <a:p>
                <a:pPr algn="ctr"/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sz="2800" dirty="0"/>
                  <a:t> cos(2</a:t>
                </a:r>
                <a14:m>
                  <m:oMath xmlns:m="http://schemas.openxmlformats.org/officeDocument/2006/math">
                    <m:r>
                      <a:rPr lang="tr-TR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)+</m:t>
                    </m:r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sz="2800" dirty="0"/>
                  <a:t> sin(2</a:t>
                </a:r>
                <a14:m>
                  <m:oMath xmlns:m="http://schemas.openxmlformats.org/officeDocument/2006/math"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2800" dirty="0"/>
              </a:p>
            </p:txBody>
          </p:sp>
        </mc:Choice>
        <mc:Fallback>
          <p:sp>
            <p:nvSpPr>
              <p:cNvPr id="4" name="3 Dikdörtgen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702" y="1558949"/>
                <a:ext cx="10436774" cy="1815882"/>
              </a:xfrm>
              <a:prstGeom prst="rect">
                <a:avLst/>
              </a:prstGeom>
              <a:blipFill>
                <a:blip r:embed="rId2"/>
                <a:stretch>
                  <a:fillRect l="-1168" t="-3356" b="-872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5 Dikdörtgen"/>
              <p:cNvSpPr/>
              <p:nvPr/>
            </p:nvSpPr>
            <p:spPr>
              <a:xfrm>
                <a:off x="830316" y="3387749"/>
                <a:ext cx="10068911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tr-TR" sz="2800" dirty="0"/>
              </a:p>
              <a:p>
                <a:r>
                  <a:rPr lang="en-US" sz="2800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sz="2800" dirty="0"/>
                  <a:t> </a:t>
                </a:r>
                <a:r>
                  <a:rPr lang="en-US" sz="2800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sz="2800" dirty="0"/>
                  <a:t> </a:t>
                </a:r>
                <a:r>
                  <a:rPr lang="en-US" sz="2800" dirty="0"/>
                  <a:t>denote the two different message signals applied to the product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modulators</a:t>
                </a:r>
                <a:r>
                  <a:rPr lang="tr-TR" sz="2800" dirty="0"/>
                  <a:t>.</a:t>
                </a:r>
              </a:p>
            </p:txBody>
          </p:sp>
        </mc:Choice>
        <mc:Fallback>
          <p:sp>
            <p:nvSpPr>
              <p:cNvPr id="6" name="5 Dikdörtgen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316" y="3387749"/>
                <a:ext cx="10068911" cy="1384995"/>
              </a:xfrm>
              <a:prstGeom prst="rect">
                <a:avLst/>
              </a:prstGeom>
              <a:blipFill>
                <a:blip r:embed="rId3"/>
                <a:stretch>
                  <a:fillRect l="-1211" b="-1189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552664" y="459094"/>
            <a:ext cx="91443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>
                <a:latin typeface="+mj-lt"/>
              </a:rPr>
              <a:t>QUADRATURE AMPLITUDE MODULATION (QAM)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DEC223F-3000-490C-83D5-9E5AA61CC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487" y="1509758"/>
            <a:ext cx="8201025" cy="24003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D7164890-2602-4DFF-BF39-0F29013E4DC2}"/>
                  </a:ext>
                </a:extLst>
              </p:cNvPr>
              <p:cNvSpPr/>
              <p:nvPr/>
            </p:nvSpPr>
            <p:spPr>
              <a:xfrm>
                <a:off x="2695112" y="3910058"/>
                <a:ext cx="2686975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tr-TR" sz="2400" dirty="0" err="1"/>
                  <a:t>the</a:t>
                </a:r>
                <a:r>
                  <a:rPr lang="tr-TR" sz="2400" dirty="0"/>
                  <a:t> in-</a:t>
                </a:r>
                <a:r>
                  <a:rPr lang="tr-TR" sz="2400" dirty="0" err="1"/>
                  <a:t>phase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component</a:t>
                </a:r>
                <a:endParaRPr lang="tr-TR" sz="2400" dirty="0"/>
              </a:p>
              <a:p>
                <a:pPr algn="ctr"/>
                <a:r>
                  <a:rPr lang="en-US" sz="2400" dirty="0"/>
                  <a:t>of the multiplexed band-pass signal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b="0" i="1" smtClean="0"/>
                      <m:t>𝑠</m:t>
                    </m:r>
                    <m:r>
                      <a:rPr lang="tr-TR" sz="2400" b="0" i="1" smtClean="0"/>
                      <m:t>(</m:t>
                    </m:r>
                    <m:r>
                      <a:rPr lang="tr-TR" sz="2400" b="0" i="1" smtClean="0"/>
                      <m:t>𝑡</m:t>
                    </m:r>
                    <m:r>
                      <a:rPr lang="tr-TR" sz="2400" b="0" i="1" smtClean="0"/>
                      <m:t>)</m:t>
                    </m:r>
                  </m:oMath>
                </a14:m>
                <a:endParaRPr lang="tr-TR" sz="2400" dirty="0"/>
              </a:p>
            </p:txBody>
          </p:sp>
        </mc:Choice>
        <mc:Fallback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D7164890-2602-4DFF-BF39-0F29013E4D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5112" y="3910058"/>
                <a:ext cx="2686975" cy="1938992"/>
              </a:xfrm>
              <a:prstGeom prst="rect">
                <a:avLst/>
              </a:prstGeom>
              <a:blipFill>
                <a:blip r:embed="rId3"/>
                <a:stretch>
                  <a:fillRect t="-2516" r="-1814" b="-345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Dikdörtgen 6">
                <a:extLst>
                  <a:ext uri="{FF2B5EF4-FFF2-40B4-BE49-F238E27FC236}">
                    <a16:creationId xmlns:a16="http://schemas.microsoft.com/office/drawing/2014/main" id="{A202FA94-8BA0-4773-9384-649F9666CC54}"/>
                  </a:ext>
                </a:extLst>
              </p:cNvPr>
              <p:cNvSpPr/>
              <p:nvPr/>
            </p:nvSpPr>
            <p:spPr>
              <a:xfrm>
                <a:off x="6280212" y="3874391"/>
                <a:ext cx="2570826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quadrature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component</a:t>
                </a:r>
                <a:endParaRPr lang="tr-TR" sz="2400" dirty="0"/>
              </a:p>
              <a:p>
                <a:pPr algn="ctr"/>
                <a:r>
                  <a:rPr lang="en-US" sz="2400" dirty="0"/>
                  <a:t>of the multiplexed band-pass signal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i="1"/>
                      <m:t>𝑠</m:t>
                    </m:r>
                    <m:r>
                      <a:rPr lang="tr-TR" sz="2400" i="1"/>
                      <m:t>(</m:t>
                    </m:r>
                    <m:r>
                      <a:rPr lang="tr-TR" sz="2400" i="1"/>
                      <m:t>𝑡</m:t>
                    </m:r>
                    <m:r>
                      <a:rPr lang="tr-TR" sz="2400" i="1"/>
                      <m:t>)</m:t>
                    </m:r>
                  </m:oMath>
                </a14:m>
                <a:endParaRPr lang="tr-TR" sz="2400" dirty="0"/>
              </a:p>
            </p:txBody>
          </p:sp>
        </mc:Choice>
        <mc:Fallback>
          <p:sp>
            <p:nvSpPr>
              <p:cNvPr id="7" name="Dikdörtgen 6">
                <a:extLst>
                  <a:ext uri="{FF2B5EF4-FFF2-40B4-BE49-F238E27FC236}">
                    <a16:creationId xmlns:a16="http://schemas.microsoft.com/office/drawing/2014/main" id="{A202FA94-8BA0-4773-9384-649F9666CC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212" y="3874391"/>
                <a:ext cx="2570826" cy="1938992"/>
              </a:xfrm>
              <a:prstGeom prst="rect">
                <a:avLst/>
              </a:prstGeom>
              <a:blipFill>
                <a:blip r:embed="rId4"/>
                <a:stretch>
                  <a:fillRect l="-948" t="-2516" r="-4265" b="-345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552664" y="459094"/>
            <a:ext cx="91443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>
                <a:latin typeface="+mj-lt"/>
              </a:rPr>
              <a:t>QUADRATURE AMPLITUDE MODULATION (QAM)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5BB588DB-A93F-4200-81B3-9FF614169D52}"/>
                  </a:ext>
                </a:extLst>
              </p:cNvPr>
              <p:cNvSpPr/>
              <p:nvPr/>
            </p:nvSpPr>
            <p:spPr>
              <a:xfrm>
                <a:off x="552664" y="1653395"/>
                <a:ext cx="10428303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multiplexed signal </a:t>
                </a:r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tr-TR" sz="2800" dirty="0"/>
                  <a:t> </a:t>
                </a:r>
                <a:r>
                  <a:rPr lang="en-US" sz="2800" dirty="0"/>
                  <a:t>occupies a channel bandwidth of 2</a:t>
                </a:r>
                <a:r>
                  <a:rPr lang="en-US" sz="2800" i="1" dirty="0"/>
                  <a:t>W</a:t>
                </a:r>
                <a:r>
                  <a:rPr lang="tr-TR" sz="2800" i="1" dirty="0"/>
                  <a:t> </a:t>
                </a:r>
                <a:r>
                  <a:rPr lang="en-US" sz="2800" dirty="0"/>
                  <a:t>centered on</a:t>
                </a:r>
                <a:r>
                  <a:rPr lang="tr-TR" sz="2800" dirty="0"/>
                  <a:t> </a:t>
                </a:r>
                <a:r>
                  <a:rPr lang="en-US" sz="2800" dirty="0"/>
                  <a:t>the carrier frequency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800" dirty="0"/>
                  <a:t> where </a:t>
                </a:r>
                <a:r>
                  <a:rPr lang="en-US" sz="2800" i="1" dirty="0"/>
                  <a:t>W</a:t>
                </a:r>
                <a:r>
                  <a:rPr lang="tr-TR" sz="2800" i="1" dirty="0"/>
                  <a:t> </a:t>
                </a:r>
                <a:r>
                  <a:rPr lang="en-US" sz="2800" dirty="0"/>
                  <a:t>is the message bandwidth, assumed to be common to both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sz="2800" dirty="0"/>
                  <a:t> </a:t>
                </a:r>
                <a:r>
                  <a:rPr lang="en-US" sz="2800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8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5BB588DB-A93F-4200-81B3-9FF614169D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664" y="1653395"/>
                <a:ext cx="10428303" cy="1384995"/>
              </a:xfrm>
              <a:prstGeom prst="rect">
                <a:avLst/>
              </a:prstGeom>
              <a:blipFill>
                <a:blip r:embed="rId2"/>
                <a:stretch>
                  <a:fillRect l="-1053" t="-3965" b="-1189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1738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552664" y="459094"/>
            <a:ext cx="91443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>
                <a:latin typeface="+mj-lt"/>
              </a:rPr>
              <a:t>QUADRATURE AMPLITUDE MODULATION (QAM)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54C1F25D-CA56-42C2-B098-DD0C7A58C976}"/>
              </a:ext>
            </a:extLst>
          </p:cNvPr>
          <p:cNvSpPr/>
          <p:nvPr/>
        </p:nvSpPr>
        <p:spPr>
          <a:xfrm>
            <a:off x="552664" y="1549798"/>
            <a:ext cx="95856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The receiver part of the system is shown in Fig. 3.17(</a:t>
            </a:r>
            <a:r>
              <a:rPr lang="en-US" sz="2800" i="1" dirty="0"/>
              <a:t>b</a:t>
            </a:r>
            <a:r>
              <a:rPr lang="en-US" sz="2800" dirty="0"/>
              <a:t>)</a:t>
            </a:r>
            <a:r>
              <a:rPr lang="tr-TR" sz="2800" dirty="0"/>
              <a:t> (</a:t>
            </a:r>
            <a:r>
              <a:rPr lang="tr-TR" sz="2800" dirty="0" err="1"/>
              <a:t>Haykin</a:t>
            </a:r>
            <a:r>
              <a:rPr lang="tr-TR" sz="2800" dirty="0"/>
              <a:t>, </a:t>
            </a:r>
            <a:r>
              <a:rPr lang="tr-TR" sz="2800" dirty="0" err="1"/>
              <a:t>page</a:t>
            </a:r>
            <a:r>
              <a:rPr lang="tr-TR" sz="2800" dirty="0"/>
              <a:t> 122)</a:t>
            </a:r>
            <a:r>
              <a:rPr lang="en-US" sz="2800" dirty="0"/>
              <a:t>.</a:t>
            </a:r>
            <a:endParaRPr lang="tr-TR" sz="2800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7788B5FA-C1DB-4CE1-8A39-45DB2723550F}"/>
              </a:ext>
            </a:extLst>
          </p:cNvPr>
          <p:cNvSpPr/>
          <p:nvPr/>
        </p:nvSpPr>
        <p:spPr>
          <a:xfrm>
            <a:off x="552664" y="2736502"/>
            <a:ext cx="101449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err="1"/>
              <a:t>Specifically</a:t>
            </a:r>
            <a:r>
              <a:rPr lang="tr-TR" sz="2800" dirty="0"/>
              <a:t>,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multiplexed</a:t>
            </a:r>
            <a:r>
              <a:rPr lang="tr-TR" sz="2800" dirty="0"/>
              <a:t> </a:t>
            </a:r>
            <a:r>
              <a:rPr lang="en-US" sz="2800" dirty="0"/>
              <a:t>signal is applied simultaneously to two separate coherent detectors that are supplied</a:t>
            </a:r>
            <a:r>
              <a:rPr lang="tr-TR" sz="2800" dirty="0"/>
              <a:t> </a:t>
            </a:r>
            <a:r>
              <a:rPr lang="en-US" sz="2800" dirty="0"/>
              <a:t>with two local</a:t>
            </a:r>
            <a:r>
              <a:rPr lang="tr-TR" sz="2800" dirty="0"/>
              <a:t> </a:t>
            </a:r>
            <a:r>
              <a:rPr lang="en-US" sz="2800" dirty="0"/>
              <a:t>carriers of the same frequency, but differing in phase by</a:t>
            </a:r>
            <a:r>
              <a:rPr lang="tr-TR" sz="2800" dirty="0"/>
              <a:t> -90 </a:t>
            </a:r>
            <a:r>
              <a:rPr lang="tr-TR" sz="2800" dirty="0" err="1"/>
              <a:t>degrees</a:t>
            </a:r>
            <a:r>
              <a:rPr lang="tr-TR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27708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552664" y="459094"/>
            <a:ext cx="91443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>
                <a:latin typeface="+mj-lt"/>
              </a:rPr>
              <a:t>QUADRATURE AMPLITUDE MODULATION (QAM)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B185286-2D15-4366-8091-A54C516BA4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0185" y="3045875"/>
            <a:ext cx="3505200" cy="280987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1687F611-F013-4F08-B032-4DEB8C6A95F1}"/>
                  </a:ext>
                </a:extLst>
              </p:cNvPr>
              <p:cNvSpPr txBox="1"/>
              <p:nvPr/>
            </p:nvSpPr>
            <p:spPr>
              <a:xfrm>
                <a:off x="7226429" y="3480047"/>
                <a:ext cx="1296381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sSubSup>
                        <m:sSub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1687F611-F013-4F08-B032-4DEB8C6A95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429" y="3480047"/>
                <a:ext cx="1296381" cy="5186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Metin kutusu 5">
                <a:extLst>
                  <a:ext uri="{FF2B5EF4-FFF2-40B4-BE49-F238E27FC236}">
                    <a16:creationId xmlns:a16="http://schemas.microsoft.com/office/drawing/2014/main" id="{76791D2F-17B3-48A0-9A36-4AE59D8F17F9}"/>
                  </a:ext>
                </a:extLst>
              </p:cNvPr>
              <p:cNvSpPr txBox="1"/>
              <p:nvPr/>
            </p:nvSpPr>
            <p:spPr>
              <a:xfrm>
                <a:off x="7235307" y="4700688"/>
                <a:ext cx="1301703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sSubSup>
                        <m:sSub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>
          <p:sp>
            <p:nvSpPr>
              <p:cNvPr id="6" name="Metin kutusu 5">
                <a:extLst>
                  <a:ext uri="{FF2B5EF4-FFF2-40B4-BE49-F238E27FC236}">
                    <a16:creationId xmlns:a16="http://schemas.microsoft.com/office/drawing/2014/main" id="{76791D2F-17B3-48A0-9A36-4AE59D8F1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5307" y="4700688"/>
                <a:ext cx="1301703" cy="5186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Dikdörtgen 6">
                <a:extLst>
                  <a:ext uri="{FF2B5EF4-FFF2-40B4-BE49-F238E27FC236}">
                    <a16:creationId xmlns:a16="http://schemas.microsoft.com/office/drawing/2014/main" id="{1FCA7FD4-D440-4AEE-923E-D07787036604}"/>
                  </a:ext>
                </a:extLst>
              </p:cNvPr>
              <p:cNvSpPr/>
              <p:nvPr/>
            </p:nvSpPr>
            <p:spPr>
              <a:xfrm>
                <a:off x="698376" y="1571400"/>
                <a:ext cx="10647286" cy="1739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output of the top detector is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sSubSup>
                      <m:sSubSup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2800" dirty="0"/>
              </a:p>
              <a:p>
                <a:r>
                  <a:rPr lang="en-US" sz="2800" dirty="0"/>
                  <a:t> </a:t>
                </a:r>
                <a:r>
                  <a:rPr lang="tr-TR" sz="2800" dirty="0"/>
                  <a:t>     </a:t>
                </a:r>
                <a:r>
                  <a:rPr lang="en-US" sz="2800" dirty="0"/>
                  <a:t>whereas the output of the bottom detector</a:t>
                </a:r>
                <a:r>
                  <a:rPr lang="tr-TR" sz="2800" dirty="0"/>
                  <a:t>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sSubSup>
                      <m:sSubSup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2800" dirty="0"/>
              </a:p>
              <a:p>
                <a:endParaRPr lang="tr-TR" sz="2800" dirty="0"/>
              </a:p>
            </p:txBody>
          </p:sp>
        </mc:Choice>
        <mc:Fallback>
          <p:sp>
            <p:nvSpPr>
              <p:cNvPr id="7" name="Dikdörtgen 6">
                <a:extLst>
                  <a:ext uri="{FF2B5EF4-FFF2-40B4-BE49-F238E27FC236}">
                    <a16:creationId xmlns:a16="http://schemas.microsoft.com/office/drawing/2014/main" id="{1FCA7FD4-D440-4AEE-923E-D077870366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376" y="1571400"/>
                <a:ext cx="10647286" cy="1739964"/>
              </a:xfrm>
              <a:prstGeom prst="rect">
                <a:avLst/>
              </a:prstGeom>
              <a:blipFill>
                <a:blip r:embed="rId5"/>
                <a:stretch>
                  <a:fillRect l="-103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4675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</TotalTime>
  <Words>579</Words>
  <Application>Microsoft Office PowerPoint</Application>
  <PresentationFormat>Geniş ekran</PresentationFormat>
  <Paragraphs>53</Paragraphs>
  <Slides>10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Office Teması</vt:lpstr>
      <vt:lpstr>ELE322  COMMUNICATION THEORY – I</vt:lpstr>
      <vt:lpstr>ELE322  COMMUNICATION THEORY - 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gulerhacer13@gmail.com</cp:lastModifiedBy>
  <cp:revision>87</cp:revision>
  <dcterms:created xsi:type="dcterms:W3CDTF">2018-07-07T11:05:27Z</dcterms:created>
  <dcterms:modified xsi:type="dcterms:W3CDTF">2018-11-21T08:50:44Z</dcterms:modified>
</cp:coreProperties>
</file>