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92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295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674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75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7302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80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319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283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59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109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4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43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31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03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701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645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00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ctrTitle"/>
          </p:nvPr>
        </p:nvSpPr>
        <p:spPr>
          <a:xfrm>
            <a:off x="498763" y="997525"/>
            <a:ext cx="8466362" cy="3779854"/>
          </a:xfrm>
        </p:spPr>
        <p:txBody>
          <a:bodyPr>
            <a:noAutofit/>
          </a:bodyPr>
          <a:lstStyle/>
          <a:p>
            <a:pPr algn="ctr"/>
            <a:r>
              <a:rPr lang="tr-TR" sz="7000" i="1" dirty="0">
                <a:latin typeface="Bookman Old Style" panose="020506040505050202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OSMANLI </a:t>
            </a:r>
            <a:r>
              <a:rPr lang="tr-TR" sz="7000" i="1" dirty="0" smtClean="0">
                <a:latin typeface="Bookman Old Style" panose="020506040505050202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TÜRKÇESİ</a:t>
            </a:r>
            <a:br>
              <a:rPr lang="tr-TR" sz="7000" i="1" dirty="0" smtClean="0">
                <a:latin typeface="Bookman Old Style" panose="02050604050505020204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tr-TR" sz="7000" i="1" dirty="0">
                <a:latin typeface="Bookman Old Style" panose="020506040505050202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tr-TR" sz="7000" i="1" dirty="0">
                <a:latin typeface="Bookman Old Style" panose="02050604050505020204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tr-TR" sz="7000" i="1" dirty="0" smtClean="0">
                <a:latin typeface="Bookman Old Style" panose="020506040505050202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ALFABE</a:t>
            </a:r>
            <a:endParaRPr lang="tr-TR" sz="7000" i="1" dirty="0">
              <a:latin typeface="Bookman Old Style" panose="020506040505050202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91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88169" y="657728"/>
            <a:ext cx="6871848" cy="4652211"/>
          </a:xfrm>
        </p:spPr>
        <p:txBody>
          <a:bodyPr>
            <a:normAutofit/>
          </a:bodyPr>
          <a:lstStyle/>
          <a:p>
            <a:r>
              <a:rPr lang="tr-TR" dirty="0"/>
              <a:t>Aynı kelime içinde birden fazla E bulunduğunda </a:t>
            </a:r>
            <a:r>
              <a:rPr lang="tr-TR" dirty="0" smtClean="0"/>
              <a:t>karışıklığı </a:t>
            </a:r>
            <a:r>
              <a:rPr lang="tr-TR" dirty="0"/>
              <a:t>önlemek ve okunuşu kolaylaştırmak için </a:t>
            </a:r>
            <a:r>
              <a:rPr lang="tr-TR" dirty="0" smtClean="0"/>
              <a:t>bazen </a:t>
            </a:r>
            <a:r>
              <a:rPr lang="tr-TR" dirty="0" err="1"/>
              <a:t>hâ</a:t>
            </a:r>
            <a:r>
              <a:rPr lang="tr-TR" dirty="0"/>
              <a:t>-i </a:t>
            </a:r>
            <a:r>
              <a:rPr lang="tr-TR" dirty="0" err="1"/>
              <a:t>resmiyyenin</a:t>
            </a:r>
            <a:r>
              <a:rPr lang="tr-TR" dirty="0"/>
              <a:t> kullanıldığı görülür: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Kelebek   </a:t>
            </a:r>
            <a:r>
              <a:rPr lang="ar-SA" dirty="0" smtClean="0"/>
              <a:t>كلـﻪبك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3816424" y="5445224"/>
            <a:ext cx="5148064" cy="998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Daha fazla örnek için bkz.: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Yılmaz, Ali; Akkuş Mehmet, Güngör, Zülfikar, İslamoğlu, Abdülmecit,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 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Ankara Üniversitesi Uzaktan Eğitim Yayınları, Ankara 2011.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Timurtaş, Faruk Kadri,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Grameri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Alfa, İstanbul 1999.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Develi, Hayati,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Kılavuzu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Kitabevi, İstanbul 2002.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33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İçerik Yer Tutucusu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77014677"/>
              </p:ext>
            </p:extLst>
          </p:nvPr>
        </p:nvGraphicFramePr>
        <p:xfrm>
          <a:off x="308458" y="0"/>
          <a:ext cx="4167946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3973"/>
                <a:gridCol w="2083973"/>
              </a:tblGrid>
              <a:tr h="832040">
                <a:tc>
                  <a:txBody>
                    <a:bodyPr/>
                    <a:lstStyle/>
                    <a:p>
                      <a:pPr algn="ctr"/>
                      <a:r>
                        <a:rPr lang="tr-TR" sz="3800" dirty="0" smtClean="0">
                          <a:latin typeface="Bookman Old Style" panose="02050604050505020204" pitchFamily="18" charset="0"/>
                        </a:rPr>
                        <a:t>elif</a:t>
                      </a:r>
                      <a:endParaRPr lang="tr-TR" sz="3800" dirty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80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ا ء</a:t>
                      </a:r>
                      <a:endParaRPr lang="tr-TR" sz="3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53245">
                <a:tc>
                  <a:txBody>
                    <a:bodyPr/>
                    <a:lstStyle/>
                    <a:p>
                      <a:pPr algn="ctr"/>
                      <a:r>
                        <a:rPr lang="tr-TR" sz="3800" dirty="0" err="1" smtClean="0">
                          <a:latin typeface="Bookman Old Style" panose="02050604050505020204" pitchFamily="18" charset="0"/>
                        </a:rPr>
                        <a:t>Ba</a:t>
                      </a:r>
                      <a:endParaRPr lang="tr-TR" sz="3800" dirty="0" smtClean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80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ب</a:t>
                      </a:r>
                      <a:endParaRPr lang="tr-TR" sz="3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53245">
                <a:tc>
                  <a:txBody>
                    <a:bodyPr/>
                    <a:lstStyle/>
                    <a:p>
                      <a:pPr algn="ctr"/>
                      <a:r>
                        <a:rPr lang="tr-TR" sz="3800" dirty="0" err="1" smtClean="0">
                          <a:latin typeface="Bookman Old Style" panose="02050604050505020204" pitchFamily="18" charset="0"/>
                        </a:rPr>
                        <a:t>Pâ</a:t>
                      </a:r>
                      <a:endParaRPr lang="tr-TR" sz="3800" dirty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80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پ</a:t>
                      </a:r>
                      <a:endParaRPr lang="tr-TR" sz="3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53245">
                <a:tc>
                  <a:txBody>
                    <a:bodyPr/>
                    <a:lstStyle/>
                    <a:p>
                      <a:pPr algn="ctr"/>
                      <a:r>
                        <a:rPr lang="tr-TR" sz="3800" dirty="0" err="1" smtClean="0">
                          <a:latin typeface="Bookman Old Style" panose="02050604050505020204" pitchFamily="18" charset="0"/>
                        </a:rPr>
                        <a:t>Tâ</a:t>
                      </a:r>
                      <a:r>
                        <a:rPr lang="tr-TR" sz="3800" baseline="0" dirty="0" smtClean="0">
                          <a:latin typeface="Bookman Old Style" panose="02050604050505020204" pitchFamily="18" charset="0"/>
                        </a:rPr>
                        <a:t> </a:t>
                      </a:r>
                      <a:endParaRPr lang="tr-TR" sz="3800" dirty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80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ت</a:t>
                      </a:r>
                      <a:endParaRPr lang="tr-TR" sz="3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53245">
                <a:tc>
                  <a:txBody>
                    <a:bodyPr/>
                    <a:lstStyle/>
                    <a:p>
                      <a:pPr algn="ctr"/>
                      <a:r>
                        <a:rPr lang="tr-TR" sz="3800" dirty="0" err="1" smtClean="0">
                          <a:latin typeface="Bookman Old Style" panose="02050604050505020204" pitchFamily="18" charset="0"/>
                        </a:rPr>
                        <a:t>Sa</a:t>
                      </a:r>
                      <a:endParaRPr lang="tr-TR" sz="3800" dirty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80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ث</a:t>
                      </a:r>
                      <a:endParaRPr lang="tr-TR" sz="3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53245">
                <a:tc>
                  <a:txBody>
                    <a:bodyPr/>
                    <a:lstStyle/>
                    <a:p>
                      <a:pPr algn="ctr"/>
                      <a:r>
                        <a:rPr lang="tr-TR" sz="3800" dirty="0" err="1" smtClean="0">
                          <a:latin typeface="Bookman Old Style" panose="02050604050505020204" pitchFamily="18" charset="0"/>
                        </a:rPr>
                        <a:t>Cîm</a:t>
                      </a:r>
                      <a:endParaRPr lang="tr-TR" sz="3800" dirty="0" smtClean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80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ج</a:t>
                      </a:r>
                      <a:endParaRPr lang="tr-TR" sz="3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53245">
                <a:tc>
                  <a:txBody>
                    <a:bodyPr/>
                    <a:lstStyle/>
                    <a:p>
                      <a:pPr algn="ctr"/>
                      <a:r>
                        <a:rPr lang="tr-TR" sz="3800" dirty="0" err="1" smtClean="0">
                          <a:latin typeface="Bookman Old Style" panose="02050604050505020204" pitchFamily="18" charset="0"/>
                        </a:rPr>
                        <a:t>Çîm</a:t>
                      </a:r>
                      <a:endParaRPr lang="tr-TR" sz="3800" dirty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80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چ</a:t>
                      </a:r>
                      <a:endParaRPr lang="tr-TR" sz="3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53245">
                <a:tc>
                  <a:txBody>
                    <a:bodyPr/>
                    <a:lstStyle/>
                    <a:p>
                      <a:pPr algn="ctr"/>
                      <a:r>
                        <a:rPr lang="tr-TR" sz="3800" dirty="0" err="1" smtClean="0">
                          <a:latin typeface="Bookman Old Style" panose="02050604050505020204" pitchFamily="18" charset="0"/>
                        </a:rPr>
                        <a:t>Hâ</a:t>
                      </a:r>
                      <a:endParaRPr lang="tr-TR" sz="3800" dirty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80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ح</a:t>
                      </a:r>
                      <a:endParaRPr lang="tr-TR" sz="38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  <p:graphicFrame>
        <p:nvGraphicFramePr>
          <p:cNvPr id="14" name="İçerik Yer Tutucusu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86462119"/>
              </p:ext>
            </p:extLst>
          </p:nvPr>
        </p:nvGraphicFramePr>
        <p:xfrm>
          <a:off x="5206492" y="3"/>
          <a:ext cx="3708908" cy="6826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454"/>
                <a:gridCol w="1854454"/>
              </a:tblGrid>
              <a:tr h="745435">
                <a:tc>
                  <a:txBody>
                    <a:bodyPr/>
                    <a:lstStyle/>
                    <a:p>
                      <a:pPr algn="ctr"/>
                      <a:r>
                        <a:rPr lang="tr-TR" sz="3800" b="0" i="0" dirty="0" err="1" smtClean="0">
                          <a:effectLst/>
                          <a:latin typeface="Bookman Old Style" panose="02050604050505020204" pitchFamily="18" charset="0"/>
                        </a:rPr>
                        <a:t>Hâ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3800" b="0" i="0" dirty="0" smtClean="0">
                          <a:effectLst/>
                          <a:latin typeface="Bookman Old Style" panose="02050604050505020204" pitchFamily="18" charset="0"/>
                          <a:cs typeface="+mj-cs"/>
                        </a:rPr>
                        <a:t>خ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  <a:cs typeface="+mj-cs"/>
                      </a:endParaRPr>
                    </a:p>
                  </a:txBody>
                  <a:tcPr marL="68580" marR="68580"/>
                </a:tc>
              </a:tr>
              <a:tr h="745435">
                <a:tc>
                  <a:txBody>
                    <a:bodyPr/>
                    <a:lstStyle/>
                    <a:p>
                      <a:pPr algn="ctr"/>
                      <a:r>
                        <a:rPr lang="tr-TR" sz="3800" b="0" i="0" dirty="0" err="1" smtClean="0">
                          <a:effectLst/>
                          <a:latin typeface="Bookman Old Style" panose="02050604050505020204" pitchFamily="18" charset="0"/>
                        </a:rPr>
                        <a:t>Dâl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800" b="0" i="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د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45435">
                <a:tc>
                  <a:txBody>
                    <a:bodyPr/>
                    <a:lstStyle/>
                    <a:p>
                      <a:pPr algn="ctr"/>
                      <a:r>
                        <a:rPr lang="tr-TR" sz="3800" b="0" i="0" dirty="0" err="1" smtClean="0">
                          <a:effectLst/>
                          <a:latin typeface="Bookman Old Style" panose="02050604050505020204" pitchFamily="18" charset="0"/>
                        </a:rPr>
                        <a:t>Zâl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800" b="0" i="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ذ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45435">
                <a:tc>
                  <a:txBody>
                    <a:bodyPr/>
                    <a:lstStyle/>
                    <a:p>
                      <a:pPr algn="ctr"/>
                      <a:r>
                        <a:rPr lang="tr-TR" sz="3800" b="0" i="0" dirty="0" err="1" smtClean="0">
                          <a:effectLst/>
                          <a:latin typeface="Bookman Old Style" panose="02050604050505020204" pitchFamily="18" charset="0"/>
                        </a:rPr>
                        <a:t>Râ</a:t>
                      </a:r>
                      <a:r>
                        <a:rPr lang="tr-TR" sz="3800" b="0" i="0" dirty="0" smtClean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800" b="0" i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ر</a:t>
                      </a:r>
                      <a:endParaRPr lang="tr-TR" sz="3800" b="0" i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95130">
                <a:tc>
                  <a:txBody>
                    <a:bodyPr/>
                    <a:lstStyle/>
                    <a:p>
                      <a:pPr algn="ctr"/>
                      <a:r>
                        <a:rPr lang="tr-TR" sz="3800" b="0" i="0" dirty="0" smtClean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tr-TR" sz="3800" b="0" i="0" dirty="0" err="1" smtClean="0">
                          <a:effectLst/>
                          <a:latin typeface="Bookman Old Style" panose="02050604050505020204" pitchFamily="18" charset="0"/>
                        </a:rPr>
                        <a:t>Zâ</a:t>
                      </a:r>
                      <a:r>
                        <a:rPr lang="tr-TR" sz="3800" b="0" i="0" dirty="0" smtClean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800" b="0" i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ز</a:t>
                      </a:r>
                      <a:endParaRPr lang="tr-TR" sz="3800" b="0" i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95130">
                <a:tc>
                  <a:txBody>
                    <a:bodyPr/>
                    <a:lstStyle/>
                    <a:p>
                      <a:pPr algn="ctr"/>
                      <a:r>
                        <a:rPr lang="tr-TR" sz="3800" b="0" i="0" dirty="0" err="1" smtClean="0">
                          <a:effectLst/>
                          <a:latin typeface="Bookman Old Style" panose="02050604050505020204" pitchFamily="18" charset="0"/>
                        </a:rPr>
                        <a:t>Jâ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800" b="0" i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ژ</a:t>
                      </a:r>
                      <a:endParaRPr lang="tr-TR" sz="3800" b="0" i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95130">
                <a:tc>
                  <a:txBody>
                    <a:bodyPr/>
                    <a:lstStyle/>
                    <a:p>
                      <a:pPr algn="ctr"/>
                      <a:r>
                        <a:rPr lang="tr-TR" sz="3800" b="0" i="0" dirty="0" err="1" smtClean="0">
                          <a:effectLst/>
                          <a:latin typeface="Bookman Old Style" panose="02050604050505020204" pitchFamily="18" charset="0"/>
                        </a:rPr>
                        <a:t>Sîn</a:t>
                      </a:r>
                      <a:r>
                        <a:rPr lang="tr-TR" sz="3800" b="0" i="0" dirty="0" smtClean="0"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800" b="0" i="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س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45435">
                <a:tc>
                  <a:txBody>
                    <a:bodyPr/>
                    <a:lstStyle/>
                    <a:p>
                      <a:pPr algn="ctr"/>
                      <a:r>
                        <a:rPr lang="tr-TR" sz="3800" b="0" i="0" dirty="0" err="1" smtClean="0">
                          <a:effectLst/>
                          <a:latin typeface="Bookman Old Style" panose="02050604050505020204" pitchFamily="18" charset="0"/>
                        </a:rPr>
                        <a:t>Şîn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800" b="0" i="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  <a:cs typeface="+mj-cs"/>
                        </a:rPr>
                        <a:t>ش</a:t>
                      </a:r>
                      <a:endParaRPr lang="tr-TR" sz="3800" b="0" i="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45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İçerik Yer Tutucusu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59448441"/>
              </p:ext>
            </p:extLst>
          </p:nvPr>
        </p:nvGraphicFramePr>
        <p:xfrm>
          <a:off x="308456" y="0"/>
          <a:ext cx="4205356" cy="7071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2678"/>
                <a:gridCol w="2102678"/>
              </a:tblGrid>
              <a:tr h="79953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3400" dirty="0" err="1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Sâd</a:t>
                      </a:r>
                      <a:endParaRPr lang="tr-TR" sz="34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ص</a:t>
                      </a:r>
                      <a:endParaRPr lang="tr-TR" sz="3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9080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3400" dirty="0" err="1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Dâd</a:t>
                      </a:r>
                      <a:endParaRPr lang="tr-TR" sz="34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ض</a:t>
                      </a:r>
                      <a:endParaRPr lang="tr-TR" sz="3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9080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3400" dirty="0" err="1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Tâ</a:t>
                      </a:r>
                      <a:endParaRPr lang="tr-TR" sz="34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ط</a:t>
                      </a:r>
                      <a:endParaRPr lang="tr-TR" sz="3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23813">
                <a:tc>
                  <a:txBody>
                    <a:bodyPr/>
                    <a:lstStyle/>
                    <a:p>
                      <a:pPr algn="ctr"/>
                      <a:r>
                        <a:rPr lang="tr-TR" sz="3400" dirty="0" smtClean="0"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tr-TR" sz="3400" dirty="0" err="1" smtClean="0">
                          <a:latin typeface="Bookman Old Style" panose="02050604050505020204" pitchFamily="18" charset="0"/>
                        </a:rPr>
                        <a:t>Zâ</a:t>
                      </a:r>
                      <a:r>
                        <a:rPr lang="tr-TR" sz="3400" dirty="0" smtClean="0">
                          <a:latin typeface="Bookman Old Style" panose="02050604050505020204" pitchFamily="18" charset="0"/>
                        </a:rPr>
                        <a:t> </a:t>
                      </a:r>
                      <a:endParaRPr lang="tr-TR" sz="3400" dirty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ظ</a:t>
                      </a:r>
                      <a:endParaRPr lang="tr-TR" sz="3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23813">
                <a:tc>
                  <a:txBody>
                    <a:bodyPr/>
                    <a:lstStyle/>
                    <a:p>
                      <a:pPr algn="ctr"/>
                      <a:r>
                        <a:rPr lang="tr-TR" sz="3400" dirty="0" err="1" smtClean="0">
                          <a:latin typeface="Bookman Old Style" panose="02050604050505020204" pitchFamily="18" charset="0"/>
                        </a:rPr>
                        <a:t>Ayn</a:t>
                      </a:r>
                      <a:r>
                        <a:rPr lang="tr-TR" sz="3400" dirty="0" smtClean="0">
                          <a:latin typeface="Bookman Old Style" panose="02050604050505020204" pitchFamily="18" charset="0"/>
                        </a:rPr>
                        <a:t> </a:t>
                      </a:r>
                      <a:endParaRPr lang="tr-TR" sz="3400" dirty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ع</a:t>
                      </a:r>
                      <a:endParaRPr lang="tr-TR" sz="3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23813">
                <a:tc>
                  <a:txBody>
                    <a:bodyPr/>
                    <a:lstStyle/>
                    <a:p>
                      <a:pPr algn="ctr"/>
                      <a:r>
                        <a:rPr lang="tr-TR" sz="3400" dirty="0" err="1" smtClean="0"/>
                        <a:t>Gayn</a:t>
                      </a:r>
                      <a:r>
                        <a:rPr lang="tr-TR" sz="3400" dirty="0" smtClean="0"/>
                        <a:t> </a:t>
                      </a:r>
                      <a:endParaRPr lang="tr-TR" sz="3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غ</a:t>
                      </a:r>
                      <a:endParaRPr lang="tr-TR" sz="3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23813">
                <a:tc>
                  <a:txBody>
                    <a:bodyPr/>
                    <a:lstStyle/>
                    <a:p>
                      <a:pPr algn="ctr"/>
                      <a:r>
                        <a:rPr lang="tr-TR" sz="3400" dirty="0" err="1" smtClean="0">
                          <a:latin typeface="Bookman Old Style" panose="02050604050505020204" pitchFamily="18" charset="0"/>
                        </a:rPr>
                        <a:t>Fâ</a:t>
                      </a:r>
                      <a:endParaRPr lang="tr-TR" sz="3400" dirty="0" smtClean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ف</a:t>
                      </a:r>
                      <a:endParaRPr lang="tr-TR" sz="3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9080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3400" dirty="0" err="1" smtClean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Kâf</a:t>
                      </a:r>
                      <a:endParaRPr lang="tr-TR" sz="34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ق</a:t>
                      </a:r>
                      <a:endParaRPr lang="tr-TR" sz="3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9080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3400" dirty="0" err="1" smtClean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Kâf</a:t>
                      </a:r>
                      <a:endParaRPr lang="tr-TR" sz="34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ك</a:t>
                      </a:r>
                      <a:endParaRPr lang="tr-TR" sz="3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  <p:graphicFrame>
        <p:nvGraphicFramePr>
          <p:cNvPr id="14" name="İçerik Yer Tutucusu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89760775"/>
              </p:ext>
            </p:extLst>
          </p:nvPr>
        </p:nvGraphicFramePr>
        <p:xfrm>
          <a:off x="5206492" y="0"/>
          <a:ext cx="3708908" cy="740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454"/>
                <a:gridCol w="1854454"/>
              </a:tblGrid>
              <a:tr h="74543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3600" dirty="0" err="1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Gef</a:t>
                      </a:r>
                      <a:endParaRPr lang="tr-TR" sz="36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indent="44958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گ</a:t>
                      </a:r>
                      <a:endParaRPr lang="tr-T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4543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3600" dirty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Sağır </a:t>
                      </a:r>
                      <a:r>
                        <a:rPr lang="tr-TR" sz="3600" dirty="0" err="1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kef</a:t>
                      </a:r>
                      <a:endParaRPr lang="tr-TR" sz="36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ڭ</a:t>
                      </a:r>
                      <a:endParaRPr lang="tr-T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4543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3600" dirty="0" smtClean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Lâm</a:t>
                      </a:r>
                      <a:endParaRPr lang="tr-TR" sz="36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ل</a:t>
                      </a:r>
                      <a:endParaRPr lang="tr-T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45435">
                <a:tc>
                  <a:txBody>
                    <a:bodyPr/>
                    <a:lstStyle/>
                    <a:p>
                      <a:pPr algn="ctr"/>
                      <a:r>
                        <a:rPr lang="tr-TR" sz="3600" dirty="0" err="1" smtClean="0">
                          <a:latin typeface="Bookman Old Style" panose="02050604050505020204" pitchFamily="18" charset="0"/>
                        </a:rPr>
                        <a:t>Mîm</a:t>
                      </a:r>
                      <a:endParaRPr lang="tr-TR" sz="3600" dirty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م</a:t>
                      </a:r>
                      <a:endParaRPr lang="tr-T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95130">
                <a:tc>
                  <a:txBody>
                    <a:bodyPr/>
                    <a:lstStyle/>
                    <a:p>
                      <a:pPr algn="ctr"/>
                      <a:r>
                        <a:rPr lang="tr-TR" sz="3600" dirty="0" err="1" smtClean="0">
                          <a:latin typeface="Bookman Old Style" panose="02050604050505020204" pitchFamily="18" charset="0"/>
                        </a:rPr>
                        <a:t>Nûn</a:t>
                      </a:r>
                      <a:r>
                        <a:rPr lang="tr-TR" sz="3600" dirty="0" smtClean="0">
                          <a:latin typeface="Bookman Old Style" panose="02050604050505020204" pitchFamily="18" charset="0"/>
                        </a:rPr>
                        <a:t> </a:t>
                      </a:r>
                      <a:endParaRPr lang="tr-TR" sz="3600" dirty="0">
                        <a:latin typeface="Bookman Old Style" panose="02050604050505020204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ن</a:t>
                      </a:r>
                      <a:endParaRPr lang="tr-T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951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3600" dirty="0" err="1" smtClean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Vâv</a:t>
                      </a:r>
                      <a:endParaRPr lang="tr-TR" sz="36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و</a:t>
                      </a:r>
                      <a:endParaRPr lang="tr-T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951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3600" dirty="0" err="1" smtClean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Hâ</a:t>
                      </a:r>
                      <a:endParaRPr lang="tr-TR" sz="36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ه</a:t>
                      </a:r>
                      <a:endParaRPr lang="tr-TR" sz="3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  <a:tr h="7454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3600" dirty="0" err="1" smtClean="0"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Yâ</a:t>
                      </a:r>
                      <a:endParaRPr lang="tr-TR" sz="3600" dirty="0"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3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j-cs"/>
                        </a:rPr>
                        <a:t>ى</a:t>
                      </a:r>
                      <a:endParaRPr lang="tr-TR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j-cs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73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3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3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ctrTitle"/>
          </p:nvPr>
        </p:nvSpPr>
        <p:spPr>
          <a:xfrm>
            <a:off x="360946" y="-336884"/>
            <a:ext cx="8783054" cy="4199865"/>
          </a:xfrm>
        </p:spPr>
        <p:txBody>
          <a:bodyPr/>
          <a:lstStyle/>
          <a:p>
            <a:pPr algn="ctr"/>
            <a:r>
              <a:rPr lang="tr-TR" b="1" i="1" dirty="0">
                <a:latin typeface="Bookman Old Style" panose="02050604050505020204" pitchFamily="18" charset="0"/>
              </a:rPr>
              <a:t>Türkçe Kelimelerde Ünlü Sesler </a:t>
            </a:r>
            <a:r>
              <a:rPr lang="tr-TR" b="1" i="1" dirty="0" err="1" smtClean="0">
                <a:latin typeface="Bookman Old Style" panose="02050604050505020204" pitchFamily="18" charset="0"/>
              </a:rPr>
              <a:t>Hurûf</a:t>
            </a:r>
            <a:r>
              <a:rPr lang="tr-TR" b="1" i="1" dirty="0" smtClean="0">
                <a:latin typeface="Bookman Old Style" panose="02050604050505020204" pitchFamily="18" charset="0"/>
              </a:rPr>
              <a:t>-ı Hareke</a:t>
            </a:r>
            <a:endParaRPr lang="tr-TR" b="1" i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53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890338" y="-256674"/>
            <a:ext cx="7916779" cy="1652337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/>
            </a:r>
            <a:br>
              <a:rPr lang="tr-TR" dirty="0"/>
            </a:br>
            <a:r>
              <a:rPr lang="tr-TR" dirty="0"/>
              <a:t>A</a:t>
            </a:r>
            <a:br>
              <a:rPr lang="tr-TR" dirty="0"/>
            </a:br>
            <a:r>
              <a:rPr lang="tr-TR" dirty="0"/>
              <a:t>Türkçe kelimelerin başındaki </a:t>
            </a:r>
            <a:r>
              <a:rPr lang="tr-TR" dirty="0" smtClean="0"/>
              <a:t>A’lar </a:t>
            </a:r>
            <a:r>
              <a:rPr lang="ar-SA" dirty="0" smtClean="0"/>
              <a:t>آ </a:t>
            </a:r>
            <a:r>
              <a:rPr lang="tr-TR" dirty="0" smtClean="0"/>
              <a:t>  şeklinde </a:t>
            </a:r>
            <a:r>
              <a:rPr lang="tr-TR" dirty="0"/>
              <a:t>yazılır:</a:t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986591" y="1395664"/>
            <a:ext cx="7641869" cy="5221412"/>
          </a:xfrm>
        </p:spPr>
        <p:txBody>
          <a:bodyPr numCol="3">
            <a:normAutofit/>
          </a:bodyPr>
          <a:lstStyle/>
          <a:p>
            <a:r>
              <a:rPr lang="ar-SA" sz="5400" dirty="0"/>
              <a:t>آت </a:t>
            </a:r>
            <a:endParaRPr lang="tr-TR" sz="6000" dirty="0"/>
          </a:p>
          <a:p>
            <a:r>
              <a:rPr lang="tr-TR" sz="5400" dirty="0" smtClean="0"/>
              <a:t>at </a:t>
            </a:r>
          </a:p>
          <a:p>
            <a:r>
              <a:rPr lang="ar-SA" sz="5400" dirty="0"/>
              <a:t>آد</a:t>
            </a:r>
            <a:endParaRPr lang="tr-TR" sz="5400" dirty="0"/>
          </a:p>
          <a:p>
            <a:r>
              <a:rPr lang="tr-TR" sz="5400" dirty="0" smtClean="0"/>
              <a:t>ad</a:t>
            </a:r>
          </a:p>
          <a:p>
            <a:r>
              <a:rPr lang="ar-SA" sz="5400" dirty="0"/>
              <a:t>آچ</a:t>
            </a:r>
            <a:endParaRPr lang="tr-TR" sz="5400" dirty="0"/>
          </a:p>
          <a:p>
            <a:r>
              <a:rPr lang="tr-TR" sz="5400" dirty="0" smtClean="0"/>
              <a:t>aç</a:t>
            </a:r>
          </a:p>
          <a:p>
            <a:r>
              <a:rPr lang="ar-SA" sz="5400" dirty="0"/>
              <a:t>آغ</a:t>
            </a:r>
            <a:endParaRPr lang="tr-TR" sz="5400" dirty="0"/>
          </a:p>
          <a:p>
            <a:r>
              <a:rPr lang="tr-TR" sz="5400" dirty="0" smtClean="0"/>
              <a:t>ağ</a:t>
            </a:r>
          </a:p>
          <a:p>
            <a:r>
              <a:rPr lang="ar-SA" sz="5400" dirty="0"/>
              <a:t>آق</a:t>
            </a:r>
            <a:endParaRPr lang="tr-TR" sz="5400" dirty="0"/>
          </a:p>
          <a:p>
            <a:r>
              <a:rPr lang="tr-TR" sz="5400" dirty="0" smtClean="0"/>
              <a:t>ak</a:t>
            </a:r>
          </a:p>
          <a:p>
            <a:r>
              <a:rPr lang="ar-SA" sz="5400" dirty="0" smtClean="0"/>
              <a:t>آش</a:t>
            </a:r>
            <a:endParaRPr lang="tr-TR" sz="5400" dirty="0" smtClean="0"/>
          </a:p>
          <a:p>
            <a:r>
              <a:rPr lang="tr-TR" sz="5400" dirty="0" smtClean="0"/>
              <a:t>aş</a:t>
            </a:r>
          </a:p>
          <a:p>
            <a:r>
              <a:rPr lang="ar-SA" sz="5400" dirty="0" smtClean="0"/>
              <a:t>آلت</a:t>
            </a:r>
            <a:endParaRPr lang="tr-TR" sz="5400" dirty="0" smtClean="0"/>
          </a:p>
          <a:p>
            <a:r>
              <a:rPr lang="tr-TR" sz="5400" dirty="0" smtClean="0"/>
              <a:t>alt </a:t>
            </a:r>
          </a:p>
          <a:p>
            <a:endParaRPr lang="tr-TR" sz="5400" dirty="0" smtClean="0"/>
          </a:p>
        </p:txBody>
      </p:sp>
    </p:spTree>
    <p:extLst>
      <p:ext uri="{BB962C8B-B14F-4D97-AF65-F5344CB8AC3E}">
        <p14:creationId xmlns:p14="http://schemas.microsoft.com/office/powerpoint/2010/main" val="319369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43002" y="256674"/>
            <a:ext cx="7485459" cy="1648326"/>
          </a:xfrm>
        </p:spPr>
        <p:txBody>
          <a:bodyPr>
            <a:normAutofit fontScale="90000"/>
          </a:bodyPr>
          <a:lstStyle/>
          <a:p>
            <a:r>
              <a:rPr lang="tr-TR" dirty="0"/>
              <a:t>Türkçe kelimelerde hece </a:t>
            </a:r>
            <a:r>
              <a:rPr lang="tr-TR" dirty="0" smtClean="0"/>
              <a:t>ortasında </a:t>
            </a:r>
            <a:r>
              <a:rPr lang="tr-TR" dirty="0"/>
              <a:t>gelen </a:t>
            </a:r>
            <a:r>
              <a:rPr lang="tr-TR" dirty="0" smtClean="0"/>
              <a:t>A’lar </a:t>
            </a:r>
            <a:r>
              <a:rPr lang="ar-SA" dirty="0" smtClean="0"/>
              <a:t>ا </a:t>
            </a:r>
            <a:r>
              <a:rPr lang="tr-TR" dirty="0" smtClean="0"/>
              <a:t>  ile </a:t>
            </a:r>
            <a:r>
              <a:rPr lang="tr-TR" dirty="0"/>
              <a:t>gösterilir: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3001" y="1572126"/>
            <a:ext cx="7485458" cy="4764506"/>
          </a:xfrm>
        </p:spPr>
        <p:txBody>
          <a:bodyPr numCol="3">
            <a:normAutofit/>
          </a:bodyPr>
          <a:lstStyle/>
          <a:p>
            <a:r>
              <a:rPr lang="ar-SA" sz="4000" dirty="0" smtClean="0"/>
              <a:t>آداق</a:t>
            </a:r>
            <a:endParaRPr lang="tr-TR" sz="4000" dirty="0" smtClean="0"/>
          </a:p>
          <a:p>
            <a:r>
              <a:rPr lang="tr-TR" sz="4000" dirty="0" smtClean="0"/>
              <a:t>adak</a:t>
            </a:r>
          </a:p>
          <a:p>
            <a:r>
              <a:rPr lang="ar-SA" sz="4000" dirty="0" smtClean="0"/>
              <a:t>آياق</a:t>
            </a:r>
            <a:endParaRPr lang="tr-TR" sz="4000" dirty="0" smtClean="0"/>
          </a:p>
          <a:p>
            <a:r>
              <a:rPr lang="tr-TR" sz="4000" dirty="0" smtClean="0"/>
              <a:t> ayak</a:t>
            </a:r>
          </a:p>
          <a:p>
            <a:r>
              <a:rPr lang="ar-SA" sz="4000" dirty="0" smtClean="0"/>
              <a:t>آجار</a:t>
            </a:r>
            <a:endParaRPr lang="tr-TR" sz="4000" dirty="0" smtClean="0"/>
          </a:p>
          <a:p>
            <a:r>
              <a:rPr lang="tr-TR" sz="4000" dirty="0" smtClean="0"/>
              <a:t>acar</a:t>
            </a:r>
          </a:p>
          <a:p>
            <a:r>
              <a:rPr lang="ar-SA" sz="4000" dirty="0" smtClean="0"/>
              <a:t>آقار </a:t>
            </a:r>
            <a:endParaRPr lang="tr-TR" sz="4000" dirty="0" smtClean="0"/>
          </a:p>
          <a:p>
            <a:r>
              <a:rPr lang="tr-TR" sz="4000" dirty="0" smtClean="0"/>
              <a:t>akar </a:t>
            </a:r>
          </a:p>
          <a:p>
            <a:r>
              <a:rPr lang="ar-SA" sz="4000" dirty="0" smtClean="0"/>
              <a:t>باش</a:t>
            </a:r>
            <a:endParaRPr lang="tr-TR" sz="4000" dirty="0" smtClean="0"/>
          </a:p>
          <a:p>
            <a:r>
              <a:rPr lang="tr-TR" sz="4000" dirty="0" smtClean="0"/>
              <a:t>baş</a:t>
            </a:r>
          </a:p>
          <a:p>
            <a:r>
              <a:rPr lang="ar-SA" sz="4000" dirty="0" smtClean="0"/>
              <a:t>قار </a:t>
            </a:r>
            <a:endParaRPr lang="tr-TR" sz="4000" dirty="0" smtClean="0"/>
          </a:p>
          <a:p>
            <a:r>
              <a:rPr lang="tr-TR" sz="4000" dirty="0" smtClean="0"/>
              <a:t>kar</a:t>
            </a:r>
          </a:p>
          <a:p>
            <a:r>
              <a:rPr lang="ar-SA" sz="4000" dirty="0" smtClean="0"/>
              <a:t>قاش</a:t>
            </a:r>
            <a:endParaRPr lang="tr-TR" sz="4000" dirty="0" smtClean="0"/>
          </a:p>
          <a:p>
            <a:r>
              <a:rPr lang="tr-TR" sz="4000" dirty="0" smtClean="0"/>
              <a:t>kaş </a:t>
            </a:r>
          </a:p>
          <a:p>
            <a:r>
              <a:rPr lang="ar-SA" sz="4000" dirty="0" smtClean="0"/>
              <a:t>طاش</a:t>
            </a:r>
            <a:endParaRPr lang="ar-SA" sz="4000" dirty="0"/>
          </a:p>
          <a:p>
            <a:r>
              <a:rPr lang="tr-TR" sz="4000" dirty="0" smtClean="0"/>
              <a:t>taş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91328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07694" y="433136"/>
            <a:ext cx="7736306" cy="1568116"/>
          </a:xfrm>
        </p:spPr>
        <p:txBody>
          <a:bodyPr>
            <a:normAutofit fontScale="90000"/>
          </a:bodyPr>
          <a:lstStyle/>
          <a:p>
            <a:r>
              <a:rPr lang="tr-TR" dirty="0"/>
              <a:t>Türkçe kelimelerin sonundaki A’lar </a:t>
            </a:r>
            <a:r>
              <a:rPr lang="tr-TR" dirty="0" smtClean="0"/>
              <a:t>genellikle</a:t>
            </a:r>
            <a:r>
              <a:rPr lang="ar-SA" dirty="0" smtClean="0"/>
              <a:t>ا  </a:t>
            </a:r>
            <a:r>
              <a:rPr lang="tr-TR" dirty="0" smtClean="0"/>
              <a:t>   ile gösterilir; </a:t>
            </a:r>
            <a:r>
              <a:rPr lang="tr-TR" dirty="0" err="1" smtClean="0"/>
              <a:t>bazan</a:t>
            </a:r>
            <a:r>
              <a:rPr lang="tr-TR" dirty="0" smtClean="0"/>
              <a:t> </a:t>
            </a:r>
            <a:r>
              <a:rPr lang="tr-TR" dirty="0" err="1"/>
              <a:t>hâ</a:t>
            </a:r>
            <a:r>
              <a:rPr lang="tr-TR" dirty="0"/>
              <a:t>-i </a:t>
            </a:r>
            <a:r>
              <a:rPr lang="tr-TR" dirty="0" err="1" smtClean="0"/>
              <a:t>resmiyye</a:t>
            </a:r>
            <a:r>
              <a:rPr lang="tr-TR" dirty="0" smtClean="0"/>
              <a:t>  </a:t>
            </a:r>
            <a:r>
              <a:rPr lang="ar-SA" dirty="0" smtClean="0"/>
              <a:t>ﻪ</a:t>
            </a:r>
            <a:r>
              <a:rPr lang="tr-TR" dirty="0" smtClean="0"/>
              <a:t>  ile yazıldığı </a:t>
            </a:r>
            <a:r>
              <a:rPr lang="tr-TR" dirty="0"/>
              <a:t>da </a:t>
            </a:r>
            <a:r>
              <a:rPr lang="tr-TR" dirty="0" smtClean="0"/>
              <a:t>olur.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39253" y="2001254"/>
            <a:ext cx="7389206" cy="4576011"/>
          </a:xfrm>
        </p:spPr>
        <p:txBody>
          <a:bodyPr numCol="3">
            <a:noAutofit/>
          </a:bodyPr>
          <a:lstStyle/>
          <a:p>
            <a:r>
              <a:rPr lang="ar-SA" sz="4400" dirty="0" smtClean="0"/>
              <a:t>بابا</a:t>
            </a:r>
            <a:endParaRPr lang="tr-TR" sz="4400" dirty="0"/>
          </a:p>
          <a:p>
            <a:r>
              <a:rPr lang="tr-TR" sz="4400" dirty="0"/>
              <a:t>b</a:t>
            </a:r>
            <a:r>
              <a:rPr lang="tr-TR" sz="4400" dirty="0" smtClean="0"/>
              <a:t>aba  </a:t>
            </a:r>
          </a:p>
          <a:p>
            <a:r>
              <a:rPr lang="ar-SA" sz="4400" dirty="0"/>
              <a:t>آنا</a:t>
            </a:r>
            <a:endParaRPr lang="tr-TR" sz="4400" dirty="0"/>
          </a:p>
          <a:p>
            <a:r>
              <a:rPr lang="tr-TR" sz="4400" dirty="0" smtClean="0"/>
              <a:t>ana </a:t>
            </a:r>
          </a:p>
          <a:p>
            <a:r>
              <a:rPr lang="ar-SA" sz="4400" dirty="0" smtClean="0"/>
              <a:t> آغا</a:t>
            </a:r>
            <a:endParaRPr lang="tr-TR" sz="4400" dirty="0" smtClean="0"/>
          </a:p>
          <a:p>
            <a:r>
              <a:rPr lang="tr-TR" sz="4400" dirty="0" smtClean="0"/>
              <a:t>ağa</a:t>
            </a:r>
          </a:p>
          <a:p>
            <a:r>
              <a:rPr lang="ar-SA" sz="4400" dirty="0" smtClean="0"/>
              <a:t>باجا</a:t>
            </a:r>
            <a:endParaRPr lang="tr-TR" sz="4400" dirty="0"/>
          </a:p>
          <a:p>
            <a:r>
              <a:rPr lang="tr-TR" sz="4400" dirty="0" smtClean="0"/>
              <a:t>baca </a:t>
            </a:r>
          </a:p>
          <a:p>
            <a:r>
              <a:rPr lang="ar-SA" sz="4400" dirty="0" smtClean="0"/>
              <a:t>قابا</a:t>
            </a:r>
            <a:endParaRPr lang="tr-TR" sz="4400" dirty="0" smtClean="0"/>
          </a:p>
          <a:p>
            <a:r>
              <a:rPr lang="tr-TR" sz="4400" dirty="0" smtClean="0"/>
              <a:t>kaba </a:t>
            </a:r>
          </a:p>
          <a:p>
            <a:r>
              <a:rPr lang="ar-SA" sz="4400" dirty="0" smtClean="0"/>
              <a:t>قارا</a:t>
            </a:r>
            <a:endParaRPr lang="tr-TR" sz="4400" dirty="0"/>
          </a:p>
          <a:p>
            <a:r>
              <a:rPr lang="tr-TR" sz="4400" dirty="0" smtClean="0"/>
              <a:t>kara </a:t>
            </a:r>
          </a:p>
          <a:p>
            <a:r>
              <a:rPr lang="ar-SA" sz="4400" dirty="0" smtClean="0"/>
              <a:t>آطه</a:t>
            </a:r>
          </a:p>
          <a:p>
            <a:r>
              <a:rPr lang="tr-TR" sz="4400" dirty="0" smtClean="0"/>
              <a:t>ada </a:t>
            </a:r>
          </a:p>
          <a:p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769563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39253" y="176465"/>
            <a:ext cx="7389206" cy="1728537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E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Türkçe kelimelerin başındaki E’ler </a:t>
            </a:r>
            <a:r>
              <a:rPr lang="ar-SA" dirty="0">
                <a:solidFill>
                  <a:prstClr val="black">
                    <a:lumMod val="85000"/>
                    <a:lumOff val="15000"/>
                  </a:prstClr>
                </a:solidFill>
              </a:rPr>
              <a:t>ا  </a:t>
            </a:r>
            <a:r>
              <a:rPr lang="tr-TR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ile </a:t>
            </a:r>
            <a:r>
              <a:rPr lang="tr-TR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gösterilir: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39253" y="1556084"/>
            <a:ext cx="7389206" cy="5101390"/>
          </a:xfrm>
        </p:spPr>
        <p:txBody>
          <a:bodyPr numCol="2">
            <a:noAutofit/>
          </a:bodyPr>
          <a:lstStyle/>
          <a:p>
            <a:r>
              <a:rPr lang="ar-SA" sz="4400" dirty="0" smtClean="0"/>
              <a:t>ات</a:t>
            </a:r>
            <a:endParaRPr lang="tr-TR" sz="4400" dirty="0"/>
          </a:p>
          <a:p>
            <a:r>
              <a:rPr lang="tr-TR" sz="4400" dirty="0"/>
              <a:t>e</a:t>
            </a:r>
            <a:r>
              <a:rPr lang="tr-TR" sz="4400" dirty="0" smtClean="0"/>
              <a:t>t </a:t>
            </a:r>
          </a:p>
          <a:p>
            <a:r>
              <a:rPr lang="ar-SA" sz="4400" dirty="0" smtClean="0"/>
              <a:t>اك</a:t>
            </a:r>
            <a:endParaRPr lang="tr-TR" sz="4400" dirty="0"/>
          </a:p>
          <a:p>
            <a:r>
              <a:rPr lang="tr-TR" sz="4400" dirty="0" smtClean="0"/>
              <a:t>ek</a:t>
            </a:r>
          </a:p>
          <a:p>
            <a:r>
              <a:rPr lang="ar-SA" sz="4400" dirty="0" smtClean="0"/>
              <a:t>ال</a:t>
            </a:r>
            <a:endParaRPr lang="tr-TR" sz="4400" dirty="0"/>
          </a:p>
          <a:p>
            <a:r>
              <a:rPr lang="tr-TR" sz="4400" dirty="0" smtClean="0"/>
              <a:t>el</a:t>
            </a:r>
          </a:p>
          <a:p>
            <a:r>
              <a:rPr lang="ar-SA" sz="4400" dirty="0" smtClean="0"/>
              <a:t>اش</a:t>
            </a:r>
            <a:endParaRPr lang="tr-TR" sz="4400" dirty="0" smtClean="0"/>
          </a:p>
          <a:p>
            <a:r>
              <a:rPr lang="tr-TR" sz="4400" dirty="0" smtClean="0"/>
              <a:t>eş</a:t>
            </a:r>
          </a:p>
          <a:p>
            <a:r>
              <a:rPr lang="ar-SA" sz="4400" dirty="0" smtClean="0"/>
              <a:t>او</a:t>
            </a:r>
            <a:endParaRPr lang="tr-TR" sz="4400" dirty="0"/>
          </a:p>
          <a:p>
            <a:r>
              <a:rPr lang="tr-TR" sz="4400" dirty="0" smtClean="0"/>
              <a:t>ev </a:t>
            </a:r>
          </a:p>
          <a:p>
            <a:r>
              <a:rPr lang="ar-SA" sz="4400" dirty="0" smtClean="0"/>
              <a:t>ار</a:t>
            </a:r>
            <a:endParaRPr lang="tr-TR" sz="4400" dirty="0" smtClean="0"/>
          </a:p>
          <a:p>
            <a:r>
              <a:rPr lang="tr-TR" sz="4400" dirty="0" smtClean="0"/>
              <a:t>er</a:t>
            </a:r>
          </a:p>
        </p:txBody>
      </p:sp>
    </p:spTree>
    <p:extLst>
      <p:ext uri="{BB962C8B-B14F-4D97-AF65-F5344CB8AC3E}">
        <p14:creationId xmlns:p14="http://schemas.microsoft.com/office/powerpoint/2010/main" val="267211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67064" y="239099"/>
            <a:ext cx="7292954" cy="1280890"/>
          </a:xfrm>
        </p:spPr>
        <p:txBody>
          <a:bodyPr>
            <a:normAutofit fontScale="90000"/>
          </a:bodyPr>
          <a:lstStyle/>
          <a:p>
            <a:r>
              <a:rPr lang="tr-TR" dirty="0"/>
              <a:t>Türkçe kelimelerin ortasındaki E’ler için herhangi bir harf veya </a:t>
            </a:r>
            <a:r>
              <a:rPr lang="tr-TR" dirty="0" smtClean="0"/>
              <a:t>işaret kullanılmaz.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8622" y="1700463"/>
            <a:ext cx="7629838" cy="4876800"/>
          </a:xfrm>
        </p:spPr>
        <p:txBody>
          <a:bodyPr numCol="3">
            <a:noAutofit/>
          </a:bodyPr>
          <a:lstStyle/>
          <a:p>
            <a:r>
              <a:rPr lang="tr-TR" sz="4400" dirty="0"/>
              <a:t> </a:t>
            </a:r>
            <a:r>
              <a:rPr lang="ar-SA" sz="4400" dirty="0" smtClean="0"/>
              <a:t>اتك</a:t>
            </a:r>
            <a:endParaRPr lang="tr-TR" sz="4400" dirty="0" smtClean="0"/>
          </a:p>
          <a:p>
            <a:r>
              <a:rPr lang="tr-TR" sz="4400" dirty="0"/>
              <a:t>e</a:t>
            </a:r>
            <a:r>
              <a:rPr lang="tr-TR" sz="4400" dirty="0" smtClean="0"/>
              <a:t>tek</a:t>
            </a:r>
          </a:p>
          <a:p>
            <a:r>
              <a:rPr lang="ar-SA" sz="4400" dirty="0" smtClean="0"/>
              <a:t>الك</a:t>
            </a:r>
            <a:endParaRPr lang="tr-TR" sz="4400" dirty="0"/>
          </a:p>
          <a:p>
            <a:r>
              <a:rPr lang="tr-TR" sz="4400" dirty="0" smtClean="0"/>
              <a:t>elek</a:t>
            </a:r>
          </a:p>
          <a:p>
            <a:r>
              <a:rPr lang="ar-SA" sz="4400" dirty="0" smtClean="0"/>
              <a:t>گرك</a:t>
            </a:r>
            <a:endParaRPr lang="tr-TR" sz="4400" dirty="0"/>
          </a:p>
          <a:p>
            <a:r>
              <a:rPr lang="tr-TR" sz="4400" dirty="0" smtClean="0"/>
              <a:t>gerek</a:t>
            </a:r>
          </a:p>
          <a:p>
            <a:r>
              <a:rPr lang="tr-TR" sz="4400" dirty="0"/>
              <a:t> </a:t>
            </a:r>
            <a:r>
              <a:rPr lang="ar-SA" sz="4400" dirty="0" smtClean="0"/>
              <a:t>كلك</a:t>
            </a:r>
            <a:endParaRPr lang="tr-TR" sz="4400" dirty="0"/>
          </a:p>
          <a:p>
            <a:r>
              <a:rPr lang="tr-TR" sz="4400" dirty="0" smtClean="0"/>
              <a:t>kelek</a:t>
            </a:r>
          </a:p>
          <a:p>
            <a:r>
              <a:rPr lang="tr-TR" sz="4400" dirty="0"/>
              <a:t> </a:t>
            </a:r>
            <a:r>
              <a:rPr lang="ar-SA" sz="4400" dirty="0" smtClean="0"/>
              <a:t>گل</a:t>
            </a:r>
            <a:endParaRPr lang="tr-TR" sz="4400" dirty="0"/>
          </a:p>
          <a:p>
            <a:r>
              <a:rPr lang="tr-TR" sz="4400" dirty="0" smtClean="0"/>
              <a:t>gel</a:t>
            </a:r>
          </a:p>
          <a:p>
            <a:r>
              <a:rPr lang="ar-SA" sz="4400" dirty="0" smtClean="0"/>
              <a:t>سو</a:t>
            </a:r>
            <a:endParaRPr lang="tr-TR" sz="4400" dirty="0"/>
          </a:p>
          <a:p>
            <a:r>
              <a:rPr lang="tr-TR" sz="4400" dirty="0" smtClean="0"/>
              <a:t>sev </a:t>
            </a:r>
          </a:p>
          <a:p>
            <a:r>
              <a:rPr lang="tr-TR" sz="4400" dirty="0"/>
              <a:t> </a:t>
            </a:r>
            <a:r>
              <a:rPr lang="ar-SA" sz="4400" dirty="0" smtClean="0"/>
              <a:t>تك</a:t>
            </a:r>
            <a:endParaRPr lang="tr-TR" sz="4400" dirty="0"/>
          </a:p>
          <a:p>
            <a:r>
              <a:rPr lang="tr-TR" sz="4400" dirty="0" smtClean="0"/>
              <a:t>tek</a:t>
            </a:r>
          </a:p>
        </p:txBody>
      </p:sp>
    </p:spTree>
    <p:extLst>
      <p:ext uri="{BB962C8B-B14F-4D97-AF65-F5344CB8AC3E}">
        <p14:creationId xmlns:p14="http://schemas.microsoft.com/office/powerpoint/2010/main" val="209712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274</Words>
  <Application>Microsoft Office PowerPoint</Application>
  <PresentationFormat>Ekran Gösterisi (4:3)</PresentationFormat>
  <Paragraphs>148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Arial</vt:lpstr>
      <vt:lpstr>Bookman Old Style</vt:lpstr>
      <vt:lpstr>Calibri</vt:lpstr>
      <vt:lpstr>Century Gothic</vt:lpstr>
      <vt:lpstr>Tahoma</vt:lpstr>
      <vt:lpstr>Times New Roman</vt:lpstr>
      <vt:lpstr>Verdana</vt:lpstr>
      <vt:lpstr>Wingdings 3</vt:lpstr>
      <vt:lpstr>Duman</vt:lpstr>
      <vt:lpstr>OSMANLI TÜRKÇESİ  ALFABE</vt:lpstr>
      <vt:lpstr>PowerPoint Sunusu</vt:lpstr>
      <vt:lpstr>PowerPoint Sunusu</vt:lpstr>
      <vt:lpstr>Türkçe Kelimelerde Ünlü Sesler Hurûf-ı Hareke</vt:lpstr>
      <vt:lpstr> A Türkçe kelimelerin başındaki A’lar آ   şeklinde yazılır:    </vt:lpstr>
      <vt:lpstr>Türkçe kelimelerde hece ortasında gelen A’lar ا   ile gösterilir: </vt:lpstr>
      <vt:lpstr>Türkçe kelimelerin sonundaki A’lar genellikleا     ile gösterilir; bazan hâ-i resmiyye  ﻪ  ile yazıldığı da olur.</vt:lpstr>
      <vt:lpstr>E Türkçe kelimelerin başındaki E’ler ا     ile gösterilir:</vt:lpstr>
      <vt:lpstr>Türkçe kelimelerin ortasındaki E’ler için herhangi bir harf veya işaret kullanılmaz.</vt:lpstr>
      <vt:lpstr>Aynı kelime içinde birden fazla E bulunduğunda karışıklığı önlemek ve okunuşu kolaylaştırmak için bazen hâ-i resmiyyenin kullanıldığı görülür:   Kelebek   كلـﻪبك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OSMANLI TÜRKÇESİ  ALFABE</dc:title>
  <dc:creator>abdulmecit</dc:creator>
  <cp:lastModifiedBy>aaa</cp:lastModifiedBy>
  <cp:revision>2</cp:revision>
  <dcterms:created xsi:type="dcterms:W3CDTF">2018-03-07T11:23:21Z</dcterms:created>
  <dcterms:modified xsi:type="dcterms:W3CDTF">2018-03-08T04:44:20Z</dcterms:modified>
</cp:coreProperties>
</file>