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69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9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26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65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85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8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629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4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301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97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444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F5BC-E420-4692-9B80-752AA8F76D1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0B6EC-4544-4149-8EBC-E65F2FE785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90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Hematolojik Kanserler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042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Histopatoloji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Yavaş seyirli: KLL, </a:t>
            </a:r>
            <a:r>
              <a:rPr lang="tr-TR" dirty="0" err="1" smtClean="0"/>
              <a:t>Follikuler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r>
              <a:rPr lang="tr-TR" dirty="0" smtClean="0"/>
              <a:t> ( </a:t>
            </a:r>
            <a:r>
              <a:rPr lang="tr-TR" dirty="0" err="1" smtClean="0"/>
              <a:t>Grad</a:t>
            </a:r>
            <a:r>
              <a:rPr lang="tr-TR" dirty="0" smtClean="0"/>
              <a:t> 1-2), Bazı t Hücreli Lösemi tipleri, </a:t>
            </a:r>
            <a:r>
              <a:rPr lang="tr-TR" dirty="0" err="1" smtClean="0"/>
              <a:t>Mantle</a:t>
            </a:r>
            <a:r>
              <a:rPr lang="tr-TR" dirty="0" smtClean="0"/>
              <a:t> Hücreli </a:t>
            </a:r>
            <a:r>
              <a:rPr lang="tr-TR" dirty="0" err="1" smtClean="0"/>
              <a:t>Lenfoma</a:t>
            </a:r>
            <a:r>
              <a:rPr lang="tr-TR" dirty="0" smtClean="0"/>
              <a:t>, Marjinal </a:t>
            </a:r>
            <a:r>
              <a:rPr lang="tr-TR" dirty="0" err="1" smtClean="0"/>
              <a:t>zon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r>
              <a:rPr lang="tr-TR" dirty="0" smtClean="0"/>
              <a:t> </a:t>
            </a:r>
            <a:r>
              <a:rPr lang="tr-TR" dirty="0" err="1" smtClean="0"/>
              <a:t>vs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Saldırgan: </a:t>
            </a:r>
            <a:r>
              <a:rPr lang="tr-TR" dirty="0" err="1" smtClean="0"/>
              <a:t>Follikuler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r>
              <a:rPr lang="tr-TR" dirty="0" smtClean="0"/>
              <a:t> ( </a:t>
            </a:r>
            <a:r>
              <a:rPr lang="tr-TR" dirty="0" err="1" smtClean="0"/>
              <a:t>Grad</a:t>
            </a:r>
            <a:r>
              <a:rPr lang="tr-TR" dirty="0" smtClean="0"/>
              <a:t> 3),</a:t>
            </a:r>
            <a:r>
              <a:rPr lang="tr-TR" dirty="0" err="1" smtClean="0"/>
              <a:t>diffüz</a:t>
            </a:r>
            <a:r>
              <a:rPr lang="tr-TR" dirty="0" smtClean="0"/>
              <a:t> büyük b hücreli </a:t>
            </a:r>
            <a:r>
              <a:rPr lang="tr-TR" dirty="0" err="1" smtClean="0"/>
              <a:t>lenfoma</a:t>
            </a:r>
            <a:r>
              <a:rPr lang="tr-TR" dirty="0" smtClean="0"/>
              <a:t>, </a:t>
            </a:r>
            <a:r>
              <a:rPr lang="tr-TR" dirty="0" err="1" smtClean="0"/>
              <a:t>mantle</a:t>
            </a:r>
            <a:r>
              <a:rPr lang="tr-TR" dirty="0" smtClean="0"/>
              <a:t>  hücreli </a:t>
            </a:r>
            <a:r>
              <a:rPr lang="tr-TR" dirty="0" err="1" smtClean="0"/>
              <a:t>lenfoma</a:t>
            </a:r>
            <a:r>
              <a:rPr lang="tr-TR" dirty="0" smtClean="0"/>
              <a:t>, </a:t>
            </a:r>
            <a:r>
              <a:rPr lang="tr-TR" dirty="0" err="1" smtClean="0"/>
              <a:t>periferal</a:t>
            </a:r>
            <a:r>
              <a:rPr lang="tr-TR" dirty="0" smtClean="0"/>
              <a:t> t hücreli </a:t>
            </a:r>
            <a:r>
              <a:rPr lang="tr-TR" dirty="0" err="1" smtClean="0"/>
              <a:t>lenfoma</a:t>
            </a:r>
            <a:r>
              <a:rPr lang="tr-TR" dirty="0" smtClean="0"/>
              <a:t>, </a:t>
            </a:r>
            <a:r>
              <a:rPr lang="tr-TR" dirty="0" err="1" smtClean="0"/>
              <a:t>anaplastik</a:t>
            </a:r>
            <a:r>
              <a:rPr lang="tr-TR" dirty="0" smtClean="0"/>
              <a:t> büyük hücreli </a:t>
            </a:r>
            <a:r>
              <a:rPr lang="tr-TR" dirty="0" err="1" smtClean="0"/>
              <a:t>lenfoma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Çok saldırgan: </a:t>
            </a:r>
            <a:r>
              <a:rPr lang="tr-TR" dirty="0" err="1" smtClean="0"/>
              <a:t>Burkitt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r>
              <a:rPr lang="tr-TR" dirty="0" smtClean="0"/>
              <a:t>, </a:t>
            </a:r>
            <a:r>
              <a:rPr lang="tr-TR" dirty="0" err="1" smtClean="0"/>
              <a:t>Prekürsör</a:t>
            </a:r>
            <a:r>
              <a:rPr lang="tr-TR" dirty="0" smtClean="0"/>
              <a:t> B hücreli Lösemi/</a:t>
            </a:r>
            <a:r>
              <a:rPr lang="tr-TR" dirty="0" err="1" smtClean="0"/>
              <a:t>lenfoma</a:t>
            </a:r>
            <a:r>
              <a:rPr lang="tr-TR" dirty="0" smtClean="0"/>
              <a:t>, Yetişkin T hücreli Lösemi/</a:t>
            </a:r>
            <a:r>
              <a:rPr lang="tr-TR" dirty="0" err="1" smtClean="0"/>
              <a:t>Lenfoma</a:t>
            </a:r>
            <a:r>
              <a:rPr lang="tr-TR" dirty="0" smtClean="0"/>
              <a:t>, </a:t>
            </a:r>
            <a:r>
              <a:rPr lang="tr-TR" dirty="0" err="1" smtClean="0"/>
              <a:t>Prekürsör</a:t>
            </a:r>
            <a:r>
              <a:rPr lang="tr-TR" dirty="0" smtClean="0"/>
              <a:t> T hücreli </a:t>
            </a:r>
            <a:r>
              <a:rPr lang="tr-TR" dirty="0" err="1" smtClean="0"/>
              <a:t>lenfoblastik</a:t>
            </a:r>
            <a:r>
              <a:rPr lang="tr-TR" dirty="0" smtClean="0"/>
              <a:t> lösemi/</a:t>
            </a:r>
            <a:r>
              <a:rPr lang="tr-TR" dirty="0" err="1" smtClean="0"/>
              <a:t>lenfoma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31321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NHL </a:t>
            </a:r>
            <a:r>
              <a:rPr lang="tr-TR" dirty="0" err="1" smtClean="0"/>
              <a:t>Prognoz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Olumsuz risk faktörleri:</a:t>
            </a:r>
          </a:p>
          <a:p>
            <a:r>
              <a:rPr lang="tr-TR" dirty="0" smtClean="0"/>
              <a:t>Yaş &gt;60,  LDH </a:t>
            </a:r>
            <a:r>
              <a:rPr lang="tr-TR" dirty="0" err="1" smtClean="0"/>
              <a:t>yüksekliğ,KPS</a:t>
            </a:r>
            <a:r>
              <a:rPr lang="tr-TR" dirty="0" smtClean="0"/>
              <a:t> ≤60 olması, evre III-IV hastalık, </a:t>
            </a:r>
            <a:r>
              <a:rPr lang="tr-TR" dirty="0" err="1" smtClean="0"/>
              <a:t>ekstranodal</a:t>
            </a:r>
            <a:r>
              <a:rPr lang="tr-TR" dirty="0" smtClean="0"/>
              <a:t> bölge tutulumu 1 den fazla, </a:t>
            </a:r>
            <a:r>
              <a:rPr lang="tr-TR" dirty="0" err="1" smtClean="0"/>
              <a:t>bulky</a:t>
            </a:r>
            <a:r>
              <a:rPr lang="tr-TR" dirty="0" smtClean="0"/>
              <a:t> hastalık, KT ye erken yanıt olmaması, B hücre dışı </a:t>
            </a:r>
            <a:r>
              <a:rPr lang="tr-TR" dirty="0" err="1" smtClean="0"/>
              <a:t>immun</a:t>
            </a:r>
            <a:r>
              <a:rPr lang="tr-TR" dirty="0" smtClean="0"/>
              <a:t> </a:t>
            </a:r>
            <a:r>
              <a:rPr lang="tr-TR" dirty="0" err="1" smtClean="0"/>
              <a:t>fenotip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472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Yavaş seyirli NHL evre I-II de tutulu alan RT </a:t>
            </a:r>
          </a:p>
          <a:p>
            <a:r>
              <a:rPr lang="tr-TR" dirty="0" smtClean="0"/>
              <a:t>Saldırgan NHL evre I-II 3-6 KÜR KT+RT</a:t>
            </a:r>
          </a:p>
          <a:p>
            <a:r>
              <a:rPr lang="tr-TR" dirty="0" smtClean="0"/>
              <a:t>Evre III-IV te 6-8 KÜR KT ve </a:t>
            </a:r>
            <a:r>
              <a:rPr lang="tr-TR" dirty="0" err="1" smtClean="0"/>
              <a:t>bulky</a:t>
            </a:r>
            <a:r>
              <a:rPr lang="tr-TR" dirty="0" smtClean="0"/>
              <a:t> hastalık için RT</a:t>
            </a:r>
          </a:p>
          <a:p>
            <a:endParaRPr lang="tr-TR" dirty="0"/>
          </a:p>
          <a:p>
            <a:r>
              <a:rPr lang="tr-TR" dirty="0" smtClean="0"/>
              <a:t>RT doz genellikle </a:t>
            </a:r>
            <a:r>
              <a:rPr lang="tr-TR" dirty="0" err="1" smtClean="0"/>
              <a:t>kt</a:t>
            </a:r>
            <a:r>
              <a:rPr lang="tr-TR" dirty="0" smtClean="0"/>
              <a:t> sonrası 30-40 </a:t>
            </a:r>
            <a:r>
              <a:rPr lang="tr-TR" dirty="0" err="1" smtClean="0"/>
              <a:t>Gy</a:t>
            </a:r>
            <a:r>
              <a:rPr lang="tr-TR" dirty="0" smtClean="0"/>
              <a:t> arasında değişir. </a:t>
            </a:r>
            <a:r>
              <a:rPr lang="tr-TR" dirty="0" err="1" smtClean="0"/>
              <a:t>Bulky</a:t>
            </a:r>
            <a:r>
              <a:rPr lang="tr-TR" dirty="0" smtClean="0"/>
              <a:t> hastalık için 6-10 </a:t>
            </a:r>
            <a:r>
              <a:rPr lang="tr-TR" dirty="0" err="1" smtClean="0"/>
              <a:t>Gy</a:t>
            </a:r>
            <a:r>
              <a:rPr lang="tr-TR" dirty="0" smtClean="0"/>
              <a:t> ek doz verilir. Sadece RT uygulanan Evre I-II hastalık için 30-36 </a:t>
            </a:r>
            <a:r>
              <a:rPr lang="tr-TR" dirty="0" err="1" smtClean="0"/>
              <a:t>Gy</a:t>
            </a:r>
            <a:r>
              <a:rPr lang="tr-TR" dirty="0" smtClean="0"/>
              <a:t> genellikle uygulanır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3944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Multiple</a:t>
            </a:r>
            <a:r>
              <a:rPr lang="tr-TR" dirty="0" smtClean="0"/>
              <a:t> </a:t>
            </a:r>
            <a:r>
              <a:rPr lang="tr-TR" dirty="0" err="1" smtClean="0"/>
              <a:t>Myelom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Multipl</a:t>
            </a:r>
            <a:r>
              <a:rPr lang="tr-TR" dirty="0" smtClean="0"/>
              <a:t> </a:t>
            </a:r>
            <a:r>
              <a:rPr lang="tr-TR" dirty="0" err="1" smtClean="0"/>
              <a:t>Myelom</a:t>
            </a:r>
            <a:r>
              <a:rPr lang="tr-TR" dirty="0" smtClean="0"/>
              <a:t> (MM) ve </a:t>
            </a:r>
            <a:r>
              <a:rPr lang="tr-TR" dirty="0" err="1" smtClean="0"/>
              <a:t>Plazmositom</a:t>
            </a:r>
            <a:r>
              <a:rPr lang="tr-TR" dirty="0" smtClean="0"/>
              <a:t> </a:t>
            </a:r>
            <a:r>
              <a:rPr lang="tr-TR" dirty="0" err="1" smtClean="0"/>
              <a:t>klonal</a:t>
            </a:r>
            <a:r>
              <a:rPr lang="tr-TR" dirty="0" smtClean="0"/>
              <a:t> hücre bozukluğudur. MM 2. en sık görülen hematolojik </a:t>
            </a:r>
            <a:r>
              <a:rPr lang="tr-TR" dirty="0" err="1" smtClean="0"/>
              <a:t>malignitedir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Ki </a:t>
            </a:r>
            <a:r>
              <a:rPr lang="tr-TR" dirty="0" err="1" smtClean="0"/>
              <a:t>bx</a:t>
            </a:r>
            <a:r>
              <a:rPr lang="tr-TR" dirty="0" smtClean="0"/>
              <a:t> de </a:t>
            </a:r>
            <a:r>
              <a:rPr lang="tr-TR" dirty="0" err="1" smtClean="0"/>
              <a:t>klonal</a:t>
            </a:r>
            <a:r>
              <a:rPr lang="tr-TR" dirty="0" smtClean="0"/>
              <a:t> plazma hücrelerinin &gt; %10 olması veya M proteinin ≥ 30 g/</a:t>
            </a:r>
            <a:r>
              <a:rPr lang="tr-TR" dirty="0" err="1" smtClean="0"/>
              <a:t>lt</a:t>
            </a:r>
            <a:r>
              <a:rPr lang="tr-TR" dirty="0" smtClean="0"/>
              <a:t> olması MM tanısı için yeterlidir.</a:t>
            </a:r>
          </a:p>
          <a:p>
            <a:r>
              <a:rPr lang="tr-TR" dirty="0" smtClean="0"/>
              <a:t>Tanı: öykü, </a:t>
            </a:r>
            <a:r>
              <a:rPr lang="tr-TR" dirty="0" err="1" smtClean="0"/>
              <a:t>fm</a:t>
            </a:r>
            <a:r>
              <a:rPr lang="tr-TR" dirty="0" smtClean="0"/>
              <a:t>, tam kan , biyokimya, b2 </a:t>
            </a:r>
            <a:r>
              <a:rPr lang="tr-TR" dirty="0" err="1" smtClean="0"/>
              <a:t>mikroglobulin</a:t>
            </a:r>
            <a:r>
              <a:rPr lang="tr-TR" dirty="0" smtClean="0"/>
              <a:t>, serum ve idrar protein </a:t>
            </a:r>
            <a:r>
              <a:rPr lang="tr-TR" dirty="0" err="1" smtClean="0"/>
              <a:t>elektroforezi</a:t>
            </a:r>
            <a:r>
              <a:rPr lang="tr-TR" dirty="0" smtClean="0"/>
              <a:t>, serum ve idrar </a:t>
            </a:r>
            <a:r>
              <a:rPr lang="tr-TR" dirty="0" err="1" smtClean="0"/>
              <a:t>immun</a:t>
            </a:r>
            <a:r>
              <a:rPr lang="tr-TR" dirty="0" smtClean="0"/>
              <a:t> </a:t>
            </a:r>
            <a:r>
              <a:rPr lang="tr-TR" dirty="0" err="1" smtClean="0"/>
              <a:t>fiksasyon</a:t>
            </a:r>
            <a:r>
              <a:rPr lang="tr-TR" dirty="0" smtClean="0"/>
              <a:t> </a:t>
            </a:r>
            <a:r>
              <a:rPr lang="tr-TR" dirty="0" err="1" smtClean="0"/>
              <a:t>elektroforezi</a:t>
            </a:r>
            <a:r>
              <a:rPr lang="tr-TR" dirty="0" smtClean="0"/>
              <a:t>, Kİ </a:t>
            </a:r>
            <a:r>
              <a:rPr lang="tr-TR" dirty="0" err="1" smtClean="0"/>
              <a:t>bx</a:t>
            </a:r>
            <a:r>
              <a:rPr lang="tr-TR" dirty="0" smtClean="0"/>
              <a:t>  </a:t>
            </a:r>
            <a:r>
              <a:rPr lang="tr-TR" dirty="0" err="1" smtClean="0"/>
              <a:t>soliter</a:t>
            </a:r>
            <a:r>
              <a:rPr lang="tr-TR" dirty="0" smtClean="0"/>
              <a:t> lezyon varsa </a:t>
            </a:r>
            <a:r>
              <a:rPr lang="tr-TR" dirty="0" err="1" smtClean="0"/>
              <a:t>bx</a:t>
            </a:r>
            <a:r>
              <a:rPr lang="tr-TR" dirty="0" smtClean="0"/>
              <a:t> ile konur</a:t>
            </a:r>
          </a:p>
          <a:p>
            <a:r>
              <a:rPr lang="tr-TR" dirty="0" smtClean="0"/>
              <a:t>Görüntülemede kemik </a:t>
            </a:r>
            <a:r>
              <a:rPr lang="tr-TR" dirty="0" err="1" smtClean="0"/>
              <a:t>survey</a:t>
            </a:r>
            <a:r>
              <a:rPr lang="tr-TR" dirty="0" smtClean="0"/>
              <a:t>, BT </a:t>
            </a:r>
            <a:r>
              <a:rPr lang="tr-TR" dirty="0" err="1" smtClean="0"/>
              <a:t>spinal</a:t>
            </a:r>
            <a:r>
              <a:rPr lang="tr-TR" dirty="0" smtClean="0"/>
              <a:t> lezyon şüphesine MRG tetkikleri önerilir.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8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MM Tedavi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Yüksek doz KT ve kök hücre transplantasyonu önerilir.</a:t>
            </a:r>
          </a:p>
          <a:p>
            <a:r>
              <a:rPr lang="tr-TR" dirty="0"/>
              <a:t> </a:t>
            </a:r>
            <a:r>
              <a:rPr lang="tr-TR" dirty="0" smtClean="0"/>
              <a:t>RT: kemik ağrısı, </a:t>
            </a:r>
            <a:r>
              <a:rPr lang="tr-TR" dirty="0" err="1" smtClean="0"/>
              <a:t>spinal</a:t>
            </a:r>
            <a:r>
              <a:rPr lang="tr-TR" dirty="0" smtClean="0"/>
              <a:t> bası, patolojik kırık veya semptom yaratan yumuşak doku varlığında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0179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Lenfoma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Lenfomalar</a:t>
            </a:r>
            <a:r>
              <a:rPr lang="tr-TR" dirty="0" smtClean="0"/>
              <a:t> </a:t>
            </a:r>
            <a:r>
              <a:rPr lang="tr-TR" dirty="0" err="1" smtClean="0"/>
              <a:t>Hodgkin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r>
              <a:rPr lang="tr-TR" dirty="0" smtClean="0"/>
              <a:t> ve </a:t>
            </a:r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Hodgkin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r>
              <a:rPr lang="tr-TR" dirty="0" smtClean="0"/>
              <a:t> olarak 2 ye ayrılır.</a:t>
            </a:r>
          </a:p>
          <a:p>
            <a:r>
              <a:rPr lang="tr-TR" dirty="0" smtClean="0"/>
              <a:t>HL da sıralı lenfatik tutulum sık görülürken, NHL da tutulum sıralı olmayıp </a:t>
            </a:r>
            <a:r>
              <a:rPr lang="tr-TR" dirty="0" err="1" smtClean="0"/>
              <a:t>infradiyafragmatik</a:t>
            </a:r>
            <a:r>
              <a:rPr lang="tr-TR" dirty="0" smtClean="0"/>
              <a:t> LN </a:t>
            </a:r>
            <a:r>
              <a:rPr lang="tr-TR" dirty="0" err="1" smtClean="0"/>
              <a:t>tutulumu,ekstranodal</a:t>
            </a:r>
            <a:r>
              <a:rPr lang="tr-TR" dirty="0" smtClean="0"/>
              <a:t> tutulum ve kemik iliği tutulumu HL ya göre daha sıktır.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944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Hodkin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 ve </a:t>
            </a:r>
            <a:r>
              <a:rPr lang="tr-TR" dirty="0" err="1" smtClean="0"/>
              <a:t>Evreleme</a:t>
            </a:r>
            <a:r>
              <a:rPr lang="tr-TR" dirty="0" smtClean="0"/>
              <a:t>:</a:t>
            </a:r>
          </a:p>
          <a:p>
            <a:r>
              <a:rPr lang="tr-TR" dirty="0" smtClean="0"/>
              <a:t>Öykü: Kilo kaybı ,ateş, gece terlemesi gibi B semptom varlığı ve ele gelen LAP varlığı veya halsizlik yorgunluk gibi genel semptomlar</a:t>
            </a:r>
          </a:p>
          <a:p>
            <a:r>
              <a:rPr lang="tr-TR" dirty="0" smtClean="0"/>
              <a:t>Fizik Muayene: KC ve Dalakta büyüme varlığı , </a:t>
            </a:r>
            <a:r>
              <a:rPr lang="tr-TR" dirty="0" err="1" smtClean="0"/>
              <a:t>palpabl</a:t>
            </a:r>
            <a:r>
              <a:rPr lang="tr-TR" dirty="0" smtClean="0"/>
              <a:t> LAP özellikle dikkat edilmelidir</a:t>
            </a:r>
          </a:p>
          <a:p>
            <a:r>
              <a:rPr lang="tr-TR" dirty="0" err="1" smtClean="0"/>
              <a:t>Histopatolojik</a:t>
            </a:r>
            <a:r>
              <a:rPr lang="tr-TR" dirty="0" smtClean="0"/>
              <a:t> biyopsi ile örnekleme</a:t>
            </a:r>
          </a:p>
          <a:p>
            <a:r>
              <a:rPr lang="tr-TR" dirty="0" smtClean="0"/>
              <a:t>Performans ve diğer </a:t>
            </a:r>
            <a:r>
              <a:rPr lang="tr-TR" dirty="0" err="1" smtClean="0"/>
              <a:t>prognostik</a:t>
            </a:r>
            <a:r>
              <a:rPr lang="tr-TR" dirty="0" smtClean="0"/>
              <a:t> faktörlerin incelenmesi ( </a:t>
            </a:r>
            <a:r>
              <a:rPr lang="tr-TR" dirty="0" err="1" smtClean="0"/>
              <a:t>Sedimentasyon</a:t>
            </a:r>
            <a:r>
              <a:rPr lang="tr-TR" dirty="0" smtClean="0"/>
              <a:t> yüksekliği, b2 </a:t>
            </a:r>
            <a:r>
              <a:rPr lang="tr-TR" dirty="0" err="1" smtClean="0"/>
              <a:t>mikroglobulin</a:t>
            </a:r>
            <a:r>
              <a:rPr lang="tr-TR" dirty="0" smtClean="0"/>
              <a:t> değeri, </a:t>
            </a:r>
            <a:r>
              <a:rPr lang="tr-TR" dirty="0" err="1" smtClean="0"/>
              <a:t>Hemogram</a:t>
            </a:r>
            <a:r>
              <a:rPr lang="tr-TR" dirty="0" smtClean="0"/>
              <a:t> </a:t>
            </a:r>
            <a:r>
              <a:rPr lang="tr-TR" dirty="0" err="1" smtClean="0"/>
              <a:t>parameterleri</a:t>
            </a:r>
            <a:r>
              <a:rPr lang="tr-TR" dirty="0" smtClean="0"/>
              <a:t> </a:t>
            </a:r>
            <a:r>
              <a:rPr lang="tr-TR" dirty="0" err="1" smtClean="0"/>
              <a:t>vs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4694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Histopatoloji</a:t>
            </a:r>
            <a:r>
              <a:rPr lang="tr-TR" dirty="0" smtClean="0"/>
              <a:t>: Klasik HL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Noduler</a:t>
            </a:r>
            <a:r>
              <a:rPr lang="tr-TR" dirty="0" smtClean="0"/>
              <a:t> </a:t>
            </a:r>
            <a:r>
              <a:rPr lang="tr-TR" dirty="0" err="1" smtClean="0"/>
              <a:t>Sklerozan</a:t>
            </a:r>
            <a:endParaRPr lang="tr-TR" dirty="0" smtClean="0"/>
          </a:p>
          <a:p>
            <a:r>
              <a:rPr lang="tr-TR" dirty="0" smtClean="0"/>
              <a:t>Lenfositten Zengin</a:t>
            </a:r>
          </a:p>
          <a:p>
            <a:r>
              <a:rPr lang="tr-TR" dirty="0" err="1" smtClean="0"/>
              <a:t>Mikst</a:t>
            </a:r>
            <a:r>
              <a:rPr lang="tr-TR" dirty="0" smtClean="0"/>
              <a:t> </a:t>
            </a:r>
            <a:r>
              <a:rPr lang="tr-TR" dirty="0" err="1" smtClean="0"/>
              <a:t>Selüler</a:t>
            </a:r>
            <a:endParaRPr lang="tr-TR" dirty="0" smtClean="0"/>
          </a:p>
          <a:p>
            <a:r>
              <a:rPr lang="tr-TR" dirty="0" smtClean="0"/>
              <a:t>Lenfositten fakir</a:t>
            </a:r>
          </a:p>
          <a:p>
            <a:endParaRPr lang="tr-TR" dirty="0"/>
          </a:p>
          <a:p>
            <a:r>
              <a:rPr lang="tr-TR" dirty="0" smtClean="0"/>
              <a:t>Ayrıca Klasik HL dan farklı olarak </a:t>
            </a:r>
            <a:r>
              <a:rPr lang="tr-TR" dirty="0" err="1" smtClean="0"/>
              <a:t>Noduler</a:t>
            </a:r>
            <a:r>
              <a:rPr lang="tr-TR" dirty="0" smtClean="0"/>
              <a:t> Lenfosit </a:t>
            </a:r>
            <a:r>
              <a:rPr lang="tr-TR" dirty="0" err="1" smtClean="0"/>
              <a:t>Predominant</a:t>
            </a:r>
            <a:r>
              <a:rPr lang="tr-TR" dirty="0" smtClean="0"/>
              <a:t> HL alt tipi de bulunur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3450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r>
              <a:rPr lang="tr-TR" dirty="0" smtClean="0"/>
              <a:t>: </a:t>
            </a:r>
            <a:r>
              <a:rPr lang="tr-TR" dirty="0" err="1" smtClean="0"/>
              <a:t>Ann</a:t>
            </a:r>
            <a:r>
              <a:rPr lang="tr-TR" dirty="0" smtClean="0"/>
              <a:t> </a:t>
            </a:r>
            <a:r>
              <a:rPr lang="tr-TR" dirty="0" err="1" smtClean="0"/>
              <a:t>Arbor</a:t>
            </a:r>
            <a:r>
              <a:rPr lang="tr-TR" dirty="0" smtClean="0"/>
              <a:t> </a:t>
            </a:r>
            <a:r>
              <a:rPr lang="tr-TR" dirty="0" err="1" smtClean="0"/>
              <a:t>Staging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7500"/>
            <a:ext cx="10515600" cy="4589463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I- tek bir lenf </a:t>
            </a:r>
            <a:r>
              <a:rPr lang="tr-TR" dirty="0" err="1" smtClean="0"/>
              <a:t>nod</a:t>
            </a:r>
            <a:r>
              <a:rPr lang="tr-TR" dirty="0" smtClean="0"/>
              <a:t> bölgesi tutulumu</a:t>
            </a:r>
          </a:p>
          <a:p>
            <a:r>
              <a:rPr lang="tr-TR" dirty="0" smtClean="0"/>
              <a:t>II- Diyaframın aynı tarafında iki veya daha fazla LN bölgesi tutulumu</a:t>
            </a:r>
          </a:p>
          <a:p>
            <a:r>
              <a:rPr lang="tr-TR" dirty="0" smtClean="0"/>
              <a:t>III-Diyaframın her iki tarafında LN bölgesi tutulumu</a:t>
            </a:r>
          </a:p>
          <a:p>
            <a:r>
              <a:rPr lang="tr-TR" dirty="0" smtClean="0"/>
              <a:t>IV-Eşlik eden LN tutulumu olarak veya olmaksızın bir veya daha fazla </a:t>
            </a:r>
            <a:r>
              <a:rPr lang="tr-TR" dirty="0" err="1" smtClean="0"/>
              <a:t>ekstralenfatik</a:t>
            </a:r>
            <a:r>
              <a:rPr lang="tr-TR" dirty="0" smtClean="0"/>
              <a:t> organın yaygın şekilde tutulumu, uzak ( bölgesel olmayan) LN tutulumunun eşlik ettiği </a:t>
            </a:r>
            <a:r>
              <a:rPr lang="tr-TR" dirty="0" err="1" smtClean="0"/>
              <a:t>ekstralenfatik</a:t>
            </a:r>
            <a:r>
              <a:rPr lang="tr-TR" dirty="0" smtClean="0"/>
              <a:t> organın sınırlı tutulumu</a:t>
            </a:r>
          </a:p>
          <a:p>
            <a:r>
              <a:rPr lang="tr-TR" sz="1900" dirty="0" smtClean="0"/>
              <a:t>A- B semptom olamaması</a:t>
            </a:r>
          </a:p>
          <a:p>
            <a:r>
              <a:rPr lang="tr-TR" sz="1900" dirty="0" smtClean="0"/>
              <a:t>B-</a:t>
            </a:r>
            <a:r>
              <a:rPr lang="tr-TR" sz="1900" dirty="0" smtClean="0"/>
              <a:t>B semptom olması</a:t>
            </a:r>
          </a:p>
          <a:p>
            <a:r>
              <a:rPr lang="tr-TR" sz="1900" dirty="0" smtClean="0"/>
              <a:t>E- </a:t>
            </a:r>
            <a:r>
              <a:rPr lang="tr-TR" sz="1900" dirty="0" err="1" smtClean="0"/>
              <a:t>Ekstralenfatik</a:t>
            </a:r>
            <a:r>
              <a:rPr lang="tr-TR" sz="1900" dirty="0" smtClean="0"/>
              <a:t> hastalık</a:t>
            </a:r>
          </a:p>
          <a:p>
            <a:r>
              <a:rPr lang="tr-TR" sz="1900" dirty="0" smtClean="0"/>
              <a:t>S- Dalak tutulumu</a:t>
            </a:r>
          </a:p>
          <a:p>
            <a:r>
              <a:rPr lang="tr-TR" sz="1900" dirty="0" smtClean="0"/>
              <a:t>X- </a:t>
            </a:r>
            <a:r>
              <a:rPr lang="tr-TR" sz="1900" dirty="0" err="1" smtClean="0"/>
              <a:t>Bulky</a:t>
            </a:r>
            <a:r>
              <a:rPr lang="tr-TR" sz="1900" dirty="0" smtClean="0"/>
              <a:t> hastalık: &gt; 10 cm </a:t>
            </a:r>
            <a:r>
              <a:rPr lang="tr-TR" sz="1900" dirty="0" err="1" smtClean="0"/>
              <a:t>periferik</a:t>
            </a:r>
            <a:r>
              <a:rPr lang="tr-TR" sz="1900" dirty="0" smtClean="0"/>
              <a:t> LAP, </a:t>
            </a:r>
            <a:r>
              <a:rPr lang="tr-TR" sz="1900" dirty="0" err="1" smtClean="0"/>
              <a:t>intratorasik</a:t>
            </a:r>
            <a:r>
              <a:rPr lang="tr-TR" sz="1900" dirty="0" smtClean="0"/>
              <a:t> &gt; 1/3 olan </a:t>
            </a:r>
            <a:r>
              <a:rPr lang="tr-TR" sz="1900" dirty="0" err="1" smtClean="0"/>
              <a:t>mediastinal</a:t>
            </a:r>
            <a:r>
              <a:rPr lang="tr-TR" sz="1900" dirty="0" smtClean="0"/>
              <a:t> kitle</a:t>
            </a:r>
            <a:endParaRPr lang="tr-TR" sz="1900" dirty="0" smtClean="0"/>
          </a:p>
          <a:p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99443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Prognostik</a:t>
            </a:r>
            <a:r>
              <a:rPr lang="tr-TR" dirty="0" smtClean="0"/>
              <a:t>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09700" y="1803400"/>
            <a:ext cx="9944100" cy="4373563"/>
          </a:xfrm>
        </p:spPr>
        <p:txBody>
          <a:bodyPr/>
          <a:lstStyle/>
          <a:p>
            <a:pPr lvl="1"/>
            <a:r>
              <a:rPr lang="tr-TR" u="sng" dirty="0" smtClean="0"/>
              <a:t>Evre I-II hastalık için olumsuz faktörler:</a:t>
            </a:r>
          </a:p>
          <a:p>
            <a:pPr marL="457200" lvl="1" indent="0">
              <a:buNone/>
            </a:pPr>
            <a:r>
              <a:rPr lang="tr-TR" dirty="0" smtClean="0"/>
              <a:t>		</a:t>
            </a:r>
            <a:r>
              <a:rPr lang="tr-TR" dirty="0" err="1" smtClean="0"/>
              <a:t>Bulky</a:t>
            </a:r>
            <a:r>
              <a:rPr lang="tr-TR" dirty="0" smtClean="0"/>
              <a:t> </a:t>
            </a:r>
            <a:r>
              <a:rPr lang="tr-TR" dirty="0" err="1" smtClean="0"/>
              <a:t>mediastinal</a:t>
            </a:r>
            <a:r>
              <a:rPr lang="tr-TR" dirty="0" smtClean="0"/>
              <a:t> hastalık, ESH yüksekliği, &gt;50 </a:t>
            </a:r>
            <a:r>
              <a:rPr lang="tr-TR" dirty="0" smtClean="0"/>
              <a:t>yaş</a:t>
            </a:r>
            <a:r>
              <a:rPr lang="tr-TR" dirty="0" smtClean="0"/>
              <a:t>, 3 ve üzeri LN </a:t>
            </a:r>
            <a:r>
              <a:rPr lang="tr-TR" dirty="0" err="1" smtClean="0"/>
              <a:t>tutulumu,ekstranodal</a:t>
            </a:r>
            <a:r>
              <a:rPr lang="tr-TR" dirty="0" smtClean="0"/>
              <a:t> hastalık+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1"/>
            <a:r>
              <a:rPr lang="tr-TR" u="sng" dirty="0" smtClean="0"/>
              <a:t>Evre III-IV için</a:t>
            </a:r>
            <a:r>
              <a:rPr lang="tr-TR" u="sng" dirty="0" smtClean="0"/>
              <a:t> olumsuz faktörler </a:t>
            </a:r>
            <a:r>
              <a:rPr lang="tr-TR" dirty="0" smtClean="0"/>
              <a:t>:</a:t>
            </a:r>
          </a:p>
          <a:p>
            <a:pPr marL="457200" lvl="1" indent="0">
              <a:buNone/>
            </a:pPr>
            <a:r>
              <a:rPr lang="tr-TR" dirty="0" smtClean="0"/>
              <a:t>		Serum albümin düzeyi düşüklüğü, </a:t>
            </a:r>
            <a:r>
              <a:rPr lang="tr-TR" dirty="0" err="1" smtClean="0"/>
              <a:t>Hbg</a:t>
            </a:r>
            <a:r>
              <a:rPr lang="tr-TR" dirty="0" smtClean="0"/>
              <a:t> düşüklüğü, E cinsiyet, &gt; 45 yaş,  Evre IV hastalık, Lökosit artışı, lenfosit düşüklüğü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927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evre hastalıkta KT ve RT</a:t>
            </a:r>
          </a:p>
          <a:p>
            <a:r>
              <a:rPr lang="tr-TR" dirty="0" smtClean="0"/>
              <a:t>İleri evrede KT ve takiben </a:t>
            </a:r>
            <a:r>
              <a:rPr lang="tr-TR" dirty="0" err="1" smtClean="0"/>
              <a:t>rezidü</a:t>
            </a:r>
            <a:r>
              <a:rPr lang="tr-TR" dirty="0" smtClean="0"/>
              <a:t> hastalık veya tanıda </a:t>
            </a:r>
            <a:r>
              <a:rPr lang="tr-TR" dirty="0" err="1" smtClean="0"/>
              <a:t>bulky</a:t>
            </a:r>
            <a:r>
              <a:rPr lang="tr-TR" dirty="0" smtClean="0"/>
              <a:t> hastalık varlığında RT</a:t>
            </a:r>
          </a:p>
          <a:p>
            <a:r>
              <a:rPr lang="tr-TR" dirty="0" smtClean="0"/>
              <a:t>5 yıllık hastalıksız </a:t>
            </a:r>
            <a:r>
              <a:rPr lang="tr-TR" dirty="0" err="1" smtClean="0"/>
              <a:t>sağkalım</a:t>
            </a:r>
            <a:r>
              <a:rPr lang="tr-TR" dirty="0" smtClean="0"/>
              <a:t> erken evrede &gt;%90 </a:t>
            </a:r>
            <a:r>
              <a:rPr lang="tr-TR" dirty="0" err="1" smtClean="0"/>
              <a:t>larda</a:t>
            </a:r>
            <a:r>
              <a:rPr lang="tr-TR" dirty="0" smtClean="0"/>
              <a:t>, ileri evrede ise %70-80 civarındadır.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1575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Teknik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HL da kullanılan alan ve tanımları:</a:t>
            </a:r>
          </a:p>
          <a:p>
            <a:r>
              <a:rPr lang="tr-TR" dirty="0"/>
              <a:t> </a:t>
            </a:r>
            <a:r>
              <a:rPr lang="tr-TR" dirty="0" smtClean="0"/>
              <a:t>Geniş alan RT, Total </a:t>
            </a:r>
            <a:r>
              <a:rPr lang="tr-TR" dirty="0" err="1" smtClean="0"/>
              <a:t>Lenfoid</a:t>
            </a:r>
            <a:r>
              <a:rPr lang="tr-TR" dirty="0" smtClean="0"/>
              <a:t> Işınlama, </a:t>
            </a:r>
            <a:r>
              <a:rPr lang="tr-TR" dirty="0" err="1" smtClean="0"/>
              <a:t>Subtotal</a:t>
            </a:r>
            <a:r>
              <a:rPr lang="tr-TR" dirty="0" smtClean="0"/>
              <a:t> </a:t>
            </a:r>
            <a:r>
              <a:rPr lang="tr-TR" dirty="0" err="1" smtClean="0"/>
              <a:t>Lenfoid</a:t>
            </a:r>
            <a:r>
              <a:rPr lang="tr-TR" dirty="0" smtClean="0"/>
              <a:t> Işınlama, </a:t>
            </a:r>
            <a:r>
              <a:rPr lang="tr-TR" dirty="0" err="1" smtClean="0"/>
              <a:t>Mantle</a:t>
            </a:r>
            <a:r>
              <a:rPr lang="tr-TR" dirty="0" smtClean="0"/>
              <a:t> RT, Ters Y RT, Tutulu Alan RT (IFRT), Tutulu Bölge RT (ISRT) ve Tutulu LN RT (INRT) olarak geçmektedir.</a:t>
            </a:r>
          </a:p>
          <a:p>
            <a:r>
              <a:rPr lang="tr-TR" dirty="0" smtClean="0"/>
              <a:t>Günümüzde standart  uygulama ise ISRT ‘</a:t>
            </a:r>
            <a:r>
              <a:rPr lang="tr-TR" dirty="0" err="1" smtClean="0"/>
              <a:t>dir</a:t>
            </a:r>
            <a:endParaRPr lang="tr-TR" dirty="0" smtClean="0"/>
          </a:p>
          <a:p>
            <a:r>
              <a:rPr lang="tr-TR" dirty="0" smtClean="0"/>
              <a:t>RT planlama için tedavi edilecek alana yönelik </a:t>
            </a:r>
            <a:r>
              <a:rPr lang="tr-TR" dirty="0" err="1" smtClean="0"/>
              <a:t>immobilizasyon</a:t>
            </a:r>
            <a:r>
              <a:rPr lang="tr-TR" dirty="0" smtClean="0"/>
              <a:t> yöntemleri ile sabitleme sonrası planlama BT kesitleri üzerinden PET füzyon ile tutulu LN </a:t>
            </a:r>
            <a:r>
              <a:rPr lang="tr-TR" dirty="0" err="1" smtClean="0"/>
              <a:t>gros</a:t>
            </a:r>
            <a:r>
              <a:rPr lang="tr-TR" dirty="0" smtClean="0"/>
              <a:t> hacimlere 1,5-2 cm CTV ve 0,5-1 cm PTV marjı verilerek tedavi alanı oluşturulur.,</a:t>
            </a:r>
          </a:p>
          <a:p>
            <a:r>
              <a:rPr lang="tr-TR" dirty="0" smtClean="0"/>
              <a:t>Evre I-II de KT sonrası 20-30 </a:t>
            </a:r>
            <a:r>
              <a:rPr lang="tr-TR" dirty="0" err="1" smtClean="0"/>
              <a:t>Gy</a:t>
            </a:r>
            <a:r>
              <a:rPr lang="tr-TR" dirty="0" smtClean="0"/>
              <a:t> RT </a:t>
            </a:r>
          </a:p>
          <a:p>
            <a:r>
              <a:rPr lang="tr-TR" dirty="0" smtClean="0"/>
              <a:t>Evre III-IV te de 30- 36 GY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5946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Hodgkin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Klinik seyrine göre yavaş seyirli, saldırgan veya çok saldırgan olarak 3 gruba ayrılır.</a:t>
            </a:r>
          </a:p>
          <a:p>
            <a:r>
              <a:rPr lang="tr-TR" dirty="0" smtClean="0"/>
              <a:t>Tanıda öykü ve FM sonrası LAP </a:t>
            </a:r>
            <a:r>
              <a:rPr lang="tr-TR" dirty="0" err="1" smtClean="0"/>
              <a:t>eksizyonel</a:t>
            </a:r>
            <a:r>
              <a:rPr lang="tr-TR" dirty="0" smtClean="0"/>
              <a:t>/</a:t>
            </a:r>
            <a:r>
              <a:rPr lang="tr-TR" dirty="0" err="1" smtClean="0"/>
              <a:t>insizyonel</a:t>
            </a:r>
            <a:r>
              <a:rPr lang="tr-TR" dirty="0" smtClean="0"/>
              <a:t>/ </a:t>
            </a:r>
            <a:r>
              <a:rPr lang="tr-TR" dirty="0" err="1" smtClean="0"/>
              <a:t>trucut</a:t>
            </a:r>
            <a:r>
              <a:rPr lang="tr-TR" dirty="0" smtClean="0"/>
              <a:t> </a:t>
            </a:r>
            <a:r>
              <a:rPr lang="tr-TR" dirty="0" err="1" smtClean="0"/>
              <a:t>bx</a:t>
            </a:r>
            <a:r>
              <a:rPr lang="tr-TR" dirty="0" smtClean="0"/>
              <a:t> ile tanı konur.</a:t>
            </a:r>
          </a:p>
          <a:p>
            <a:r>
              <a:rPr lang="tr-TR" dirty="0" err="1" smtClean="0"/>
              <a:t>Evreleme</a:t>
            </a:r>
            <a:r>
              <a:rPr lang="tr-TR" dirty="0" smtClean="0"/>
              <a:t> için </a:t>
            </a:r>
            <a:r>
              <a:rPr lang="tr-TR" dirty="0" err="1" smtClean="0"/>
              <a:t>bulunn</a:t>
            </a:r>
            <a:r>
              <a:rPr lang="tr-TR" dirty="0" smtClean="0"/>
              <a:t> bölgeye göre MRG, PETBT ve Kİ </a:t>
            </a:r>
            <a:r>
              <a:rPr lang="tr-TR" dirty="0" err="1" smtClean="0"/>
              <a:t>bx</a:t>
            </a:r>
            <a:r>
              <a:rPr lang="tr-TR" dirty="0" smtClean="0"/>
              <a:t> uygulanır.</a:t>
            </a:r>
          </a:p>
          <a:p>
            <a:r>
              <a:rPr lang="tr-TR" dirty="0" err="1" smtClean="0"/>
              <a:t>Evrelemede</a:t>
            </a:r>
            <a:r>
              <a:rPr lang="tr-TR" dirty="0" smtClean="0"/>
              <a:t> </a:t>
            </a:r>
            <a:r>
              <a:rPr lang="tr-TR" dirty="0" err="1" smtClean="0"/>
              <a:t>Ann</a:t>
            </a:r>
            <a:r>
              <a:rPr lang="tr-TR" dirty="0" smtClean="0"/>
              <a:t> </a:t>
            </a:r>
            <a:r>
              <a:rPr lang="tr-TR" dirty="0" err="1" smtClean="0"/>
              <a:t>Arbor</a:t>
            </a:r>
            <a:r>
              <a:rPr lang="tr-TR" dirty="0" smtClean="0"/>
              <a:t> </a:t>
            </a:r>
            <a:r>
              <a:rPr lang="tr-TR" dirty="0" err="1" smtClean="0"/>
              <a:t>evreleme</a:t>
            </a:r>
            <a:r>
              <a:rPr lang="tr-TR" dirty="0" smtClean="0"/>
              <a:t> sisteminin </a:t>
            </a:r>
            <a:r>
              <a:rPr lang="tr-TR" dirty="0" err="1" smtClean="0"/>
              <a:t>Cotswold</a:t>
            </a:r>
            <a:r>
              <a:rPr lang="tr-TR" dirty="0" smtClean="0"/>
              <a:t> modifikasyonu kullanılır.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17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780</Words>
  <Application>Microsoft Office PowerPoint</Application>
  <PresentationFormat>Geniş ekran</PresentationFormat>
  <Paragraphs>72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Hematolojik Kanserler</vt:lpstr>
      <vt:lpstr>Lenfoma</vt:lpstr>
      <vt:lpstr>Hodkin Lenfoma</vt:lpstr>
      <vt:lpstr>Histopatoloji: Klasik HL</vt:lpstr>
      <vt:lpstr>Evreleme: Ann Arbor Staging</vt:lpstr>
      <vt:lpstr>Prognostik Faktörler</vt:lpstr>
      <vt:lpstr>Tedavi</vt:lpstr>
      <vt:lpstr>RT Teknik</vt:lpstr>
      <vt:lpstr>Non Hodgkin Lenfoma</vt:lpstr>
      <vt:lpstr>Histopatoloji</vt:lpstr>
      <vt:lpstr>NHL Prognoz</vt:lpstr>
      <vt:lpstr>Tedavi:</vt:lpstr>
      <vt:lpstr>Multiple Myelom</vt:lpstr>
      <vt:lpstr>MM Tedavi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Hematolojik Kanserler</dc:title>
  <dc:creator>user</dc:creator>
  <cp:lastModifiedBy>user</cp:lastModifiedBy>
  <cp:revision>8</cp:revision>
  <dcterms:created xsi:type="dcterms:W3CDTF">2020-05-14T07:54:44Z</dcterms:created>
  <dcterms:modified xsi:type="dcterms:W3CDTF">2020-05-14T08:40:55Z</dcterms:modified>
</cp:coreProperties>
</file>