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1"/>
  </p:sldMasterIdLst>
  <p:sldIdLst>
    <p:sldId id="264"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1681330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4583137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234819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2158777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362004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41664030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908173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425399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8003871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8918515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7F543833-A3C6-4932-85D1-39A8E63240DE}" type="datetimeFigureOut">
              <a:rPr lang="tr-TR" smtClean="0"/>
              <a:t>23.05.2020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3238036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7F543833-A3C6-4932-85D1-39A8E63240DE}" type="datetimeFigureOut">
              <a:rPr lang="tr-TR" smtClean="0"/>
              <a:t>23.05.2020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6951941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7F543833-A3C6-4932-85D1-39A8E63240DE}" type="datetimeFigureOut">
              <a:rPr lang="tr-TR" smtClean="0"/>
              <a:t>23.05.2020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019525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543833-A3C6-4932-85D1-39A8E63240DE}" type="datetimeFigureOut">
              <a:rPr lang="tr-TR" smtClean="0"/>
              <a:t>23.05.2020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892759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F543833-A3C6-4932-85D1-39A8E63240DE}" type="datetimeFigureOut">
              <a:rPr lang="tr-TR" smtClean="0"/>
              <a:t>23.05.2020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049669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F543833-A3C6-4932-85D1-39A8E63240DE}" type="datetimeFigureOut">
              <a:rPr lang="tr-TR" smtClean="0"/>
              <a:t>23.05.2020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605650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F543833-A3C6-4932-85D1-39A8E63240DE}" type="datetimeFigureOut">
              <a:rPr lang="tr-TR" smtClean="0"/>
              <a:t>23.05.2020</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3B9444F4-BBFC-4334-B55C-A7C9C3112478}" type="slidenum">
              <a:rPr lang="tr-TR" smtClean="0"/>
              <a:t>‹#›</a:t>
            </a:fld>
            <a:endParaRPr lang="tr-TR"/>
          </a:p>
        </p:txBody>
      </p:sp>
    </p:spTree>
    <p:extLst>
      <p:ext uri="{BB962C8B-B14F-4D97-AF65-F5344CB8AC3E}">
        <p14:creationId xmlns:p14="http://schemas.microsoft.com/office/powerpoint/2010/main" val="3324969937"/>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 id="2147483719" r:id="rId13"/>
    <p:sldLayoutId id="2147483720" r:id="rId14"/>
    <p:sldLayoutId id="2147483721" r:id="rId15"/>
    <p:sldLayoutId id="2147483722"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569678E-B809-49DF-B95B-18048EA7AB1B}"/>
              </a:ext>
            </a:extLst>
          </p:cNvPr>
          <p:cNvSpPr>
            <a:spLocks noGrp="1"/>
          </p:cNvSpPr>
          <p:nvPr>
            <p:ph idx="1"/>
          </p:nvPr>
        </p:nvSpPr>
        <p:spPr>
          <a:xfrm>
            <a:off x="677334" y="556591"/>
            <a:ext cx="8596668" cy="5484771"/>
          </a:xfrm>
        </p:spPr>
        <p:txBody>
          <a:bodyPr/>
          <a:lstStyle/>
          <a:p>
            <a:pPr marL="0" indent="0">
              <a:buNone/>
            </a:pPr>
            <a:r>
              <a:rPr lang="tr-TR" dirty="0"/>
              <a:t>		</a:t>
            </a:r>
            <a:r>
              <a:rPr lang="tr-TR" sz="4000" b="1" dirty="0"/>
              <a:t>Reçete yazma yükümlülüğü</a:t>
            </a:r>
          </a:p>
          <a:p>
            <a:pPr marL="0" indent="0">
              <a:buNone/>
            </a:pPr>
            <a:r>
              <a:rPr lang="tr-TR" sz="4000" b="1" dirty="0"/>
              <a:t>	Reçete, bizzat bir hekim tarafından eczacıya yönelik olarak düzenlenmiş bulunan ve hastaya bir ilacın verilmesi talebini içeren yazıdır. Hekimin açık reçete vermesi hukuka ve meslek kurallarına aykırıdır.</a:t>
            </a:r>
          </a:p>
        </p:txBody>
      </p:sp>
    </p:spTree>
    <p:extLst>
      <p:ext uri="{BB962C8B-B14F-4D97-AF65-F5344CB8AC3E}">
        <p14:creationId xmlns:p14="http://schemas.microsoft.com/office/powerpoint/2010/main" val="12016622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D8A06D7-83EF-4E60-B870-B42173897506}"/>
              </a:ext>
            </a:extLst>
          </p:cNvPr>
          <p:cNvSpPr>
            <a:spLocks noGrp="1"/>
          </p:cNvSpPr>
          <p:nvPr>
            <p:ph idx="1"/>
          </p:nvPr>
        </p:nvSpPr>
        <p:spPr>
          <a:xfrm>
            <a:off x="677334" y="596349"/>
            <a:ext cx="8596668" cy="5445014"/>
          </a:xfrm>
        </p:spPr>
        <p:txBody>
          <a:bodyPr>
            <a:normAutofit fontScale="92500" lnSpcReduction="20000"/>
          </a:bodyPr>
          <a:lstStyle/>
          <a:p>
            <a:pPr marL="0" indent="0">
              <a:buNone/>
            </a:pPr>
            <a:r>
              <a:rPr lang="tr-TR" dirty="0"/>
              <a:t>	</a:t>
            </a:r>
            <a:r>
              <a:rPr lang="tr-TR" sz="6000" b="1" dirty="0"/>
              <a:t>	Hekimlik sözleşmesi, hekime, hastanın istediği belirli bir ilacı yazma veya hastanın arzusuna göre ilaç yazma yükümlülüğü yüklememektedir.</a:t>
            </a:r>
            <a:endParaRPr lang="tr-TR" b="1" dirty="0"/>
          </a:p>
        </p:txBody>
      </p:sp>
    </p:spTree>
    <p:extLst>
      <p:ext uri="{BB962C8B-B14F-4D97-AF65-F5344CB8AC3E}">
        <p14:creationId xmlns:p14="http://schemas.microsoft.com/office/powerpoint/2010/main" val="742005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41368D9-5C5B-4388-A657-93AA0089CB6D}"/>
              </a:ext>
            </a:extLst>
          </p:cNvPr>
          <p:cNvSpPr>
            <a:spLocks noGrp="1"/>
          </p:cNvSpPr>
          <p:nvPr>
            <p:ph idx="1"/>
          </p:nvPr>
        </p:nvSpPr>
        <p:spPr>
          <a:xfrm>
            <a:off x="677334" y="649357"/>
            <a:ext cx="8596668" cy="5392005"/>
          </a:xfrm>
        </p:spPr>
        <p:txBody>
          <a:bodyPr/>
          <a:lstStyle/>
          <a:p>
            <a:pPr marL="0" indent="0">
              <a:buNone/>
            </a:pPr>
            <a:r>
              <a:rPr lang="tr-TR" dirty="0"/>
              <a:t>	</a:t>
            </a:r>
            <a:r>
              <a:rPr lang="tr-TR" sz="4800" b="1" dirty="0"/>
              <a:t>	Tıbbi teknik kullanma yükümlülüğü</a:t>
            </a:r>
          </a:p>
          <a:p>
            <a:pPr marL="0" indent="0">
              <a:buNone/>
            </a:pPr>
            <a:r>
              <a:rPr lang="tr-TR" sz="4800" b="1" dirty="0"/>
              <a:t>	İnsan yerine gitgide artan ölçüde makine kullanımı, kontrol ve güvenlik tedbirlerinin de artırılması gerekmektedir.</a:t>
            </a:r>
          </a:p>
        </p:txBody>
      </p:sp>
    </p:spTree>
    <p:extLst>
      <p:ext uri="{BB962C8B-B14F-4D97-AF65-F5344CB8AC3E}">
        <p14:creationId xmlns:p14="http://schemas.microsoft.com/office/powerpoint/2010/main" val="31150952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52BC6F7-5367-4472-847B-91017F47980D}"/>
              </a:ext>
            </a:extLst>
          </p:cNvPr>
          <p:cNvSpPr>
            <a:spLocks noGrp="1"/>
          </p:cNvSpPr>
          <p:nvPr>
            <p:ph idx="1"/>
          </p:nvPr>
        </p:nvSpPr>
        <p:spPr>
          <a:xfrm>
            <a:off x="677334" y="821635"/>
            <a:ext cx="8596668" cy="5219727"/>
          </a:xfrm>
        </p:spPr>
        <p:txBody>
          <a:bodyPr>
            <a:normAutofit fontScale="92500" lnSpcReduction="10000"/>
          </a:bodyPr>
          <a:lstStyle/>
          <a:p>
            <a:pPr marL="0" indent="0">
              <a:buNone/>
            </a:pPr>
            <a:r>
              <a:rPr lang="tr-TR" dirty="0"/>
              <a:t>		</a:t>
            </a:r>
            <a:r>
              <a:rPr lang="tr-TR" sz="5400" b="1" dirty="0"/>
              <a:t>Hekim ve hastanenin modern ve çalışır vaziyetteki teknik araçları kullanmak zorunluluğu, aynı zamanda bunların kontrolünü de gerektirmektedir.</a:t>
            </a:r>
            <a:endParaRPr lang="tr-TR" b="1" dirty="0"/>
          </a:p>
        </p:txBody>
      </p:sp>
    </p:spTree>
    <p:extLst>
      <p:ext uri="{BB962C8B-B14F-4D97-AF65-F5344CB8AC3E}">
        <p14:creationId xmlns:p14="http://schemas.microsoft.com/office/powerpoint/2010/main" val="2485252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D8A02F0-981B-418E-B8B2-205BA7453537}"/>
              </a:ext>
            </a:extLst>
          </p:cNvPr>
          <p:cNvSpPr>
            <a:spLocks noGrp="1"/>
          </p:cNvSpPr>
          <p:nvPr>
            <p:ph idx="1"/>
          </p:nvPr>
        </p:nvSpPr>
        <p:spPr>
          <a:xfrm>
            <a:off x="677334" y="609601"/>
            <a:ext cx="8903988" cy="5431762"/>
          </a:xfrm>
        </p:spPr>
        <p:txBody>
          <a:bodyPr/>
          <a:lstStyle/>
          <a:p>
            <a:pPr marL="0" indent="0">
              <a:buNone/>
            </a:pPr>
            <a:r>
              <a:rPr lang="tr-TR" dirty="0"/>
              <a:t>	</a:t>
            </a:r>
            <a:r>
              <a:rPr lang="tr-TR" sz="4800" b="1" dirty="0"/>
              <a:t>	Kayıt tutma yükümlülüğü</a:t>
            </a:r>
          </a:p>
          <a:p>
            <a:pPr marL="0" indent="0">
              <a:buNone/>
            </a:pPr>
            <a:r>
              <a:rPr lang="tr-TR" sz="4800" b="1" dirty="0"/>
              <a:t>	Kayıt tutma yükümlülüğünün amacı, tedavinin emniyet içinde yapılması, delillerin güvenceye alınması ve sorumlu tutulabilmedir.</a:t>
            </a:r>
          </a:p>
        </p:txBody>
      </p:sp>
    </p:spTree>
    <p:extLst>
      <p:ext uri="{BB962C8B-B14F-4D97-AF65-F5344CB8AC3E}">
        <p14:creationId xmlns:p14="http://schemas.microsoft.com/office/powerpoint/2010/main" val="17536740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874DFF3-6A02-4BE2-9AFF-B4B2C99E0357}"/>
              </a:ext>
            </a:extLst>
          </p:cNvPr>
          <p:cNvSpPr>
            <a:spLocks noGrp="1"/>
          </p:cNvSpPr>
          <p:nvPr>
            <p:ph idx="1"/>
          </p:nvPr>
        </p:nvSpPr>
        <p:spPr>
          <a:xfrm>
            <a:off x="677334" y="503583"/>
            <a:ext cx="8596668" cy="5537779"/>
          </a:xfrm>
        </p:spPr>
        <p:txBody>
          <a:bodyPr>
            <a:normAutofit lnSpcReduction="10000"/>
          </a:bodyPr>
          <a:lstStyle/>
          <a:p>
            <a:pPr marL="0" indent="0">
              <a:buNone/>
            </a:pPr>
            <a:r>
              <a:rPr lang="tr-TR" dirty="0"/>
              <a:t>	</a:t>
            </a:r>
            <a:r>
              <a:rPr lang="tr-TR" sz="5400" b="1" dirty="0"/>
              <a:t>	Kayıt tutma yükümlülüğü hastanın öyküsü, şikayetleri, teşhis ve tedaviye ilişkindir. Hatta danışma amaçlı başvuruların bile kayıtları tutulmalıdır.</a:t>
            </a:r>
            <a:endParaRPr lang="tr-TR" b="1" dirty="0"/>
          </a:p>
        </p:txBody>
      </p:sp>
    </p:spTree>
    <p:extLst>
      <p:ext uri="{BB962C8B-B14F-4D97-AF65-F5344CB8AC3E}">
        <p14:creationId xmlns:p14="http://schemas.microsoft.com/office/powerpoint/2010/main" val="882085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076C014-C019-4641-90AB-7B854023E5E7}"/>
              </a:ext>
            </a:extLst>
          </p:cNvPr>
          <p:cNvSpPr>
            <a:spLocks noGrp="1"/>
          </p:cNvSpPr>
          <p:nvPr>
            <p:ph idx="1"/>
          </p:nvPr>
        </p:nvSpPr>
        <p:spPr>
          <a:xfrm>
            <a:off x="677334" y="662609"/>
            <a:ext cx="8479918" cy="5378753"/>
          </a:xfrm>
        </p:spPr>
        <p:txBody>
          <a:bodyPr>
            <a:normAutofit fontScale="85000" lnSpcReduction="10000"/>
          </a:bodyPr>
          <a:lstStyle/>
          <a:p>
            <a:pPr marL="0" indent="0">
              <a:buNone/>
            </a:pPr>
            <a:r>
              <a:rPr lang="tr-TR" dirty="0"/>
              <a:t>		</a:t>
            </a:r>
            <a:r>
              <a:rPr lang="tr-TR" sz="5800" b="1" dirty="0"/>
              <a:t>Sır saklama yükümlülüğü</a:t>
            </a:r>
          </a:p>
          <a:p>
            <a:pPr marL="0" indent="0">
              <a:buNone/>
            </a:pPr>
            <a:r>
              <a:rPr lang="tr-TR" sz="5800" b="1" dirty="0"/>
              <a:t>	Sır saklama yükümlülüğü, sağlık çalışanlarının sadakat yükümlülüğünden kaynaklanan bir alt yükümlülüktür.</a:t>
            </a:r>
          </a:p>
        </p:txBody>
      </p:sp>
    </p:spTree>
    <p:extLst>
      <p:ext uri="{BB962C8B-B14F-4D97-AF65-F5344CB8AC3E}">
        <p14:creationId xmlns:p14="http://schemas.microsoft.com/office/powerpoint/2010/main" val="3327748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D5F7A3E-EE8E-412A-8379-DE3D19E66853}"/>
              </a:ext>
            </a:extLst>
          </p:cNvPr>
          <p:cNvSpPr>
            <a:spLocks noGrp="1"/>
          </p:cNvSpPr>
          <p:nvPr>
            <p:ph idx="1"/>
          </p:nvPr>
        </p:nvSpPr>
        <p:spPr>
          <a:xfrm>
            <a:off x="677334" y="596349"/>
            <a:ext cx="8596668" cy="5445014"/>
          </a:xfrm>
        </p:spPr>
        <p:txBody>
          <a:bodyPr>
            <a:normAutofit fontScale="92500" lnSpcReduction="20000"/>
          </a:bodyPr>
          <a:lstStyle/>
          <a:p>
            <a:pPr marL="0" indent="0">
              <a:buNone/>
            </a:pPr>
            <a:r>
              <a:rPr lang="tr-TR" dirty="0"/>
              <a:t>	</a:t>
            </a:r>
            <a:r>
              <a:rPr lang="tr-TR" sz="4400" b="1" dirty="0"/>
              <a:t>	Hekim bakımından sır kavramından anlaşılması gereken, sadece belirli ve sınırlandırılabilir kişi grubu tarafından bilinen ve bunun açıklanmamasında hasta bakımından anlaşılabilir, yani gerekçelendirilebilir ve dolayısıyla korunmaya layık bir yarar bulunan durum, olgu, vakıadır.</a:t>
            </a:r>
            <a:endParaRPr lang="tr-TR" b="1" dirty="0"/>
          </a:p>
        </p:txBody>
      </p:sp>
    </p:spTree>
    <p:extLst>
      <p:ext uri="{BB962C8B-B14F-4D97-AF65-F5344CB8AC3E}">
        <p14:creationId xmlns:p14="http://schemas.microsoft.com/office/powerpoint/2010/main" val="917457734"/>
      </p:ext>
    </p:extLst>
  </p:cSld>
  <p:clrMapOvr>
    <a:masterClrMapping/>
  </p:clrMapOvr>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42</TotalTime>
  <Words>206</Words>
  <Application>Microsoft Office PowerPoint</Application>
  <PresentationFormat>Geniş ekran</PresentationFormat>
  <Paragraphs>12</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Trebuchet MS</vt:lpstr>
      <vt:lpstr>Wingdings 3</vt:lpstr>
      <vt:lpstr>Yüzeyler</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12</cp:revision>
  <dcterms:created xsi:type="dcterms:W3CDTF">2020-05-12T10:57:22Z</dcterms:created>
  <dcterms:modified xsi:type="dcterms:W3CDTF">2020-05-23T12:59:43Z</dcterms:modified>
</cp:coreProperties>
</file>