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3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8E92-D628-4F35-97F5-075D9AE22B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B30D-2637-4D5D-AD76-D3B0F996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200" smtClean="0">
                <a:solidFill>
                  <a:srgbClr val="FF0000"/>
                </a:solidFill>
              </a:rPr>
              <a:t>Motor fonksiyon bozuklukları (Chicago sınıflandırması)</a:t>
            </a:r>
            <a:endParaRPr lang="en-US" altLang="en-US" sz="3200" smtClean="0">
              <a:solidFill>
                <a:srgbClr val="FF0000"/>
              </a:solidFill>
            </a:endParaRPr>
          </a:p>
        </p:txBody>
      </p:sp>
      <p:sp>
        <p:nvSpPr>
          <p:cNvPr id="11267" name="İçerik Yer Tutucusu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400" smtClean="0"/>
              <a:t>Özofagogastrik bileşke bozuklukları</a:t>
            </a:r>
          </a:p>
          <a:p>
            <a:pPr lvl="1"/>
            <a:r>
              <a:rPr lang="tr-TR" altLang="en-US" sz="2400" smtClean="0"/>
              <a:t>Akalazya (Tip I, II ve III)</a:t>
            </a:r>
          </a:p>
          <a:p>
            <a:pPr lvl="1"/>
            <a:r>
              <a:rPr lang="tr-TR" altLang="en-US" sz="2400" smtClean="0"/>
              <a:t>Özofagogastrik bileşke çıkış obstruksiyonu</a:t>
            </a:r>
          </a:p>
          <a:p>
            <a:r>
              <a:rPr lang="tr-TR" altLang="en-US" sz="2400" smtClean="0"/>
              <a:t>Major motilite bozuklukları</a:t>
            </a:r>
          </a:p>
          <a:p>
            <a:pPr lvl="1"/>
            <a:r>
              <a:rPr lang="tr-TR" altLang="en-US" sz="2400" smtClean="0"/>
              <a:t>Peristaltizm kaybı</a:t>
            </a:r>
          </a:p>
          <a:p>
            <a:pPr lvl="1"/>
            <a:r>
              <a:rPr lang="tr-TR" altLang="en-US" sz="2400" smtClean="0"/>
              <a:t>Jackhammer özofagus (hipertansif özofagus)</a:t>
            </a:r>
          </a:p>
          <a:p>
            <a:pPr lvl="1"/>
            <a:r>
              <a:rPr lang="tr-TR" altLang="en-US" sz="2400" smtClean="0"/>
              <a:t>Distal özofageal spasm</a:t>
            </a:r>
          </a:p>
          <a:p>
            <a:r>
              <a:rPr lang="tr-TR" altLang="en-US" sz="2400" smtClean="0"/>
              <a:t>Minor motilite bozuklukları</a:t>
            </a:r>
          </a:p>
          <a:p>
            <a:pPr lvl="1"/>
            <a:r>
              <a:rPr lang="tr-TR" altLang="en-US" sz="2400" smtClean="0"/>
              <a:t>İneffektif motilite</a:t>
            </a:r>
          </a:p>
          <a:p>
            <a:pPr lvl="1"/>
            <a:r>
              <a:rPr lang="tr-TR" altLang="en-US" sz="2400" smtClean="0"/>
              <a:t>Fragmante peristaltism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34947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Ayırıcı Tanı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413"/>
            <a:ext cx="4038600" cy="48577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000" smtClean="0">
                <a:solidFill>
                  <a:srgbClr val="FF0000"/>
                </a:solidFill>
              </a:rPr>
              <a:t>Maligniteler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Özofageal: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Adenokarsinom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Yassı hücreli karsinom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lymphoma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Diğer maligniteler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Karaciğer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Mide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Akciğer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Peritoneal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en-US" sz="1600" smtClean="0"/>
              <a:t>böbrek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Benign stromal tümörler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Uzak maligniteler (paraneoplastik)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Ailesel glukokortikoid yetmezlik sendromu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MEN Tip IIb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68413"/>
            <a:ext cx="4038600" cy="48577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sz="2400" smtClean="0"/>
              <a:t>Sarkoidozis</a:t>
            </a:r>
          </a:p>
          <a:p>
            <a:pPr eaLnBrk="1" hangingPunct="1"/>
            <a:r>
              <a:rPr lang="tr-TR" altLang="en-US" sz="2400" smtClean="0"/>
              <a:t>Amiloidozis</a:t>
            </a:r>
          </a:p>
          <a:p>
            <a:pPr eaLnBrk="1" hangingPunct="1"/>
            <a:r>
              <a:rPr lang="tr-TR" altLang="en-US" sz="2400" smtClean="0"/>
              <a:t>Sfingolipidozis</a:t>
            </a:r>
          </a:p>
          <a:p>
            <a:pPr lvl="1" eaLnBrk="1" hangingPunct="1"/>
            <a:r>
              <a:rPr lang="tr-TR" altLang="en-US" sz="2000" smtClean="0"/>
              <a:t>Anderson Fabry sendromu</a:t>
            </a:r>
          </a:p>
          <a:p>
            <a:pPr eaLnBrk="1" hangingPunct="1"/>
            <a:r>
              <a:rPr lang="tr-TR" altLang="en-US" sz="2400" smtClean="0"/>
              <a:t>Postoperatif</a:t>
            </a:r>
          </a:p>
          <a:p>
            <a:pPr lvl="1" eaLnBrk="1" hangingPunct="1"/>
            <a:r>
              <a:rPr lang="tr-TR" altLang="en-US" sz="2000" smtClean="0"/>
              <a:t>Fundoplikasyondan sonra</a:t>
            </a:r>
          </a:p>
          <a:p>
            <a:pPr eaLnBrk="1" hangingPunct="1"/>
            <a:r>
              <a:rPr lang="tr-TR" altLang="en-US" sz="2400" smtClean="0"/>
              <a:t>Nörofibromatozis</a:t>
            </a:r>
          </a:p>
          <a:p>
            <a:pPr eaLnBrk="1" hangingPunct="1"/>
            <a:r>
              <a:rPr lang="tr-TR" altLang="en-US" sz="2400" smtClean="0"/>
              <a:t>Chagas hastalığı</a:t>
            </a:r>
          </a:p>
          <a:p>
            <a:pPr eaLnBrk="1" hangingPunct="1"/>
            <a:r>
              <a:rPr lang="tr-TR" altLang="en-US" sz="2400" smtClean="0"/>
              <a:t>Pankreas karsinomu</a:t>
            </a:r>
          </a:p>
          <a:p>
            <a:pPr eaLnBrk="1" hangingPunct="1"/>
            <a:r>
              <a:rPr lang="tr-TR" altLang="en-US" sz="2400" smtClean="0"/>
              <a:t>Kr idyopatik intestinal psodoobstruksiyon </a:t>
            </a:r>
          </a:p>
          <a:p>
            <a:pPr eaLnBrk="1" hangingPunct="1">
              <a:buFontTx/>
              <a:buNone/>
            </a:pPr>
            <a:endParaRPr lang="tr-T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5686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643812" cy="4929188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İdiyopatik akalazya</a:t>
            </a:r>
          </a:p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Pseudoakalazya </a:t>
            </a:r>
            <a:r>
              <a:rPr lang="tr-TR" altLang="en-US" smtClean="0"/>
              <a:t>(%5)</a:t>
            </a:r>
          </a:p>
          <a:p>
            <a:pPr lvl="1" eaLnBrk="1" hangingPunct="1"/>
            <a:r>
              <a:rPr lang="tr-TR" altLang="en-US" smtClean="0"/>
              <a:t>İleri yaş</a:t>
            </a:r>
          </a:p>
          <a:p>
            <a:pPr lvl="1" eaLnBrk="1" hangingPunct="1"/>
            <a:r>
              <a:rPr lang="tr-TR" altLang="en-US" smtClean="0"/>
              <a:t>Semptomların yeni başlaması</a:t>
            </a:r>
          </a:p>
          <a:p>
            <a:pPr lvl="1" eaLnBrk="1" hangingPunct="1"/>
            <a:r>
              <a:rPr lang="tr-TR" altLang="en-US" smtClean="0"/>
              <a:t>Kısa sürede kilo kaybı</a:t>
            </a:r>
          </a:p>
          <a:p>
            <a:pPr lvl="2" eaLnBrk="1" hangingPunct="1"/>
            <a:r>
              <a:rPr lang="tr-TR" altLang="en-US" smtClean="0"/>
              <a:t>Gastroözofageal bölge tümörleri (%50)</a:t>
            </a:r>
          </a:p>
          <a:p>
            <a:pPr lvl="2" eaLnBrk="1" hangingPunct="1"/>
            <a:r>
              <a:rPr lang="tr-TR" altLang="en-US" smtClean="0"/>
              <a:t>Diğer nedenler</a:t>
            </a:r>
          </a:p>
          <a:p>
            <a:pPr lvl="3" eaLnBrk="1" hangingPunct="1"/>
            <a:r>
              <a:rPr lang="tr-TR" altLang="en-US" smtClean="0"/>
              <a:t>Özofagus duvarının tümör infiltrasyonu</a:t>
            </a:r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127549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TEDAVİ:</a:t>
            </a:r>
            <a:r>
              <a:rPr lang="tr-TR" altLang="en-US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solidFill>
                  <a:srgbClr val="FF0000"/>
                </a:solidFill>
              </a:rPr>
              <a:t>İlaç tedavisi: 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Yemeklerden önce, sublingual formda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Nitratlar: guanilat siklaz aktive ederek düz adale kontraksiyonunu azaltır, NO sentezini artırır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Ca kanal blk: kalsiyumun hücre içine girişini inhibe eder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Sildenafil: NO sentezini artırarak düz adele gevşemesi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000" smtClean="0"/>
              <a:t>Etkileri: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1800" smtClean="0"/>
              <a:t>kısa süreli, suboptimal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Taşifilaksi, yan etki: başağrısı, hipotansiyon, ödem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Kısa dönemde etkili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solidFill>
                  <a:srgbClr val="FF0000"/>
                </a:solidFill>
              </a:rPr>
              <a:t>Botulinum toksin injeksiyonu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Presinaptik kolinerjik nöronal reseptörlere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Asetilkolin salınımını irreversibl olarak inhibe eder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Fibrosis?</a:t>
            </a:r>
          </a:p>
          <a:p>
            <a:pPr lvl="1" eaLnBrk="1" hangingPunct="1">
              <a:lnSpc>
                <a:spcPct val="90000"/>
              </a:lnSpc>
            </a:pPr>
            <a:endParaRPr lang="tr-T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40183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549275"/>
            <a:ext cx="4244975" cy="5576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tr-TR" sz="2000" smtClean="0">
                <a:solidFill>
                  <a:schemeClr val="accent2"/>
                </a:solidFill>
              </a:rPr>
              <a:t>Balon dilatasyonu</a:t>
            </a:r>
          </a:p>
          <a:p>
            <a:pPr lvl="1" eaLnBrk="1" hangingPunct="1"/>
            <a:r>
              <a:rPr lang="tr-TR" altLang="tr-TR" sz="1800" smtClean="0"/>
              <a:t>Kesin KE:</a:t>
            </a:r>
          </a:p>
          <a:p>
            <a:pPr lvl="2" eaLnBrk="1" hangingPunct="1"/>
            <a:r>
              <a:rPr lang="tr-TR" altLang="tr-TR" sz="1800" smtClean="0"/>
              <a:t>Taze MI</a:t>
            </a:r>
          </a:p>
          <a:p>
            <a:pPr lvl="2" eaLnBrk="1" hangingPunct="1"/>
            <a:r>
              <a:rPr lang="tr-TR" altLang="tr-TR" sz="1800" smtClean="0"/>
              <a:t>Koopere olamayan hasta</a:t>
            </a:r>
          </a:p>
          <a:p>
            <a:pPr lvl="2" eaLnBrk="1" hangingPunct="1"/>
            <a:r>
              <a:rPr lang="tr-TR" altLang="tr-TR" sz="1800" smtClean="0"/>
              <a:t>Karsinom ?</a:t>
            </a:r>
          </a:p>
          <a:p>
            <a:pPr lvl="2" eaLnBrk="1" hangingPunct="1"/>
            <a:r>
              <a:rPr lang="tr-TR" altLang="tr-TR" sz="1800" smtClean="0"/>
              <a:t>Terminal dönemde hasta</a:t>
            </a:r>
          </a:p>
          <a:p>
            <a:pPr lvl="1" eaLnBrk="1" hangingPunct="1"/>
            <a:r>
              <a:rPr lang="tr-TR" altLang="tr-TR" sz="1800" smtClean="0"/>
              <a:t>Relatif: 	</a:t>
            </a:r>
          </a:p>
          <a:p>
            <a:pPr lvl="2" eaLnBrk="1" hangingPunct="1"/>
            <a:r>
              <a:rPr lang="tr-TR" altLang="tr-TR" sz="1800" smtClean="0"/>
              <a:t>Sigmoid özof</a:t>
            </a:r>
          </a:p>
          <a:p>
            <a:pPr lvl="2" eaLnBrk="1" hangingPunct="1"/>
            <a:r>
              <a:rPr lang="tr-TR" altLang="tr-TR" sz="1800" smtClean="0"/>
              <a:t>İnfant</a:t>
            </a:r>
          </a:p>
          <a:p>
            <a:pPr lvl="2" eaLnBrk="1" hangingPunct="1"/>
            <a:r>
              <a:rPr lang="tr-TR" altLang="tr-TR" sz="1800" smtClean="0"/>
              <a:t>Geniş hiatal herni</a:t>
            </a:r>
          </a:p>
          <a:p>
            <a:pPr lvl="2" eaLnBrk="1" hangingPunct="1"/>
            <a:r>
              <a:rPr lang="tr-TR" altLang="tr-TR" sz="1800" smtClean="0"/>
              <a:t>Daha evvel miyotomi </a:t>
            </a:r>
          </a:p>
          <a:p>
            <a:pPr eaLnBrk="1" hangingPunct="1"/>
            <a:r>
              <a:rPr lang="tr-TR" altLang="tr-TR" sz="2000" smtClean="0"/>
              <a:t>Cerrahi tedavi</a:t>
            </a:r>
          </a:p>
          <a:p>
            <a:pPr lvl="1" eaLnBrk="1" hangingPunct="1"/>
            <a:r>
              <a:rPr lang="tr-TR" altLang="tr-TR" sz="1800" smtClean="0"/>
              <a:t>Özofagomiyotomi</a:t>
            </a:r>
          </a:p>
          <a:p>
            <a:pPr lvl="2" eaLnBrk="1" hangingPunct="1"/>
            <a:r>
              <a:rPr lang="tr-TR" altLang="tr-TR" sz="1800" smtClean="0"/>
              <a:t>Açık</a:t>
            </a:r>
          </a:p>
          <a:p>
            <a:pPr lvl="2" eaLnBrk="1" hangingPunct="1"/>
            <a:r>
              <a:rPr lang="tr-TR" altLang="tr-TR" sz="1800" smtClean="0"/>
              <a:t>Laparoskopik</a:t>
            </a:r>
          </a:p>
          <a:p>
            <a:pPr eaLnBrk="1" hangingPunct="1"/>
            <a:r>
              <a:rPr lang="tr-TR" altLang="tr-TR" sz="2000" smtClean="0"/>
              <a:t>Endoskopik tedavi</a:t>
            </a:r>
          </a:p>
          <a:p>
            <a:pPr lvl="1" eaLnBrk="1" hangingPunct="1"/>
            <a:r>
              <a:rPr lang="tr-TR" altLang="tr-TR" sz="1600" smtClean="0"/>
              <a:t>POEM (peroral endoskoik miyotomi)</a:t>
            </a:r>
          </a:p>
          <a:p>
            <a:pPr lvl="1" eaLnBrk="1" hangingPunct="1"/>
            <a:endParaRPr lang="tr-TR" altLang="en-US" sz="2000" smtClean="0"/>
          </a:p>
        </p:txBody>
      </p:sp>
      <p:pic>
        <p:nvPicPr>
          <p:cNvPr id="23555" name="Picture 7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"/>
            <a:ext cx="4038600" cy="3035300"/>
          </a:xfrm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8013"/>
            <a:ext cx="39624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4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188913"/>
            <a:ext cx="4032250" cy="936625"/>
          </a:xfrm>
        </p:spPr>
        <p:txBody>
          <a:bodyPr/>
          <a:lstStyle/>
          <a:p>
            <a:r>
              <a:rPr lang="tr-TR" altLang="en-US" sz="3600" smtClean="0"/>
              <a:t>Akalazya</a:t>
            </a:r>
          </a:p>
        </p:txBody>
      </p:sp>
      <p:sp>
        <p:nvSpPr>
          <p:cNvPr id="24579" name="3 Metin kutusu"/>
          <p:cNvSpPr txBox="1">
            <a:spLocks noChangeArrowheads="1"/>
          </p:cNvSpPr>
          <p:nvPr/>
        </p:nvSpPr>
        <p:spPr bwMode="auto">
          <a:xfrm>
            <a:off x="1042988" y="1628775"/>
            <a:ext cx="27368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Cerrahi Riski düşük</a:t>
            </a:r>
          </a:p>
        </p:txBody>
      </p:sp>
      <p:sp>
        <p:nvSpPr>
          <p:cNvPr id="24580" name="5 Metin kutusu"/>
          <p:cNvSpPr txBox="1">
            <a:spLocks noChangeArrowheads="1"/>
          </p:cNvSpPr>
          <p:nvPr/>
        </p:nvSpPr>
        <p:spPr bwMode="auto">
          <a:xfrm>
            <a:off x="5292725" y="1557338"/>
            <a:ext cx="27352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Cerrahi Riski Yüksek</a:t>
            </a:r>
          </a:p>
        </p:txBody>
      </p:sp>
      <p:sp>
        <p:nvSpPr>
          <p:cNvPr id="24581" name="6 Metin kutusu"/>
          <p:cNvSpPr txBox="1">
            <a:spLocks noChangeArrowheads="1"/>
          </p:cNvSpPr>
          <p:nvPr/>
        </p:nvSpPr>
        <p:spPr bwMode="auto">
          <a:xfrm>
            <a:off x="755650" y="2924175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Balon Dilat</a:t>
            </a:r>
          </a:p>
        </p:txBody>
      </p:sp>
      <p:sp>
        <p:nvSpPr>
          <p:cNvPr id="24582" name="7 Metin kutusu"/>
          <p:cNvSpPr txBox="1">
            <a:spLocks noChangeArrowheads="1"/>
          </p:cNvSpPr>
          <p:nvPr/>
        </p:nvSpPr>
        <p:spPr bwMode="auto">
          <a:xfrm>
            <a:off x="3132138" y="2924175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Miyotomi</a:t>
            </a:r>
          </a:p>
        </p:txBody>
      </p:sp>
      <p:sp>
        <p:nvSpPr>
          <p:cNvPr id="24583" name="8 Metin kutusu"/>
          <p:cNvSpPr txBox="1">
            <a:spLocks noChangeArrowheads="1"/>
          </p:cNvSpPr>
          <p:nvPr/>
        </p:nvSpPr>
        <p:spPr bwMode="auto">
          <a:xfrm>
            <a:off x="6011863" y="2852738"/>
            <a:ext cx="10080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Botox</a:t>
            </a:r>
          </a:p>
        </p:txBody>
      </p:sp>
      <p:sp>
        <p:nvSpPr>
          <p:cNvPr id="24584" name="9 Metin kutusu"/>
          <p:cNvSpPr txBox="1">
            <a:spLocks noChangeArrowheads="1"/>
          </p:cNvSpPr>
          <p:nvPr/>
        </p:nvSpPr>
        <p:spPr bwMode="auto">
          <a:xfrm>
            <a:off x="395288" y="3933825"/>
            <a:ext cx="863600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3 cm</a:t>
            </a:r>
          </a:p>
          <a:p>
            <a:pPr eaLnBrk="1" hangingPunct="1"/>
            <a:r>
              <a:rPr lang="tr-TR" altLang="en-US" sz="1600"/>
              <a:t>3,5 cm</a:t>
            </a:r>
          </a:p>
          <a:p>
            <a:pPr eaLnBrk="1" hangingPunct="1"/>
            <a:r>
              <a:rPr lang="tr-TR" altLang="en-US" sz="1600"/>
              <a:t>4 cm</a:t>
            </a:r>
          </a:p>
        </p:txBody>
      </p:sp>
      <p:sp>
        <p:nvSpPr>
          <p:cNvPr id="24585" name="10 Metin kutusu"/>
          <p:cNvSpPr txBox="1">
            <a:spLocks noChangeArrowheads="1"/>
          </p:cNvSpPr>
          <p:nvPr/>
        </p:nvSpPr>
        <p:spPr bwMode="auto">
          <a:xfrm>
            <a:off x="1763713" y="3933825"/>
            <a:ext cx="9366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1600"/>
              <a:t>3.5 cm</a:t>
            </a:r>
          </a:p>
          <a:p>
            <a:pPr eaLnBrk="1" hangingPunct="1"/>
            <a:r>
              <a:rPr lang="tr-TR" altLang="en-US" sz="1600"/>
              <a:t>4 cm</a:t>
            </a:r>
          </a:p>
        </p:txBody>
      </p:sp>
      <p:sp>
        <p:nvSpPr>
          <p:cNvPr id="24586" name="11 Metin kutusu"/>
          <p:cNvSpPr txBox="1">
            <a:spLocks noChangeArrowheads="1"/>
          </p:cNvSpPr>
          <p:nvPr/>
        </p:nvSpPr>
        <p:spPr bwMode="auto">
          <a:xfrm>
            <a:off x="2987675" y="4941888"/>
            <a:ext cx="2016125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Tekrar miyotomi</a:t>
            </a:r>
          </a:p>
          <a:p>
            <a:pPr eaLnBrk="1" hangingPunct="1"/>
            <a:r>
              <a:rPr lang="tr-TR" altLang="en-US"/>
              <a:t>Balon </a:t>
            </a:r>
          </a:p>
          <a:p>
            <a:pPr eaLnBrk="1" hangingPunct="1"/>
            <a:r>
              <a:rPr lang="tr-TR" altLang="en-US"/>
              <a:t>özofajiektomi</a:t>
            </a:r>
          </a:p>
        </p:txBody>
      </p:sp>
      <p:sp>
        <p:nvSpPr>
          <p:cNvPr id="24587" name="12 Metin kutusu"/>
          <p:cNvSpPr txBox="1">
            <a:spLocks noChangeArrowheads="1"/>
          </p:cNvSpPr>
          <p:nvPr/>
        </p:nvSpPr>
        <p:spPr bwMode="auto">
          <a:xfrm>
            <a:off x="6084888" y="4941888"/>
            <a:ext cx="20161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Nitratlar</a:t>
            </a:r>
          </a:p>
          <a:p>
            <a:pPr eaLnBrk="1" hangingPunct="1"/>
            <a:r>
              <a:rPr lang="tr-TR" altLang="en-US"/>
              <a:t>Ca kanal blk</a:t>
            </a:r>
          </a:p>
        </p:txBody>
      </p:sp>
      <p:cxnSp>
        <p:nvCxnSpPr>
          <p:cNvPr id="24588" name="14 Düz Ok Bağlayıcısı"/>
          <p:cNvCxnSpPr>
            <a:cxnSpLocks noChangeShapeType="1"/>
            <a:stCxn id="24582" idx="2"/>
          </p:cNvCxnSpPr>
          <p:nvPr/>
        </p:nvCxnSpPr>
        <p:spPr bwMode="auto">
          <a:xfrm>
            <a:off x="3779838" y="3294063"/>
            <a:ext cx="0" cy="1647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18 Düz Ok Bağlayıcısı"/>
          <p:cNvCxnSpPr>
            <a:cxnSpLocks noChangeShapeType="1"/>
          </p:cNvCxnSpPr>
          <p:nvPr/>
        </p:nvCxnSpPr>
        <p:spPr bwMode="auto">
          <a:xfrm flipH="1">
            <a:off x="1258888" y="3284538"/>
            <a:ext cx="288925" cy="649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22 Düz Ok Bağlayıcısı"/>
          <p:cNvCxnSpPr>
            <a:cxnSpLocks noChangeShapeType="1"/>
          </p:cNvCxnSpPr>
          <p:nvPr/>
        </p:nvCxnSpPr>
        <p:spPr bwMode="auto">
          <a:xfrm>
            <a:off x="1547813" y="3284538"/>
            <a:ext cx="215900" cy="649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24 Düz Ok Bağlayıcısı"/>
          <p:cNvCxnSpPr>
            <a:cxnSpLocks noChangeShapeType="1"/>
            <a:stCxn id="24579" idx="2"/>
            <a:endCxn id="24581" idx="0"/>
          </p:cNvCxnSpPr>
          <p:nvPr/>
        </p:nvCxnSpPr>
        <p:spPr bwMode="auto">
          <a:xfrm flipH="1">
            <a:off x="1403350" y="1998663"/>
            <a:ext cx="1008063" cy="9255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26 Düz Ok Bağlayıcısı"/>
          <p:cNvCxnSpPr>
            <a:cxnSpLocks noChangeShapeType="1"/>
            <a:stCxn id="24579" idx="2"/>
            <a:endCxn id="24582" idx="0"/>
          </p:cNvCxnSpPr>
          <p:nvPr/>
        </p:nvCxnSpPr>
        <p:spPr bwMode="auto">
          <a:xfrm>
            <a:off x="2411413" y="1998663"/>
            <a:ext cx="1368425" cy="9255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28 Düz Ok Bağlayıcısı"/>
          <p:cNvCxnSpPr>
            <a:cxnSpLocks noChangeShapeType="1"/>
            <a:stCxn id="24580" idx="2"/>
          </p:cNvCxnSpPr>
          <p:nvPr/>
        </p:nvCxnSpPr>
        <p:spPr bwMode="auto">
          <a:xfrm>
            <a:off x="6659563" y="1925638"/>
            <a:ext cx="0" cy="927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30 Düz Ok Bağlayıcısı"/>
          <p:cNvCxnSpPr>
            <a:cxnSpLocks noChangeShapeType="1"/>
          </p:cNvCxnSpPr>
          <p:nvPr/>
        </p:nvCxnSpPr>
        <p:spPr bwMode="auto">
          <a:xfrm>
            <a:off x="6732588" y="3213100"/>
            <a:ext cx="0" cy="17287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32 Düz Ok Bağlayıcısı"/>
          <p:cNvCxnSpPr>
            <a:cxnSpLocks noChangeShapeType="1"/>
            <a:stCxn id="24581" idx="3"/>
            <a:endCxn id="24582" idx="1"/>
          </p:cNvCxnSpPr>
          <p:nvPr/>
        </p:nvCxnSpPr>
        <p:spPr bwMode="auto">
          <a:xfrm>
            <a:off x="2051050" y="3109913"/>
            <a:ext cx="1081088" cy="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36 Düz Ok Bağlayıcısı"/>
          <p:cNvCxnSpPr>
            <a:cxnSpLocks noChangeShapeType="1"/>
            <a:stCxn id="24582" idx="1"/>
            <a:endCxn id="24581" idx="3"/>
          </p:cNvCxnSpPr>
          <p:nvPr/>
        </p:nvCxnSpPr>
        <p:spPr bwMode="auto">
          <a:xfrm flipH="1">
            <a:off x="2051050" y="3109913"/>
            <a:ext cx="10810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38 Metin kutusu"/>
          <p:cNvSpPr txBox="1">
            <a:spLocks noChangeArrowheads="1"/>
          </p:cNvSpPr>
          <p:nvPr/>
        </p:nvSpPr>
        <p:spPr bwMode="auto">
          <a:xfrm>
            <a:off x="6948488" y="3716338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1400"/>
              <a:t>Yetersiz kalırsa</a:t>
            </a:r>
          </a:p>
        </p:txBody>
      </p:sp>
      <p:sp>
        <p:nvSpPr>
          <p:cNvPr id="24598" name="39 Metin kutusu"/>
          <p:cNvSpPr txBox="1">
            <a:spLocks noChangeArrowheads="1"/>
          </p:cNvSpPr>
          <p:nvPr/>
        </p:nvSpPr>
        <p:spPr bwMode="auto">
          <a:xfrm>
            <a:off x="3995738" y="3860800"/>
            <a:ext cx="1512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1400"/>
              <a:t>Yetersiz kalırsa</a:t>
            </a:r>
          </a:p>
          <a:p>
            <a:pPr eaLnBrk="1" hangingPunct="1"/>
            <a:endParaRPr lang="tr-TR" altLang="en-US"/>
          </a:p>
        </p:txBody>
      </p:sp>
      <p:sp>
        <p:nvSpPr>
          <p:cNvPr id="24599" name="40 Metin kutusu"/>
          <p:cNvSpPr txBox="1">
            <a:spLocks noChangeArrowheads="1"/>
          </p:cNvSpPr>
          <p:nvPr/>
        </p:nvSpPr>
        <p:spPr bwMode="auto">
          <a:xfrm>
            <a:off x="2124075" y="2708275"/>
            <a:ext cx="7191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1200"/>
              <a:t>Yetersiz kalırsa</a:t>
            </a:r>
          </a:p>
          <a:p>
            <a:pPr eaLnBrk="1" hangingPunct="1"/>
            <a:endParaRPr lang="tr-TR" altLang="en-US"/>
          </a:p>
        </p:txBody>
      </p:sp>
      <p:sp>
        <p:nvSpPr>
          <p:cNvPr id="24600" name="41 Metin kutusu"/>
          <p:cNvSpPr txBox="1">
            <a:spLocks noChangeArrowheads="1"/>
          </p:cNvSpPr>
          <p:nvPr/>
        </p:nvSpPr>
        <p:spPr bwMode="auto">
          <a:xfrm>
            <a:off x="1979613" y="3357563"/>
            <a:ext cx="1296987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1200"/>
              <a:t>Erkek &lt; 45 yaş</a:t>
            </a:r>
          </a:p>
        </p:txBody>
      </p:sp>
      <p:cxnSp>
        <p:nvCxnSpPr>
          <p:cNvPr id="24601" name="43 Düz Ok Bağlayıcısı"/>
          <p:cNvCxnSpPr>
            <a:cxnSpLocks noChangeShapeType="1"/>
          </p:cNvCxnSpPr>
          <p:nvPr/>
        </p:nvCxnSpPr>
        <p:spPr bwMode="auto">
          <a:xfrm>
            <a:off x="2411413" y="3644900"/>
            <a:ext cx="0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656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5603" name="İçerik Yer Tutucusu 3"/>
          <p:cNvSpPr>
            <a:spLocks noGrp="1" noChangeArrowheads="1"/>
          </p:cNvSpPr>
          <p:nvPr>
            <p:ph idx="4294967295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tr-TR" altLang="en-US" smtClean="0"/>
              <a:t>Balon dilatasyonuna;</a:t>
            </a:r>
          </a:p>
          <a:p>
            <a:pPr lvl="1"/>
            <a:r>
              <a:rPr lang="tr-TR" altLang="en-US" sz="2400" smtClean="0"/>
              <a:t>Yaş &gt;45</a:t>
            </a:r>
          </a:p>
          <a:p>
            <a:pPr lvl="1"/>
            <a:r>
              <a:rPr lang="tr-TR" altLang="en-US" sz="2400" smtClean="0"/>
              <a:t>Kadın cins</a:t>
            </a:r>
          </a:p>
          <a:p>
            <a:pPr lvl="1"/>
            <a:r>
              <a:rPr lang="tr-TR" altLang="en-US" sz="2400" smtClean="0"/>
              <a:t>Özofagus lümeninin çok genişlememiş olması</a:t>
            </a:r>
          </a:p>
          <a:p>
            <a:pPr lvl="1"/>
            <a:r>
              <a:rPr lang="tr-TR" altLang="en-US" sz="2400" smtClean="0"/>
              <a:t>Dilatasondan sonra AÖS basıncının &lt; 10 mmHg dan küçük olması</a:t>
            </a:r>
          </a:p>
          <a:p>
            <a:pPr lvl="1"/>
            <a:r>
              <a:rPr lang="tr-TR" altLang="en-US" sz="2400" smtClean="0"/>
              <a:t>Dilatasyondan sonra baryumlu </a:t>
            </a:r>
          </a:p>
          <a:p>
            <a:pPr lvl="1"/>
            <a:r>
              <a:rPr lang="tr-TR" altLang="en-US" sz="2400" smtClean="0"/>
              <a:t>özofagus grafisinde baryumun hızlı bir şekilde boşalması</a:t>
            </a:r>
          </a:p>
          <a:p>
            <a:r>
              <a:rPr lang="tr-TR" altLang="en-US" smtClean="0"/>
              <a:t>Daha iyi yanıt alınacağının göstergeleridir.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621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Akalazya: komplikasyonlar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68538" y="1600200"/>
            <a:ext cx="6418262" cy="4525963"/>
          </a:xfrm>
        </p:spPr>
        <p:txBody>
          <a:bodyPr/>
          <a:lstStyle/>
          <a:p>
            <a:pPr eaLnBrk="1" hangingPunct="1"/>
            <a:r>
              <a:rPr lang="tr-TR" altLang="en-US" smtClean="0"/>
              <a:t>Özofajit</a:t>
            </a:r>
          </a:p>
          <a:p>
            <a:pPr eaLnBrk="1" hangingPunct="1"/>
            <a:r>
              <a:rPr lang="tr-TR" altLang="en-US" smtClean="0"/>
              <a:t>Aspirasyon</a:t>
            </a:r>
          </a:p>
          <a:p>
            <a:pPr eaLnBrk="1" hangingPunct="1"/>
            <a:r>
              <a:rPr lang="tr-TR" altLang="en-US" smtClean="0"/>
              <a:t>Pulmoner infeksiyonlar</a:t>
            </a:r>
          </a:p>
          <a:p>
            <a:pPr eaLnBrk="1" hangingPunct="1"/>
            <a:r>
              <a:rPr lang="tr-TR" altLang="en-US" smtClean="0"/>
              <a:t>Gece öksürüğü</a:t>
            </a:r>
          </a:p>
          <a:p>
            <a:pPr eaLnBrk="1" hangingPunct="1"/>
            <a:r>
              <a:rPr lang="tr-TR" altLang="en-US" smtClean="0"/>
              <a:t>Karsinom gelişimi</a:t>
            </a:r>
          </a:p>
        </p:txBody>
      </p:sp>
    </p:spTree>
    <p:extLst>
      <p:ext uri="{BB962C8B-B14F-4D97-AF65-F5344CB8AC3E}">
        <p14:creationId xmlns:p14="http://schemas.microsoft.com/office/powerpoint/2010/main" val="188529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AKALAZYA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3810000" cy="5538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Gevşeyememe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Etyo: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Genetik: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Viral: Chagas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en-US" sz="1800" smtClean="0"/>
              <a:t>Otoimmun: %50’ sinde myenterik pleksusa karşı antinöronal antikorlar +, otoimmün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NANC ganglion hüc de sayıca azalma,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vagusda dejeneratif değişiklikler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Dorsal motor nöronda dejenerasyon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AÖS bölgesinde: gevşeyememe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2000" smtClean="0"/>
              <a:t>Gövdede: peristaltik hareketlerde kayıp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638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6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433388"/>
            <a:ext cx="5632450" cy="6164262"/>
          </a:xfrm>
        </p:spPr>
      </p:pic>
    </p:spTree>
    <p:extLst>
      <p:ext uri="{BB962C8B-B14F-4D97-AF65-F5344CB8AC3E}">
        <p14:creationId xmlns:p14="http://schemas.microsoft.com/office/powerpoint/2010/main" val="259553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Akalazya: klinik bulgular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2800" smtClean="0"/>
              <a:t>E=K, 30-50 y,FM:?, semptomlar önemli</a:t>
            </a:r>
          </a:p>
          <a:p>
            <a:pPr eaLnBrk="1" hangingPunct="1"/>
            <a:r>
              <a:rPr lang="tr-TR" altLang="en-US" sz="2800" smtClean="0"/>
              <a:t>Semptomların ortalama süresi: 2 yıl</a:t>
            </a:r>
          </a:p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Disfaji:</a:t>
            </a:r>
            <a:r>
              <a:rPr lang="tr-TR" altLang="en-US" sz="2800" smtClean="0"/>
              <a:t> Başlangıçta intermittan, sonra sürekli</a:t>
            </a:r>
          </a:p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Rejurjitasyon:</a:t>
            </a:r>
            <a:r>
              <a:rPr lang="tr-TR" altLang="en-US" sz="2800" smtClean="0"/>
              <a:t> %60-90, sindirilmemiş gıdalar</a:t>
            </a:r>
          </a:p>
          <a:p>
            <a:pPr eaLnBrk="1" hangingPunct="1"/>
            <a:r>
              <a:rPr lang="tr-TR" altLang="en-US" sz="2800" smtClean="0">
                <a:solidFill>
                  <a:srgbClr val="FF0000"/>
                </a:solidFill>
              </a:rPr>
              <a:t>Göğüste ağrı</a:t>
            </a:r>
            <a:r>
              <a:rPr lang="tr-TR" altLang="en-US" sz="2800" smtClean="0"/>
              <a:t> (%30) ve </a:t>
            </a:r>
            <a:r>
              <a:rPr lang="tr-TR" altLang="en-US" sz="2800" smtClean="0">
                <a:solidFill>
                  <a:srgbClr val="FF0000"/>
                </a:solidFill>
              </a:rPr>
              <a:t>yanma hissi</a:t>
            </a:r>
          </a:p>
          <a:p>
            <a:pPr eaLnBrk="1" hangingPunct="1"/>
            <a:r>
              <a:rPr lang="tr-TR" altLang="en-US" sz="2800" smtClean="0"/>
              <a:t>Kilo kaybı: ileri olgularda</a:t>
            </a:r>
          </a:p>
          <a:p>
            <a:pPr eaLnBrk="1" hangingPunct="1"/>
            <a:r>
              <a:rPr lang="tr-TR" altLang="en-US" sz="2800" smtClean="0"/>
              <a:t>Pulmoner semptomlar</a:t>
            </a:r>
          </a:p>
        </p:txBody>
      </p:sp>
    </p:spTree>
    <p:extLst>
      <p:ext uri="{BB962C8B-B14F-4D97-AF65-F5344CB8AC3E}">
        <p14:creationId xmlns:p14="http://schemas.microsoft.com/office/powerpoint/2010/main" val="202270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81200"/>
            <a:ext cx="2976562" cy="3581400"/>
          </a:xfrm>
        </p:spPr>
      </p:pic>
      <p:pic>
        <p:nvPicPr>
          <p:cNvPr id="15364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738" y="2057400"/>
            <a:ext cx="2663825" cy="3429000"/>
          </a:xfrm>
        </p:spPr>
      </p:pic>
    </p:spTree>
    <p:extLst>
      <p:ext uri="{BB962C8B-B14F-4D97-AF65-F5344CB8AC3E}">
        <p14:creationId xmlns:p14="http://schemas.microsoft.com/office/powerpoint/2010/main" val="336676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Akalazya: tanı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685800"/>
            <a:ext cx="4038600" cy="5440363"/>
          </a:xfrm>
        </p:spPr>
        <p:txBody>
          <a:bodyPr/>
          <a:lstStyle/>
          <a:p>
            <a:pPr eaLnBrk="1" hangingPunct="1"/>
            <a:r>
              <a:rPr lang="tr-TR" altLang="en-US" sz="2800" smtClean="0"/>
              <a:t>Radyolojik incelemeler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5910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8713"/>
            <a:ext cx="32861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7411" name="Object 1028" descr="akalazya002"/>
          <p:cNvGraphicFramePr>
            <a:graphicFrameLocks noChangeAspect="1"/>
          </p:cNvGraphicFramePr>
          <p:nvPr>
            <p:ph idx="4294967295"/>
          </p:nvPr>
        </p:nvGraphicFramePr>
        <p:xfrm>
          <a:off x="179388" y="1341438"/>
          <a:ext cx="4595812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668166" imgH="5582429" progId="Paint.Picture">
                  <p:embed/>
                </p:oleObj>
              </mc:Choice>
              <mc:Fallback>
                <p:oleObj r:id="rId3" imgW="5668166" imgH="5582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41438"/>
                        <a:ext cx="4595812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1029"/>
          <p:cNvGraphicFramePr>
            <a:graphicFrameLocks noChangeAspect="1"/>
          </p:cNvGraphicFramePr>
          <p:nvPr/>
        </p:nvGraphicFramePr>
        <p:xfrm>
          <a:off x="4716463" y="1628775"/>
          <a:ext cx="1728787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971950" imgH="5420482" progId="Paint.Picture">
                  <p:embed/>
                </p:oleObj>
              </mc:Choice>
              <mc:Fallback>
                <p:oleObj r:id="rId5" imgW="1971950" imgH="542048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28775"/>
                        <a:ext cx="1728787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030"/>
          <p:cNvGraphicFramePr>
            <a:graphicFrameLocks noChangeAspect="1"/>
          </p:cNvGraphicFramePr>
          <p:nvPr/>
        </p:nvGraphicFramePr>
        <p:xfrm>
          <a:off x="6443663" y="404813"/>
          <a:ext cx="25146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3296110" imgH="5161905" progId="Paint.Picture">
                  <p:embed/>
                </p:oleObj>
              </mc:Choice>
              <mc:Fallback>
                <p:oleObj r:id="rId7" imgW="3296110" imgH="5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5146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82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Endoskopi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Akalazyayı taklit eden organik hastdan ayırmak</a:t>
            </a:r>
          </a:p>
          <a:p>
            <a:pPr eaLnBrk="1" hangingPunct="1"/>
            <a:r>
              <a:rPr lang="tr-TR" altLang="en-US" smtClean="0"/>
              <a:t>Tedavi öncesi özofagus mukozasını değerlendirmek</a:t>
            </a:r>
          </a:p>
        </p:txBody>
      </p:sp>
    </p:spTree>
    <p:extLst>
      <p:ext uri="{BB962C8B-B14F-4D97-AF65-F5344CB8AC3E}">
        <p14:creationId xmlns:p14="http://schemas.microsoft.com/office/powerpoint/2010/main" val="239363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0000"/>
                </a:solidFill>
              </a:rPr>
              <a:t>Manometri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08125"/>
            <a:ext cx="3429000" cy="3840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AÖS P artış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Aperistalsis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Yutmalara karşı AÖS nin tam olmayan gevşemeleri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/>
              <a:t>İntraözofageal basınçta rölatif artış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57912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Ekran Gösterisi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Ofis Teması</vt:lpstr>
      <vt:lpstr>Bitmap Image</vt:lpstr>
      <vt:lpstr>Motor fonksiyon bozuklukları (Chicago sınıflandırması)</vt:lpstr>
      <vt:lpstr>AKALAZYA</vt:lpstr>
      <vt:lpstr>PowerPoint Sunusu</vt:lpstr>
      <vt:lpstr>Akalazya: klinik bulgular</vt:lpstr>
      <vt:lpstr>PowerPoint Sunusu</vt:lpstr>
      <vt:lpstr>Akalazya: tanı</vt:lpstr>
      <vt:lpstr>PowerPoint Sunusu</vt:lpstr>
      <vt:lpstr>Endoskopi</vt:lpstr>
      <vt:lpstr>Manometri</vt:lpstr>
      <vt:lpstr>Ayırıcı Tanı</vt:lpstr>
      <vt:lpstr>PowerPoint Sunusu</vt:lpstr>
      <vt:lpstr>TEDAVİ: </vt:lpstr>
      <vt:lpstr>PowerPoint Sunusu</vt:lpstr>
      <vt:lpstr>Akalazya</vt:lpstr>
      <vt:lpstr>PowerPoint Sunusu</vt:lpstr>
      <vt:lpstr>Akalazya: komplikasyonlar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fonksiyon bozuklukları (Chicago sınıflandırması)</dc:title>
  <dc:creator>pc17</dc:creator>
  <cp:lastModifiedBy>pc17</cp:lastModifiedBy>
  <cp:revision>1</cp:revision>
  <dcterms:created xsi:type="dcterms:W3CDTF">2017-10-12T13:38:17Z</dcterms:created>
  <dcterms:modified xsi:type="dcterms:W3CDTF">2017-10-12T13:38:53Z</dcterms:modified>
</cp:coreProperties>
</file>