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6468FF9-A17E-43AA-8DE6-6BDEF64664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3362119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468FF9-A17E-43AA-8DE6-6BDEF64664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3021696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468FF9-A17E-43AA-8DE6-6BDEF64664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1944319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468FF9-A17E-43AA-8DE6-6BDEF64664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288365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6468FF9-A17E-43AA-8DE6-6BDEF64664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2148573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468FF9-A17E-43AA-8DE6-6BDEF64664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330719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468FF9-A17E-43AA-8DE6-6BDEF64664EF}"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1055881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468FF9-A17E-43AA-8DE6-6BDEF64664EF}"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3670214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468FF9-A17E-43AA-8DE6-6BDEF64664EF}"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163882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468FF9-A17E-43AA-8DE6-6BDEF64664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1864390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468FF9-A17E-43AA-8DE6-6BDEF64664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A91D67-50F0-4E95-9465-4D339F836682}" type="slidenum">
              <a:rPr lang="tr-TR" smtClean="0"/>
              <a:t>‹#›</a:t>
            </a:fld>
            <a:endParaRPr lang="tr-TR"/>
          </a:p>
        </p:txBody>
      </p:sp>
    </p:spTree>
    <p:extLst>
      <p:ext uri="{BB962C8B-B14F-4D97-AF65-F5344CB8AC3E}">
        <p14:creationId xmlns:p14="http://schemas.microsoft.com/office/powerpoint/2010/main" val="1078790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68FF9-A17E-43AA-8DE6-6BDEF64664EF}"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91D67-50F0-4E95-9465-4D339F836682}" type="slidenum">
              <a:rPr lang="tr-TR" smtClean="0"/>
              <a:t>‹#›</a:t>
            </a:fld>
            <a:endParaRPr lang="tr-TR"/>
          </a:p>
        </p:txBody>
      </p:sp>
    </p:spTree>
    <p:extLst>
      <p:ext uri="{BB962C8B-B14F-4D97-AF65-F5344CB8AC3E}">
        <p14:creationId xmlns:p14="http://schemas.microsoft.com/office/powerpoint/2010/main" val="242427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03585" y="2274838"/>
            <a:ext cx="9459311" cy="2031325"/>
          </a:xfrm>
          <a:prstGeom prst="rect">
            <a:avLst/>
          </a:prstGeom>
        </p:spPr>
        <p:txBody>
          <a:bodyPr wrap="square">
            <a:spAutoFit/>
          </a:bodyPr>
          <a:lstStyle/>
          <a:p>
            <a:r>
              <a:rPr lang="tr-TR" dirty="0" smtClean="0"/>
              <a:t>SOSYAL PSİKOLOJİ KAVRAMI VE TARİHSEL GELİŞİMİ</a:t>
            </a:r>
          </a:p>
          <a:p>
            <a:endParaRPr lang="tr-TR" dirty="0" smtClean="0"/>
          </a:p>
          <a:p>
            <a:r>
              <a:rPr lang="tr-TR" dirty="0" smtClean="0"/>
              <a:t>Sosyal psikoloji sosyal çevre tarafından kontrol edilen ve etkilenen insan davranışlarını açıklar. Yani toplum içindeki bireyin davranış bilimidir. </a:t>
            </a:r>
          </a:p>
          <a:p>
            <a:endParaRPr lang="tr-TR" dirty="0" smtClean="0"/>
          </a:p>
          <a:p>
            <a:r>
              <a:rPr lang="tr-TR" dirty="0" smtClean="0"/>
              <a:t>Psikolojik sosyal psikoloji; bireyden çevreyedir. Temel amaç bireyin davranışlarını ve bunun nedenlerini sosyal çevre içinde fakat birey düzeyinde anlamak ve açıklamaya çalışmaktır. </a:t>
            </a:r>
            <a:endParaRPr lang="tr-TR" dirty="0"/>
          </a:p>
        </p:txBody>
      </p:sp>
    </p:spTree>
    <p:extLst>
      <p:ext uri="{BB962C8B-B14F-4D97-AF65-F5344CB8AC3E}">
        <p14:creationId xmlns:p14="http://schemas.microsoft.com/office/powerpoint/2010/main" val="2036479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23393" y="1997839"/>
            <a:ext cx="8639504" cy="2308324"/>
          </a:xfrm>
          <a:prstGeom prst="rect">
            <a:avLst/>
          </a:prstGeom>
        </p:spPr>
        <p:txBody>
          <a:bodyPr wrap="square">
            <a:spAutoFit/>
          </a:bodyPr>
          <a:lstStyle/>
          <a:p>
            <a:r>
              <a:rPr lang="tr-TR" dirty="0" smtClean="0"/>
              <a:t>1980’lerden itibaren ise kültürler arası sosyal psikoloji konusu küreselleşmenin hızının artmasıyla birlikte daha da önem kazanmaya başlamıştır.  </a:t>
            </a:r>
          </a:p>
          <a:p>
            <a:endParaRPr lang="tr-TR" dirty="0" smtClean="0"/>
          </a:p>
          <a:p>
            <a:r>
              <a:rPr lang="tr-TR" dirty="0" smtClean="0"/>
              <a:t>Sosyal psikoloji eğitimden sağlığa, örgütsel/endüstriyel psikolojiden çevre sorunlarına kadar geniş bir yelpazeyi kapsar hale gelmiştir. Bu alanda çalışanlar; işletmelerde, fabrikalarda, kamuoyu araştırma merkezlerinde, insan kaynakları yönetiminde, halkla ilişkiler ve reklamcılıkta, eğitim ve sağlık sektörlerinde çalışır durumdadırlar. </a:t>
            </a:r>
          </a:p>
          <a:p>
            <a:endParaRPr lang="tr-TR" dirty="0"/>
          </a:p>
        </p:txBody>
      </p:sp>
    </p:spTree>
    <p:extLst>
      <p:ext uri="{BB962C8B-B14F-4D97-AF65-F5344CB8AC3E}">
        <p14:creationId xmlns:p14="http://schemas.microsoft.com/office/powerpoint/2010/main" val="3302905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1959" y="1720840"/>
            <a:ext cx="9406758" cy="2862322"/>
          </a:xfrm>
          <a:prstGeom prst="rect">
            <a:avLst/>
          </a:prstGeom>
        </p:spPr>
        <p:txBody>
          <a:bodyPr wrap="square">
            <a:spAutoFit/>
          </a:bodyPr>
          <a:lstStyle/>
          <a:p>
            <a:r>
              <a:rPr lang="tr-TR" dirty="0" smtClean="0"/>
              <a:t>Sosyolojik sosyal psikoloji, çevreden bireyedir. Burada öncelik sosyal çevre veya gruptur. Bu yaklaşım kişinin iç olaylarıyla değil kişilerarası etkileşimle ilgilenir. </a:t>
            </a:r>
          </a:p>
          <a:p>
            <a:endParaRPr lang="tr-TR" dirty="0" smtClean="0"/>
          </a:p>
          <a:p>
            <a:r>
              <a:rPr lang="tr-TR" dirty="0" smtClean="0"/>
              <a:t>Birey toplumun içinde, toplumda değerler, kurallar </a:t>
            </a:r>
            <a:r>
              <a:rPr lang="tr-TR" dirty="0" err="1" smtClean="0"/>
              <a:t>vb</a:t>
            </a:r>
            <a:r>
              <a:rPr lang="tr-TR" dirty="0" smtClean="0"/>
              <a:t> ile bireyin içindedir. Bu bağlamda sosyal psikoloji ikisinin bir bileşimdir. </a:t>
            </a:r>
          </a:p>
          <a:p>
            <a:endParaRPr lang="tr-TR" dirty="0" smtClean="0"/>
          </a:p>
          <a:p>
            <a:r>
              <a:rPr lang="tr-TR" dirty="0" smtClean="0"/>
              <a:t>Sosyal psikolojinin bir bilim olarak ortaya çıkışı 19. yy. sonlarına rastlar. 17. ve 18. yy. da sosyal davranışı açıklamak için ego, kuvvet, kişisel çıkar vb. tek bir güdü veya kavram kullanılmıştır. Burada neyin nasıl olduğu görüşünden, neyin nasıl olması gerektiğine geçişler görülmekte yani durum analizi yapan çalışmalarla kuralcı görüşler bazen birbirine karışmaktadır.</a:t>
            </a:r>
            <a:endParaRPr lang="tr-TR" dirty="0"/>
          </a:p>
        </p:txBody>
      </p:sp>
    </p:spTree>
    <p:extLst>
      <p:ext uri="{BB962C8B-B14F-4D97-AF65-F5344CB8AC3E}">
        <p14:creationId xmlns:p14="http://schemas.microsoft.com/office/powerpoint/2010/main" val="788246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29407" y="1582341"/>
            <a:ext cx="9028386" cy="3139321"/>
          </a:xfrm>
          <a:prstGeom prst="rect">
            <a:avLst/>
          </a:prstGeom>
        </p:spPr>
        <p:txBody>
          <a:bodyPr wrap="square">
            <a:spAutoFit/>
          </a:bodyPr>
          <a:lstStyle/>
          <a:p>
            <a:r>
              <a:rPr lang="tr-TR" dirty="0" smtClean="0"/>
              <a:t>19. yy. da ise temel soru şuydu;</a:t>
            </a:r>
          </a:p>
          <a:p>
            <a:endParaRPr lang="tr-TR" dirty="0" smtClean="0"/>
          </a:p>
          <a:p>
            <a:r>
              <a:rPr lang="tr-TR" dirty="0" smtClean="0"/>
              <a:t>Kişisel farklılıklara ve çeşitli güdülenmelere rağmen insanlar nasıl oluyor da benzer davranışlarda bulunarak bir sosyal düzen kurabiliyorlar?</a:t>
            </a:r>
          </a:p>
          <a:p>
            <a:endParaRPr lang="tr-TR" dirty="0" smtClean="0"/>
          </a:p>
          <a:p>
            <a:r>
              <a:rPr lang="tr-TR" dirty="0" smtClean="0"/>
              <a:t>17. ve 18. yy da bu soruya sosyal kontrat kavramı ile cevap aranmıştır. </a:t>
            </a:r>
            <a:r>
              <a:rPr lang="tr-TR" dirty="0" err="1" smtClean="0"/>
              <a:t>Hobbes</a:t>
            </a:r>
            <a:r>
              <a:rPr lang="tr-TR" dirty="0" smtClean="0"/>
              <a:t> (1588-1679) </a:t>
            </a:r>
            <a:r>
              <a:rPr lang="tr-TR" dirty="0" err="1" smtClean="0"/>
              <a:t>Leviathan</a:t>
            </a:r>
            <a:r>
              <a:rPr lang="tr-TR" dirty="0" smtClean="0"/>
              <a:t> adlı eserinde ( </a:t>
            </a:r>
            <a:r>
              <a:rPr lang="tr-TR" dirty="0" err="1" smtClean="0"/>
              <a:t>Leviathan</a:t>
            </a:r>
            <a:r>
              <a:rPr lang="tr-TR" dirty="0" smtClean="0"/>
              <a:t> kavramı bu eserde mutlak güç ve yetkilere sahip egemen devleti ifade etmek için kullanılır. Bir din ve dünya devletinin </a:t>
            </a:r>
            <a:r>
              <a:rPr lang="tr-TR" dirty="0" err="1" smtClean="0"/>
              <a:t>içerigi</a:t>
            </a:r>
            <a:r>
              <a:rPr lang="tr-TR" dirty="0" smtClean="0"/>
              <a:t>, biçimi ve kudreti şeklinde de ifade edilir) Rousseau ise (1712-1778) sosyal kontrat adlı eserinde insanların bilerek ve isteyerek toplumu kurdukları ve bu kontrat gereği sosyal düzenin oluştuğu fikrini ileri sürmüşlerdir. Bu görüşlerde birey ön plandaydı. </a:t>
            </a:r>
            <a:endParaRPr lang="tr-TR" dirty="0"/>
          </a:p>
        </p:txBody>
      </p:sp>
    </p:spTree>
    <p:extLst>
      <p:ext uri="{BB962C8B-B14F-4D97-AF65-F5344CB8AC3E}">
        <p14:creationId xmlns:p14="http://schemas.microsoft.com/office/powerpoint/2010/main" val="4261865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03283" y="1859340"/>
            <a:ext cx="9080938" cy="2308324"/>
          </a:xfrm>
          <a:prstGeom prst="rect">
            <a:avLst/>
          </a:prstGeom>
        </p:spPr>
        <p:txBody>
          <a:bodyPr wrap="square">
            <a:spAutoFit/>
          </a:bodyPr>
          <a:lstStyle/>
          <a:p>
            <a:r>
              <a:rPr lang="tr-TR" dirty="0" smtClean="0"/>
              <a:t>19. yy. sosyologları ise bu sorunun cevabını toplumun bireyi şekillendirmesi olarak vermişlerdir. </a:t>
            </a:r>
            <a:r>
              <a:rPr lang="tr-TR" dirty="0" err="1" smtClean="0"/>
              <a:t>Durkheim</a:t>
            </a:r>
            <a:r>
              <a:rPr lang="tr-TR" dirty="0" smtClean="0"/>
              <a:t> (1858-1917) sosyal kuralların kişinin dışında olduğunu ve kişiyi zorlayıcı niteliğe sahip olduğunu ileri sürmüştür.  Buradaki ana fikir şudur: toplumsal normlar bireyleri aynı şekilde kısıtladığından – ve bunlar çok sayıda kişi tarafından benimsendiğinden- farklı bireyler arasında benzer davranışlar belirmekte ve dolayısıyla toplumsal düzen mümkün olabilmektedir. </a:t>
            </a:r>
          </a:p>
          <a:p>
            <a:endParaRPr lang="tr-TR" dirty="0" smtClean="0"/>
          </a:p>
          <a:p>
            <a:r>
              <a:rPr lang="tr-TR" dirty="0" smtClean="0"/>
              <a:t>Grup ruhu veya grup zihni kavramları 1850-1930 yılları arasında çokça dile getirilmiştir. Bu ortak zihnin bireyleri kısıtladığı ve denetlediği ileri sürülmüştür. </a:t>
            </a:r>
            <a:endParaRPr lang="tr-TR" dirty="0"/>
          </a:p>
        </p:txBody>
      </p:sp>
    </p:spTree>
    <p:extLst>
      <p:ext uri="{BB962C8B-B14F-4D97-AF65-F5344CB8AC3E}">
        <p14:creationId xmlns:p14="http://schemas.microsoft.com/office/powerpoint/2010/main" val="458978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03585" y="1166843"/>
            <a:ext cx="9228083" cy="3693319"/>
          </a:xfrm>
          <a:prstGeom prst="rect">
            <a:avLst/>
          </a:prstGeom>
        </p:spPr>
        <p:txBody>
          <a:bodyPr wrap="square">
            <a:spAutoFit/>
          </a:bodyPr>
          <a:lstStyle/>
          <a:p>
            <a:r>
              <a:rPr lang="tr-TR" dirty="0" smtClean="0"/>
              <a:t>Bu düşüncenin aksi bir düşünceye göre; bir çocuğun büyüme sürecinde olduğu gibi kişiler belli kelime ve olaylara atfedilen ortak anlamlardan hareketle ortak bir düşünce biçimine sahip olmaya başlar. Bunun sonucunda da ortak davranışlar ve sosyal düzen oluşur. Yani kişi toplumdaki ortak görüşleri benimseyip kendine mal eder. </a:t>
            </a:r>
          </a:p>
          <a:p>
            <a:endParaRPr lang="tr-TR" dirty="0" smtClean="0"/>
          </a:p>
          <a:p>
            <a:r>
              <a:rPr lang="tr-TR" dirty="0" smtClean="0"/>
              <a:t>1920’lerden itibaren psikologlar ve özellikle sosyal psikologlar “sosyal gerçekliği” ele almışlardır. </a:t>
            </a:r>
            <a:r>
              <a:rPr lang="tr-TR" dirty="0" err="1" smtClean="0"/>
              <a:t>Lewin</a:t>
            </a:r>
            <a:r>
              <a:rPr lang="tr-TR" dirty="0" smtClean="0"/>
              <a:t> “Etkisi olan şey gerçektir” demektedir. Bu gerçeklik, sosyal psikologlar tarafından kişilerin etkileşiminde aranmaya başlanmıştır. </a:t>
            </a:r>
          </a:p>
          <a:p>
            <a:endParaRPr lang="tr-TR" dirty="0" smtClean="0"/>
          </a:p>
          <a:p>
            <a:r>
              <a:rPr lang="tr-TR" dirty="0" smtClean="0"/>
              <a:t>Bu dönemde davranışçılık görüşü yaygınlaşmaya başlamakta olup, deneysel yaklaşım önem kazanmaya başlamıştır. Ancak 1930’ların sonlarına kadar sosyolog sosyal psikologlar kuramsal, psikolog sosyal psikologlar </a:t>
            </a:r>
            <a:r>
              <a:rPr lang="tr-TR" dirty="0" err="1" smtClean="0"/>
              <a:t>görgül</a:t>
            </a:r>
            <a:r>
              <a:rPr lang="tr-TR" dirty="0" smtClean="0"/>
              <a:t> araştırmalarda bir takım ilerlemeler kaydettiler ancak bu iki grup arasında yeterli etkileşim sağlanamamıştır. </a:t>
            </a:r>
            <a:endParaRPr lang="tr-TR" dirty="0"/>
          </a:p>
        </p:txBody>
      </p:sp>
    </p:spTree>
    <p:extLst>
      <p:ext uri="{BB962C8B-B14F-4D97-AF65-F5344CB8AC3E}">
        <p14:creationId xmlns:p14="http://schemas.microsoft.com/office/powerpoint/2010/main" val="188822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45323" y="1997839"/>
            <a:ext cx="9217573" cy="3139321"/>
          </a:xfrm>
          <a:prstGeom prst="rect">
            <a:avLst/>
          </a:prstGeom>
        </p:spPr>
        <p:txBody>
          <a:bodyPr wrap="square">
            <a:spAutoFit/>
          </a:bodyPr>
          <a:lstStyle/>
          <a:p>
            <a:r>
              <a:rPr lang="tr-TR" dirty="0" smtClean="0"/>
              <a:t>2. Dünya Savaşı’ndan hemen önce gerçekleşen üç gelişme sosyal psikolojinin gelişiminde önemli bir rol oynamıştır</a:t>
            </a:r>
          </a:p>
          <a:p>
            <a:endParaRPr lang="tr-TR" dirty="0" smtClean="0"/>
          </a:p>
          <a:p>
            <a:r>
              <a:rPr lang="tr-TR" dirty="0" smtClean="0"/>
              <a:t>1- </a:t>
            </a:r>
            <a:r>
              <a:rPr lang="tr-TR" dirty="0" err="1" smtClean="0"/>
              <a:t>Lewin’in</a:t>
            </a:r>
            <a:r>
              <a:rPr lang="tr-TR" dirty="0" smtClean="0"/>
              <a:t> grup dinamiği çalışmaları: </a:t>
            </a:r>
            <a:r>
              <a:rPr lang="tr-TR" dirty="0" err="1" smtClean="0"/>
              <a:t>Lewin</a:t>
            </a:r>
            <a:r>
              <a:rPr lang="tr-TR" dirty="0" smtClean="0"/>
              <a:t> sosyal gerçekliği deneysel çalışmalarla ortaya koymaya çalışmıştır. </a:t>
            </a:r>
          </a:p>
          <a:p>
            <a:endParaRPr lang="tr-TR" dirty="0" smtClean="0"/>
          </a:p>
          <a:p>
            <a:r>
              <a:rPr lang="tr-TR" dirty="0" smtClean="0"/>
              <a:t>2- Yeni bir psikolog nesil: Bu nesil,  öncekilerin yaptığının aksine grup olayını ne biyolojiye ne de grup ruhu gibi soyut kavramlara indirgemişlerdir. Bu grupta Muzaffer </a:t>
            </a:r>
            <a:r>
              <a:rPr lang="tr-TR" dirty="0" err="1" smtClean="0"/>
              <a:t>Sherif</a:t>
            </a:r>
            <a:r>
              <a:rPr lang="tr-TR" dirty="0" smtClean="0"/>
              <a:t> sosyal normların oluşumunu ilk defa </a:t>
            </a:r>
            <a:r>
              <a:rPr lang="tr-TR" dirty="0" err="1" smtClean="0"/>
              <a:t>laboratuarda</a:t>
            </a:r>
            <a:r>
              <a:rPr lang="tr-TR" dirty="0" smtClean="0"/>
              <a:t> gözlemlemiştir.</a:t>
            </a:r>
          </a:p>
          <a:p>
            <a:endParaRPr lang="tr-TR" dirty="0" smtClean="0"/>
          </a:p>
          <a:p>
            <a:r>
              <a:rPr lang="tr-TR" dirty="0" smtClean="0"/>
              <a:t>3- ABD’de devlet fonları bu tip araştırmaları desteklemeye başlamıştır. </a:t>
            </a:r>
            <a:endParaRPr lang="tr-TR" dirty="0"/>
          </a:p>
        </p:txBody>
      </p:sp>
    </p:spTree>
    <p:extLst>
      <p:ext uri="{BB962C8B-B14F-4D97-AF65-F5344CB8AC3E}">
        <p14:creationId xmlns:p14="http://schemas.microsoft.com/office/powerpoint/2010/main" val="421767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76551" y="1720840"/>
            <a:ext cx="8828689" cy="2585323"/>
          </a:xfrm>
          <a:prstGeom prst="rect">
            <a:avLst/>
          </a:prstGeom>
        </p:spPr>
        <p:txBody>
          <a:bodyPr wrap="square">
            <a:spAutoFit/>
          </a:bodyPr>
          <a:lstStyle/>
          <a:p>
            <a:r>
              <a:rPr lang="tr-TR" dirty="0" smtClean="0"/>
              <a:t>Örneğin endüstri psikolojisinin ilk çalışmaları sayılan Western elektrik şirketinin </a:t>
            </a:r>
            <a:r>
              <a:rPr lang="tr-TR" dirty="0" err="1" smtClean="0"/>
              <a:t>Hawthorne</a:t>
            </a:r>
            <a:r>
              <a:rPr lang="tr-TR" dirty="0" smtClean="0"/>
              <a:t> fabrikalarında yapılan klasik üretim ve moral çalışması endüstrinin fonlarıyla gerçekleştirilen ilk araştırmadır. Bu araştırmalar sosyal davranışın gerçek hayatta incelenmesini kapsar. Diğer bir örnek ise 2. Dünya Savaşı’ndan sonra propagandanın öneminin artmasıyla ordu ile işbirliği yapan </a:t>
            </a:r>
            <a:r>
              <a:rPr lang="tr-TR" dirty="0" err="1" smtClean="0"/>
              <a:t>Hovland’ın</a:t>
            </a:r>
            <a:r>
              <a:rPr lang="tr-TR" dirty="0" smtClean="0"/>
              <a:t> etkileyici iletişim konusunda yaptıkları deneylerdir. </a:t>
            </a:r>
          </a:p>
          <a:p>
            <a:endParaRPr lang="tr-TR" dirty="0" smtClean="0"/>
          </a:p>
          <a:p>
            <a:r>
              <a:rPr lang="tr-TR" dirty="0" smtClean="0"/>
              <a:t>Akademik psikolojinin davranışçılık çerçevesinde hızla gelişmesi kavram ve yöntem bakımından sosyal psikolojiye katkıda bulunmuştur. Örneğin öğrenme, kişilik ve algı psikolojisi ile sosyal psikoloji arasında bağlar kurulmuştur. </a:t>
            </a:r>
            <a:endParaRPr lang="tr-TR" dirty="0"/>
          </a:p>
        </p:txBody>
      </p:sp>
    </p:spTree>
    <p:extLst>
      <p:ext uri="{BB962C8B-B14F-4D97-AF65-F5344CB8AC3E}">
        <p14:creationId xmlns:p14="http://schemas.microsoft.com/office/powerpoint/2010/main" val="1514659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66345" y="2136339"/>
            <a:ext cx="9722069" cy="2031325"/>
          </a:xfrm>
          <a:prstGeom prst="rect">
            <a:avLst/>
          </a:prstGeom>
        </p:spPr>
        <p:txBody>
          <a:bodyPr wrap="square">
            <a:spAutoFit/>
          </a:bodyPr>
          <a:lstStyle/>
          <a:p>
            <a:r>
              <a:rPr lang="tr-TR" dirty="0" smtClean="0"/>
              <a:t>Son olarak kamuoyu yoklamalarının yapılmaya başlanması, sosyal psikoloji için hem tutum değişimi kuramlarının geliştirilmesi hem de </a:t>
            </a:r>
            <a:r>
              <a:rPr lang="tr-TR" dirty="0" err="1" smtClean="0"/>
              <a:t>görgül</a:t>
            </a:r>
            <a:r>
              <a:rPr lang="tr-TR" dirty="0" smtClean="0"/>
              <a:t> bilgi toplam açısından yararlı olmuştur. </a:t>
            </a:r>
            <a:r>
              <a:rPr lang="tr-TR" dirty="0" err="1" smtClean="0"/>
              <a:t>Gallup</a:t>
            </a:r>
            <a:r>
              <a:rPr lang="tr-TR" dirty="0" smtClean="0"/>
              <a:t> (1935) ilk defa ABD de kamuoyu araştırması yapmıştır. </a:t>
            </a:r>
          </a:p>
          <a:p>
            <a:endParaRPr lang="tr-TR" dirty="0" smtClean="0"/>
          </a:p>
          <a:p>
            <a:r>
              <a:rPr lang="tr-TR" dirty="0" smtClean="0"/>
              <a:t>Özetle 1950’lerde sosyal psikoloji içinde sosyoloji ve psikolojinin ilk sentezleri hayata geçmeye başlamıştır. Bu yıllarda 20 yy.’</a:t>
            </a:r>
            <a:r>
              <a:rPr lang="tr-TR" dirty="0" err="1" smtClean="0"/>
              <a:t>ın</a:t>
            </a:r>
            <a:r>
              <a:rPr lang="tr-TR" dirty="0" smtClean="0"/>
              <a:t> ilk yarısında daha fazla çalışma üretilmiştir. Bu eğilim 1960’larda hızlanarak artmıştır. </a:t>
            </a:r>
            <a:endParaRPr lang="tr-TR" dirty="0"/>
          </a:p>
        </p:txBody>
      </p:sp>
    </p:spTree>
    <p:extLst>
      <p:ext uri="{BB962C8B-B14F-4D97-AF65-F5344CB8AC3E}">
        <p14:creationId xmlns:p14="http://schemas.microsoft.com/office/powerpoint/2010/main" val="4109023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5021" y="1859340"/>
            <a:ext cx="8713076" cy="2862322"/>
          </a:xfrm>
          <a:prstGeom prst="rect">
            <a:avLst/>
          </a:prstGeom>
        </p:spPr>
        <p:txBody>
          <a:bodyPr wrap="square">
            <a:spAutoFit/>
          </a:bodyPr>
          <a:lstStyle/>
          <a:p>
            <a:r>
              <a:rPr lang="tr-TR" dirty="0" smtClean="0"/>
              <a:t>Birey düzeyinde bireyin öğrenilmiş tutumları, algısal süreçleri ve bunların sonucu olan davranışları; sosyal düzeyde ise grup yapısı ve süreci, sosyal psikolojinin unsurları olmaktadır. </a:t>
            </a:r>
          </a:p>
          <a:p>
            <a:endParaRPr lang="tr-TR" dirty="0" smtClean="0"/>
          </a:p>
          <a:p>
            <a:r>
              <a:rPr lang="tr-TR" dirty="0" smtClean="0"/>
              <a:t>Sosyal psikolojide 1970’lerden itibaren güçlenen akım algısal sosyal psikolojidir. Bu alan düşünme, mantık yürütme, bellek, konsantrasyon vb. konuları kapsar.  Bu yolla sosyal davranışların nedenlerini anlamaya yardımcı olan veya yanıltan algısal etkenler incelenmiştir. Algıları anlamak sosyal olayları daha iyi anlamamızı sağlar. Çünkü algılar davranışları şekillendirir. Maçta tekme yiyen kişi, bunun yanlışlıkla mı yoksa kasten mi yapıldığına bağlı olarak farklı davranışlar gösterebilir.</a:t>
            </a:r>
            <a:endParaRPr lang="tr-TR" dirty="0"/>
          </a:p>
        </p:txBody>
      </p:sp>
    </p:spTree>
    <p:extLst>
      <p:ext uri="{BB962C8B-B14F-4D97-AF65-F5344CB8AC3E}">
        <p14:creationId xmlns:p14="http://schemas.microsoft.com/office/powerpoint/2010/main" val="34075754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880</Words>
  <Application>Microsoft Office PowerPoint</Application>
  <PresentationFormat>Geniş ekran</PresentationFormat>
  <Paragraphs>42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1</cp:revision>
  <dcterms:created xsi:type="dcterms:W3CDTF">2019-01-21T14:27:52Z</dcterms:created>
  <dcterms:modified xsi:type="dcterms:W3CDTF">2019-01-21T14:28:03Z</dcterms:modified>
</cp:coreProperties>
</file>