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6" r:id="rId6"/>
    <p:sldId id="260" r:id="rId7"/>
    <p:sldId id="267" r:id="rId8"/>
    <p:sldId id="261" r:id="rId9"/>
    <p:sldId id="262" r:id="rId10"/>
    <p:sldId id="263" r:id="rId11"/>
    <p:sldId id="264" r:id="rId12"/>
    <p:sldId id="268"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1639341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183988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AF0E9F7-A82C-42FC-A8A7-FDA8DE6E0E5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04395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0C772650-F4C7-45E6-9E37-EDD74822605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214951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0C772650-F4C7-45E6-9E37-EDD74822605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F0E9F7-A82C-42FC-A8A7-FDA8DE6E0E5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55237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0C772650-F4C7-45E6-9E37-EDD74822605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2688342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3919185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669276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1148646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C772650-F4C7-45E6-9E37-EDD748226053}"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3367343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C772650-F4C7-45E6-9E37-EDD74822605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133466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C772650-F4C7-45E6-9E37-EDD748226053}"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1871560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C772650-F4C7-45E6-9E37-EDD748226053}"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279974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72650-F4C7-45E6-9E37-EDD748226053}"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2758877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772650-F4C7-45E6-9E37-EDD74822605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3528618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772650-F4C7-45E6-9E37-EDD748226053}"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AF0E9F7-A82C-42FC-A8A7-FDA8DE6E0E58}" type="slidenum">
              <a:rPr lang="tr-TR" smtClean="0"/>
              <a:t>‹#›</a:t>
            </a:fld>
            <a:endParaRPr lang="tr-TR"/>
          </a:p>
        </p:txBody>
      </p:sp>
    </p:spTree>
    <p:extLst>
      <p:ext uri="{BB962C8B-B14F-4D97-AF65-F5344CB8AC3E}">
        <p14:creationId xmlns:p14="http://schemas.microsoft.com/office/powerpoint/2010/main" val="2512581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C772650-F4C7-45E6-9E37-EDD748226053}" type="datetimeFigureOut">
              <a:rPr lang="tr-TR" smtClean="0"/>
              <a:t>5.05.2020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AF0E9F7-A82C-42FC-A8A7-FDA8DE6E0E58}" type="slidenum">
              <a:rPr lang="tr-TR" smtClean="0"/>
              <a:t>‹#›</a:t>
            </a:fld>
            <a:endParaRPr lang="tr-TR"/>
          </a:p>
        </p:txBody>
      </p:sp>
    </p:spTree>
    <p:extLst>
      <p:ext uri="{BB962C8B-B14F-4D97-AF65-F5344CB8AC3E}">
        <p14:creationId xmlns:p14="http://schemas.microsoft.com/office/powerpoint/2010/main" val="1610745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E3A7AD-6774-430F-9E82-7742C26A6C58}"/>
              </a:ext>
            </a:extLst>
          </p:cNvPr>
          <p:cNvSpPr>
            <a:spLocks noGrp="1"/>
          </p:cNvSpPr>
          <p:nvPr>
            <p:ph type="ctrTitle"/>
          </p:nvPr>
        </p:nvSpPr>
        <p:spPr>
          <a:xfrm>
            <a:off x="2044700" y="92075"/>
            <a:ext cx="9144000" cy="3509963"/>
          </a:xfrm>
        </p:spPr>
        <p:txBody>
          <a:bodyPr>
            <a:normAutofit/>
          </a:bodyPr>
          <a:lstStyle/>
          <a:p>
            <a:pPr algn="ctr"/>
            <a:r>
              <a:rPr lang="tr-TR" sz="2800" dirty="0">
                <a:solidFill>
                  <a:schemeClr val="accent1">
                    <a:lumMod val="60000"/>
                    <a:lumOff val="40000"/>
                  </a:schemeClr>
                </a:solidFill>
                <a:latin typeface="Comic Sans MS" panose="030F0702030302020204" pitchFamily="66" charset="0"/>
              </a:rPr>
              <a:t>HİN 134 VEDİK EDEBİYAT</a:t>
            </a:r>
            <a:br>
              <a:rPr lang="tr-TR" sz="2800" dirty="0">
                <a:solidFill>
                  <a:schemeClr val="accent1">
                    <a:lumMod val="60000"/>
                    <a:lumOff val="40000"/>
                  </a:schemeClr>
                </a:solidFill>
              </a:rPr>
            </a:br>
            <a:br>
              <a:rPr lang="tr-TR" sz="2800" dirty="0">
                <a:solidFill>
                  <a:schemeClr val="accent1">
                    <a:lumMod val="60000"/>
                    <a:lumOff val="40000"/>
                  </a:schemeClr>
                </a:solidFill>
              </a:rPr>
            </a:br>
            <a:r>
              <a:rPr lang="tr-TR" sz="2800" dirty="0">
                <a:solidFill>
                  <a:schemeClr val="accent1">
                    <a:lumMod val="60000"/>
                    <a:lumOff val="40000"/>
                  </a:schemeClr>
                </a:solidFill>
                <a:latin typeface="Comic Sans MS" panose="030F0702030302020204" pitchFamily="66" charset="0"/>
              </a:rPr>
              <a:t>4. HAFTA</a:t>
            </a:r>
            <a:br>
              <a:rPr lang="tr-TR" sz="2800" dirty="0">
                <a:solidFill>
                  <a:schemeClr val="accent1">
                    <a:lumMod val="60000"/>
                    <a:lumOff val="40000"/>
                  </a:schemeClr>
                </a:solidFill>
                <a:latin typeface="Comic Sans MS" panose="030F0702030302020204" pitchFamily="66" charset="0"/>
              </a:rPr>
            </a:br>
            <a:br>
              <a:rPr lang="tr-TR" sz="2800" dirty="0">
                <a:solidFill>
                  <a:schemeClr val="accent1">
                    <a:lumMod val="60000"/>
                    <a:lumOff val="40000"/>
                  </a:schemeClr>
                </a:solidFill>
                <a:latin typeface="Comic Sans MS" panose="030F0702030302020204" pitchFamily="66" charset="0"/>
              </a:rPr>
            </a:br>
            <a:r>
              <a:rPr lang="tr-TR" sz="2800" dirty="0">
                <a:solidFill>
                  <a:schemeClr val="accent1">
                    <a:lumMod val="60000"/>
                    <a:lumOff val="40000"/>
                  </a:schemeClr>
                </a:solidFill>
                <a:latin typeface="Comic Sans MS" panose="030F0702030302020204" pitchFamily="66" charset="0"/>
              </a:rPr>
              <a:t>TANRI AGNİ</a:t>
            </a:r>
            <a:endParaRPr lang="tr-TR" sz="2800" dirty="0">
              <a:solidFill>
                <a:schemeClr val="accent1">
                  <a:lumMod val="60000"/>
                  <a:lumOff val="40000"/>
                </a:schemeClr>
              </a:solidFill>
            </a:endParaRPr>
          </a:p>
        </p:txBody>
      </p:sp>
      <p:sp>
        <p:nvSpPr>
          <p:cNvPr id="3" name="Alt Başlık 2">
            <a:extLst>
              <a:ext uri="{FF2B5EF4-FFF2-40B4-BE49-F238E27FC236}">
                <a16:creationId xmlns:a16="http://schemas.microsoft.com/office/drawing/2014/main" id="{0CC5B081-C81C-467C-AF8C-A55594AC1658}"/>
              </a:ext>
            </a:extLst>
          </p:cNvPr>
          <p:cNvSpPr>
            <a:spLocks noGrp="1"/>
          </p:cNvSpPr>
          <p:nvPr>
            <p:ph type="subTitle" idx="1"/>
          </p:nvPr>
        </p:nvSpPr>
        <p:spPr>
          <a:xfrm>
            <a:off x="1524000" y="3602038"/>
            <a:ext cx="9474200" cy="1858962"/>
          </a:xfrm>
        </p:spPr>
        <p:txBody>
          <a:bodyPr>
            <a:normAutofit fontScale="92500" lnSpcReduction="10000"/>
          </a:bodyPr>
          <a:lstStyle/>
          <a:p>
            <a:pPr algn="r"/>
            <a:r>
              <a:rPr lang="tr-TR" dirty="0">
                <a:solidFill>
                  <a:schemeClr val="accent1">
                    <a:lumMod val="60000"/>
                    <a:lumOff val="40000"/>
                  </a:schemeClr>
                </a:solidFill>
                <a:latin typeface="Comic Sans MS" pitchFamily="66" charset="0"/>
              </a:rPr>
              <a:t>Prof. Dr. H. Derya Can</a:t>
            </a:r>
          </a:p>
          <a:p>
            <a:pPr algn="r"/>
            <a:r>
              <a:rPr lang="tr-TR" dirty="0">
                <a:solidFill>
                  <a:schemeClr val="accent1">
                    <a:lumMod val="60000"/>
                    <a:lumOff val="40000"/>
                  </a:schemeClr>
                </a:solidFill>
                <a:latin typeface="Comic Sans MS" pitchFamily="66" charset="0"/>
              </a:rPr>
              <a:t>Ankara Üniversitesi</a:t>
            </a:r>
          </a:p>
          <a:p>
            <a:pPr algn="r"/>
            <a:r>
              <a:rPr lang="tr-TR" dirty="0">
                <a:solidFill>
                  <a:schemeClr val="accent1">
                    <a:lumMod val="60000"/>
                    <a:lumOff val="40000"/>
                  </a:schemeClr>
                </a:solidFill>
                <a:latin typeface="Comic Sans MS" pitchFamily="66" charset="0"/>
              </a:rPr>
              <a:t>Dil ve Tarih-Coğrafya Fakültesi</a:t>
            </a:r>
          </a:p>
          <a:p>
            <a:pPr algn="r"/>
            <a:r>
              <a:rPr lang="tr-TR" dirty="0">
                <a:solidFill>
                  <a:schemeClr val="accent1">
                    <a:lumMod val="60000"/>
                    <a:lumOff val="40000"/>
                  </a:schemeClr>
                </a:solidFill>
                <a:latin typeface="Comic Sans MS" pitchFamily="66" charset="0"/>
              </a:rPr>
              <a:t>Doğu Dilleri ve Edebiyatları Bölümü</a:t>
            </a:r>
          </a:p>
          <a:p>
            <a:pPr algn="r"/>
            <a:r>
              <a:rPr lang="tr-TR" dirty="0">
                <a:solidFill>
                  <a:schemeClr val="accent1">
                    <a:lumMod val="60000"/>
                    <a:lumOff val="40000"/>
                  </a:schemeClr>
                </a:solidFill>
                <a:latin typeface="Comic Sans MS" pitchFamily="66" charset="0"/>
              </a:rPr>
              <a:t>Hindoloji Anabilim Dalı</a:t>
            </a:r>
          </a:p>
          <a:p>
            <a:endParaRPr lang="tr-TR" dirty="0">
              <a:solidFill>
                <a:schemeClr val="accent2"/>
              </a:solidFill>
            </a:endParaRPr>
          </a:p>
        </p:txBody>
      </p:sp>
    </p:spTree>
    <p:extLst>
      <p:ext uri="{BB962C8B-B14F-4D97-AF65-F5344CB8AC3E}">
        <p14:creationId xmlns:p14="http://schemas.microsoft.com/office/powerpoint/2010/main" val="2466839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2C2798-3413-44E7-A8F9-663003B930A5}"/>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İNDRA</a:t>
            </a:r>
          </a:p>
        </p:txBody>
      </p:sp>
      <p:sp>
        <p:nvSpPr>
          <p:cNvPr id="3" name="İçerik Yer Tutucusu 2">
            <a:extLst>
              <a:ext uri="{FF2B5EF4-FFF2-40B4-BE49-F238E27FC236}">
                <a16:creationId xmlns:a16="http://schemas.microsoft.com/office/drawing/2014/main" id="{405DC6EF-F79C-4AD4-A259-1F575CDC4A3A}"/>
              </a:ext>
            </a:extLst>
          </p:cNvPr>
          <p:cNvSpPr>
            <a:spLocks noGrp="1"/>
          </p:cNvSpPr>
          <p:nvPr>
            <p:ph idx="1"/>
          </p:nvPr>
        </p:nvSpPr>
        <p:spPr>
          <a:xfrm>
            <a:off x="2589212" y="2133600"/>
            <a:ext cx="8434388" cy="3777622"/>
          </a:xfrm>
        </p:spPr>
        <p:txBody>
          <a:bodyPr/>
          <a:lstStyle/>
          <a:p>
            <a:pPr algn="ctr"/>
            <a:endParaRPr lang="tr-TR" dirty="0"/>
          </a:p>
          <a:p>
            <a:pPr marL="0" indent="0" algn="ctr">
              <a:lnSpc>
                <a:spcPct val="150000"/>
              </a:lnSpc>
              <a:buNone/>
            </a:pPr>
            <a:r>
              <a:rPr lang="tr-TR" dirty="0" err="1">
                <a:solidFill>
                  <a:schemeClr val="accent1">
                    <a:lumMod val="60000"/>
                    <a:lumOff val="40000"/>
                  </a:schemeClr>
                </a:solidFill>
              </a:rPr>
              <a:t>Agni</a:t>
            </a:r>
            <a:r>
              <a:rPr lang="tr-TR" dirty="0">
                <a:solidFill>
                  <a:schemeClr val="accent1">
                    <a:lumMod val="60000"/>
                    <a:lumOff val="40000"/>
                  </a:schemeClr>
                </a:solidFill>
              </a:rPr>
              <a:t>, kelimesi Hint-Avrupa kökenlidir. Latince </a:t>
            </a:r>
            <a:r>
              <a:rPr lang="tr-TR" dirty="0" err="1">
                <a:solidFill>
                  <a:schemeClr val="accent1">
                    <a:lumMod val="60000"/>
                    <a:lumOff val="40000"/>
                  </a:schemeClr>
                </a:solidFill>
              </a:rPr>
              <a:t>ignis</a:t>
            </a:r>
            <a:r>
              <a:rPr lang="tr-TR" dirty="0">
                <a:solidFill>
                  <a:schemeClr val="accent1">
                    <a:lumMod val="60000"/>
                    <a:lumOff val="40000"/>
                  </a:schemeClr>
                </a:solidFill>
              </a:rPr>
              <a:t>, Slovakça </a:t>
            </a:r>
            <a:r>
              <a:rPr lang="tr-TR" dirty="0" err="1">
                <a:solidFill>
                  <a:schemeClr val="accent1">
                    <a:lumMod val="60000"/>
                    <a:lumOff val="40000"/>
                  </a:schemeClr>
                </a:solidFill>
              </a:rPr>
              <a:t>ognisdir</a:t>
            </a:r>
            <a:r>
              <a:rPr lang="tr-TR" dirty="0">
                <a:solidFill>
                  <a:schemeClr val="accent1">
                    <a:lumMod val="60000"/>
                    <a:lumOff val="40000"/>
                  </a:schemeClr>
                </a:solidFill>
              </a:rPr>
              <a:t>. Ancak ateşe tapma anlamında kullanılması Hintlilere aittir. </a:t>
            </a:r>
            <a:r>
              <a:rPr lang="tr-TR" dirty="0" err="1">
                <a:solidFill>
                  <a:schemeClr val="accent1">
                    <a:lumMod val="60000"/>
                    <a:lumOff val="40000"/>
                  </a:schemeClr>
                </a:solidFill>
              </a:rPr>
              <a:t>Avesta’da</a:t>
            </a:r>
            <a:r>
              <a:rPr lang="tr-TR" dirty="0">
                <a:solidFill>
                  <a:schemeClr val="accent1">
                    <a:lumMod val="60000"/>
                    <a:lumOff val="40000"/>
                  </a:schemeClr>
                </a:solidFill>
              </a:rPr>
              <a:t> </a:t>
            </a:r>
            <a:r>
              <a:rPr lang="tr-TR" dirty="0" err="1">
                <a:solidFill>
                  <a:schemeClr val="accent1">
                    <a:lumMod val="60000"/>
                    <a:lumOff val="40000"/>
                  </a:schemeClr>
                </a:solidFill>
              </a:rPr>
              <a:t>Agni</a:t>
            </a:r>
            <a:r>
              <a:rPr lang="tr-TR" dirty="0">
                <a:solidFill>
                  <a:schemeClr val="accent1">
                    <a:lumMod val="60000"/>
                    <a:lumOff val="40000"/>
                  </a:schemeClr>
                </a:solidFill>
              </a:rPr>
              <a:t> ismine rastlanmaz, ayrı bir kavram altında ateşe tapma inancı vardır. </a:t>
            </a:r>
            <a:r>
              <a:rPr lang="tr-TR" dirty="0" err="1">
                <a:solidFill>
                  <a:schemeClr val="accent1">
                    <a:lumMod val="60000"/>
                    <a:lumOff val="40000"/>
                  </a:schemeClr>
                </a:solidFill>
              </a:rPr>
              <a:t>Avesta’da</a:t>
            </a:r>
            <a:r>
              <a:rPr lang="tr-TR" dirty="0">
                <a:solidFill>
                  <a:schemeClr val="accent1">
                    <a:lumMod val="60000"/>
                    <a:lumOff val="40000"/>
                  </a:schemeClr>
                </a:solidFill>
              </a:rPr>
              <a:t>, ateş gücün merkezidir. Ateş rahipleri </a:t>
            </a:r>
            <a:r>
              <a:rPr lang="tr-TR" dirty="0" err="1">
                <a:solidFill>
                  <a:schemeClr val="accent1">
                    <a:lumMod val="60000"/>
                    <a:lumOff val="40000"/>
                  </a:schemeClr>
                </a:solidFill>
              </a:rPr>
              <a:t>Atharvanlardır</a:t>
            </a:r>
            <a:r>
              <a:rPr lang="tr-TR" dirty="0">
                <a:solidFill>
                  <a:schemeClr val="accent1">
                    <a:lumMod val="60000"/>
                    <a:lumOff val="40000"/>
                  </a:schemeClr>
                </a:solidFill>
              </a:rPr>
              <a:t>. </a:t>
            </a:r>
          </a:p>
          <a:p>
            <a:pPr marL="0" indent="0" algn="ctr">
              <a:lnSpc>
                <a:spcPct val="150000"/>
              </a:lnSpc>
              <a:buNone/>
            </a:pPr>
            <a:r>
              <a:rPr lang="tr-TR" dirty="0" err="1">
                <a:solidFill>
                  <a:schemeClr val="accent1">
                    <a:lumMod val="60000"/>
                    <a:lumOff val="40000"/>
                  </a:schemeClr>
                </a:solidFill>
              </a:rPr>
              <a:t>Agni</a:t>
            </a:r>
            <a:r>
              <a:rPr lang="tr-TR" dirty="0">
                <a:solidFill>
                  <a:schemeClr val="accent1">
                    <a:lumMod val="60000"/>
                    <a:lumOff val="40000"/>
                  </a:schemeClr>
                </a:solidFill>
              </a:rPr>
              <a:t>, muhtemelen </a:t>
            </a:r>
            <a:r>
              <a:rPr lang="tr-TR" dirty="0" err="1">
                <a:solidFill>
                  <a:schemeClr val="accent1">
                    <a:lumMod val="60000"/>
                    <a:lumOff val="40000"/>
                  </a:schemeClr>
                </a:solidFill>
              </a:rPr>
              <a:t>sanskrit</a:t>
            </a:r>
            <a:r>
              <a:rPr lang="tr-TR" dirty="0">
                <a:solidFill>
                  <a:schemeClr val="accent1">
                    <a:lumMod val="60000"/>
                    <a:lumOff val="40000"/>
                  </a:schemeClr>
                </a:solidFill>
              </a:rPr>
              <a:t> “</a:t>
            </a:r>
            <a:r>
              <a:rPr lang="tr-TR" dirty="0" err="1">
                <a:solidFill>
                  <a:schemeClr val="accent1">
                    <a:lumMod val="60000"/>
                    <a:lumOff val="40000"/>
                  </a:schemeClr>
                </a:solidFill>
              </a:rPr>
              <a:t>ag</a:t>
            </a:r>
            <a:r>
              <a:rPr lang="tr-TR" dirty="0">
                <a:solidFill>
                  <a:schemeClr val="accent1">
                    <a:lumMod val="60000"/>
                    <a:lumOff val="40000"/>
                  </a:schemeClr>
                </a:solidFill>
              </a:rPr>
              <a:t>” yani hareket etmek fiil kökünden türemiştir. </a:t>
            </a:r>
            <a:r>
              <a:rPr lang="tr-TR" dirty="0" err="1">
                <a:solidFill>
                  <a:schemeClr val="accent1">
                    <a:lumMod val="60000"/>
                    <a:lumOff val="40000"/>
                  </a:schemeClr>
                </a:solidFill>
              </a:rPr>
              <a:t>Agni’nin</a:t>
            </a:r>
            <a:r>
              <a:rPr lang="tr-TR" dirty="0">
                <a:solidFill>
                  <a:schemeClr val="accent1">
                    <a:lumMod val="60000"/>
                    <a:lumOff val="40000"/>
                  </a:schemeClr>
                </a:solidFill>
              </a:rPr>
              <a:t>, ateş ile olan bağlantısı </a:t>
            </a:r>
            <a:r>
              <a:rPr lang="tr-TR" dirty="0" err="1">
                <a:solidFill>
                  <a:schemeClr val="accent1">
                    <a:lumMod val="60000"/>
                    <a:lumOff val="40000"/>
                  </a:schemeClr>
                </a:solidFill>
              </a:rPr>
              <a:t>Vedik</a:t>
            </a:r>
            <a:r>
              <a:rPr lang="tr-TR" dirty="0">
                <a:solidFill>
                  <a:schemeClr val="accent1">
                    <a:lumMod val="60000"/>
                    <a:lumOff val="40000"/>
                  </a:schemeClr>
                </a:solidFill>
              </a:rPr>
              <a:t> döneme aittir. </a:t>
            </a:r>
          </a:p>
        </p:txBody>
      </p:sp>
    </p:spTree>
    <p:extLst>
      <p:ext uri="{BB962C8B-B14F-4D97-AF65-F5344CB8AC3E}">
        <p14:creationId xmlns:p14="http://schemas.microsoft.com/office/powerpoint/2010/main" val="926049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3506CA-E2B4-4146-98AA-A38FCB9B4FFF}"/>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D25A0081-2D41-4DBF-8377-D12FD7FBB72C}"/>
              </a:ext>
            </a:extLst>
          </p:cNvPr>
          <p:cNvSpPr>
            <a:spLocks noGrp="1"/>
          </p:cNvSpPr>
          <p:nvPr>
            <p:ph idx="1"/>
          </p:nvPr>
        </p:nvSpPr>
        <p:spPr>
          <a:xfrm>
            <a:off x="2247900" y="1231900"/>
            <a:ext cx="8737600" cy="4679322"/>
          </a:xfrm>
        </p:spPr>
        <p:txBody>
          <a:bodyPr>
            <a:normAutofit fontScale="92500" lnSpcReduction="10000"/>
          </a:bodyPr>
          <a:lstStyle/>
          <a:p>
            <a:pPr marL="0" indent="0" algn="ctr">
              <a:buNone/>
            </a:pPr>
            <a:r>
              <a:rPr lang="tr-TR" dirty="0" err="1">
                <a:solidFill>
                  <a:schemeClr val="accent1">
                    <a:lumMod val="60000"/>
                    <a:lumOff val="40000"/>
                  </a:schemeClr>
                </a:solidFill>
              </a:rPr>
              <a:t>Agni’den</a:t>
            </a:r>
            <a:r>
              <a:rPr lang="tr-TR" dirty="0">
                <a:solidFill>
                  <a:schemeClr val="accent1">
                    <a:lumMod val="60000"/>
                    <a:lumOff val="40000"/>
                  </a:schemeClr>
                </a:solidFill>
              </a:rPr>
              <a:t> sık sık rahip olarak bahsedilir ve </a:t>
            </a:r>
          </a:p>
          <a:p>
            <a:pPr marL="0" indent="0" algn="ctr">
              <a:buNone/>
            </a:pPr>
            <a:r>
              <a:rPr lang="tr-TR" dirty="0">
                <a:solidFill>
                  <a:schemeClr val="accent1">
                    <a:lumMod val="60000"/>
                    <a:lumOff val="40000"/>
                  </a:schemeClr>
                </a:solidFill>
              </a:rPr>
              <a:t>bu onun en göze çarpan özelliğidir. Evle ilgili ayinleri yapan rahip </a:t>
            </a:r>
            <a:r>
              <a:rPr lang="tr-TR" dirty="0" err="1">
                <a:solidFill>
                  <a:schemeClr val="accent1">
                    <a:lumMod val="60000"/>
                    <a:lumOff val="40000"/>
                  </a:schemeClr>
                </a:solidFill>
              </a:rPr>
              <a:t>purohita</a:t>
            </a:r>
            <a:r>
              <a:rPr lang="tr-TR" dirty="0">
                <a:solidFill>
                  <a:schemeClr val="accent1">
                    <a:lumMod val="60000"/>
                    <a:lumOff val="40000"/>
                  </a:schemeClr>
                </a:solidFill>
              </a:rPr>
              <a:t>, tanrıları öven ve onları kurban törenlerine </a:t>
            </a:r>
          </a:p>
          <a:p>
            <a:pPr marL="0" indent="0" algn="ctr">
              <a:buNone/>
            </a:pPr>
            <a:r>
              <a:rPr lang="tr-TR" dirty="0">
                <a:solidFill>
                  <a:schemeClr val="accent1">
                    <a:lumMod val="60000"/>
                    <a:lumOff val="40000"/>
                  </a:schemeClr>
                </a:solidFill>
              </a:rPr>
              <a:t>davet eden rahip </a:t>
            </a:r>
            <a:r>
              <a:rPr lang="tr-TR" dirty="0" err="1">
                <a:solidFill>
                  <a:schemeClr val="accent1">
                    <a:lumMod val="60000"/>
                    <a:lumOff val="40000"/>
                  </a:schemeClr>
                </a:solidFill>
              </a:rPr>
              <a:t>Hotar</a:t>
            </a:r>
            <a:r>
              <a:rPr lang="tr-TR" dirty="0">
                <a:solidFill>
                  <a:schemeClr val="accent1">
                    <a:lumMod val="60000"/>
                    <a:lumOff val="40000"/>
                  </a:schemeClr>
                </a:solidFill>
              </a:rPr>
              <a:t>, ayini yöneten </a:t>
            </a:r>
          </a:p>
          <a:p>
            <a:pPr marL="0" indent="0" algn="ctr">
              <a:buNone/>
            </a:pPr>
            <a:r>
              <a:rPr lang="tr-TR" dirty="0">
                <a:solidFill>
                  <a:schemeClr val="accent1">
                    <a:lumMod val="60000"/>
                    <a:lumOff val="40000"/>
                  </a:schemeClr>
                </a:solidFill>
              </a:rPr>
              <a:t>rahip </a:t>
            </a:r>
            <a:r>
              <a:rPr lang="tr-TR" dirty="0" err="1">
                <a:solidFill>
                  <a:schemeClr val="accent1">
                    <a:lumMod val="60000"/>
                    <a:lumOff val="40000"/>
                  </a:schemeClr>
                </a:solidFill>
              </a:rPr>
              <a:t>Adhvaryu</a:t>
            </a:r>
            <a:r>
              <a:rPr lang="tr-TR" dirty="0">
                <a:solidFill>
                  <a:schemeClr val="accent1">
                    <a:lumMod val="60000"/>
                    <a:lumOff val="40000"/>
                  </a:schemeClr>
                </a:solidFill>
              </a:rPr>
              <a:t> ve dua eden rahip Brahman’dır.</a:t>
            </a:r>
          </a:p>
          <a:p>
            <a:pPr marL="0" indent="0" algn="ctr">
              <a:lnSpc>
                <a:spcPct val="150000"/>
              </a:lnSpc>
              <a:buNone/>
            </a:pPr>
            <a:r>
              <a:rPr lang="tr-TR" dirty="0">
                <a:solidFill>
                  <a:schemeClr val="accent1">
                    <a:lumMod val="60000"/>
                    <a:lumOff val="40000"/>
                  </a:schemeClr>
                </a:solidFill>
              </a:rPr>
              <a:t> Ateş, Hint toplumunun birçok töreninde</a:t>
            </a:r>
          </a:p>
          <a:p>
            <a:pPr marL="0" indent="0" algn="ctr">
              <a:lnSpc>
                <a:spcPct val="150000"/>
              </a:lnSpc>
              <a:buNone/>
            </a:pPr>
            <a:r>
              <a:rPr lang="tr-TR" dirty="0">
                <a:solidFill>
                  <a:schemeClr val="accent1">
                    <a:lumMod val="60000"/>
                    <a:lumOff val="40000"/>
                  </a:schemeClr>
                </a:solidFill>
              </a:rPr>
              <a:t> hep ön planda olmuştur. Çocuk doğduğu zaman evin içinde ateş yakılır, yakılan bu ateşin dumanıyla</a:t>
            </a:r>
          </a:p>
          <a:p>
            <a:pPr marL="0" indent="0" algn="ctr">
              <a:lnSpc>
                <a:spcPct val="150000"/>
              </a:lnSpc>
              <a:buNone/>
            </a:pPr>
            <a:r>
              <a:rPr lang="tr-TR" dirty="0">
                <a:solidFill>
                  <a:schemeClr val="accent1">
                    <a:lumMod val="60000"/>
                    <a:lumOff val="40000"/>
                  </a:schemeClr>
                </a:solidFill>
              </a:rPr>
              <a:t> çocuk temas ettirilir. Ateşin içine buğday ve </a:t>
            </a:r>
          </a:p>
          <a:p>
            <a:pPr marL="0" indent="0" algn="ctr">
              <a:lnSpc>
                <a:spcPct val="150000"/>
              </a:lnSpc>
              <a:buNone/>
            </a:pPr>
            <a:r>
              <a:rPr lang="tr-TR" dirty="0">
                <a:solidFill>
                  <a:schemeClr val="accent1">
                    <a:lumMod val="60000"/>
                    <a:lumOff val="40000"/>
                  </a:schemeClr>
                </a:solidFill>
              </a:rPr>
              <a:t>kenevir taneleri atılır. Böylece çeşitli </a:t>
            </a:r>
          </a:p>
          <a:p>
            <a:pPr marL="0" indent="0" algn="ctr">
              <a:lnSpc>
                <a:spcPct val="150000"/>
              </a:lnSpc>
              <a:buNone/>
            </a:pPr>
            <a:r>
              <a:rPr lang="tr-TR" dirty="0">
                <a:solidFill>
                  <a:schemeClr val="accent1">
                    <a:lumMod val="60000"/>
                    <a:lumOff val="40000"/>
                  </a:schemeClr>
                </a:solidFill>
              </a:rPr>
              <a:t>şekillerdeki kötü ruhların kovulması amaçlanır.</a:t>
            </a:r>
          </a:p>
        </p:txBody>
      </p:sp>
    </p:spTree>
    <p:extLst>
      <p:ext uri="{BB962C8B-B14F-4D97-AF65-F5344CB8AC3E}">
        <p14:creationId xmlns:p14="http://schemas.microsoft.com/office/powerpoint/2010/main" val="3825017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2C7EE7-5565-4292-B523-8F8D26773255}"/>
              </a:ext>
            </a:extLst>
          </p:cNvPr>
          <p:cNvSpPr>
            <a:spLocks noGrp="1"/>
          </p:cNvSpPr>
          <p:nvPr>
            <p:ph type="title"/>
          </p:nvPr>
        </p:nvSpPr>
        <p:spPr>
          <a:xfrm>
            <a:off x="3594100" y="763810"/>
            <a:ext cx="6591300" cy="1280890"/>
          </a:xfrm>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6E41AD1B-3023-42CA-A086-7E329EFA5E70}"/>
              </a:ext>
            </a:extLst>
          </p:cNvPr>
          <p:cNvSpPr>
            <a:spLocks noGrp="1"/>
          </p:cNvSpPr>
          <p:nvPr>
            <p:ph idx="1"/>
          </p:nvPr>
        </p:nvSpPr>
        <p:spPr>
          <a:xfrm>
            <a:off x="3594100" y="2133600"/>
            <a:ext cx="6705600" cy="3777622"/>
          </a:xfrm>
        </p:spPr>
        <p:txBody>
          <a:bodyPr/>
          <a:lstStyle/>
          <a:p>
            <a:pPr marL="0" indent="0" algn="ctr">
              <a:lnSpc>
                <a:spcPct val="150000"/>
              </a:lnSpc>
              <a:buNone/>
            </a:pPr>
            <a:r>
              <a:rPr lang="tr-TR" dirty="0">
                <a:solidFill>
                  <a:schemeClr val="accent1">
                    <a:lumMod val="60000"/>
                    <a:lumOff val="40000"/>
                  </a:schemeClr>
                </a:solidFill>
              </a:rPr>
              <a:t>Aynı şekilde ateş, evlilik törenlerinin de vazgeçilmez bir unsurudur. Gelinin eli, babası tarafından damada verildikten sonra genç çift daha önce yakılmış olan ateşin arkasına otururlar. Ateşe tereyağı adanır. Gelin, damadın yardımıyla, ateşin etrafında döner. </a:t>
            </a:r>
            <a:r>
              <a:rPr lang="tr-TR" dirty="0" err="1">
                <a:solidFill>
                  <a:schemeClr val="accent1">
                    <a:lumMod val="60000"/>
                    <a:lumOff val="40000"/>
                  </a:schemeClr>
                </a:solidFill>
              </a:rPr>
              <a:t>Varuna</a:t>
            </a:r>
            <a:r>
              <a:rPr lang="tr-TR" dirty="0">
                <a:solidFill>
                  <a:schemeClr val="accent1">
                    <a:lumMod val="60000"/>
                    <a:lumOff val="40000"/>
                  </a:schemeClr>
                </a:solidFill>
              </a:rPr>
              <a:t>, </a:t>
            </a:r>
            <a:r>
              <a:rPr lang="tr-TR" dirty="0" err="1">
                <a:solidFill>
                  <a:schemeClr val="accent1">
                    <a:lumMod val="60000"/>
                    <a:lumOff val="40000"/>
                  </a:schemeClr>
                </a:solidFill>
              </a:rPr>
              <a:t>Aryaman</a:t>
            </a:r>
            <a:r>
              <a:rPr lang="tr-TR" dirty="0">
                <a:solidFill>
                  <a:schemeClr val="accent1">
                    <a:lumMod val="60000"/>
                    <a:lumOff val="40000"/>
                  </a:schemeClr>
                </a:solidFill>
              </a:rPr>
              <a:t> ve </a:t>
            </a:r>
            <a:r>
              <a:rPr lang="tr-TR" dirty="0" err="1">
                <a:solidFill>
                  <a:schemeClr val="accent1">
                    <a:lumMod val="60000"/>
                    <a:lumOff val="40000"/>
                  </a:schemeClr>
                </a:solidFill>
              </a:rPr>
              <a:t>Puşan’a</a:t>
            </a:r>
            <a:r>
              <a:rPr lang="tr-TR" dirty="0">
                <a:solidFill>
                  <a:schemeClr val="accent1">
                    <a:lumMod val="60000"/>
                    <a:lumOff val="40000"/>
                  </a:schemeClr>
                </a:solidFill>
              </a:rPr>
              <a:t> adaklar sunduktan sonra tören son bulur.</a:t>
            </a:r>
          </a:p>
          <a:p>
            <a:endParaRPr lang="tr-TR" dirty="0"/>
          </a:p>
        </p:txBody>
      </p:sp>
    </p:spTree>
    <p:extLst>
      <p:ext uri="{BB962C8B-B14F-4D97-AF65-F5344CB8AC3E}">
        <p14:creationId xmlns:p14="http://schemas.microsoft.com/office/powerpoint/2010/main" val="1460997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8BC26F-EE99-4B85-BE33-C896A8C8FC9A}"/>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6531A87F-84DB-46B6-AA07-9617261BBC3E}"/>
              </a:ext>
            </a:extLst>
          </p:cNvPr>
          <p:cNvSpPr>
            <a:spLocks noGrp="1"/>
          </p:cNvSpPr>
          <p:nvPr>
            <p:ph idx="1"/>
          </p:nvPr>
        </p:nvSpPr>
        <p:spPr/>
        <p:txBody>
          <a:bodyPr/>
          <a:lstStyle/>
          <a:p>
            <a:pPr marL="0" indent="0" algn="ctr">
              <a:lnSpc>
                <a:spcPct val="150000"/>
              </a:lnSpc>
              <a:buNone/>
            </a:pPr>
            <a:r>
              <a:rPr lang="tr-TR" dirty="0" err="1">
                <a:solidFill>
                  <a:schemeClr val="accent1">
                    <a:lumMod val="60000"/>
                    <a:lumOff val="40000"/>
                  </a:schemeClr>
                </a:solidFill>
              </a:rPr>
              <a:t>Agni</a:t>
            </a:r>
            <a:r>
              <a:rPr lang="tr-TR" dirty="0">
                <a:solidFill>
                  <a:schemeClr val="accent1">
                    <a:lumMod val="60000"/>
                    <a:lumOff val="40000"/>
                  </a:schemeClr>
                </a:solidFill>
              </a:rPr>
              <a:t>; </a:t>
            </a:r>
          </a:p>
          <a:p>
            <a:pPr marL="0" indent="0" algn="ctr">
              <a:lnSpc>
                <a:spcPct val="150000"/>
              </a:lnSpc>
              <a:buNone/>
            </a:pPr>
            <a:r>
              <a:rPr lang="tr-TR" dirty="0" err="1">
                <a:solidFill>
                  <a:schemeClr val="accent1">
                    <a:lumMod val="60000"/>
                    <a:lumOff val="40000"/>
                  </a:schemeClr>
                </a:solidFill>
              </a:rPr>
              <a:t>Vahni</a:t>
            </a:r>
            <a:r>
              <a:rPr lang="tr-TR" dirty="0">
                <a:solidFill>
                  <a:schemeClr val="accent1">
                    <a:lumMod val="60000"/>
                    <a:lumOff val="40000"/>
                  </a:schemeClr>
                </a:solidFill>
              </a:rPr>
              <a:t>, </a:t>
            </a:r>
            <a:r>
              <a:rPr lang="tr-TR" dirty="0" err="1">
                <a:solidFill>
                  <a:schemeClr val="accent1">
                    <a:lumMod val="60000"/>
                    <a:lumOff val="40000"/>
                  </a:schemeClr>
                </a:solidFill>
              </a:rPr>
              <a:t>Anala,Pavaka</a:t>
            </a:r>
            <a:r>
              <a:rPr lang="tr-TR" dirty="0">
                <a:solidFill>
                  <a:schemeClr val="accent1">
                    <a:lumMod val="60000"/>
                    <a:lumOff val="40000"/>
                  </a:schemeClr>
                </a:solidFill>
              </a:rPr>
              <a:t>, </a:t>
            </a:r>
            <a:r>
              <a:rPr lang="tr-TR" dirty="0" err="1">
                <a:solidFill>
                  <a:schemeClr val="accent1">
                    <a:lumMod val="60000"/>
                    <a:lumOff val="40000"/>
                  </a:schemeClr>
                </a:solidFill>
              </a:rPr>
              <a:t>Vaişvanara</a:t>
            </a:r>
            <a:r>
              <a:rPr lang="tr-TR" dirty="0">
                <a:solidFill>
                  <a:schemeClr val="accent1">
                    <a:lumMod val="60000"/>
                    <a:lumOff val="40000"/>
                  </a:schemeClr>
                </a:solidFill>
              </a:rPr>
              <a:t>, </a:t>
            </a:r>
            <a:r>
              <a:rPr lang="tr-TR" dirty="0" err="1">
                <a:solidFill>
                  <a:schemeClr val="accent1">
                    <a:lumMod val="60000"/>
                    <a:lumOff val="40000"/>
                  </a:schemeClr>
                </a:solidFill>
              </a:rPr>
              <a:t>Abcahasta</a:t>
            </a:r>
            <a:r>
              <a:rPr lang="tr-TR" dirty="0">
                <a:solidFill>
                  <a:schemeClr val="accent1">
                    <a:lumMod val="60000"/>
                    <a:lumOff val="40000"/>
                  </a:schemeClr>
                </a:solidFill>
              </a:rPr>
              <a:t>, </a:t>
            </a:r>
          </a:p>
          <a:p>
            <a:pPr marL="0" indent="0" algn="ctr">
              <a:lnSpc>
                <a:spcPct val="150000"/>
              </a:lnSpc>
              <a:buNone/>
            </a:pPr>
            <a:r>
              <a:rPr lang="tr-TR" dirty="0" err="1">
                <a:solidFill>
                  <a:schemeClr val="accent1">
                    <a:lumMod val="60000"/>
                    <a:lumOff val="40000"/>
                  </a:schemeClr>
                </a:solidFill>
              </a:rPr>
              <a:t>Hutasa</a:t>
            </a:r>
            <a:r>
              <a:rPr lang="tr-TR" dirty="0">
                <a:solidFill>
                  <a:schemeClr val="accent1">
                    <a:lumMod val="60000"/>
                    <a:lumOff val="40000"/>
                  </a:schemeClr>
                </a:solidFill>
              </a:rPr>
              <a:t>, </a:t>
            </a:r>
            <a:r>
              <a:rPr lang="tr-TR" dirty="0" err="1">
                <a:solidFill>
                  <a:schemeClr val="accent1">
                    <a:lumMod val="60000"/>
                    <a:lumOff val="40000"/>
                  </a:schemeClr>
                </a:solidFill>
              </a:rPr>
              <a:t>Suçi</a:t>
            </a:r>
            <a:r>
              <a:rPr lang="tr-TR" dirty="0">
                <a:solidFill>
                  <a:schemeClr val="accent1">
                    <a:lumMod val="60000"/>
                    <a:lumOff val="40000"/>
                  </a:schemeClr>
                </a:solidFill>
              </a:rPr>
              <a:t>, </a:t>
            </a:r>
            <a:r>
              <a:rPr lang="tr-TR" dirty="0" err="1">
                <a:solidFill>
                  <a:schemeClr val="accent1">
                    <a:lumMod val="60000"/>
                    <a:lumOff val="40000"/>
                  </a:schemeClr>
                </a:solidFill>
              </a:rPr>
              <a:t>Şukra</a:t>
            </a:r>
            <a:r>
              <a:rPr lang="tr-TR" dirty="0">
                <a:solidFill>
                  <a:schemeClr val="accent1">
                    <a:lumMod val="60000"/>
                    <a:lumOff val="40000"/>
                  </a:schemeClr>
                </a:solidFill>
              </a:rPr>
              <a:t>, </a:t>
            </a:r>
            <a:r>
              <a:rPr lang="tr-TR" dirty="0" err="1">
                <a:solidFill>
                  <a:schemeClr val="accent1">
                    <a:lumMod val="60000"/>
                    <a:lumOff val="40000"/>
                  </a:schemeClr>
                </a:solidFill>
              </a:rPr>
              <a:t>Rohitaşva</a:t>
            </a:r>
            <a:r>
              <a:rPr lang="tr-TR" dirty="0">
                <a:solidFill>
                  <a:schemeClr val="accent1">
                    <a:lumMod val="60000"/>
                    <a:lumOff val="40000"/>
                  </a:schemeClr>
                </a:solidFill>
              </a:rPr>
              <a:t>, </a:t>
            </a:r>
            <a:r>
              <a:rPr lang="tr-TR" dirty="0" err="1">
                <a:solidFill>
                  <a:schemeClr val="accent1">
                    <a:lumMod val="60000"/>
                    <a:lumOff val="40000"/>
                  </a:schemeClr>
                </a:solidFill>
              </a:rPr>
              <a:t>Çhagaratha</a:t>
            </a:r>
            <a:r>
              <a:rPr lang="tr-TR" dirty="0">
                <a:solidFill>
                  <a:schemeClr val="accent1">
                    <a:lumMod val="60000"/>
                    <a:lumOff val="40000"/>
                  </a:schemeClr>
                </a:solidFill>
              </a:rPr>
              <a:t>,</a:t>
            </a:r>
          </a:p>
          <a:p>
            <a:pPr marL="0" indent="0" algn="ctr">
              <a:lnSpc>
                <a:spcPct val="150000"/>
              </a:lnSpc>
              <a:buNone/>
            </a:pPr>
            <a:r>
              <a:rPr lang="tr-TR" dirty="0">
                <a:solidFill>
                  <a:schemeClr val="accent1">
                    <a:lumMod val="60000"/>
                    <a:lumOff val="40000"/>
                  </a:schemeClr>
                </a:solidFill>
              </a:rPr>
              <a:t> </a:t>
            </a:r>
            <a:r>
              <a:rPr lang="tr-TR" dirty="0" err="1">
                <a:solidFill>
                  <a:schemeClr val="accent1">
                    <a:lumMod val="60000"/>
                    <a:lumOff val="40000"/>
                  </a:schemeClr>
                </a:solidFill>
              </a:rPr>
              <a:t>Catadevas</a:t>
            </a:r>
            <a:r>
              <a:rPr lang="tr-TR" dirty="0">
                <a:solidFill>
                  <a:schemeClr val="accent1">
                    <a:lumMod val="60000"/>
                    <a:lumOff val="40000"/>
                  </a:schemeClr>
                </a:solidFill>
              </a:rPr>
              <a:t>, </a:t>
            </a:r>
            <a:r>
              <a:rPr lang="tr-TR" dirty="0" err="1">
                <a:solidFill>
                  <a:schemeClr val="accent1">
                    <a:lumMod val="60000"/>
                    <a:lumOff val="40000"/>
                  </a:schemeClr>
                </a:solidFill>
              </a:rPr>
              <a:t>Şaptacihva</a:t>
            </a:r>
            <a:r>
              <a:rPr lang="tr-TR" dirty="0">
                <a:solidFill>
                  <a:schemeClr val="accent1">
                    <a:lumMod val="60000"/>
                    <a:lumOff val="40000"/>
                  </a:schemeClr>
                </a:solidFill>
              </a:rPr>
              <a:t>, </a:t>
            </a:r>
          </a:p>
          <a:p>
            <a:pPr algn="ctr">
              <a:lnSpc>
                <a:spcPct val="150000"/>
              </a:lnSpc>
            </a:pPr>
            <a:r>
              <a:rPr lang="tr-TR" dirty="0" err="1">
                <a:solidFill>
                  <a:schemeClr val="accent1">
                    <a:lumMod val="60000"/>
                    <a:lumOff val="40000"/>
                  </a:schemeClr>
                </a:solidFill>
              </a:rPr>
              <a:t>Tomaradhara</a:t>
            </a:r>
            <a:r>
              <a:rPr lang="tr-TR" dirty="0">
                <a:solidFill>
                  <a:schemeClr val="accent1">
                    <a:lumMod val="60000"/>
                    <a:lumOff val="40000"/>
                  </a:schemeClr>
                </a:solidFill>
              </a:rPr>
              <a:t>, </a:t>
            </a:r>
            <a:r>
              <a:rPr lang="tr-TR" dirty="0" err="1">
                <a:solidFill>
                  <a:schemeClr val="accent1">
                    <a:lumMod val="60000"/>
                    <a:lumOff val="40000"/>
                  </a:schemeClr>
                </a:solidFill>
              </a:rPr>
              <a:t>Grihapati</a:t>
            </a:r>
            <a:r>
              <a:rPr lang="tr-TR" dirty="0">
                <a:solidFill>
                  <a:schemeClr val="accent1">
                    <a:lumMod val="60000"/>
                    <a:lumOff val="40000"/>
                  </a:schemeClr>
                </a:solidFill>
              </a:rPr>
              <a:t>, </a:t>
            </a:r>
            <a:r>
              <a:rPr lang="tr-TR" dirty="0" err="1">
                <a:solidFill>
                  <a:schemeClr val="accent1">
                    <a:lumMod val="60000"/>
                    <a:lumOff val="40000"/>
                  </a:schemeClr>
                </a:solidFill>
              </a:rPr>
              <a:t>Dvicanman</a:t>
            </a:r>
            <a:r>
              <a:rPr lang="tr-TR" dirty="0">
                <a:solidFill>
                  <a:schemeClr val="accent1">
                    <a:lumMod val="60000"/>
                    <a:lumOff val="40000"/>
                  </a:schemeClr>
                </a:solidFill>
              </a:rPr>
              <a:t>, </a:t>
            </a:r>
            <a:r>
              <a:rPr lang="tr-TR" dirty="0" err="1">
                <a:solidFill>
                  <a:schemeClr val="accent1">
                    <a:lumMod val="60000"/>
                    <a:lumOff val="40000"/>
                  </a:schemeClr>
                </a:solidFill>
              </a:rPr>
              <a:t>Atithi</a:t>
            </a:r>
            <a:r>
              <a:rPr lang="tr-TR" dirty="0">
                <a:solidFill>
                  <a:schemeClr val="accent1">
                    <a:lumMod val="60000"/>
                    <a:lumOff val="40000"/>
                  </a:schemeClr>
                </a:solidFill>
              </a:rPr>
              <a:t>, </a:t>
            </a:r>
          </a:p>
          <a:p>
            <a:pPr algn="ctr">
              <a:lnSpc>
                <a:spcPct val="150000"/>
              </a:lnSpc>
            </a:pPr>
            <a:r>
              <a:rPr lang="tr-TR" dirty="0" err="1">
                <a:solidFill>
                  <a:schemeClr val="accent1">
                    <a:lumMod val="60000"/>
                    <a:lumOff val="40000"/>
                  </a:schemeClr>
                </a:solidFill>
              </a:rPr>
              <a:t>Purohita</a:t>
            </a:r>
            <a:r>
              <a:rPr lang="tr-TR" dirty="0">
                <a:solidFill>
                  <a:schemeClr val="accent1">
                    <a:lumMod val="60000"/>
                    <a:lumOff val="40000"/>
                  </a:schemeClr>
                </a:solidFill>
              </a:rPr>
              <a:t>, Duta, </a:t>
            </a:r>
            <a:r>
              <a:rPr lang="tr-TR" dirty="0" err="1">
                <a:solidFill>
                  <a:schemeClr val="accent1">
                    <a:lumMod val="60000"/>
                    <a:lumOff val="40000"/>
                  </a:schemeClr>
                </a:solidFill>
              </a:rPr>
              <a:t>Vipra</a:t>
            </a:r>
            <a:r>
              <a:rPr lang="tr-TR" dirty="0">
                <a:solidFill>
                  <a:schemeClr val="accent1">
                    <a:lumMod val="60000"/>
                    <a:lumOff val="40000"/>
                  </a:schemeClr>
                </a:solidFill>
              </a:rPr>
              <a:t>, </a:t>
            </a:r>
            <a:r>
              <a:rPr lang="tr-TR" dirty="0" err="1">
                <a:solidFill>
                  <a:schemeClr val="accent1">
                    <a:lumMod val="60000"/>
                    <a:lumOff val="40000"/>
                  </a:schemeClr>
                </a:solidFill>
              </a:rPr>
              <a:t>Kravyad</a:t>
            </a:r>
            <a:endParaRPr lang="tr-TR" dirty="0">
              <a:solidFill>
                <a:schemeClr val="accent1">
                  <a:lumMod val="60000"/>
                  <a:lumOff val="40000"/>
                </a:schemeClr>
              </a:solidFill>
            </a:endParaRPr>
          </a:p>
          <a:p>
            <a:pPr algn="ctr">
              <a:lnSpc>
                <a:spcPct val="150000"/>
              </a:lnSpc>
            </a:pPr>
            <a:r>
              <a:rPr lang="tr-TR" dirty="0">
                <a:solidFill>
                  <a:schemeClr val="accent1">
                    <a:lumMod val="60000"/>
                    <a:lumOff val="40000"/>
                  </a:schemeClr>
                </a:solidFill>
              </a:rPr>
              <a:t>Diğer çağrılış biçimleridir.</a:t>
            </a:r>
          </a:p>
        </p:txBody>
      </p:sp>
    </p:spTree>
    <p:extLst>
      <p:ext uri="{BB962C8B-B14F-4D97-AF65-F5344CB8AC3E}">
        <p14:creationId xmlns:p14="http://schemas.microsoft.com/office/powerpoint/2010/main" val="3775140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B8A56E-C51F-4935-B23C-890CB1267A33}"/>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CE272950-A3E5-4D95-8D0A-B9F1B4B9E4FC}"/>
              </a:ext>
            </a:extLst>
          </p:cNvPr>
          <p:cNvSpPr>
            <a:spLocks noGrp="1"/>
          </p:cNvSpPr>
          <p:nvPr>
            <p:ph idx="1"/>
          </p:nvPr>
        </p:nvSpPr>
        <p:spPr>
          <a:xfrm>
            <a:off x="2209800" y="1612900"/>
            <a:ext cx="9294812" cy="4298322"/>
          </a:xfrm>
        </p:spPr>
        <p:txBody>
          <a:bodyPr>
            <a:normAutofit lnSpcReduction="10000"/>
          </a:bodyPr>
          <a:lstStyle/>
          <a:p>
            <a:endParaRPr lang="tr-TR" dirty="0"/>
          </a:p>
          <a:p>
            <a:pPr marL="0" indent="0" algn="ctr">
              <a:lnSpc>
                <a:spcPct val="150000"/>
              </a:lnSpc>
              <a:buNone/>
            </a:pPr>
            <a:r>
              <a:rPr lang="tr-TR" dirty="0">
                <a:solidFill>
                  <a:schemeClr val="accent1">
                    <a:lumMod val="60000"/>
                    <a:lumOff val="40000"/>
                  </a:schemeClr>
                </a:solidFill>
              </a:rPr>
              <a:t>Kutsal kitap </a:t>
            </a:r>
            <a:r>
              <a:rPr lang="tr-TR" dirty="0" err="1">
                <a:solidFill>
                  <a:schemeClr val="accent1">
                    <a:lumMod val="60000"/>
                    <a:lumOff val="40000"/>
                  </a:schemeClr>
                </a:solidFill>
              </a:rPr>
              <a:t>Ṛgveda</a:t>
            </a:r>
            <a:r>
              <a:rPr lang="tr-TR" dirty="0">
                <a:solidFill>
                  <a:schemeClr val="accent1">
                    <a:lumMod val="60000"/>
                    <a:lumOff val="40000"/>
                  </a:schemeClr>
                </a:solidFill>
              </a:rPr>
              <a:t> da Tanrı </a:t>
            </a:r>
            <a:r>
              <a:rPr lang="tr-TR" dirty="0" err="1">
                <a:solidFill>
                  <a:schemeClr val="accent1">
                    <a:lumMod val="60000"/>
                    <a:lumOff val="40000"/>
                  </a:schemeClr>
                </a:solidFill>
              </a:rPr>
              <a:t>İndra’dan</a:t>
            </a:r>
            <a:r>
              <a:rPr lang="tr-TR" dirty="0">
                <a:solidFill>
                  <a:schemeClr val="accent1">
                    <a:lumMod val="60000"/>
                    <a:lumOff val="40000"/>
                  </a:schemeClr>
                </a:solidFill>
              </a:rPr>
              <a:t> sonra adına en çok ilahi sunulan tanrı ateş tanrısı </a:t>
            </a:r>
            <a:r>
              <a:rPr lang="tr-TR" dirty="0" err="1">
                <a:solidFill>
                  <a:schemeClr val="accent1">
                    <a:lumMod val="60000"/>
                    <a:lumOff val="40000"/>
                  </a:schemeClr>
                </a:solidFill>
              </a:rPr>
              <a:t>Agni’dir</a:t>
            </a:r>
            <a:r>
              <a:rPr lang="tr-TR" dirty="0">
                <a:solidFill>
                  <a:schemeClr val="accent1">
                    <a:lumMod val="60000"/>
                    <a:lumOff val="40000"/>
                  </a:schemeClr>
                </a:solidFill>
              </a:rPr>
              <a:t>.</a:t>
            </a:r>
          </a:p>
          <a:p>
            <a:pPr marL="0" indent="0" algn="ctr">
              <a:lnSpc>
                <a:spcPct val="150000"/>
              </a:lnSpc>
              <a:buNone/>
            </a:pPr>
            <a:r>
              <a:rPr lang="tr-TR" dirty="0">
                <a:solidFill>
                  <a:schemeClr val="accent1">
                    <a:lumMod val="60000"/>
                    <a:lumOff val="40000"/>
                  </a:schemeClr>
                </a:solidFill>
              </a:rPr>
              <a:t> Onun adına da 200 ilahi sunulmuştur. </a:t>
            </a:r>
          </a:p>
          <a:p>
            <a:pPr marL="0" indent="0" algn="ctr">
              <a:lnSpc>
                <a:spcPct val="150000"/>
              </a:lnSpc>
              <a:buNone/>
            </a:pPr>
            <a:r>
              <a:rPr lang="tr-TR" dirty="0">
                <a:solidFill>
                  <a:schemeClr val="accent1">
                    <a:lumMod val="60000"/>
                    <a:lumOff val="40000"/>
                  </a:schemeClr>
                </a:solidFill>
              </a:rPr>
              <a:t>On kitaptan meydana gelen </a:t>
            </a:r>
            <a:r>
              <a:rPr lang="tr-TR" dirty="0" err="1">
                <a:solidFill>
                  <a:schemeClr val="accent1">
                    <a:lumMod val="60000"/>
                    <a:lumOff val="40000"/>
                  </a:schemeClr>
                </a:solidFill>
              </a:rPr>
              <a:t>Ṛgveda’nın</a:t>
            </a:r>
            <a:r>
              <a:rPr lang="tr-TR" dirty="0">
                <a:solidFill>
                  <a:schemeClr val="accent1">
                    <a:lumMod val="60000"/>
                    <a:lumOff val="40000"/>
                  </a:schemeClr>
                </a:solidFill>
              </a:rPr>
              <a:t> 8.ve 9. kitapları hariç diğer bütün kitapların ilk ilahisi </a:t>
            </a:r>
            <a:r>
              <a:rPr lang="tr-TR" dirty="0" err="1">
                <a:solidFill>
                  <a:schemeClr val="accent1">
                    <a:lumMod val="60000"/>
                    <a:lumOff val="40000"/>
                  </a:schemeClr>
                </a:solidFill>
              </a:rPr>
              <a:t>Agni’ye</a:t>
            </a:r>
            <a:r>
              <a:rPr lang="tr-TR" dirty="0">
                <a:solidFill>
                  <a:schemeClr val="accent1">
                    <a:lumMod val="60000"/>
                    <a:lumOff val="40000"/>
                  </a:schemeClr>
                </a:solidFill>
              </a:rPr>
              <a:t> sunulan ilahilerle başlar. </a:t>
            </a:r>
          </a:p>
          <a:p>
            <a:pPr marL="0" indent="0" algn="ctr">
              <a:lnSpc>
                <a:spcPct val="150000"/>
              </a:lnSpc>
              <a:buNone/>
            </a:pPr>
            <a:r>
              <a:rPr lang="tr-TR" dirty="0">
                <a:solidFill>
                  <a:schemeClr val="accent1">
                    <a:lumMod val="60000"/>
                    <a:lumOff val="40000"/>
                  </a:schemeClr>
                </a:solidFill>
              </a:rPr>
              <a:t>Sekizinci kitapta Tanrı </a:t>
            </a:r>
            <a:r>
              <a:rPr lang="tr-TR" dirty="0" err="1">
                <a:solidFill>
                  <a:schemeClr val="accent1">
                    <a:lumMod val="60000"/>
                    <a:lumOff val="40000"/>
                  </a:schemeClr>
                </a:solidFill>
              </a:rPr>
              <a:t>Agni’ye</a:t>
            </a:r>
            <a:r>
              <a:rPr lang="tr-TR" dirty="0">
                <a:solidFill>
                  <a:schemeClr val="accent1">
                    <a:lumMod val="60000"/>
                    <a:lumOff val="40000"/>
                  </a:schemeClr>
                </a:solidFill>
              </a:rPr>
              <a:t> sunulmuş </a:t>
            </a:r>
          </a:p>
          <a:p>
            <a:pPr marL="0" indent="0" algn="ctr">
              <a:lnSpc>
                <a:spcPct val="150000"/>
              </a:lnSpc>
              <a:buNone/>
            </a:pPr>
            <a:r>
              <a:rPr lang="tr-TR" dirty="0">
                <a:solidFill>
                  <a:schemeClr val="accent1">
                    <a:lumMod val="60000"/>
                    <a:lumOff val="40000"/>
                  </a:schemeClr>
                </a:solidFill>
              </a:rPr>
              <a:t>ilahiler olmakla birlikte ilk ilahi Tanrı </a:t>
            </a:r>
            <a:r>
              <a:rPr lang="tr-TR" dirty="0" err="1">
                <a:solidFill>
                  <a:schemeClr val="accent1">
                    <a:lumMod val="60000"/>
                    <a:lumOff val="40000"/>
                  </a:schemeClr>
                </a:solidFill>
              </a:rPr>
              <a:t>İndra’ya</a:t>
            </a:r>
            <a:r>
              <a:rPr lang="tr-TR" dirty="0">
                <a:solidFill>
                  <a:schemeClr val="accent1">
                    <a:lumMod val="60000"/>
                    <a:lumOff val="40000"/>
                  </a:schemeClr>
                </a:solidFill>
              </a:rPr>
              <a:t> sunulmuştur. </a:t>
            </a:r>
          </a:p>
          <a:p>
            <a:pPr marL="0" indent="0" algn="ctr">
              <a:lnSpc>
                <a:spcPct val="150000"/>
              </a:lnSpc>
              <a:buNone/>
            </a:pPr>
            <a:r>
              <a:rPr lang="tr-TR" dirty="0">
                <a:solidFill>
                  <a:schemeClr val="accent1">
                    <a:lumMod val="60000"/>
                    <a:lumOff val="40000"/>
                  </a:schemeClr>
                </a:solidFill>
              </a:rPr>
              <a:t>9. kitap da ise tamamen Tanrı Soma’ya ait ilahiler bulunmaktadır. </a:t>
            </a:r>
          </a:p>
          <a:p>
            <a:pPr algn="ctr"/>
            <a:endParaRPr lang="tr-TR" dirty="0"/>
          </a:p>
        </p:txBody>
      </p:sp>
    </p:spTree>
    <p:extLst>
      <p:ext uri="{BB962C8B-B14F-4D97-AF65-F5344CB8AC3E}">
        <p14:creationId xmlns:p14="http://schemas.microsoft.com/office/powerpoint/2010/main" val="771814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F23245-D4B1-4A6B-A45A-00CA7F4711E7}"/>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A93A2AF3-7C87-4F61-94FD-4A007C9664A0}"/>
              </a:ext>
            </a:extLst>
          </p:cNvPr>
          <p:cNvSpPr>
            <a:spLocks noGrp="1"/>
          </p:cNvSpPr>
          <p:nvPr>
            <p:ph idx="1"/>
          </p:nvPr>
        </p:nvSpPr>
        <p:spPr>
          <a:xfrm>
            <a:off x="2238912" y="1358900"/>
            <a:ext cx="8911687" cy="4552322"/>
          </a:xfrm>
        </p:spPr>
        <p:txBody>
          <a:bodyPr/>
          <a:lstStyle/>
          <a:p>
            <a:pPr algn="ctr"/>
            <a:endParaRPr lang="tr-TR" dirty="0"/>
          </a:p>
          <a:p>
            <a:pPr marL="0" indent="0" algn="ctr">
              <a:lnSpc>
                <a:spcPct val="150000"/>
              </a:lnSpc>
              <a:buNone/>
            </a:pPr>
            <a:r>
              <a:rPr lang="tr-TR" dirty="0">
                <a:solidFill>
                  <a:schemeClr val="accent1">
                    <a:lumMod val="60000"/>
                    <a:lumOff val="40000"/>
                  </a:schemeClr>
                </a:solidFill>
              </a:rPr>
              <a:t>Ateş tanrısı </a:t>
            </a:r>
            <a:r>
              <a:rPr lang="tr-TR" dirty="0" err="1">
                <a:solidFill>
                  <a:schemeClr val="accent1">
                    <a:lumMod val="60000"/>
                    <a:lumOff val="40000"/>
                  </a:schemeClr>
                </a:solidFill>
              </a:rPr>
              <a:t>Agni</a:t>
            </a:r>
            <a:r>
              <a:rPr lang="tr-TR" dirty="0">
                <a:solidFill>
                  <a:schemeClr val="accent1">
                    <a:lumMod val="60000"/>
                    <a:lumOff val="40000"/>
                  </a:schemeClr>
                </a:solidFill>
              </a:rPr>
              <a:t> ateşin kişileştirilmiş halidir. Onun insani görünümü gelişmemiştir. Adaklar hep onun adına sunulmuştur.</a:t>
            </a:r>
          </a:p>
          <a:p>
            <a:pPr marL="0" indent="0" algn="ctr">
              <a:lnSpc>
                <a:spcPct val="150000"/>
              </a:lnSpc>
              <a:buNone/>
            </a:pPr>
            <a:r>
              <a:rPr lang="tr-TR" dirty="0">
                <a:solidFill>
                  <a:schemeClr val="accent1">
                    <a:lumMod val="60000"/>
                    <a:lumOff val="40000"/>
                  </a:schemeClr>
                </a:solidFill>
              </a:rPr>
              <a:t> Üç doğumludur: Güneş olarak cennette, parlaklık olarak havada, kurban ateşi olarak evde doğmuştur. </a:t>
            </a:r>
          </a:p>
          <a:p>
            <a:pPr marL="0" indent="0" algn="ctr">
              <a:lnSpc>
                <a:spcPct val="150000"/>
              </a:lnSpc>
              <a:buNone/>
            </a:pPr>
            <a:r>
              <a:rPr lang="tr-TR" dirty="0">
                <a:solidFill>
                  <a:schemeClr val="accent1">
                    <a:lumMod val="60000"/>
                    <a:lumOff val="40000"/>
                  </a:schemeClr>
                </a:solidFill>
              </a:rPr>
              <a:t>Her sabah gökyüzünde doğduğunda ona en genç tanrı olarak hitap edilir. Alev saçlı, alev dişli, yedi dillidir.</a:t>
            </a:r>
          </a:p>
          <a:p>
            <a:pPr marL="0" indent="0" algn="ctr">
              <a:lnSpc>
                <a:spcPct val="150000"/>
              </a:lnSpc>
              <a:buNone/>
            </a:pPr>
            <a:r>
              <a:rPr lang="tr-TR" dirty="0">
                <a:solidFill>
                  <a:schemeClr val="accent1">
                    <a:lumMod val="60000"/>
                    <a:lumOff val="40000"/>
                  </a:schemeClr>
                </a:solidFill>
              </a:rPr>
              <a:t> Tanrıların dileklerini yalayıp yutar, yanan başıyla bütün yönleri kontrol eder. Tanrısal bütün Adakların efendisidir.</a:t>
            </a:r>
          </a:p>
          <a:p>
            <a:pPr algn="ctr"/>
            <a:endParaRPr lang="tr-TR" dirty="0"/>
          </a:p>
        </p:txBody>
      </p:sp>
    </p:spTree>
    <p:extLst>
      <p:ext uri="{BB962C8B-B14F-4D97-AF65-F5344CB8AC3E}">
        <p14:creationId xmlns:p14="http://schemas.microsoft.com/office/powerpoint/2010/main" val="2514818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8B2D3E-A618-49FE-98C4-34C684C84C01}"/>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0E62E9A7-0DAB-4463-AE15-C47770B000A6}"/>
              </a:ext>
            </a:extLst>
          </p:cNvPr>
          <p:cNvSpPr>
            <a:spLocks noGrp="1"/>
          </p:cNvSpPr>
          <p:nvPr>
            <p:ph idx="1"/>
          </p:nvPr>
        </p:nvSpPr>
        <p:spPr>
          <a:xfrm>
            <a:off x="2159000" y="1536700"/>
            <a:ext cx="9345612" cy="4374522"/>
          </a:xfrm>
        </p:spPr>
        <p:txBody>
          <a:bodyPr>
            <a:normAutofit lnSpcReduction="10000"/>
          </a:bodyPr>
          <a:lstStyle/>
          <a:p>
            <a:endParaRPr lang="tr-TR" dirty="0"/>
          </a:p>
          <a:p>
            <a:pPr marL="0" indent="0" algn="ctr">
              <a:lnSpc>
                <a:spcPct val="150000"/>
              </a:lnSpc>
              <a:buNone/>
            </a:pPr>
            <a:r>
              <a:rPr lang="tr-TR" dirty="0">
                <a:solidFill>
                  <a:schemeClr val="accent1">
                    <a:lumMod val="60000"/>
                    <a:lumOff val="40000"/>
                  </a:schemeClr>
                </a:solidFill>
              </a:rPr>
              <a:t>Alev saçlı, alev dişli, yedi dillidir. Tanrıların adaklarını diliyle yalayıp yutar, yanan başıyla bütün yönleri kontrol eder.</a:t>
            </a:r>
          </a:p>
          <a:p>
            <a:pPr marL="0" indent="0" algn="ctr">
              <a:lnSpc>
                <a:spcPct val="150000"/>
              </a:lnSpc>
              <a:buNone/>
            </a:pPr>
            <a:r>
              <a:rPr lang="tr-TR" dirty="0">
                <a:solidFill>
                  <a:schemeClr val="accent1">
                    <a:lumMod val="60000"/>
                    <a:lumOff val="40000"/>
                  </a:schemeClr>
                </a:solidFill>
              </a:rPr>
              <a:t> Tanrısal bütün Adakların Efendisidir.</a:t>
            </a:r>
          </a:p>
          <a:p>
            <a:pPr marL="0" indent="0" algn="ctr">
              <a:lnSpc>
                <a:spcPct val="150000"/>
              </a:lnSpc>
              <a:buNone/>
            </a:pPr>
            <a:r>
              <a:rPr lang="tr-TR" dirty="0">
                <a:solidFill>
                  <a:schemeClr val="accent1">
                    <a:lumMod val="60000"/>
                    <a:lumOff val="40000"/>
                  </a:schemeClr>
                </a:solidFill>
              </a:rPr>
              <a:t> </a:t>
            </a:r>
            <a:r>
              <a:rPr lang="tr-TR" dirty="0" err="1">
                <a:solidFill>
                  <a:schemeClr val="accent1">
                    <a:lumMod val="60000"/>
                    <a:lumOff val="40000"/>
                  </a:schemeClr>
                </a:solidFill>
              </a:rPr>
              <a:t>Rig</a:t>
            </a:r>
            <a:r>
              <a:rPr lang="tr-TR" dirty="0">
                <a:solidFill>
                  <a:schemeClr val="accent1">
                    <a:lumMod val="60000"/>
                    <a:lumOff val="40000"/>
                  </a:schemeClr>
                </a:solidFill>
              </a:rPr>
              <a:t> Veda da </a:t>
            </a:r>
            <a:r>
              <a:rPr lang="tr-TR" dirty="0" err="1">
                <a:solidFill>
                  <a:schemeClr val="accent1">
                    <a:lumMod val="60000"/>
                    <a:lumOff val="40000"/>
                  </a:schemeClr>
                </a:solidFill>
              </a:rPr>
              <a:t>Agni’ye</a:t>
            </a:r>
            <a:r>
              <a:rPr lang="tr-TR" dirty="0">
                <a:solidFill>
                  <a:schemeClr val="accent1">
                    <a:lumMod val="60000"/>
                    <a:lumOff val="40000"/>
                  </a:schemeClr>
                </a:solidFill>
              </a:rPr>
              <a:t> Kurbanın Efendisi, Zenginliğin Efendisi, Evin Efendisi, Ormanın Mutlak Efendisi, Kuvvetin Oğlu, Bütün Yaşamın Efendisi, İnsanların Elçisi, Kırmızı Atların Efendisi, Hazinelerin Efendisi, </a:t>
            </a:r>
          </a:p>
          <a:p>
            <a:pPr marL="0" indent="0" algn="ctr">
              <a:lnSpc>
                <a:spcPct val="150000"/>
              </a:lnSpc>
              <a:buNone/>
            </a:pPr>
            <a:r>
              <a:rPr lang="tr-TR" dirty="0">
                <a:solidFill>
                  <a:schemeClr val="accent1">
                    <a:lumMod val="60000"/>
                    <a:lumOff val="40000"/>
                  </a:schemeClr>
                </a:solidFill>
              </a:rPr>
              <a:t>Yeşil Arazinin Efendisi, Bütün İnsanların İmparator Efendisi, Mutluluğun ve Kahraman Kuvvetin Efendisi, Büyükbaş Hayvanların Efendisi, Düşmanlarla Savaşanların Efendisi, Işığın Efendisi, </a:t>
            </a:r>
            <a:r>
              <a:rPr lang="tr-TR" dirty="0" err="1">
                <a:solidFill>
                  <a:schemeClr val="accent1">
                    <a:lumMod val="60000"/>
                    <a:lumOff val="40000"/>
                  </a:schemeClr>
                </a:solidFill>
              </a:rPr>
              <a:t>Amrita’nın</a:t>
            </a:r>
            <a:r>
              <a:rPr lang="tr-TR" dirty="0">
                <a:solidFill>
                  <a:schemeClr val="accent1">
                    <a:lumMod val="60000"/>
                    <a:lumOff val="40000"/>
                  </a:schemeClr>
                </a:solidFill>
              </a:rPr>
              <a:t> Efendisi olarak hitap edilir. </a:t>
            </a:r>
          </a:p>
        </p:txBody>
      </p:sp>
    </p:spTree>
    <p:extLst>
      <p:ext uri="{BB962C8B-B14F-4D97-AF65-F5344CB8AC3E}">
        <p14:creationId xmlns:p14="http://schemas.microsoft.com/office/powerpoint/2010/main" val="596353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DF52EE-3290-4F41-85E4-26FEA97C5F30}"/>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6492FA69-6F47-4A0D-A96C-DF6555C6ADB1}"/>
              </a:ext>
            </a:extLst>
          </p:cNvPr>
          <p:cNvSpPr>
            <a:spLocks noGrp="1"/>
          </p:cNvSpPr>
          <p:nvPr>
            <p:ph idx="1"/>
          </p:nvPr>
        </p:nvSpPr>
        <p:spPr/>
        <p:txBody>
          <a:bodyPr/>
          <a:lstStyle/>
          <a:p>
            <a:pPr marL="0" indent="0" algn="ctr">
              <a:lnSpc>
                <a:spcPct val="150000"/>
              </a:lnSpc>
              <a:buNone/>
            </a:pPr>
            <a:endParaRPr lang="tr-TR" dirty="0">
              <a:solidFill>
                <a:schemeClr val="accent1">
                  <a:lumMod val="60000"/>
                  <a:lumOff val="40000"/>
                </a:schemeClr>
              </a:solidFill>
            </a:endParaRPr>
          </a:p>
          <a:p>
            <a:pPr marL="0" indent="0" algn="ctr">
              <a:lnSpc>
                <a:spcPct val="150000"/>
              </a:lnSpc>
              <a:buNone/>
            </a:pPr>
            <a:r>
              <a:rPr lang="tr-TR" dirty="0">
                <a:solidFill>
                  <a:schemeClr val="accent1">
                    <a:lumMod val="60000"/>
                    <a:lumOff val="40000"/>
                  </a:schemeClr>
                </a:solidFill>
              </a:rPr>
              <a:t>Yeşil Arazinin Efendisi, Bütün İnsanların İmparator Efendisi,</a:t>
            </a:r>
          </a:p>
          <a:p>
            <a:pPr marL="0" indent="0" algn="ctr">
              <a:lnSpc>
                <a:spcPct val="150000"/>
              </a:lnSpc>
              <a:buNone/>
            </a:pPr>
            <a:r>
              <a:rPr lang="tr-TR" dirty="0">
                <a:solidFill>
                  <a:schemeClr val="accent1">
                    <a:lumMod val="60000"/>
                    <a:lumOff val="40000"/>
                  </a:schemeClr>
                </a:solidFill>
              </a:rPr>
              <a:t> Mutluluğun ve Kahraman Kuvvetin Efendisi, B</a:t>
            </a:r>
          </a:p>
          <a:p>
            <a:pPr marL="0" indent="0" algn="ctr">
              <a:lnSpc>
                <a:spcPct val="150000"/>
              </a:lnSpc>
              <a:buNone/>
            </a:pPr>
            <a:r>
              <a:rPr lang="tr-TR" dirty="0" err="1">
                <a:solidFill>
                  <a:schemeClr val="accent1">
                    <a:lumMod val="60000"/>
                    <a:lumOff val="40000"/>
                  </a:schemeClr>
                </a:solidFill>
              </a:rPr>
              <a:t>üyükbaş</a:t>
            </a:r>
            <a:r>
              <a:rPr lang="tr-TR" dirty="0">
                <a:solidFill>
                  <a:schemeClr val="accent1">
                    <a:lumMod val="60000"/>
                    <a:lumOff val="40000"/>
                  </a:schemeClr>
                </a:solidFill>
              </a:rPr>
              <a:t> Hayvanların Efendisi, </a:t>
            </a:r>
          </a:p>
          <a:p>
            <a:pPr marL="0" indent="0" algn="ctr">
              <a:lnSpc>
                <a:spcPct val="150000"/>
              </a:lnSpc>
              <a:buNone/>
            </a:pPr>
            <a:r>
              <a:rPr lang="tr-TR" dirty="0">
                <a:solidFill>
                  <a:schemeClr val="accent1">
                    <a:lumMod val="60000"/>
                    <a:lumOff val="40000"/>
                  </a:schemeClr>
                </a:solidFill>
              </a:rPr>
              <a:t>Düşmanlarla Savaşanların Efendisi,</a:t>
            </a:r>
          </a:p>
          <a:p>
            <a:pPr marL="0" indent="0" algn="ctr">
              <a:lnSpc>
                <a:spcPct val="150000"/>
              </a:lnSpc>
              <a:buNone/>
            </a:pPr>
            <a:r>
              <a:rPr lang="tr-TR" dirty="0">
                <a:solidFill>
                  <a:schemeClr val="accent1">
                    <a:lumMod val="60000"/>
                    <a:lumOff val="40000"/>
                  </a:schemeClr>
                </a:solidFill>
              </a:rPr>
              <a:t> Işığın Efendisi, </a:t>
            </a:r>
            <a:r>
              <a:rPr lang="tr-TR" dirty="0" err="1">
                <a:solidFill>
                  <a:schemeClr val="accent1">
                    <a:lumMod val="60000"/>
                    <a:lumOff val="40000"/>
                  </a:schemeClr>
                </a:solidFill>
              </a:rPr>
              <a:t>Amrita’nın</a:t>
            </a:r>
            <a:r>
              <a:rPr lang="tr-TR" dirty="0">
                <a:solidFill>
                  <a:schemeClr val="accent1">
                    <a:lumMod val="60000"/>
                    <a:lumOff val="40000"/>
                  </a:schemeClr>
                </a:solidFill>
              </a:rPr>
              <a:t> Efendisi olarak hitap edilir. </a:t>
            </a:r>
          </a:p>
          <a:p>
            <a:endParaRPr lang="tr-TR" dirty="0"/>
          </a:p>
        </p:txBody>
      </p:sp>
    </p:spTree>
    <p:extLst>
      <p:ext uri="{BB962C8B-B14F-4D97-AF65-F5344CB8AC3E}">
        <p14:creationId xmlns:p14="http://schemas.microsoft.com/office/powerpoint/2010/main" val="270158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77C793-8E12-4AA4-98EF-254BB1DAB0B6}"/>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a:t>
            </a:r>
            <a:r>
              <a:rPr lang="tr-TR" sz="2400" dirty="0">
                <a:solidFill>
                  <a:schemeClr val="accent1">
                    <a:lumMod val="60000"/>
                    <a:lumOff val="40000"/>
                  </a:schemeClr>
                </a:solidFill>
              </a:rPr>
              <a:t> </a:t>
            </a:r>
            <a:r>
              <a:rPr lang="tr-TR" sz="2400" dirty="0">
                <a:solidFill>
                  <a:schemeClr val="accent1">
                    <a:lumMod val="60000"/>
                    <a:lumOff val="40000"/>
                  </a:schemeClr>
                </a:solidFill>
                <a:latin typeface="Comic Sans MS" panose="030F0702030302020204" pitchFamily="66" charset="0"/>
              </a:rPr>
              <a:t>AGNİ</a:t>
            </a:r>
          </a:p>
        </p:txBody>
      </p:sp>
      <p:sp>
        <p:nvSpPr>
          <p:cNvPr id="3" name="İçerik Yer Tutucusu 2">
            <a:extLst>
              <a:ext uri="{FF2B5EF4-FFF2-40B4-BE49-F238E27FC236}">
                <a16:creationId xmlns:a16="http://schemas.microsoft.com/office/drawing/2014/main" id="{A9231F6A-C798-4334-8721-428947FCC6F9}"/>
              </a:ext>
            </a:extLst>
          </p:cNvPr>
          <p:cNvSpPr>
            <a:spLocks noGrp="1"/>
          </p:cNvSpPr>
          <p:nvPr>
            <p:ph idx="1"/>
          </p:nvPr>
        </p:nvSpPr>
        <p:spPr>
          <a:xfrm>
            <a:off x="3136900" y="1574800"/>
            <a:ext cx="7607300" cy="4336422"/>
          </a:xfrm>
        </p:spPr>
        <p:txBody>
          <a:bodyPr>
            <a:normAutofit/>
          </a:bodyPr>
          <a:lstStyle/>
          <a:p>
            <a:pPr algn="ctr"/>
            <a:endParaRPr lang="tr-TR" dirty="0"/>
          </a:p>
          <a:p>
            <a:pPr marL="0" indent="0" algn="ctr">
              <a:lnSpc>
                <a:spcPct val="150000"/>
              </a:lnSpc>
              <a:buNone/>
            </a:pPr>
            <a:r>
              <a:rPr lang="tr-TR" dirty="0">
                <a:solidFill>
                  <a:schemeClr val="accent1">
                    <a:lumMod val="60000"/>
                    <a:lumOff val="40000"/>
                  </a:schemeClr>
                </a:solidFill>
              </a:rPr>
              <a:t>Odun ya da yağ onun yemeği, erimiş tereyağı içeceğidir. Günde üç kez beslenir. Tanrıların kurban yediği ağzıdır</a:t>
            </a:r>
          </a:p>
          <a:p>
            <a:pPr marL="0" indent="0" algn="ctr">
              <a:lnSpc>
                <a:spcPct val="150000"/>
              </a:lnSpc>
              <a:buNone/>
            </a:pPr>
            <a:r>
              <a:rPr lang="tr-TR" dirty="0">
                <a:solidFill>
                  <a:schemeClr val="accent1">
                    <a:lumMod val="60000"/>
                    <a:lumOff val="40000"/>
                  </a:schemeClr>
                </a:solidFill>
              </a:rPr>
              <a:t>Tanrılarla birlikte Soma içmek için davet edilir. </a:t>
            </a:r>
          </a:p>
          <a:p>
            <a:pPr marL="0" indent="0" algn="ctr">
              <a:lnSpc>
                <a:spcPct val="150000"/>
              </a:lnSpc>
              <a:buNone/>
            </a:pPr>
            <a:r>
              <a:rPr lang="tr-TR" dirty="0">
                <a:solidFill>
                  <a:schemeClr val="accent1">
                    <a:lumMod val="60000"/>
                    <a:lumOff val="40000"/>
                  </a:schemeClr>
                </a:solidFill>
              </a:rPr>
              <a:t>Parlaklığı konusunda çok konuşulur. </a:t>
            </a:r>
          </a:p>
          <a:p>
            <a:pPr marL="0" indent="0" algn="ctr">
              <a:lnSpc>
                <a:spcPct val="150000"/>
              </a:lnSpc>
              <a:buNone/>
            </a:pPr>
            <a:r>
              <a:rPr lang="tr-TR" dirty="0">
                <a:solidFill>
                  <a:schemeClr val="accent1">
                    <a:lumMod val="60000"/>
                    <a:lumOff val="40000"/>
                  </a:schemeClr>
                </a:solidFill>
              </a:rPr>
              <a:t>Tıpkı güneş gibi parlar, ihtişamı yağmur bulutunun şimşekleri, şafak ve güneş ışınları gibidir.</a:t>
            </a:r>
          </a:p>
          <a:p>
            <a:pPr marL="0" indent="0" algn="ctr">
              <a:lnSpc>
                <a:spcPct val="150000"/>
              </a:lnSpc>
              <a:buNone/>
            </a:pPr>
            <a:r>
              <a:rPr lang="tr-TR" dirty="0">
                <a:solidFill>
                  <a:schemeClr val="accent1">
                    <a:lumMod val="60000"/>
                    <a:lumOff val="40000"/>
                  </a:schemeClr>
                </a:solidFill>
              </a:rPr>
              <a:t> Gece karanlığında bile parlar ve ışınları ile karanlığı yok eder. </a:t>
            </a:r>
          </a:p>
        </p:txBody>
      </p:sp>
    </p:spTree>
    <p:extLst>
      <p:ext uri="{BB962C8B-B14F-4D97-AF65-F5344CB8AC3E}">
        <p14:creationId xmlns:p14="http://schemas.microsoft.com/office/powerpoint/2010/main" val="541194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E1FBC7-E88C-489A-BFBB-F8CD09A0B455}"/>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0AAFD284-05BE-48CA-9E04-0B5810BBF602}"/>
              </a:ext>
            </a:extLst>
          </p:cNvPr>
          <p:cNvSpPr>
            <a:spLocks noGrp="1"/>
          </p:cNvSpPr>
          <p:nvPr>
            <p:ph idx="1"/>
          </p:nvPr>
        </p:nvSpPr>
        <p:spPr>
          <a:xfrm>
            <a:off x="2589212" y="2133600"/>
            <a:ext cx="7964488" cy="3777622"/>
          </a:xfrm>
        </p:spPr>
        <p:txBody>
          <a:bodyPr/>
          <a:lstStyle/>
          <a:p>
            <a:pPr marL="0" indent="0" algn="ctr">
              <a:lnSpc>
                <a:spcPct val="150000"/>
              </a:lnSpc>
              <a:buNone/>
            </a:pPr>
            <a:endParaRPr lang="tr-TR" dirty="0">
              <a:solidFill>
                <a:schemeClr val="accent1">
                  <a:lumMod val="60000"/>
                  <a:lumOff val="40000"/>
                </a:schemeClr>
              </a:solidFill>
            </a:endParaRPr>
          </a:p>
          <a:p>
            <a:pPr marL="0" indent="0" algn="ctr">
              <a:lnSpc>
                <a:spcPct val="150000"/>
              </a:lnSpc>
              <a:buNone/>
            </a:pPr>
            <a:r>
              <a:rPr lang="tr-TR" dirty="0">
                <a:solidFill>
                  <a:schemeClr val="accent1">
                    <a:lumMod val="60000"/>
                    <a:lumOff val="40000"/>
                  </a:schemeClr>
                </a:solidFill>
              </a:rPr>
              <a:t>Diğer yandan ormanlara saldırdığında ve tıpkı sakallı bir berber gibi dünyayı tıraş ettiğinde yolu karanlıktır. </a:t>
            </a:r>
          </a:p>
          <a:p>
            <a:pPr marL="0" indent="0" algn="ctr">
              <a:lnSpc>
                <a:spcPct val="150000"/>
              </a:lnSpc>
              <a:buNone/>
            </a:pPr>
            <a:r>
              <a:rPr lang="tr-TR" dirty="0">
                <a:solidFill>
                  <a:schemeClr val="accent1">
                    <a:lumMod val="60000"/>
                    <a:lumOff val="40000"/>
                  </a:schemeClr>
                </a:solidFill>
              </a:rPr>
              <a:t>Alevi tıpkı kükreyen dalgalar, sesi ise cennetin gök gürlemesi gibidir. Kırmızı dumanı gökyüzüne yükselir, dumanı sanki gökyüzünü destekler.</a:t>
            </a:r>
          </a:p>
          <a:p>
            <a:pPr marL="0" indent="0" algn="ctr">
              <a:lnSpc>
                <a:spcPct val="150000"/>
              </a:lnSpc>
              <a:buNone/>
            </a:pPr>
            <a:r>
              <a:rPr lang="tr-TR" dirty="0">
                <a:solidFill>
                  <a:schemeClr val="accent1">
                    <a:lumMod val="60000"/>
                    <a:lumOff val="40000"/>
                  </a:schemeClr>
                </a:solidFill>
              </a:rPr>
              <a:t> Bu yüzden </a:t>
            </a:r>
            <a:r>
              <a:rPr lang="tr-TR" dirty="0" err="1">
                <a:solidFill>
                  <a:schemeClr val="accent1">
                    <a:lumMod val="60000"/>
                    <a:lumOff val="40000"/>
                  </a:schemeClr>
                </a:solidFill>
              </a:rPr>
              <a:t>Agni</a:t>
            </a:r>
            <a:r>
              <a:rPr lang="tr-TR" dirty="0">
                <a:solidFill>
                  <a:schemeClr val="accent1">
                    <a:lumMod val="60000"/>
                    <a:lumOff val="40000"/>
                  </a:schemeClr>
                </a:solidFill>
              </a:rPr>
              <a:t> sık sık bayrağı duman (</a:t>
            </a:r>
            <a:r>
              <a:rPr lang="tr-TR" dirty="0" err="1">
                <a:solidFill>
                  <a:schemeClr val="accent1">
                    <a:lumMod val="60000"/>
                    <a:lumOff val="40000"/>
                  </a:schemeClr>
                </a:solidFill>
              </a:rPr>
              <a:t>dhuma</a:t>
            </a:r>
            <a:r>
              <a:rPr lang="tr-TR" dirty="0">
                <a:solidFill>
                  <a:schemeClr val="accent1">
                    <a:lumMod val="60000"/>
                    <a:lumOff val="40000"/>
                  </a:schemeClr>
                </a:solidFill>
              </a:rPr>
              <a:t> </a:t>
            </a:r>
            <a:r>
              <a:rPr lang="tr-TR" dirty="0" err="1">
                <a:solidFill>
                  <a:schemeClr val="accent1">
                    <a:lumMod val="60000"/>
                    <a:lumOff val="40000"/>
                  </a:schemeClr>
                </a:solidFill>
              </a:rPr>
              <a:t>ketu</a:t>
            </a:r>
            <a:r>
              <a:rPr lang="tr-TR" dirty="0">
                <a:solidFill>
                  <a:schemeClr val="accent1">
                    <a:lumMod val="60000"/>
                    <a:lumOff val="40000"/>
                  </a:schemeClr>
                </a:solidFill>
              </a:rPr>
              <a:t>) olarak çağrılır.</a:t>
            </a:r>
            <a:endParaRPr lang="tr-TR" dirty="0"/>
          </a:p>
        </p:txBody>
      </p:sp>
    </p:spTree>
    <p:extLst>
      <p:ext uri="{BB962C8B-B14F-4D97-AF65-F5344CB8AC3E}">
        <p14:creationId xmlns:p14="http://schemas.microsoft.com/office/powerpoint/2010/main" val="2946474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054FEA-38A5-405B-B0F7-BD609FCCF147}"/>
              </a:ext>
            </a:extLst>
          </p:cNvPr>
          <p:cNvSpPr>
            <a:spLocks noGrp="1"/>
          </p:cNvSpPr>
          <p:nvPr>
            <p:ph type="title"/>
          </p:nvPr>
        </p:nvSpPr>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551C6FA1-7F10-494E-86C1-C5973F8ED4C3}"/>
              </a:ext>
            </a:extLst>
          </p:cNvPr>
          <p:cNvSpPr>
            <a:spLocks noGrp="1"/>
          </p:cNvSpPr>
          <p:nvPr>
            <p:ph idx="1"/>
          </p:nvPr>
        </p:nvSpPr>
        <p:spPr>
          <a:xfrm>
            <a:off x="3149600" y="2133600"/>
            <a:ext cx="7658100" cy="3777622"/>
          </a:xfrm>
        </p:spPr>
        <p:txBody>
          <a:bodyPr>
            <a:normAutofit fontScale="77500" lnSpcReduction="20000"/>
          </a:bodyPr>
          <a:lstStyle/>
          <a:p>
            <a:pPr algn="ctr"/>
            <a:endParaRPr lang="tr-TR" dirty="0"/>
          </a:p>
          <a:p>
            <a:pPr marL="0" indent="0" algn="ctr">
              <a:lnSpc>
                <a:spcPct val="150000"/>
              </a:lnSpc>
              <a:buNone/>
            </a:pPr>
            <a:r>
              <a:rPr lang="tr-TR" dirty="0" err="1">
                <a:solidFill>
                  <a:schemeClr val="accent1">
                    <a:lumMod val="60000"/>
                    <a:lumOff val="40000"/>
                  </a:schemeClr>
                </a:solidFill>
              </a:rPr>
              <a:t>Agni’nin</a:t>
            </a:r>
            <a:r>
              <a:rPr lang="tr-TR" dirty="0">
                <a:solidFill>
                  <a:schemeClr val="accent1">
                    <a:lumMod val="60000"/>
                    <a:lumOff val="40000"/>
                  </a:schemeClr>
                </a:solidFill>
              </a:rPr>
              <a:t> birçok doğumu vardır. </a:t>
            </a:r>
          </a:p>
          <a:p>
            <a:pPr marL="0" indent="0" algn="ctr">
              <a:lnSpc>
                <a:spcPct val="150000"/>
              </a:lnSpc>
              <a:buNone/>
            </a:pPr>
            <a:r>
              <a:rPr lang="tr-TR" dirty="0">
                <a:solidFill>
                  <a:schemeClr val="accent1">
                    <a:lumMod val="60000"/>
                    <a:lumOff val="40000"/>
                  </a:schemeClr>
                </a:solidFill>
              </a:rPr>
              <a:t>Gökyüzünde parlayan cennetin ışığıdır, gökyüzünün çocuğudur, suların dölüdür. “Tanrılar </a:t>
            </a:r>
            <a:r>
              <a:rPr lang="tr-TR" dirty="0" err="1">
                <a:solidFill>
                  <a:schemeClr val="accent1">
                    <a:lumMod val="60000"/>
                    <a:lumOff val="40000"/>
                  </a:schemeClr>
                </a:solidFill>
              </a:rPr>
              <a:t>Agni’yi</a:t>
            </a:r>
            <a:r>
              <a:rPr lang="tr-TR" dirty="0">
                <a:solidFill>
                  <a:schemeClr val="accent1">
                    <a:lumMod val="60000"/>
                    <a:lumOff val="40000"/>
                  </a:schemeClr>
                </a:solidFill>
              </a:rPr>
              <a:t> Ariler ve insanlar için ışık olarak doğurdular ve insanların arasına yerleştirdiler.”</a:t>
            </a:r>
          </a:p>
          <a:p>
            <a:pPr marL="0" indent="0" algn="ctr">
              <a:lnSpc>
                <a:spcPct val="150000"/>
              </a:lnSpc>
              <a:buNone/>
            </a:pPr>
            <a:r>
              <a:rPr lang="tr-TR" dirty="0">
                <a:solidFill>
                  <a:schemeClr val="accent1">
                    <a:lumMod val="60000"/>
                    <a:lumOff val="40000"/>
                  </a:schemeClr>
                </a:solidFill>
              </a:rPr>
              <a:t>Cennetin ve Yeryüzünün oğludur.</a:t>
            </a:r>
          </a:p>
          <a:p>
            <a:pPr marL="0" indent="0" algn="ctr">
              <a:lnSpc>
                <a:spcPct val="150000"/>
              </a:lnSpc>
              <a:buNone/>
            </a:pPr>
            <a:r>
              <a:rPr lang="tr-TR" dirty="0">
                <a:solidFill>
                  <a:schemeClr val="accent1">
                    <a:lumMod val="60000"/>
                    <a:lumOff val="40000"/>
                  </a:schemeClr>
                </a:solidFill>
              </a:rPr>
              <a:t> İki annelidir. Bundan kastedilen şey iki değneğin sürtünmesi sonucu meydana gelmiş olduğudur.</a:t>
            </a:r>
          </a:p>
          <a:p>
            <a:pPr marL="0" indent="0" algn="ctr">
              <a:lnSpc>
                <a:spcPct val="150000"/>
              </a:lnSpc>
              <a:buNone/>
            </a:pPr>
            <a:r>
              <a:rPr lang="tr-TR" dirty="0">
                <a:solidFill>
                  <a:schemeClr val="accent1">
                    <a:lumMod val="60000"/>
                    <a:lumOff val="40000"/>
                  </a:schemeClr>
                </a:solidFill>
              </a:rPr>
              <a:t> Ayrıca </a:t>
            </a:r>
            <a:r>
              <a:rPr lang="tr-TR" dirty="0" err="1">
                <a:solidFill>
                  <a:schemeClr val="accent1">
                    <a:lumMod val="60000"/>
                    <a:lumOff val="40000"/>
                  </a:schemeClr>
                </a:solidFill>
              </a:rPr>
              <a:t>Agni</a:t>
            </a:r>
            <a:r>
              <a:rPr lang="tr-TR" dirty="0">
                <a:solidFill>
                  <a:schemeClr val="accent1">
                    <a:lumMod val="60000"/>
                    <a:lumOff val="40000"/>
                  </a:schemeClr>
                </a:solidFill>
              </a:rPr>
              <a:t> ateşi meydana getirmek için iki çubuğu birbirine sürten parmaklardan dolayı on anneli olarak da kabul edilir.</a:t>
            </a:r>
          </a:p>
          <a:p>
            <a:pPr marL="0" indent="0" algn="ctr">
              <a:lnSpc>
                <a:spcPct val="150000"/>
              </a:lnSpc>
              <a:buNone/>
            </a:pPr>
            <a:r>
              <a:rPr lang="tr-TR" dirty="0">
                <a:solidFill>
                  <a:schemeClr val="accent1">
                    <a:lumMod val="60000"/>
                    <a:lumOff val="40000"/>
                  </a:schemeClr>
                </a:solidFill>
              </a:rPr>
              <a:t> Bu yüzden ona Gücün Oğlu denilir .</a:t>
            </a:r>
          </a:p>
        </p:txBody>
      </p:sp>
    </p:spTree>
    <p:extLst>
      <p:ext uri="{BB962C8B-B14F-4D97-AF65-F5344CB8AC3E}">
        <p14:creationId xmlns:p14="http://schemas.microsoft.com/office/powerpoint/2010/main" val="426510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182F25-F1BD-4DD7-8DDE-70EC95BE7AA2}"/>
              </a:ext>
            </a:extLst>
          </p:cNvPr>
          <p:cNvSpPr>
            <a:spLocks noGrp="1"/>
          </p:cNvSpPr>
          <p:nvPr>
            <p:ph type="title"/>
          </p:nvPr>
        </p:nvSpPr>
        <p:spPr>
          <a:xfrm>
            <a:off x="3280313" y="852710"/>
            <a:ext cx="6562187" cy="1280890"/>
          </a:xfrm>
        </p:spPr>
        <p:txBody>
          <a:bodyPr>
            <a:normAutofit/>
          </a:bodyPr>
          <a:lstStyle/>
          <a:p>
            <a:pPr algn="ctr"/>
            <a:r>
              <a:rPr lang="tr-TR" sz="2400" dirty="0">
                <a:solidFill>
                  <a:schemeClr val="accent1">
                    <a:lumMod val="60000"/>
                    <a:lumOff val="40000"/>
                  </a:schemeClr>
                </a:solidFill>
                <a:latin typeface="Comic Sans MS" panose="030F0702030302020204" pitchFamily="66" charset="0"/>
              </a:rPr>
              <a:t>TANRI AGNİ</a:t>
            </a:r>
          </a:p>
        </p:txBody>
      </p:sp>
      <p:sp>
        <p:nvSpPr>
          <p:cNvPr id="3" name="İçerik Yer Tutucusu 2">
            <a:extLst>
              <a:ext uri="{FF2B5EF4-FFF2-40B4-BE49-F238E27FC236}">
                <a16:creationId xmlns:a16="http://schemas.microsoft.com/office/drawing/2014/main" id="{42AF0D10-B81F-4A76-95DE-329173593E1D}"/>
              </a:ext>
            </a:extLst>
          </p:cNvPr>
          <p:cNvSpPr>
            <a:spLocks noGrp="1"/>
          </p:cNvSpPr>
          <p:nvPr>
            <p:ph idx="1"/>
          </p:nvPr>
        </p:nvSpPr>
        <p:spPr>
          <a:xfrm>
            <a:off x="3111500" y="2133600"/>
            <a:ext cx="7086600" cy="3777622"/>
          </a:xfrm>
        </p:spPr>
        <p:txBody>
          <a:bodyPr>
            <a:normAutofit fontScale="92500" lnSpcReduction="20000"/>
          </a:bodyPr>
          <a:lstStyle/>
          <a:p>
            <a:pPr algn="ctr"/>
            <a:endParaRPr lang="tr-TR" dirty="0"/>
          </a:p>
          <a:p>
            <a:pPr marL="0" indent="0" algn="ctr">
              <a:lnSpc>
                <a:spcPct val="150000"/>
              </a:lnSpc>
              <a:buNone/>
            </a:pPr>
            <a:r>
              <a:rPr lang="tr-TR" dirty="0" err="1">
                <a:solidFill>
                  <a:schemeClr val="accent1">
                    <a:lumMod val="60000"/>
                    <a:lumOff val="40000"/>
                  </a:schemeClr>
                </a:solidFill>
              </a:rPr>
              <a:t>Agni’nin</a:t>
            </a:r>
            <a:r>
              <a:rPr lang="tr-TR" dirty="0">
                <a:solidFill>
                  <a:schemeClr val="accent1">
                    <a:lumMod val="60000"/>
                    <a:lumOff val="40000"/>
                  </a:schemeClr>
                </a:solidFill>
              </a:rPr>
              <a:t> diğer tanrılardan daha fazla insan ırkıyla yakın ilişkisi vardır. Ölümlüler arasında ölümsüz, aptallar arasında akıllıdır. Evin Efendisi olarak çağrılan tek tanrıdır. Ondan daima evin içinde yaşayan bir misafir olarak bahsedilir. Bu yüzden insanların en yakın akrabaları olarak kabul edilir. Evin babasıdır ama kimi zaman bir erkek kardeş kimi zaman da tapınanlarının oğlu olarak kabul edilir. İnsanların tanrılar için sundukları adakları alıp tanrılara getirir. Bu özelliğinden dolayı tanrılar ve insanlar tarafından nitelikli bir adak taşıyıcısı yani elçi olarak kabul edilir İnsanlar </a:t>
            </a:r>
            <a:r>
              <a:rPr lang="tr-TR" dirty="0" err="1">
                <a:solidFill>
                  <a:schemeClr val="accent1">
                    <a:lumMod val="60000"/>
                    <a:lumOff val="40000"/>
                  </a:schemeClr>
                </a:solidFill>
              </a:rPr>
              <a:t>Agni’ye</a:t>
            </a:r>
            <a:r>
              <a:rPr lang="tr-TR" dirty="0">
                <a:solidFill>
                  <a:schemeClr val="accent1">
                    <a:lumMod val="60000"/>
                    <a:lumOff val="40000"/>
                  </a:schemeClr>
                </a:solidFill>
              </a:rPr>
              <a:t> zenginlik ve uzun bir yaşam için tapınırlar. </a:t>
            </a:r>
          </a:p>
        </p:txBody>
      </p:sp>
    </p:spTree>
    <p:extLst>
      <p:ext uri="{BB962C8B-B14F-4D97-AF65-F5344CB8AC3E}">
        <p14:creationId xmlns:p14="http://schemas.microsoft.com/office/powerpoint/2010/main" val="8510601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67</TotalTime>
  <Words>884</Words>
  <Application>Microsoft Office PowerPoint</Application>
  <PresentationFormat>Geniş ekran</PresentationFormat>
  <Paragraphs>80</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Century Gothic</vt:lpstr>
      <vt:lpstr>Comic Sans MS</vt:lpstr>
      <vt:lpstr>Wingdings 3</vt:lpstr>
      <vt:lpstr>Duman</vt:lpstr>
      <vt:lpstr>HİN 134 VEDİK EDEBİYAT  4. HAFTA  TANRI AGNİ</vt:lpstr>
      <vt:lpstr>TANRI AGNİ</vt:lpstr>
      <vt:lpstr>TANRI AGNİ</vt:lpstr>
      <vt:lpstr>TANRI AGNİ</vt:lpstr>
      <vt:lpstr>TANRI AGNİ</vt:lpstr>
      <vt:lpstr>TANRI AGNİ</vt:lpstr>
      <vt:lpstr>TANRI AGNİ</vt:lpstr>
      <vt:lpstr>TANRI AGNİ</vt:lpstr>
      <vt:lpstr>TANRI AGNİ</vt:lpstr>
      <vt:lpstr>TANRI İNDRA</vt:lpstr>
      <vt:lpstr>TANRI AGNİ</vt:lpstr>
      <vt:lpstr>TANRI AGNİ</vt:lpstr>
      <vt:lpstr>TANRI AGNİ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134 VEDİK EDEBİYAT  4.HAFTA  TANRI AGNİ</dc:title>
  <dc:creator>Casper</dc:creator>
  <cp:lastModifiedBy>Casper</cp:lastModifiedBy>
  <cp:revision>9</cp:revision>
  <dcterms:created xsi:type="dcterms:W3CDTF">2020-05-02T12:12:42Z</dcterms:created>
  <dcterms:modified xsi:type="dcterms:W3CDTF">2020-05-05T12:29:43Z</dcterms:modified>
</cp:coreProperties>
</file>