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78" r:id="rId2"/>
    <p:sldId id="279" r:id="rId3"/>
    <p:sldId id="277" r:id="rId4"/>
    <p:sldId id="272" r:id="rId5"/>
    <p:sldId id="276" r:id="rId6"/>
    <p:sldId id="280" r:id="rId7"/>
    <p:sldId id="275" r:id="rId8"/>
    <p:sldId id="281" r:id="rId9"/>
    <p:sldId id="274" r:id="rId10"/>
    <p:sldId id="273"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ngiz" initials="C" lastIdx="0" clrIdx="0">
    <p:extLst>
      <p:ext uri="{19B8F6BF-5375-455C-9EA6-DF929625EA0E}">
        <p15:presenceInfo xmlns="" xmlns:p15="http://schemas.microsoft.com/office/powerpoint/2012/main" userId="e9cf54fa7e9b5b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91" autoAdjust="0"/>
  </p:normalViewPr>
  <p:slideViewPr>
    <p:cSldViewPr snapToGrid="0">
      <p:cViewPr varScale="1">
        <p:scale>
          <a:sx n="91" d="100"/>
          <a:sy n="91" d="100"/>
        </p:scale>
        <p:origin x="-50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229C4-BF0F-4253-B0B1-E9D22E930B55}" type="datetimeFigureOut">
              <a:rPr lang="tr-TR" smtClean="0"/>
              <a:pPr/>
              <a:t>02.11.2018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574E06-8822-4701-805B-8C30F9C2788A}" type="slidenum">
              <a:rPr lang="tr-TR" smtClean="0"/>
              <a:pPr/>
              <a:t>‹#›</a:t>
            </a:fld>
            <a:endParaRPr lang="tr-TR"/>
          </a:p>
        </p:txBody>
      </p:sp>
    </p:spTree>
    <p:extLst>
      <p:ext uri="{BB962C8B-B14F-4D97-AF65-F5344CB8AC3E}">
        <p14:creationId xmlns="" xmlns:p14="http://schemas.microsoft.com/office/powerpoint/2010/main" val="3193799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656716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932084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9550400" y="274639"/>
            <a:ext cx="22352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324144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1040067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300205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82754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75707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468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411182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14819240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extLst>
      <p:ext uri="{BB962C8B-B14F-4D97-AF65-F5344CB8AC3E}">
        <p14:creationId xmlns="" xmlns:p14="http://schemas.microsoft.com/office/powerpoint/2010/main" val="103223414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603373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a:bodyPr>
          <a:lstStyle/>
          <a:p>
            <a:pPr marL="45720" indent="0" algn="just">
              <a:buNone/>
            </a:pPr>
            <a:r>
              <a:rPr lang="tr-TR" b="1" dirty="0">
                <a:latin typeface="Calibri" panose="020F0502020204030204" pitchFamily="34" charset="0"/>
              </a:rPr>
              <a:t>İYUK, md. 20</a:t>
            </a:r>
            <a:r>
              <a:rPr lang="tr-TR" b="1" dirty="0" smtClean="0">
                <a:latin typeface="Calibri" panose="020F0502020204030204" pitchFamily="34" charset="0"/>
              </a:rPr>
              <a:t>/</a:t>
            </a:r>
          </a:p>
          <a:p>
            <a:pPr marL="45720" indent="0" algn="just">
              <a:buNone/>
            </a:pPr>
            <a:r>
              <a:rPr lang="tr-TR" b="1" dirty="0" smtClean="0">
                <a:latin typeface="Calibri" panose="020F0502020204030204" pitchFamily="34" charset="0"/>
              </a:rPr>
              <a:t>“1</a:t>
            </a:r>
            <a:r>
              <a:rPr lang="tr-TR" dirty="0" smtClean="0">
                <a:latin typeface="Calibri" panose="020F0502020204030204" pitchFamily="34" charset="0"/>
              </a:rPr>
              <a:t>. </a:t>
            </a:r>
            <a:r>
              <a:rPr lang="tr-TR" i="1" dirty="0">
                <a:latin typeface="Calibri" panose="020F0502020204030204" pitchFamily="34" charset="0"/>
              </a:rPr>
              <a:t>Danıştay, bölge idare mahkemeleri ile idare ve vergi mahkemeleri, bakmakta oldukları davalara ait her türlü incelemeyi </a:t>
            </a:r>
            <a:r>
              <a:rPr lang="tr-TR" b="1" i="1" dirty="0">
                <a:latin typeface="Calibri" panose="020F0502020204030204" pitchFamily="34" charset="0"/>
              </a:rPr>
              <a:t>kendiliğinden</a:t>
            </a:r>
            <a:r>
              <a:rPr lang="tr-TR" i="1" dirty="0">
                <a:latin typeface="Calibri" panose="020F0502020204030204" pitchFamily="34" charset="0"/>
              </a:rPr>
              <a:t> yapar. Mahkemeler belirlenen süre içinde lüzum gördükleri evrakın gönderilmesini ve her türlü bilgilerin verilmesini taraflardan ve ilgili diğer yerlerden isteyebilirler. Bu husustaki kararların, ilgililerce, süresi içinde yerine getirilmesi mecburidir. Haklı sebeplerin bulunması halinde bu süre, bir defaya mahsus olmak üzere uzatılabilir. </a:t>
            </a:r>
          </a:p>
          <a:p>
            <a:pPr marL="45720" indent="0" algn="just">
              <a:buNone/>
            </a:pPr>
            <a:r>
              <a:rPr lang="tr-TR" b="1" i="1" dirty="0">
                <a:latin typeface="Calibri" panose="020F0502020204030204" pitchFamily="34" charset="0"/>
              </a:rPr>
              <a:t>2. </a:t>
            </a:r>
            <a:r>
              <a:rPr lang="tr-TR" i="1" dirty="0">
                <a:latin typeface="Calibri" panose="020F0502020204030204" pitchFamily="34" charset="0"/>
              </a:rPr>
              <a:t>Taraflardan biri ara kararının icaplarını yerine getirmediği takdirde, bu durumun verilecek karar üzerindeki etkisi mahkemece önceden takdir edilir ve ara kararında bu husus ayrıca belirtilir. </a:t>
            </a:r>
          </a:p>
          <a:p>
            <a:pPr marL="45720" indent="0" algn="just">
              <a:buNone/>
            </a:pPr>
            <a:r>
              <a:rPr lang="tr-TR" b="1" i="1" dirty="0">
                <a:latin typeface="Calibri" panose="020F0502020204030204" pitchFamily="34" charset="0"/>
              </a:rPr>
              <a:t>3. </a:t>
            </a:r>
            <a:r>
              <a:rPr lang="tr-TR" i="1" dirty="0">
                <a:latin typeface="Calibri" panose="020F0502020204030204" pitchFamily="34" charset="0"/>
              </a:rPr>
              <a:t>Ancak, istenen bilgi ve belgeler </a:t>
            </a:r>
            <a:r>
              <a:rPr lang="tr-TR" b="1" i="1" dirty="0">
                <a:latin typeface="Calibri" panose="020F0502020204030204" pitchFamily="34" charset="0"/>
              </a:rPr>
              <a:t>Devletin güvenliğine veya yüksek menfaatlerine veya Devletin güvenliği ve yüksek menfaatleriyle birlikte yabancı devletlere de ilişkin ise</a:t>
            </a:r>
            <a:r>
              <a:rPr lang="tr-TR" i="1" dirty="0">
                <a:latin typeface="Calibri" panose="020F0502020204030204" pitchFamily="34" charset="0"/>
              </a:rPr>
              <a:t>, </a:t>
            </a:r>
            <a:r>
              <a:rPr lang="tr-TR" b="1" i="1" dirty="0">
                <a:latin typeface="Calibri" panose="020F0502020204030204" pitchFamily="34" charset="0"/>
              </a:rPr>
              <a:t>Başbakan veya ilgili bakan, gerekçesini bildirmek suretiyle, söz konusu bilgi ve belgeleri vermeyebilir. Verilmeyen bilgi ve belgelere dayanılarak ileri sürülen savunmaya göre karar verilemez. </a:t>
            </a:r>
            <a:r>
              <a:rPr lang="tr-TR" b="1" i="1" dirty="0" smtClean="0">
                <a:latin typeface="Calibri" panose="020F0502020204030204" pitchFamily="34" charset="0"/>
              </a:rPr>
              <a:t>“</a:t>
            </a:r>
            <a:endParaRPr lang="tr-TR" b="1" i="1"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DOSYALARIN İNCELENMESİ</a:t>
            </a:r>
          </a:p>
        </p:txBody>
      </p:sp>
    </p:spTree>
    <p:extLst>
      <p:ext uri="{BB962C8B-B14F-4D97-AF65-F5344CB8AC3E}">
        <p14:creationId xmlns="" xmlns:p14="http://schemas.microsoft.com/office/powerpoint/2010/main" val="2210414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fontScale="70000" lnSpcReduction="20000"/>
          </a:bodyPr>
          <a:lstStyle/>
          <a:p>
            <a:pPr marL="45720" indent="0" algn="just">
              <a:buNone/>
            </a:pPr>
            <a:r>
              <a:rPr lang="tr-TR" b="1" dirty="0">
                <a:latin typeface="Calibri" panose="020F0502020204030204" pitchFamily="34" charset="0"/>
              </a:rPr>
              <a:t>1. </a:t>
            </a:r>
            <a:r>
              <a:rPr lang="tr-TR" dirty="0">
                <a:latin typeface="Calibri" panose="020F0502020204030204" pitchFamily="34" charset="0"/>
              </a:rPr>
              <a:t>Millî Eğitim Bakanlığı ile Ölçme, Seçme ve Yerleştirme Merkezi tarafından yapılan merkezî ve ortak sınavlar, bu sınavlara ilişkin iş ve işlemler ile sınav sonuçları hakkında açılan davalara ilişkin yargılama usulünde: </a:t>
            </a:r>
          </a:p>
          <a:p>
            <a:pPr marL="45720" indent="0" algn="just">
              <a:buNone/>
            </a:pPr>
            <a:r>
              <a:rPr lang="tr-TR" dirty="0">
                <a:latin typeface="Calibri" panose="020F0502020204030204" pitchFamily="34" charset="0"/>
              </a:rPr>
              <a:t>a) Dava açma süresi on gündür. </a:t>
            </a:r>
          </a:p>
          <a:p>
            <a:pPr marL="45720" indent="0" algn="just">
              <a:buNone/>
            </a:pPr>
            <a:r>
              <a:rPr lang="tr-TR" dirty="0">
                <a:latin typeface="Calibri" panose="020F0502020204030204" pitchFamily="34" charset="0"/>
              </a:rPr>
              <a:t>b) Bu Kanunun 11 inci maddesi hükümleri uygulanmaz. </a:t>
            </a:r>
          </a:p>
          <a:p>
            <a:pPr marL="45720" indent="0" algn="just">
              <a:buNone/>
            </a:pPr>
            <a:r>
              <a:rPr lang="tr-TR" dirty="0">
                <a:latin typeface="Calibri" panose="020F0502020204030204" pitchFamily="34" charset="0"/>
              </a:rPr>
              <a:t>c) Yedi gün içinde ilk inceleme yapılır ve dava dilekçesi ile ekleri tebliğe çıkarılır. </a:t>
            </a:r>
          </a:p>
          <a:p>
            <a:pPr marL="45720" indent="0" algn="just">
              <a:buNone/>
            </a:pPr>
            <a:r>
              <a:rPr lang="tr-TR" dirty="0">
                <a:latin typeface="Calibri" panose="020F0502020204030204" pitchFamily="34" charset="0"/>
              </a:rPr>
              <a:t>ç) Savunma süresi dava dilekçesinin tebliğinden itibaren üç gün olup, bu süre bir defaya mahsus olmak üzere en fazla üç gün uzatılabilir. Savunmanın verilmesi veya savunma verme süresinin geçmesiyle dosya tekemmül etmiş sayılır. </a:t>
            </a:r>
          </a:p>
          <a:p>
            <a:pPr marL="45720" indent="0" algn="just">
              <a:buNone/>
            </a:pPr>
            <a:r>
              <a:rPr lang="tr-TR" dirty="0">
                <a:latin typeface="Calibri" panose="020F0502020204030204" pitchFamily="34" charset="0"/>
              </a:rPr>
              <a:t>d) Yürütmenin durdurulması talebine ilişkin olarak verilecek kararlara itiraz edilemez. </a:t>
            </a:r>
          </a:p>
          <a:p>
            <a:pPr marL="45720" indent="0" algn="just">
              <a:buNone/>
            </a:pPr>
            <a:r>
              <a:rPr lang="tr-TR" dirty="0">
                <a:latin typeface="Calibri" panose="020F0502020204030204" pitchFamily="34" charset="0"/>
              </a:rPr>
              <a:t>e) Bu davalar dosyanın tekemmülünden itibaren en geç on beş gün içinde karara bağlanır. Ara kararı verilmesi, keşif, bilirkişi incelemesi ya da duruşma yapılması gibi işlemler ivedilikle sonuçlandırılır. </a:t>
            </a:r>
          </a:p>
          <a:p>
            <a:pPr marL="45720" indent="0" algn="just">
              <a:buNone/>
            </a:pPr>
            <a:r>
              <a:rPr lang="tr-TR" dirty="0">
                <a:latin typeface="Calibri" panose="020F0502020204030204" pitchFamily="34" charset="0"/>
              </a:rPr>
              <a:t>f) Verilen nihai kararlara karşı tebliğ tarihinden itibaren beş gün içinde temyiz yoluna başvurulabilir. </a:t>
            </a:r>
          </a:p>
          <a:p>
            <a:pPr marL="45720" indent="0" algn="just">
              <a:buNone/>
            </a:pPr>
            <a:r>
              <a:rPr lang="tr-TR" dirty="0">
                <a:latin typeface="Calibri" panose="020F0502020204030204" pitchFamily="34" charset="0"/>
              </a:rPr>
              <a:t>g) Temyiz dilekçeleri üç gün içinde incelenir ve tebliğe çıkarılır. Bu Kanunun 48 inci maddesinin bu maddeye aykırı olmayan hükümleri kıyasen uygulanır. </a:t>
            </a:r>
          </a:p>
          <a:p>
            <a:pPr marL="45720" indent="0" algn="just">
              <a:buNone/>
            </a:pPr>
            <a:r>
              <a:rPr lang="tr-TR" dirty="0">
                <a:latin typeface="Calibri" panose="020F0502020204030204" pitchFamily="34" charset="0"/>
              </a:rPr>
              <a:t>ğ) Temyiz dilekçelerine cevap verme süresi beş gündür. </a:t>
            </a:r>
          </a:p>
          <a:p>
            <a:pPr marL="45720" indent="0" algn="just">
              <a:buNone/>
            </a:pPr>
            <a:r>
              <a:rPr lang="tr-TR" dirty="0">
                <a:latin typeface="Calibri" panose="020F0502020204030204" pitchFamily="34" charset="0"/>
              </a:rPr>
              <a:t>h) Danıştay evrak üzerinde yaptığı inceleme sonunda, maddi vakalar hakkında edinilen bilgiyi yeterli görürse veya temyiz sadece hukuki noktalara ilişkin ise yahut temyiz olunan karardaki maddi yanlışlıkların düzeltilmesi mümkün ise işin esası hakkında karar verir. Aksi hâlde gerekli inceleme ve tahkikatı kendisi yaparak esas hakkında yeniden karar verir. Ancak, ilk inceleme üzerine verilen kararlara karşı yapılan temyizi haklı bulduğu hâllerde kararı bozmakla birlikte dosyayı geri gönderir. Temyiz üzerine verilen kararlar kesindir. </a:t>
            </a:r>
          </a:p>
          <a:p>
            <a:pPr marL="45720" indent="0" algn="just">
              <a:buNone/>
            </a:pPr>
            <a:r>
              <a:rPr lang="tr-TR" dirty="0">
                <a:latin typeface="Calibri" panose="020F0502020204030204" pitchFamily="34" charset="0"/>
              </a:rPr>
              <a:t>ı) Temyiz istemi en geç on beş gün içinde karara bağlanır. Karar en geç yedi gün içinde tebliğe çıkarılır. </a:t>
            </a:r>
          </a:p>
          <a:p>
            <a:pPr marL="45720" indent="0" algn="just">
              <a:buNone/>
            </a:pPr>
            <a:endParaRPr lang="tr-TR" dirty="0">
              <a:latin typeface="Calibri" panose="020F0502020204030204" pitchFamily="34" charset="0"/>
            </a:endParaRPr>
          </a:p>
          <a:p>
            <a:pPr marL="45720" indent="0" algn="just">
              <a:buNone/>
            </a:pPr>
            <a:r>
              <a:rPr lang="tr-TR" b="1" dirty="0">
                <a:latin typeface="Calibri" panose="020F0502020204030204" pitchFamily="34" charset="0"/>
              </a:rPr>
              <a:t>2. </a:t>
            </a:r>
            <a:r>
              <a:rPr lang="tr-TR" dirty="0">
                <a:latin typeface="Calibri" panose="020F0502020204030204" pitchFamily="34" charset="0"/>
              </a:rPr>
              <a:t>Millî Eğitim Bakanlığı ile Ölçme, Seçme ve Yerleştirme Merkezi tarafından yapılan merkezî ve ortak sınavlar, bu sınavlara ilişkin iş ve işlemler ile sınav sonuçları hakkında açılan davalarda verilen yürütmenin durdurulması ve iptal kararları, söz konusu sınava katılan kişilerin lehine sonuç doğuracak şekilde uygulanır.</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sz="2800" dirty="0">
                <a:latin typeface="Gill Sans MT" panose="020B0502020104020203" pitchFamily="34" charset="0"/>
              </a:rPr>
              <a:t>MERKEZÎ VE ORTAK SINAVLARA İLİŞKİN YARGILAMA USULÜ (İYUK md. 20/B)</a:t>
            </a:r>
            <a:endParaRPr lang="tr-TR" dirty="0">
              <a:latin typeface="Gill Sans MT" panose="020B0502020104020203" pitchFamily="34" charset="0"/>
            </a:endParaRPr>
          </a:p>
        </p:txBody>
      </p:sp>
    </p:spTree>
    <p:extLst>
      <p:ext uri="{BB962C8B-B14F-4D97-AF65-F5344CB8AC3E}">
        <p14:creationId xmlns="" xmlns:p14="http://schemas.microsoft.com/office/powerpoint/2010/main" val="4060521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1"/>
            <a:ext cx="11210524" cy="4966542"/>
          </a:xfrm>
        </p:spPr>
        <p:txBody>
          <a:bodyPr/>
          <a:lstStyle/>
          <a:p>
            <a:pPr marL="45720" indent="0" algn="just">
              <a:buNone/>
            </a:pPr>
            <a:r>
              <a:rPr lang="tr-TR" sz="2400" b="1" dirty="0">
                <a:latin typeface="Calibri" panose="020F0502020204030204" pitchFamily="34" charset="0"/>
              </a:rPr>
              <a:t>İYUK, md. 31/1. </a:t>
            </a:r>
            <a:r>
              <a:rPr lang="tr-TR" sz="2400" i="1" dirty="0">
                <a:latin typeface="Calibri" panose="020F0502020204030204" pitchFamily="34" charset="0"/>
              </a:rPr>
              <a:t>Bu Kanunda hüküm bulunmayan hususlarda; hâkimin davaya bakmaktan memnuiyeti ve reddi, ehliyet, üçüncü şahısların davaya katılması, davanın ihbarı, tarafların vekilleri, feragat ve kabul, teminat, mukabil dava, bilirkişi, keşif, delillerin tespiti, yargılama giderleri, adli yardım hallerinde ve duruşma sırasında tarafların mahkemenin </a:t>
            </a:r>
            <a:r>
              <a:rPr lang="tr-TR" sz="2400" i="1" dirty="0" err="1">
                <a:latin typeface="Calibri" panose="020F0502020204030204" pitchFamily="34" charset="0"/>
              </a:rPr>
              <a:t>sukünunu</a:t>
            </a:r>
            <a:r>
              <a:rPr lang="tr-TR" sz="2400" i="1" dirty="0">
                <a:latin typeface="Calibri" panose="020F0502020204030204" pitchFamily="34" charset="0"/>
              </a:rPr>
              <a:t> ve inzibatını bozacak hareketlerine karşı yapılacak işlemler ile elektronik işlemlerde Hukuk Usulü Muhakemeleri Kanunu hükümleri uygulanır. Ancak, davanın ihbarı ve bilirkişi seçimi Danıştay, mahkeme veya hâkim tarafından re ‘sen yapılır. </a:t>
            </a:r>
          </a:p>
          <a:p>
            <a:pPr marL="45720" indent="0" algn="just">
              <a:buNone/>
            </a:pPr>
            <a:r>
              <a:rPr lang="tr-TR" sz="2400" b="1" i="1" dirty="0">
                <a:latin typeface="Calibri" panose="020F0502020204030204" pitchFamily="34" charset="0"/>
              </a:rPr>
              <a:t>2. </a:t>
            </a:r>
            <a:r>
              <a:rPr lang="tr-TR" sz="2400" i="1" dirty="0">
                <a:latin typeface="Calibri" panose="020F0502020204030204" pitchFamily="34" charset="0"/>
              </a:rPr>
              <a:t>Bu Kanun ve yukarıdaki fıkra uyarınca Hukuk Usulü Muhakemeleri Kanununa atıfta bulunulan haller saklı kalmak üzere, vergi uyuşmazlıklarının çözümünde Vergi Usul Kanununun ilgili hükümleri uygulanır.</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HUKUK USULÜ MUHAKEMELERİ KANUNU İLE VERGİ USUL KANUNUNUN UYGULANACAĞI HALLER </a:t>
            </a:r>
          </a:p>
        </p:txBody>
      </p:sp>
    </p:spTree>
    <p:extLst>
      <p:ext uri="{BB962C8B-B14F-4D97-AF65-F5344CB8AC3E}">
        <p14:creationId xmlns="" xmlns:p14="http://schemas.microsoft.com/office/powerpoint/2010/main" val="434239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endParaRPr lang="tr-TR" dirty="0" smtClean="0"/>
          </a:p>
          <a:p>
            <a:pPr>
              <a:buNone/>
            </a:pPr>
            <a:r>
              <a:rPr lang="tr-TR" b="1" dirty="0" smtClean="0">
                <a:latin typeface="Calibri" panose="020F0502020204030204" pitchFamily="34" charset="0"/>
              </a:rPr>
              <a:t>İYUK, md. 20/</a:t>
            </a:r>
          </a:p>
          <a:p>
            <a:endParaRPr lang="tr-TR" dirty="0" smtClean="0"/>
          </a:p>
          <a:p>
            <a:pPr marL="45720" indent="0" algn="just">
              <a:buNone/>
            </a:pPr>
            <a:r>
              <a:rPr lang="tr-TR" b="1" i="1" dirty="0" smtClean="0">
                <a:latin typeface="Calibri" panose="020F0502020204030204" pitchFamily="34" charset="0"/>
              </a:rPr>
              <a:t>“4</a:t>
            </a:r>
            <a:r>
              <a:rPr lang="tr-TR" b="1" i="1" dirty="0" smtClean="0">
                <a:latin typeface="Calibri" panose="020F0502020204030204" pitchFamily="34" charset="0"/>
              </a:rPr>
              <a:t>. (Mülga: 10/6/1994- 4001/10 md.) </a:t>
            </a:r>
          </a:p>
          <a:p>
            <a:pPr marL="45720" indent="0" algn="just">
              <a:buNone/>
            </a:pPr>
            <a:r>
              <a:rPr lang="tr-TR" b="1" i="1" dirty="0" smtClean="0">
                <a:latin typeface="Calibri" panose="020F0502020204030204" pitchFamily="34" charset="0"/>
              </a:rPr>
              <a:t>5. </a:t>
            </a:r>
            <a:r>
              <a:rPr lang="tr-TR" i="1" dirty="0" smtClean="0">
                <a:latin typeface="Calibri" panose="020F0502020204030204" pitchFamily="34" charset="0"/>
              </a:rPr>
              <a:t>Danıştay, bölge idare, idare ve vergi mahkemelerinde dosyalar, bu Kanun ve diğer kanunlarda belirtilen öncelik veya ivedilik durumları ile Danıştay için Başkanlar Kurulunca; diğer mahkemeler için Hakimler ve Savcılar Yüksek Kurulunca konu itibariyle tespit edilip Resmi Gazete'de ilan edilecek öncelikli işler göz önünde bulundurulmak suretiyle geliş tarihlerine göre incelenir ve tekemmül ettikleri sıra dahilinde bir karara bağlanır. Bunların dışında kalan dosyalar ise tekemmül ettikleri sıraya göre ve tekemmül tarihinden itibaren en geç altı ay içinde sonuçlandırılır. </a:t>
            </a:r>
          </a:p>
          <a:p>
            <a:pPr marL="45720" indent="0" algn="just">
              <a:buNone/>
            </a:pPr>
            <a:r>
              <a:rPr lang="tr-TR" b="1" i="1" dirty="0" smtClean="0">
                <a:latin typeface="Calibri" panose="020F0502020204030204" pitchFamily="34" charset="0"/>
              </a:rPr>
              <a:t>6. </a:t>
            </a:r>
            <a:r>
              <a:rPr lang="tr-TR" i="1" dirty="0" smtClean="0">
                <a:latin typeface="Calibri" panose="020F0502020204030204" pitchFamily="34" charset="0"/>
              </a:rPr>
              <a:t>İdare ve vergi mahkemelerinde heyet halinde görülen davalarda, birinci fıkrada belirtilen bilgi ve belgelerin istenmesine ve ek süre verilmesine ilişkin ara kararları, mahkeme başkanı veya dosyanın havale edildiği üye tarafından da verilebilir.”</a:t>
            </a:r>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DOSYALARIN İNCELENMESİ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1"/>
            <a:ext cx="11210524" cy="4936562"/>
          </a:xfrm>
        </p:spPr>
        <p:txBody>
          <a:bodyPr/>
          <a:lstStyle/>
          <a:p>
            <a:pPr algn="just"/>
            <a:r>
              <a:rPr lang="tr-TR" dirty="0">
                <a:latin typeface="Calibri" panose="020F0502020204030204" pitchFamily="34" charset="0"/>
              </a:rPr>
              <a:t>1. fıkrada ifade edilen şey </a:t>
            </a:r>
            <a:r>
              <a:rPr lang="tr-TR" b="1" dirty="0" err="1">
                <a:latin typeface="Calibri" panose="020F0502020204030204" pitchFamily="34" charset="0"/>
              </a:rPr>
              <a:t>Re’sen</a:t>
            </a:r>
            <a:r>
              <a:rPr lang="tr-TR" b="1" dirty="0">
                <a:latin typeface="Calibri" panose="020F0502020204030204" pitchFamily="34" charset="0"/>
              </a:rPr>
              <a:t> tahkik </a:t>
            </a:r>
            <a:r>
              <a:rPr lang="tr-TR" dirty="0">
                <a:latin typeface="Calibri" panose="020F0502020204030204" pitchFamily="34" charset="0"/>
              </a:rPr>
              <a:t>ilkesidir. Mahkemeler bakmakta oldukları davalara ait her türlü incelemeyi kendiliğinden yapar. Mahkemeler belirlenen süre içinde lüzum gördükleri evrakın gönderilmesini ve her türlü bilgilerin verilmesini taraflardan ve ilgili diğer yerlerden isteyebilirler.</a:t>
            </a:r>
          </a:p>
          <a:p>
            <a:pPr algn="just"/>
            <a:r>
              <a:rPr lang="tr-TR" dirty="0">
                <a:latin typeface="Calibri" panose="020F0502020204030204" pitchFamily="34" charset="0"/>
              </a:rPr>
              <a:t>2. fıkradan anlaşıldığı üzere, bilgi ve belgelerin istenmesi ara karar yoluyla olur. Bunun yerine getirilmemesinin sonucu da mahkemenin ara kararında belirtilir.</a:t>
            </a:r>
          </a:p>
          <a:p>
            <a:pPr algn="just"/>
            <a:r>
              <a:rPr lang="tr-TR" dirty="0">
                <a:latin typeface="Calibri" panose="020F0502020204030204" pitchFamily="34" charset="0"/>
              </a:rPr>
              <a:t>3. fıkraya göre bilgi ve belgeleri vermeyebilecek olan kişiler </a:t>
            </a:r>
            <a:r>
              <a:rPr lang="tr-TR" b="1" dirty="0">
                <a:latin typeface="Calibri" panose="020F0502020204030204" pitchFamily="34" charset="0"/>
              </a:rPr>
              <a:t>yalnızca</a:t>
            </a:r>
            <a:r>
              <a:rPr lang="tr-TR" dirty="0">
                <a:latin typeface="Calibri" panose="020F0502020204030204" pitchFamily="34" charset="0"/>
              </a:rPr>
              <a:t> başbakan veya bakanlardır, bunlar dışında herhangi bir idari makam devletin güvenliği ve yüksek menfaatlerini gerekçe göstererek bilgi ve belgeleri vermekten kaçınamaz.</a:t>
            </a:r>
          </a:p>
          <a:p>
            <a:pPr marL="45720" indent="0" algn="just">
              <a:buNone/>
            </a:pPr>
            <a:endParaRPr lang="tr-TR" b="1" dirty="0">
              <a:latin typeface="Calibri" panose="020F0502020204030204" pitchFamily="34" charset="0"/>
            </a:endParaRPr>
          </a:p>
          <a:p>
            <a:pPr marL="45720" indent="0" algn="just">
              <a:buNone/>
            </a:pPr>
            <a:endParaRPr lang="tr-TR" b="1" dirty="0">
              <a:latin typeface="Calibri" panose="020F0502020204030204" pitchFamily="34" charset="0"/>
            </a:endParaRPr>
          </a:p>
          <a:p>
            <a:pPr marL="45720" indent="0" algn="just">
              <a:buNone/>
            </a:pPr>
            <a:r>
              <a:rPr lang="tr-TR" b="1" dirty="0">
                <a:latin typeface="Calibri" panose="020F0502020204030204" pitchFamily="34" charset="0"/>
              </a:rPr>
              <a:t>Dosyanın tekemmül etmesi: </a:t>
            </a:r>
            <a:r>
              <a:rPr lang="tr-TR" dirty="0">
                <a:latin typeface="Calibri" panose="020F0502020204030204" pitchFamily="34" charset="0"/>
              </a:rPr>
              <a:t>Dilekçelerin teatisi safhasının tamamlanmasıdır. </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DOSYALARIN İNCELENMESİ</a:t>
            </a:r>
          </a:p>
        </p:txBody>
      </p:sp>
    </p:spTree>
    <p:extLst>
      <p:ext uri="{BB962C8B-B14F-4D97-AF65-F5344CB8AC3E}">
        <p14:creationId xmlns="" xmlns:p14="http://schemas.microsoft.com/office/powerpoint/2010/main" val="1998159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011513"/>
          </a:xfrm>
        </p:spPr>
        <p:txBody>
          <a:bodyPr>
            <a:normAutofit/>
          </a:bodyPr>
          <a:lstStyle/>
          <a:p>
            <a:pPr marL="45720" indent="0" algn="just">
              <a:buNone/>
            </a:pPr>
            <a:r>
              <a:rPr lang="tr-TR" b="1" dirty="0">
                <a:latin typeface="Calibri" panose="020F0502020204030204" pitchFamily="34" charset="0"/>
              </a:rPr>
              <a:t>1. ZAMANAŞIMI</a:t>
            </a:r>
          </a:p>
          <a:p>
            <a:pPr marL="45720" indent="0" algn="just">
              <a:buNone/>
            </a:pPr>
            <a:r>
              <a:rPr lang="tr-TR" dirty="0">
                <a:latin typeface="Calibri" panose="020F0502020204030204" pitchFamily="34" charset="0"/>
              </a:rPr>
              <a:t>Dava açılmakla birlikte, hakka dayalı zamanaşımı varsa, bu süre kesilmiş olur.</a:t>
            </a:r>
          </a:p>
          <a:p>
            <a:pPr marL="45720" indent="0" algn="just">
              <a:buNone/>
            </a:pPr>
            <a:r>
              <a:rPr lang="tr-TR" b="1" dirty="0">
                <a:latin typeface="Calibri" panose="020F0502020204030204" pitchFamily="34" charset="0"/>
              </a:rPr>
              <a:t>2. DERDESTLİK</a:t>
            </a:r>
          </a:p>
          <a:p>
            <a:pPr marL="45720" indent="0" algn="just">
              <a:buNone/>
            </a:pPr>
            <a:r>
              <a:rPr lang="tr-TR" dirty="0">
                <a:latin typeface="Calibri" panose="020F0502020204030204" pitchFamily="34" charset="0"/>
              </a:rPr>
              <a:t>Davanın açılmasıyla, dava konusu uyuşmazlık artık “dava” olarak yargı yerinde görülüyor demektir, derdest hale gelir. Konusu, tarafları ve sebepleri aynı olan bir dava başka bir yargı yerinde açılamaz. Açılırsa, derdestlik itirazında bulunulabilir.</a:t>
            </a:r>
          </a:p>
          <a:p>
            <a:pPr marL="45720" indent="0" algn="just">
              <a:buNone/>
            </a:pPr>
            <a:r>
              <a:rPr lang="tr-TR" b="1" dirty="0">
                <a:latin typeface="Calibri" panose="020F0502020204030204" pitchFamily="34" charset="0"/>
              </a:rPr>
              <a:t>3. HÜKÜM VERME ZORUNLULUĞU </a:t>
            </a:r>
          </a:p>
          <a:p>
            <a:pPr marL="45720" indent="0" algn="just">
              <a:buNone/>
            </a:pPr>
            <a:r>
              <a:rPr lang="tr-TR" b="1" dirty="0">
                <a:latin typeface="Calibri" panose="020F0502020204030204" pitchFamily="34" charset="0"/>
              </a:rPr>
              <a:t>AY, md. 36/2</a:t>
            </a:r>
            <a:r>
              <a:rPr lang="tr-TR" dirty="0">
                <a:latin typeface="Calibri" panose="020F0502020204030204" pitchFamily="34" charset="0"/>
              </a:rPr>
              <a:t>: “Hiçbir mahkeme, görev ve yetkisi içindeki davaya bakmaktan kaçınamaz.”</a:t>
            </a:r>
          </a:p>
          <a:p>
            <a:pPr marL="45720" indent="0" algn="just">
              <a:buNone/>
            </a:pPr>
            <a:r>
              <a:rPr lang="tr-TR" dirty="0">
                <a:latin typeface="Calibri" panose="020F0502020204030204" pitchFamily="34" charset="0"/>
              </a:rPr>
              <a:t>Bir dava açıldıysa yargı yeri hüküm vermek zorundadır. Yürütmenin durdurulması talebi varsa: ya yürütmeyi durdurma kararı vermeli ya da reddetmelidir. İptal talebi varsa: ya iptal etmeli ya da reddetmelidir. Tam yargı davalarında: ya tazminata karar vermeli ya da reddetmelidir.</a:t>
            </a:r>
          </a:p>
          <a:p>
            <a:pPr marL="45720" indent="0" algn="just">
              <a:buNone/>
            </a:pPr>
            <a:r>
              <a:rPr lang="tr-TR" b="1" dirty="0">
                <a:latin typeface="Calibri" panose="020F0502020204030204" pitchFamily="34" charset="0"/>
              </a:rPr>
              <a:t>ARAŞTIRINIZ</a:t>
            </a:r>
            <a:r>
              <a:rPr lang="tr-TR" dirty="0">
                <a:latin typeface="Calibri" panose="020F0502020204030204" pitchFamily="34" charset="0"/>
              </a:rPr>
              <a:t>: Yargılama usulünde yer almayan ancak yargı yerlerince verilen başka tür kararlar var mıdır?</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AÇILMASININ SONUÇLARI</a:t>
            </a:r>
          </a:p>
        </p:txBody>
      </p:sp>
    </p:spTree>
    <p:extLst>
      <p:ext uri="{BB962C8B-B14F-4D97-AF65-F5344CB8AC3E}">
        <p14:creationId xmlns="" xmlns:p14="http://schemas.microsoft.com/office/powerpoint/2010/main" val="3341081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a:bodyPr>
          <a:lstStyle/>
          <a:p>
            <a:pPr marL="45720" indent="0" algn="just">
              <a:buNone/>
            </a:pPr>
            <a:endParaRPr lang="tr-TR" b="1" dirty="0">
              <a:latin typeface="Calibri" panose="020F0502020204030204" pitchFamily="34" charset="0"/>
            </a:endParaRPr>
          </a:p>
          <a:p>
            <a:pPr algn="just"/>
            <a:r>
              <a:rPr lang="tr-TR" dirty="0">
                <a:latin typeface="Calibri" panose="020F0502020204030204" pitchFamily="34" charset="0"/>
              </a:rPr>
              <a:t>İdari yargıda iddia ve savunmanın genişletilmesi yasağı geçerlidir. Kural olarak tarafların iddia ve savunmaları dava dilekçesi ve cevaplarla sınırlıdır. </a:t>
            </a:r>
            <a:r>
              <a:rPr lang="tr-TR" b="1" dirty="0">
                <a:latin typeface="Calibri" panose="020F0502020204030204" pitchFamily="34" charset="0"/>
              </a:rPr>
              <a:t>İYUK, md. 16/4’e </a:t>
            </a:r>
            <a:r>
              <a:rPr lang="tr-TR" dirty="0">
                <a:latin typeface="Calibri" panose="020F0502020204030204" pitchFamily="34" charset="0"/>
              </a:rPr>
              <a:t>göre “</a:t>
            </a:r>
            <a:r>
              <a:rPr lang="tr-TR" i="1" dirty="0">
                <a:latin typeface="Calibri" panose="020F0502020204030204" pitchFamily="34" charset="0"/>
              </a:rPr>
              <a:t>taraflar, sürenin geçmesinden sonra verecekleri savunmalara veya ikinci dilekçelere dayanarak hak iddia edemezler.” </a:t>
            </a:r>
            <a:r>
              <a:rPr lang="tr-TR" dirty="0">
                <a:latin typeface="Calibri" panose="020F0502020204030204" pitchFamily="34" charset="0"/>
              </a:rPr>
              <a:t>Dilekçe ret kararı üzerine yeniden verilen dilekçede de talep değiştirilemez. </a:t>
            </a:r>
          </a:p>
          <a:p>
            <a:pPr algn="just"/>
            <a:r>
              <a:rPr lang="tr-TR" dirty="0">
                <a:latin typeface="Calibri" panose="020F0502020204030204" pitchFamily="34" charset="0"/>
              </a:rPr>
              <a:t>Sadece </a:t>
            </a:r>
            <a:r>
              <a:rPr lang="tr-TR" b="1" dirty="0">
                <a:latin typeface="Calibri" panose="020F0502020204030204" pitchFamily="34" charset="0"/>
              </a:rPr>
              <a:t>İYUK, md. 21/1 </a:t>
            </a:r>
            <a:r>
              <a:rPr lang="tr-TR" dirty="0">
                <a:latin typeface="Calibri" panose="020F0502020204030204" pitchFamily="34" charset="0"/>
              </a:rPr>
              <a:t>uyarınca “</a:t>
            </a:r>
            <a:r>
              <a:rPr lang="tr-TR" i="1" dirty="0">
                <a:latin typeface="Calibri" panose="020F0502020204030204" pitchFamily="34" charset="0"/>
              </a:rPr>
              <a:t>Dilekçeler ve savunmalarla birlikte verilmeyen belgeler, bunların vaktinde ibraz edilmelerine imkân bulunmadığına mahkemece kanaat getirilirse, kabul ve diğer tarafa tebliğ edilir. Bu belgeler duruşmada ibraz edilir ve diğer taraf cevabını hemen verebileceğini beyan eder veya cevap vermeye lüzum görmezse, ayrıca tebliğ edilmez.”</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
            </a:r>
            <a:br>
              <a:rPr lang="tr-TR" dirty="0">
                <a:latin typeface="Gill Sans MT" panose="020B0502020104020203" pitchFamily="34" charset="0"/>
              </a:rPr>
            </a:br>
            <a:r>
              <a:rPr lang="tr-TR" dirty="0">
                <a:latin typeface="Gill Sans MT" panose="020B0502020104020203" pitchFamily="34" charset="0"/>
              </a:rPr>
              <a:t>DAVA AÇILMASININ SONUÇLARI</a:t>
            </a:r>
            <a:br>
              <a:rPr lang="tr-TR" dirty="0">
                <a:latin typeface="Gill Sans MT" panose="020B0502020104020203" pitchFamily="34" charset="0"/>
              </a:rPr>
            </a:br>
            <a:r>
              <a:rPr lang="tr-TR" sz="2800" dirty="0" smtClean="0">
                <a:latin typeface="Gill Sans MT" panose="020B0502020104020203" pitchFamily="34" charset="0"/>
              </a:rPr>
              <a:t>İDDİA </a:t>
            </a:r>
            <a:r>
              <a:rPr lang="tr-TR" sz="2800" dirty="0">
                <a:latin typeface="Gill Sans MT" panose="020B0502020104020203" pitchFamily="34" charset="0"/>
              </a:rPr>
              <a:t>VE SAVUNMANIN GENİŞLETİLMESİ YASAĞI</a:t>
            </a:r>
            <a:r>
              <a:rPr lang="tr-TR" dirty="0">
                <a:latin typeface="Gill Sans MT" panose="020B0502020104020203" pitchFamily="34" charset="0"/>
              </a:rPr>
              <a:t/>
            </a:r>
            <a:br>
              <a:rPr lang="tr-TR" dirty="0">
                <a:latin typeface="Gill Sans MT" panose="020B0502020104020203" pitchFamily="34" charset="0"/>
              </a:rPr>
            </a:br>
            <a:endParaRPr lang="tr-TR" dirty="0">
              <a:latin typeface="Gill Sans MT" panose="020B0502020104020203" pitchFamily="34" charset="0"/>
            </a:endParaRPr>
          </a:p>
        </p:txBody>
      </p:sp>
    </p:spTree>
    <p:extLst>
      <p:ext uri="{BB962C8B-B14F-4D97-AF65-F5344CB8AC3E}">
        <p14:creationId xmlns="" xmlns:p14="http://schemas.microsoft.com/office/powerpoint/2010/main" val="3450867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r>
              <a:rPr lang="tr-TR" dirty="0" smtClean="0">
                <a:latin typeface="Calibri" panose="020F0502020204030204" pitchFamily="34" charset="0"/>
              </a:rPr>
              <a:t>İddia ve savunmanın genişletilmesi yasağı idari yargıda sınırlı bir biçimde uygulanır. </a:t>
            </a:r>
            <a:r>
              <a:rPr lang="tr-TR" dirty="0" err="1" smtClean="0">
                <a:latin typeface="Calibri" panose="020F0502020204030204" pitchFamily="34" charset="0"/>
              </a:rPr>
              <a:t>Re’sen</a:t>
            </a:r>
            <a:r>
              <a:rPr lang="tr-TR" dirty="0" smtClean="0">
                <a:latin typeface="Calibri" panose="020F0502020204030204" pitchFamily="34" charset="0"/>
              </a:rPr>
              <a:t> tahkik ilkesi gereği idari yargı yeri kendiliğinden her türlü araştırmayı yaparak davanın tarafları veya üçüncü kişilerden bilgi ve belge isteyebilir. Bunun yanında idari yargıda </a:t>
            </a:r>
            <a:r>
              <a:rPr lang="tr-TR" b="1" dirty="0" smtClean="0">
                <a:latin typeface="Calibri" panose="020F0502020204030204" pitchFamily="34" charset="0"/>
              </a:rPr>
              <a:t>“sebep ikamesi” </a:t>
            </a:r>
            <a:r>
              <a:rPr lang="tr-TR" dirty="0" smtClean="0">
                <a:latin typeface="Calibri" panose="020F0502020204030204" pitchFamily="34" charset="0"/>
              </a:rPr>
              <a:t>yönteminin uygulandığı da görülmektedir. Zaman zaman idari yargı yerleri, idare tarafından dava dilekçesinde ileri sürülmeyen ancak dava aşamasında ileri sürülen veya mahkemenin </a:t>
            </a:r>
            <a:r>
              <a:rPr lang="tr-TR" dirty="0" err="1" smtClean="0">
                <a:latin typeface="Calibri" panose="020F0502020204030204" pitchFamily="34" charset="0"/>
              </a:rPr>
              <a:t>re’sen</a:t>
            </a:r>
            <a:r>
              <a:rPr lang="tr-TR" dirty="0" smtClean="0">
                <a:latin typeface="Calibri" panose="020F0502020204030204" pitchFamily="34" charset="0"/>
              </a:rPr>
              <a:t> tespit ettiği bir sebebe dayanarak dava konusu işlemi hukuka uygun bulmaktadır. Benzer şekilde, davacının dava dilekçesinde ileri sürmediği ancak dava aşamasında ileri sürdüğü veya mahkemenin </a:t>
            </a:r>
            <a:r>
              <a:rPr lang="tr-TR" dirty="0" err="1" smtClean="0">
                <a:latin typeface="Calibri" panose="020F0502020204030204" pitchFamily="34" charset="0"/>
              </a:rPr>
              <a:t>re’sen</a:t>
            </a:r>
            <a:r>
              <a:rPr lang="tr-TR" dirty="0" smtClean="0">
                <a:latin typeface="Calibri" panose="020F0502020204030204" pitchFamily="34" charset="0"/>
              </a:rPr>
              <a:t> tespit ettiği bir hukuka aykırılık gerekçesine dayanarak da iptal kararı verilebilmektedir. </a:t>
            </a:r>
          </a:p>
          <a:p>
            <a:pPr>
              <a:buNone/>
            </a:pPr>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DAVA AÇILMASININ SONUÇLARI</a:t>
            </a:r>
            <a:br>
              <a:rPr lang="tr-TR" dirty="0" smtClean="0">
                <a:solidFill>
                  <a:prstClr val="white"/>
                </a:solidFill>
                <a:latin typeface="Gill Sans MT" panose="020B0502020104020203" pitchFamily="34" charset="0"/>
              </a:rPr>
            </a:br>
            <a:r>
              <a:rPr lang="tr-TR" sz="2800" dirty="0" smtClean="0">
                <a:solidFill>
                  <a:prstClr val="white"/>
                </a:solidFill>
                <a:latin typeface="Gill Sans MT" panose="020B0502020104020203" pitchFamily="34" charset="0"/>
              </a:rPr>
              <a:t>İDDİA VE SAVUNMANIN GENİŞLETİLMESİ YASAĞI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603948"/>
            <a:ext cx="11210524" cy="5254053"/>
          </a:xfrm>
        </p:spPr>
        <p:txBody>
          <a:bodyPr>
            <a:normAutofit/>
          </a:bodyPr>
          <a:lstStyle/>
          <a:p>
            <a:pPr marL="45720" indent="0" algn="just">
              <a:buNone/>
            </a:pPr>
            <a:endParaRPr lang="tr-TR" i="1" dirty="0" smtClean="0">
              <a:latin typeface="Calibri" panose="020F0502020204030204" pitchFamily="34" charset="0"/>
            </a:endParaRPr>
          </a:p>
          <a:p>
            <a:pPr marL="45720" indent="0" algn="just">
              <a:buNone/>
            </a:pPr>
            <a:r>
              <a:rPr lang="tr-TR" i="1" dirty="0" smtClean="0">
                <a:latin typeface="Calibri" panose="020F0502020204030204" pitchFamily="34" charset="0"/>
              </a:rPr>
              <a:t>“… </a:t>
            </a:r>
            <a:r>
              <a:rPr lang="tr-TR" i="1" dirty="0">
                <a:latin typeface="Calibri" panose="020F0502020204030204" pitchFamily="34" charset="0"/>
              </a:rPr>
              <a:t>İdari yargı yerlerince sebep ikamesi yapılması durumunda çelişmeli yargılama ilkesi çerçevesinde yeni durumun taraflara bildirmek suretiyle görüş ve itirazların alınarak yeterli tartışma olanağının tanınması yahut ilk derece mahkemesince karar aşamasında sebep ikamesi yapılmış ise karara karşı taraflara etkili ve sonuç alabilecek kanun yollarına başvuru yapma imkanı verilerek yeni sebebe ilişkin yeterli itirazların sunulmasının sağlanması ve bu yeni sebebe karşı tarafların ileri sürdüğü uyuşmazlığın sonucuna etkili iddiaların temyiz merciince değerlendirilmesi durumunda çelişmeli yargılama ilkesinin gerekleri yerine getirilebilecektir… Sonuç olarak, İlk Derece Mahkemesi kararında yapılan sebep ikamesine yönelik başvurucunun etkili ve sonuç almaya yönelik itirazlarını temyiz ve karar düzeltme aşamalarında sunmasına karşın, bu konu hakkında bir değerlendirme yapmaksızın kanun yolu incelemelerinin reddedilmesi nedeniyle başvuruya konu olayda çelişmeli yargılama ilkesinin ihlal edildiği anlaşılmaktadır.”</a:t>
            </a:r>
          </a:p>
          <a:p>
            <a:endParaRPr lang="tr-TR" dirty="0" smtClean="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AÇILMASININ SONUÇLARI</a:t>
            </a:r>
            <a:br>
              <a:rPr lang="tr-TR" dirty="0">
                <a:latin typeface="Gill Sans MT" panose="020B0502020104020203" pitchFamily="34" charset="0"/>
              </a:rPr>
            </a:br>
            <a:r>
              <a:rPr lang="tr-TR" sz="2400" dirty="0" smtClean="0">
                <a:latin typeface="Gill Sans MT" panose="020B0502020104020203" pitchFamily="34" charset="0"/>
              </a:rPr>
              <a:t> İDDİA </a:t>
            </a:r>
            <a:r>
              <a:rPr lang="tr-TR" sz="2400" dirty="0">
                <a:latin typeface="Gill Sans MT" panose="020B0502020104020203" pitchFamily="34" charset="0"/>
              </a:rPr>
              <a:t>VE SAVUNMANIN GENİŞLETİLMESİ YASAĞI</a:t>
            </a:r>
            <a:br>
              <a:rPr lang="tr-TR" sz="2400" dirty="0">
                <a:latin typeface="Gill Sans MT" panose="020B0502020104020203" pitchFamily="34" charset="0"/>
              </a:rPr>
            </a:br>
            <a:r>
              <a:rPr lang="tr-TR" sz="2400" cap="none" dirty="0">
                <a:latin typeface="Gill Sans MT" panose="020B0502020104020203" pitchFamily="34" charset="0"/>
              </a:rPr>
              <a:t>Anayasa Mahkemesinin 2013-1989 Başvuru Numaralı Kararından:</a:t>
            </a:r>
            <a:endParaRPr lang="tr-TR" dirty="0">
              <a:latin typeface="Gill Sans MT" panose="020B0502020104020203" pitchFamily="34" charset="0"/>
            </a:endParaRPr>
          </a:p>
        </p:txBody>
      </p:sp>
    </p:spTree>
    <p:extLst>
      <p:ext uri="{BB962C8B-B14F-4D97-AF65-F5344CB8AC3E}">
        <p14:creationId xmlns="" xmlns:p14="http://schemas.microsoft.com/office/powerpoint/2010/main" val="1762907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endParaRPr lang="tr-TR" dirty="0" smtClean="0"/>
          </a:p>
          <a:p>
            <a:pPr algn="just"/>
            <a:r>
              <a:rPr lang="tr-TR" dirty="0" smtClean="0">
                <a:latin typeface="Calibri" panose="020F0502020204030204" pitchFamily="34" charset="0"/>
              </a:rPr>
              <a:t>İptal davaları açısından bu yasak geçerli olmakla birlikte tam yargı davaları açısından </a:t>
            </a:r>
            <a:r>
              <a:rPr lang="tr-TR" b="1" dirty="0" smtClean="0">
                <a:latin typeface="Calibri" panose="020F0502020204030204" pitchFamily="34" charset="0"/>
              </a:rPr>
              <a:t>İYUK, md. 16/4</a:t>
            </a:r>
            <a:r>
              <a:rPr lang="tr-TR" dirty="0" smtClean="0">
                <a:latin typeface="Calibri" panose="020F0502020204030204" pitchFamily="34" charset="0"/>
              </a:rPr>
              <a:t>’te düzenlenen, tazminat miktarının bir defaya mahsus olarak artırılması, söz konusu yasağın istisnasını teşkil eder. Danıştay uzunca bir zamandır, işlemin uygulaması devam ettikçe zararın da artmasının söz konusu olduğu ve dolayısıyla dava açıldığı sırada hesaplanması mümkün olmayan zararlar açısından, özellikle kamu görevlilerinin statü işlemleri hakkında, miktar belirtmeksizin dava açılabileceğini kabul ediyordu. Ancak diğer tam yargı davalarında belirtilen tazminat miktarının değiştirilmesini kabul etmiyordu. 2013’te İYUK, 16. maddede yapılan değişiklikle “ıslah”, tam yargı davalarında sınırlı bir biçimde kullanılabilir hale geldi. </a:t>
            </a:r>
          </a:p>
          <a:p>
            <a:pPr algn="just"/>
            <a:r>
              <a:rPr lang="tr-TR" b="1" dirty="0" smtClean="0">
                <a:latin typeface="Calibri" panose="020F0502020204030204" pitchFamily="34" charset="0"/>
              </a:rPr>
              <a:t>İYUK, md. 16/4: </a:t>
            </a:r>
            <a:r>
              <a:rPr lang="tr-TR" dirty="0" smtClean="0">
                <a:latin typeface="Calibri" panose="020F0502020204030204" pitchFamily="34" charset="0"/>
              </a:rPr>
              <a:t>“</a:t>
            </a:r>
            <a:r>
              <a:rPr lang="tr-TR" i="1" dirty="0" smtClean="0">
                <a:latin typeface="Calibri" panose="020F0502020204030204" pitchFamily="34" charset="0"/>
              </a:rPr>
              <a:t>Taraflar, sürenin geçmesinden sonra verecekleri savunmalara veya ikinci dilekçelere dayanarak hak iddia edemezler. (Ek cümle: 11/4/2013-6459/4 md.) Ancak, tam yargı davalarında dava dilekçesinde belirtilen miktar, süre veya diğer usul kuralları gözetilmeksizin nihai karar verilinceye kadar, harcı ödenmek suretiyle bir defaya mahsus olmak üzere artırılabilir ve miktarın artırılmasına ilişkin dilekçe otuz gün içinde cevap verilmek üzere karşı tarafa tebliğ edilir.”</a:t>
            </a:r>
          </a:p>
          <a:p>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DAVA AÇILMASININ SONUÇLARI</a:t>
            </a:r>
            <a:br>
              <a:rPr lang="tr-TR" dirty="0" smtClean="0">
                <a:solidFill>
                  <a:prstClr val="white"/>
                </a:solidFill>
                <a:latin typeface="Gill Sans MT" panose="020B0502020104020203" pitchFamily="34" charset="0"/>
              </a:rPr>
            </a:br>
            <a:r>
              <a:rPr lang="tr-TR" sz="2400" dirty="0" smtClean="0">
                <a:solidFill>
                  <a:prstClr val="white"/>
                </a:solidFill>
                <a:latin typeface="Gill Sans MT" panose="020B0502020104020203" pitchFamily="34" charset="0"/>
              </a:rPr>
              <a:t> İDDİA VE SAVUNMANIN GENİŞLETİLMESİ YASAĞI</a:t>
            </a:r>
            <a:br>
              <a:rPr lang="tr-TR" sz="2400" dirty="0" smtClean="0">
                <a:solidFill>
                  <a:prstClr val="white"/>
                </a:solidFill>
                <a:latin typeface="Gill Sans MT" panose="020B0502020104020203" pitchFamily="34" charset="0"/>
              </a:rPr>
            </a:br>
            <a:r>
              <a:rPr lang="tr-TR" sz="2400" cap="none" dirty="0" smtClean="0">
                <a:solidFill>
                  <a:prstClr val="white"/>
                </a:solidFill>
                <a:latin typeface="Gill Sans MT" panose="020B0502020104020203" pitchFamily="34" charset="0"/>
              </a:rPr>
              <a:t>Anayasa Mahkemesinin 2013-1989 Başvuru Numaralı Kararından:</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633928"/>
            <a:ext cx="11210524" cy="5051685"/>
          </a:xfrm>
        </p:spPr>
        <p:txBody>
          <a:bodyPr>
            <a:normAutofit/>
          </a:bodyPr>
          <a:lstStyle/>
          <a:p>
            <a:pPr marL="45720" indent="0" algn="just">
              <a:buNone/>
            </a:pPr>
            <a:r>
              <a:rPr lang="tr-TR" sz="1100" b="1" dirty="0">
                <a:latin typeface="Calibri" panose="020F0502020204030204" pitchFamily="34" charset="0"/>
              </a:rPr>
              <a:t>1</a:t>
            </a:r>
            <a:r>
              <a:rPr lang="tr-TR" sz="1100" dirty="0">
                <a:latin typeface="Calibri" panose="020F0502020204030204" pitchFamily="34" charset="0"/>
              </a:rPr>
              <a:t>. İvedi yargılama usulü aşağıda sayılan işlemlerden doğan uyuşmazlıklar hakkında uygulanır: </a:t>
            </a:r>
          </a:p>
          <a:p>
            <a:pPr marL="45720" indent="0" algn="just">
              <a:buNone/>
            </a:pPr>
            <a:r>
              <a:rPr lang="tr-TR" sz="1100" dirty="0">
                <a:latin typeface="Calibri" panose="020F0502020204030204" pitchFamily="34" charset="0"/>
              </a:rPr>
              <a:t>a) İhaleden yasaklama kararları hariç ihale işlemleri. </a:t>
            </a:r>
          </a:p>
          <a:p>
            <a:pPr marL="45720" indent="0" algn="just">
              <a:buNone/>
            </a:pPr>
            <a:r>
              <a:rPr lang="tr-TR" sz="1100" dirty="0">
                <a:latin typeface="Calibri" panose="020F0502020204030204" pitchFamily="34" charset="0"/>
              </a:rPr>
              <a:t>b) Acele kamulaştırma işlemleri. </a:t>
            </a:r>
          </a:p>
          <a:p>
            <a:pPr marL="45720" indent="0" algn="just">
              <a:buNone/>
            </a:pPr>
            <a:r>
              <a:rPr lang="tr-TR" sz="1100" dirty="0">
                <a:latin typeface="Calibri" panose="020F0502020204030204" pitchFamily="34" charset="0"/>
              </a:rPr>
              <a:t>c) Özelleştirme Yüksek Kurulu kararları. </a:t>
            </a:r>
          </a:p>
          <a:p>
            <a:pPr marL="45720" indent="0" algn="just">
              <a:buNone/>
            </a:pPr>
            <a:r>
              <a:rPr lang="tr-TR" sz="1100" dirty="0">
                <a:latin typeface="Calibri" panose="020F0502020204030204" pitchFamily="34" charset="0"/>
              </a:rPr>
              <a:t>d) 12/3/1982 tarihli ve 2634 sayılı Turizmi Teşvik Kanunu uyarınca yapılan satış, tahsis ve kiralama işlemleri. </a:t>
            </a:r>
          </a:p>
          <a:p>
            <a:pPr marL="45720" indent="0" algn="just">
              <a:buNone/>
            </a:pPr>
            <a:r>
              <a:rPr lang="tr-TR" sz="1100" dirty="0">
                <a:latin typeface="Calibri" panose="020F0502020204030204" pitchFamily="34" charset="0"/>
              </a:rPr>
              <a:t>e) 9/8/1983 tarihli ve 2872 sayılı Çevre Kanunu uyarınca, idari yaptırım kararları hariç çevresel etki değerlendirmesi sonucu alınan kararlar. </a:t>
            </a:r>
          </a:p>
          <a:p>
            <a:pPr marL="45720" indent="0" algn="just">
              <a:buNone/>
            </a:pPr>
            <a:r>
              <a:rPr lang="tr-TR" sz="1100" dirty="0">
                <a:latin typeface="Calibri" panose="020F0502020204030204" pitchFamily="34" charset="0"/>
              </a:rPr>
              <a:t>f) 16/5/2012 tarihli ve 6306 sayılı Afet Riski Altındaki Alanların Dönüştürülmesi Hakkında Kanun uyarınca alınan Bakanlar Kurulu kararları. </a:t>
            </a:r>
          </a:p>
          <a:p>
            <a:pPr marL="45720" indent="0" algn="just">
              <a:buNone/>
            </a:pPr>
            <a:r>
              <a:rPr lang="tr-TR" sz="1100" b="1" dirty="0">
                <a:latin typeface="Calibri" panose="020F0502020204030204" pitchFamily="34" charset="0"/>
              </a:rPr>
              <a:t>2. </a:t>
            </a:r>
            <a:r>
              <a:rPr lang="tr-TR" sz="1100" dirty="0">
                <a:latin typeface="Calibri" panose="020F0502020204030204" pitchFamily="34" charset="0"/>
              </a:rPr>
              <a:t>İvedi yargılama usulünde: </a:t>
            </a:r>
          </a:p>
          <a:p>
            <a:pPr marL="45720" indent="0" algn="just">
              <a:buNone/>
            </a:pPr>
            <a:r>
              <a:rPr lang="tr-TR" sz="1100" dirty="0">
                <a:latin typeface="Calibri" panose="020F0502020204030204" pitchFamily="34" charset="0"/>
              </a:rPr>
              <a:t>a) Dava açma süresi otuz gündür. </a:t>
            </a:r>
          </a:p>
          <a:p>
            <a:pPr marL="45720" indent="0" algn="just">
              <a:buNone/>
            </a:pPr>
            <a:r>
              <a:rPr lang="tr-TR" sz="1100" dirty="0">
                <a:latin typeface="Calibri" panose="020F0502020204030204" pitchFamily="34" charset="0"/>
              </a:rPr>
              <a:t>b) Bu Kanunun 11 inci maddesi hükümleri uygulanmaz. </a:t>
            </a:r>
          </a:p>
          <a:p>
            <a:pPr marL="45720" indent="0" algn="just">
              <a:buNone/>
            </a:pPr>
            <a:r>
              <a:rPr lang="tr-TR" sz="1100" dirty="0">
                <a:latin typeface="Calibri" panose="020F0502020204030204" pitchFamily="34" charset="0"/>
              </a:rPr>
              <a:t>c) Yedi gün içinde ilk inceleme yapılır ve dava dilekçesi ile ekleri tebliğe çıkarılır. </a:t>
            </a:r>
          </a:p>
          <a:p>
            <a:pPr marL="45720" indent="0" algn="just">
              <a:buNone/>
            </a:pPr>
            <a:r>
              <a:rPr lang="tr-TR" sz="1100" dirty="0">
                <a:latin typeface="Calibri" panose="020F0502020204030204" pitchFamily="34" charset="0"/>
              </a:rPr>
              <a:t>d) Savunma süresi dava dilekçesinin tebliğinden itibaren on beş gün olup, bu süre bir defaya mahsus olmak üzere en fazla on beş gün uzatılabilir. Savunmanın verilmesi veya savunma verme süresinin geçmesiyle dosya tekemmül etmiş sayılır. </a:t>
            </a:r>
          </a:p>
          <a:p>
            <a:pPr marL="45720" indent="0" algn="just">
              <a:buNone/>
            </a:pPr>
            <a:r>
              <a:rPr lang="tr-TR" sz="1100" dirty="0">
                <a:latin typeface="Calibri" panose="020F0502020204030204" pitchFamily="34" charset="0"/>
              </a:rPr>
              <a:t>e) Yürütmenin durdurulması talebine ilişkin olarak verilecek kararlara itiraz edilemez. </a:t>
            </a:r>
          </a:p>
          <a:p>
            <a:pPr marL="45720" indent="0" algn="just">
              <a:buNone/>
            </a:pPr>
            <a:r>
              <a:rPr lang="tr-TR" sz="1100" dirty="0">
                <a:latin typeface="Calibri" panose="020F0502020204030204" pitchFamily="34" charset="0"/>
              </a:rPr>
              <a:t>f) Bu davalar dosyanın tekemmülünden itibaren en geç bir ay içinde karara bağlanır. Ara kararı verilmesi, keşif, bilirkişi incelemesi ya da duruşma yapılması gibi işlemler ivedilikle sonuçlandırılır. </a:t>
            </a:r>
          </a:p>
          <a:p>
            <a:pPr marL="45720" indent="0" algn="just">
              <a:buNone/>
            </a:pPr>
            <a:r>
              <a:rPr lang="tr-TR" sz="1100" dirty="0">
                <a:latin typeface="Calibri" panose="020F0502020204030204" pitchFamily="34" charset="0"/>
              </a:rPr>
              <a:t>g) Verilen nihai kararlara karşı tebliğ tarihinden itibaren on beş gün içinde temyiz yoluna başvurulabilir. </a:t>
            </a:r>
          </a:p>
          <a:p>
            <a:pPr marL="45720" indent="0" algn="just">
              <a:buNone/>
            </a:pPr>
            <a:r>
              <a:rPr lang="tr-TR" sz="1100" dirty="0">
                <a:latin typeface="Calibri" panose="020F0502020204030204" pitchFamily="34" charset="0"/>
              </a:rPr>
              <a:t>h) Temyiz dilekçeleri üç gün içinde incelenir ve tebliğe çıkarılır. Bu Kanunun 48 inci maddesinin bu maddeye aykırı olmayan hükümleri kıyasen uygulanır. </a:t>
            </a:r>
          </a:p>
          <a:p>
            <a:pPr marL="45720" indent="0" algn="just">
              <a:buNone/>
            </a:pPr>
            <a:r>
              <a:rPr lang="tr-TR" sz="1100" dirty="0">
                <a:latin typeface="Calibri" panose="020F0502020204030204" pitchFamily="34" charset="0"/>
              </a:rPr>
              <a:t>ı) Temyiz dilekçelerine cevap verme süresi on beş gündür. </a:t>
            </a:r>
          </a:p>
          <a:p>
            <a:pPr marL="45720" indent="0" algn="just">
              <a:buNone/>
            </a:pPr>
            <a:r>
              <a:rPr lang="tr-TR" sz="1100" dirty="0">
                <a:latin typeface="Calibri" panose="020F0502020204030204" pitchFamily="34" charset="0"/>
              </a:rPr>
              <a:t>i) Danıştay evrak üzerinde yaptığı inceleme sonunda, maddi vakıalar hakkında edinilen bilgiyi yeterli görürse veya temyiz sadece hukuki noktalara ilişkin ise yahut temyiz olunan karardaki maddi yanlışlıkların düzeltilmesi mümkün ise işin esası hakkında karar verir. Aksi hâlde gerekli inceleme ve tahkikatı kendisi yaparak esas hakkında yeniden karar verir. Ancak, ilk inceleme üzerine verilen kararlara karşı yapılan temyizi haklı bulduğu hâllerde kararı bozmakla birlikte dosyayı geri gönderir. Temyiz üzerine verilen kararlar kesindir. </a:t>
            </a:r>
          </a:p>
          <a:p>
            <a:pPr marL="45720" indent="0" algn="just">
              <a:buNone/>
            </a:pPr>
            <a:r>
              <a:rPr lang="tr-TR" sz="1100" dirty="0">
                <a:latin typeface="Calibri" panose="020F0502020204030204" pitchFamily="34" charset="0"/>
              </a:rPr>
              <a:t>j) Temyiz istemi en geç iki ay içinde karara bağlanır. Karar en geç bir ay içinde tebliğe çıkarılır.</a:t>
            </a:r>
          </a:p>
          <a:p>
            <a:endParaRPr lang="tr-TR" sz="1000"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İVEDİ YARGILAMA USULÜ (İYUK, md. 20/a) </a:t>
            </a:r>
          </a:p>
        </p:txBody>
      </p:sp>
    </p:spTree>
    <p:extLst>
      <p:ext uri="{BB962C8B-B14F-4D97-AF65-F5344CB8AC3E}">
        <p14:creationId xmlns="" xmlns:p14="http://schemas.microsoft.com/office/powerpoint/2010/main" val="14018686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TotalTime>
  <Words>1972</Words>
  <Application>Microsoft Office PowerPoint</Application>
  <PresentationFormat>Özel</PresentationFormat>
  <Paragraphs>81</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Kılavuz</vt:lpstr>
      <vt:lpstr>DOSYALARIN İNCELENMESİ</vt:lpstr>
      <vt:lpstr>DOSYALARIN İNCELENMESİ</vt:lpstr>
      <vt:lpstr>DOSYALARIN İNCELENMESİ</vt:lpstr>
      <vt:lpstr>DAVA AÇILMASININ SONUÇLARI</vt:lpstr>
      <vt:lpstr> DAVA AÇILMASININ SONUÇLARI İDDİA VE SAVUNMANIN GENİŞLETİLMESİ YASAĞI </vt:lpstr>
      <vt:lpstr>DAVA AÇILMASININ SONUÇLARI İDDİA VE SAVUNMANIN GENİŞLETİLMESİ YASAĞI</vt:lpstr>
      <vt:lpstr>DAVA AÇILMASININ SONUÇLARI  İDDİA VE SAVUNMANIN GENİŞLETİLMESİ YASAĞI Anayasa Mahkemesinin 2013-1989 Başvuru Numaralı Kararından:</vt:lpstr>
      <vt:lpstr>DAVA AÇILMASININ SONUÇLARI  İDDİA VE SAVUNMANIN GENİŞLETİLMESİ YASAĞI Anayasa Mahkemesinin 2013-1989 Başvuru Numaralı Kararından:</vt:lpstr>
      <vt:lpstr>İVEDİ YARGILAMA USULÜ (İYUK, md. 20/a) </vt:lpstr>
      <vt:lpstr>MERKEZÎ VE ORTAK SINAVLARA İLİŞKİN YARGILAMA USULÜ (İYUK md. 20/B)</vt:lpstr>
      <vt:lpstr>HUKUK USULÜ MUHAKEMELERİ KANUNU İLE VERGİ USUL KANUNUNUN UYGULANACAĞI HALLER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cngz rgn</dc:creator>
  <cp:lastModifiedBy>Orhan Tekinsoy</cp:lastModifiedBy>
  <cp:revision>73</cp:revision>
  <dcterms:created xsi:type="dcterms:W3CDTF">2018-03-07T13:11:05Z</dcterms:created>
  <dcterms:modified xsi:type="dcterms:W3CDTF">2018-11-02T10:31:03Z</dcterms:modified>
</cp:coreProperties>
</file>