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5586B75A-687E-405C-8A0B-8D00578BA2C3}" type="datetimeFigureOut">
              <a:rPr lang="en-US" dirty="0"/>
              <a:pPr/>
              <a:t>5/7/2019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5/7/2019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BİYOGRAFİK ESERLER</a:t>
            </a:r>
            <a:endParaRPr lang="tr-TR" dirty="0"/>
          </a:p>
        </p:txBody>
      </p:sp>
    </p:spTree>
    <p:extLst>
      <p:ext uri="{BB962C8B-B14F-4D97-AF65-F5344CB8AC3E}">
        <p14:creationId xmlns:p14="http://schemas.microsoft.com/office/powerpoint/2010/main" val="309721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Biyografik eserler biyografik bilgiler içermesinin </a:t>
            </a:r>
            <a:r>
              <a:rPr lang="tr-TR" dirty="0" err="1" smtClean="0"/>
              <a:t>yanısıra</a:t>
            </a:r>
            <a:r>
              <a:rPr lang="tr-TR" dirty="0" smtClean="0"/>
              <a:t> biyografisi verilen kişinin ilmi hayatı, eserleri, görüşleri hakkında da bilgi verir.</a:t>
            </a:r>
          </a:p>
          <a:p>
            <a:pPr algn="just"/>
            <a:r>
              <a:rPr lang="tr-TR" dirty="0" err="1" smtClean="0"/>
              <a:t>Terâcim</a:t>
            </a:r>
            <a:r>
              <a:rPr lang="tr-TR" dirty="0" smtClean="0"/>
              <a:t> ya da </a:t>
            </a:r>
            <a:r>
              <a:rPr lang="tr-TR" dirty="0" err="1" smtClean="0"/>
              <a:t>tabakât</a:t>
            </a:r>
            <a:r>
              <a:rPr lang="tr-TR" dirty="0" smtClean="0"/>
              <a:t> kitapları olarak da anılan bu eserleri aşağıdaki şekilde sınıflandırabiliriz:</a:t>
            </a:r>
          </a:p>
          <a:p>
            <a:pPr marL="457200" indent="-457200" algn="just">
              <a:buFont typeface="+mj-lt"/>
              <a:buAutoNum type="arabicPeriod"/>
            </a:pPr>
            <a:r>
              <a:rPr lang="tr-TR" dirty="0" smtClean="0"/>
              <a:t>Genel </a:t>
            </a:r>
            <a:r>
              <a:rPr lang="tr-TR" dirty="0" err="1" smtClean="0"/>
              <a:t>biyografya</a:t>
            </a:r>
            <a:r>
              <a:rPr lang="tr-TR" dirty="0" smtClean="0"/>
              <a:t> kitapları</a:t>
            </a:r>
          </a:p>
          <a:p>
            <a:pPr marL="457200" indent="-457200" algn="just">
              <a:buFont typeface="+mj-lt"/>
              <a:buAutoNum type="arabicPeriod"/>
            </a:pPr>
            <a:r>
              <a:rPr lang="tr-TR" dirty="0" smtClean="0"/>
              <a:t>Edip ve şairlerin biyografilerini içeren kitaplar</a:t>
            </a:r>
          </a:p>
          <a:p>
            <a:pPr marL="457200" indent="-457200" algn="just">
              <a:buFont typeface="+mj-lt"/>
              <a:buAutoNum type="arabicPeriod"/>
            </a:pPr>
            <a:r>
              <a:rPr lang="tr-TR" dirty="0" smtClean="0"/>
              <a:t>Dil ve gramer alimlerinin biyografilerini içeren kitaplar</a:t>
            </a:r>
          </a:p>
          <a:p>
            <a:pPr marL="457200" indent="-457200" algn="just">
              <a:buFont typeface="+mj-lt"/>
              <a:buAutoNum type="arabicPeriod"/>
            </a:pPr>
            <a:r>
              <a:rPr lang="tr-TR" dirty="0" err="1" smtClean="0"/>
              <a:t>Sahabî</a:t>
            </a:r>
            <a:r>
              <a:rPr lang="tr-TR" dirty="0" smtClean="0"/>
              <a:t> biyografilerini içeren kitaplar</a:t>
            </a:r>
          </a:p>
          <a:p>
            <a:pPr marL="457200" indent="-457200" algn="just">
              <a:buFont typeface="+mj-lt"/>
              <a:buAutoNum type="arabicPeriod"/>
            </a:pPr>
            <a:r>
              <a:rPr lang="tr-TR" dirty="0" smtClean="0"/>
              <a:t>Felsefe ve tıp alimlerinin biyografilerini içeren eserler</a:t>
            </a:r>
          </a:p>
          <a:p>
            <a:pPr marL="457200" indent="-457200" algn="just">
              <a:buFont typeface="+mj-lt"/>
              <a:buAutoNum type="arabicPeriod"/>
            </a:pPr>
            <a:r>
              <a:rPr lang="tr-TR" dirty="0" smtClean="0"/>
              <a:t>Nesep (soy) kitapları</a:t>
            </a:r>
          </a:p>
        </p:txBody>
      </p:sp>
    </p:spTree>
    <p:extLst>
      <p:ext uri="{BB962C8B-B14F-4D97-AF65-F5344CB8AC3E}">
        <p14:creationId xmlns:p14="http://schemas.microsoft.com/office/powerpoint/2010/main" val="2197127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Biyografi Kitapları</a:t>
            </a:r>
            <a:endParaRPr lang="tr-TR" dirty="0"/>
          </a:p>
        </p:txBody>
      </p:sp>
      <p:sp>
        <p:nvSpPr>
          <p:cNvPr id="3" name="İçerik Yer Tutucusu 2"/>
          <p:cNvSpPr>
            <a:spLocks noGrp="1"/>
          </p:cNvSpPr>
          <p:nvPr>
            <p:ph idx="1"/>
          </p:nvPr>
        </p:nvSpPr>
        <p:spPr/>
        <p:txBody>
          <a:bodyPr/>
          <a:lstStyle/>
          <a:p>
            <a:r>
              <a:rPr lang="ar-KW" b="1" dirty="0" smtClean="0"/>
              <a:t>كتاب المعمرين ( السجستاني )</a:t>
            </a:r>
          </a:p>
          <a:p>
            <a:pPr algn="just"/>
            <a:r>
              <a:rPr lang="tr-TR" b="1" dirty="0" err="1" smtClean="0"/>
              <a:t>Kitâbu’l-mu‘ammerîn</a:t>
            </a:r>
            <a:r>
              <a:rPr lang="tr-TR" b="1" dirty="0" smtClean="0"/>
              <a:t>, es-</a:t>
            </a:r>
            <a:r>
              <a:rPr lang="tr-TR" b="1" dirty="0" err="1" smtClean="0"/>
              <a:t>Sicistânî</a:t>
            </a:r>
            <a:r>
              <a:rPr lang="tr-TR" b="1" dirty="0" smtClean="0"/>
              <a:t> (öl. 864) tarafından yazılan bu eser cahiliye ve </a:t>
            </a:r>
            <a:r>
              <a:rPr lang="tr-TR" b="1" dirty="0" err="1" smtClean="0"/>
              <a:t>islami</a:t>
            </a:r>
            <a:r>
              <a:rPr lang="tr-TR" b="1" dirty="0" smtClean="0"/>
              <a:t> dönemde yüz yıldan fazla yaşamış kimselerin biyografilerini içerir.</a:t>
            </a:r>
          </a:p>
          <a:p>
            <a:pPr algn="just"/>
            <a:r>
              <a:rPr lang="tr-TR" b="1" dirty="0" smtClean="0"/>
              <a:t>Biyografilerin tertibinde herhangi bir yöntem izlenmemiştir.</a:t>
            </a:r>
          </a:p>
          <a:p>
            <a:pPr algn="just"/>
            <a:r>
              <a:rPr lang="tr-TR" b="1" dirty="0" smtClean="0"/>
              <a:t>I. </a:t>
            </a:r>
            <a:r>
              <a:rPr lang="tr-TR" b="1" dirty="0" err="1" smtClean="0"/>
              <a:t>Goldziher</a:t>
            </a:r>
            <a:r>
              <a:rPr lang="tr-TR" b="1" dirty="0" smtClean="0"/>
              <a:t> tarafından 1899 yılında </a:t>
            </a:r>
            <a:r>
              <a:rPr lang="tr-TR" b="1" dirty="0" err="1" smtClean="0"/>
              <a:t>Leiden’de</a:t>
            </a:r>
            <a:r>
              <a:rPr lang="tr-TR" b="1" dirty="0" smtClean="0"/>
              <a:t> yayınlanan bu eser daha sonra ‘</a:t>
            </a:r>
            <a:r>
              <a:rPr lang="tr-TR" b="1" dirty="0" err="1" smtClean="0"/>
              <a:t>Abdulmun’im</a:t>
            </a:r>
            <a:r>
              <a:rPr lang="tr-TR" b="1" dirty="0" smtClean="0"/>
              <a:t> Âmir tarafından tahkik edilerek 1961 yılında es-</a:t>
            </a:r>
            <a:r>
              <a:rPr lang="tr-TR" b="1" dirty="0" err="1" smtClean="0"/>
              <a:t>Sicistânî’nin</a:t>
            </a:r>
            <a:r>
              <a:rPr lang="tr-TR" b="1" dirty="0" smtClean="0"/>
              <a:t> diğer bir eseri olan el-</a:t>
            </a:r>
            <a:r>
              <a:rPr lang="tr-TR" b="1" dirty="0" err="1" smtClean="0"/>
              <a:t>Vasâyâ</a:t>
            </a:r>
            <a:r>
              <a:rPr lang="tr-TR" b="1" dirty="0" smtClean="0"/>
              <a:t> ile birlikte Kahire’de yayınlanmıştır.</a:t>
            </a:r>
          </a:p>
          <a:p>
            <a:endParaRPr lang="tr-TR" b="1" dirty="0"/>
          </a:p>
        </p:txBody>
      </p:sp>
    </p:spTree>
    <p:extLst>
      <p:ext uri="{BB962C8B-B14F-4D97-AF65-F5344CB8AC3E}">
        <p14:creationId xmlns:p14="http://schemas.microsoft.com/office/powerpoint/2010/main" val="1009048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2919" y="1123837"/>
            <a:ext cx="3078110" cy="4601183"/>
          </a:xfrm>
        </p:spPr>
        <p:txBody>
          <a:bodyPr/>
          <a:lstStyle/>
          <a:p>
            <a:r>
              <a:rPr lang="tr-TR" dirty="0" err="1" smtClean="0"/>
              <a:t>Târîhu</a:t>
            </a:r>
            <a:r>
              <a:rPr lang="tr-TR" dirty="0"/>
              <a:t> </a:t>
            </a:r>
            <a:r>
              <a:rPr lang="tr-TR" dirty="0" smtClean="0"/>
              <a:t>‘</a:t>
            </a:r>
            <a:r>
              <a:rPr lang="tr-TR" dirty="0" err="1" smtClean="0"/>
              <a:t>ulemâ’i’l-Endelus</a:t>
            </a:r>
            <a:r>
              <a:rPr lang="tr-TR" dirty="0" smtClean="0"/>
              <a:t> – </a:t>
            </a:r>
            <a:r>
              <a:rPr lang="tr-TR" dirty="0" err="1" smtClean="0"/>
              <a:t>İbnu’l-Faradî</a:t>
            </a:r>
            <a:r>
              <a:rPr lang="tr-TR" dirty="0" smtClean="0"/>
              <a:t> (öl. 1013)</a:t>
            </a:r>
            <a:endParaRPr lang="tr-TR" dirty="0"/>
          </a:p>
        </p:txBody>
      </p:sp>
      <p:sp>
        <p:nvSpPr>
          <p:cNvPr id="3" name="İçerik Yer Tutucusu 2"/>
          <p:cNvSpPr>
            <a:spLocks noGrp="1"/>
          </p:cNvSpPr>
          <p:nvPr>
            <p:ph sz="half" idx="1"/>
          </p:nvPr>
        </p:nvSpPr>
        <p:spPr>
          <a:xfrm>
            <a:off x="3867911" y="868680"/>
            <a:ext cx="6595437" cy="5120640"/>
          </a:xfrm>
        </p:spPr>
        <p:txBody>
          <a:bodyPr/>
          <a:lstStyle/>
          <a:p>
            <a:r>
              <a:rPr lang="ar-KW" b="1" dirty="0" smtClean="0"/>
              <a:t>  تاريخ علماء الأندلس ( ابن الفرضي )</a:t>
            </a:r>
          </a:p>
          <a:p>
            <a:pPr algn="just"/>
            <a:r>
              <a:rPr lang="tr-TR" b="1" dirty="0" smtClean="0"/>
              <a:t>Bu eser Endülüs’teki fıkıh ve hadis </a:t>
            </a:r>
            <a:r>
              <a:rPr lang="tr-TR" b="1" dirty="0" err="1" smtClean="0"/>
              <a:t>ravileri</a:t>
            </a:r>
            <a:r>
              <a:rPr lang="tr-TR" b="1" dirty="0" smtClean="0"/>
              <a:t> ile bazı alimlerin biyografilerini içerir.</a:t>
            </a:r>
          </a:p>
          <a:p>
            <a:pPr algn="just"/>
            <a:r>
              <a:rPr lang="tr-TR" b="1" dirty="0" smtClean="0"/>
              <a:t>Eserde yer alan 1651 biyografi alfabetik olarak sıralanmıştır. </a:t>
            </a:r>
          </a:p>
          <a:p>
            <a:pPr algn="just"/>
            <a:r>
              <a:rPr lang="tr-TR" b="1" dirty="0" smtClean="0"/>
              <a:t>Yazar her biyografide özgeçmişi anlatılan kişinin kısaca ismini, künyesini, yaşadığı yeri, bulunduğu devlet kademelerini, seyahatlerini, hocalarını ve eserlerini zikreder ve kısaca konu hakkında bilgi aldığı kaynakları gösterir.</a:t>
            </a:r>
          </a:p>
          <a:p>
            <a:pPr algn="just"/>
            <a:r>
              <a:rPr lang="tr-TR" b="1" dirty="0" smtClean="0"/>
              <a:t>Eserin birçok baskısı mevcuttur.</a:t>
            </a:r>
            <a:endParaRPr lang="tr-TR" b="1" dirty="0"/>
          </a:p>
        </p:txBody>
      </p:sp>
    </p:spTree>
    <p:extLst>
      <p:ext uri="{BB962C8B-B14F-4D97-AF65-F5344CB8AC3E}">
        <p14:creationId xmlns:p14="http://schemas.microsoft.com/office/powerpoint/2010/main" val="1403195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2158" y="1972490"/>
            <a:ext cx="2834640" cy="3174276"/>
          </a:xfrm>
        </p:spPr>
        <p:txBody>
          <a:bodyPr/>
          <a:lstStyle/>
          <a:p>
            <a:r>
              <a:rPr lang="tr-TR" dirty="0" err="1" smtClean="0"/>
              <a:t>Târîhu</a:t>
            </a:r>
            <a:r>
              <a:rPr lang="tr-TR" dirty="0" smtClean="0"/>
              <a:t> </a:t>
            </a:r>
            <a:r>
              <a:rPr lang="tr-TR" dirty="0" err="1" smtClean="0"/>
              <a:t>Bağdâd</a:t>
            </a:r>
            <a:r>
              <a:rPr lang="tr-TR" dirty="0" smtClean="0"/>
              <a:t> – el-</a:t>
            </a:r>
            <a:r>
              <a:rPr lang="tr-TR" dirty="0" err="1" smtClean="0"/>
              <a:t>Hatîb</a:t>
            </a:r>
            <a:r>
              <a:rPr lang="tr-TR" dirty="0" smtClean="0"/>
              <a:t> el-</a:t>
            </a:r>
            <a:r>
              <a:rPr lang="tr-TR" dirty="0" err="1" smtClean="0"/>
              <a:t>Bağdâdî</a:t>
            </a:r>
            <a:r>
              <a:rPr lang="tr-TR" dirty="0" smtClean="0"/>
              <a:t> (öl. 1072)</a:t>
            </a:r>
            <a:endParaRPr lang="tr-TR" dirty="0"/>
          </a:p>
        </p:txBody>
      </p:sp>
      <p:sp>
        <p:nvSpPr>
          <p:cNvPr id="3" name="İçerik Yer Tutucusu 2"/>
          <p:cNvSpPr>
            <a:spLocks noGrp="1"/>
          </p:cNvSpPr>
          <p:nvPr>
            <p:ph idx="1"/>
          </p:nvPr>
        </p:nvSpPr>
        <p:spPr/>
        <p:txBody>
          <a:bodyPr/>
          <a:lstStyle/>
          <a:p>
            <a:r>
              <a:rPr lang="ar-KW" b="1" dirty="0" smtClean="0"/>
              <a:t>تاريخ بغداد (الخطيب البغدادي )</a:t>
            </a:r>
          </a:p>
          <a:p>
            <a:pPr algn="just"/>
            <a:r>
              <a:rPr lang="tr-TR" b="1" dirty="0" err="1" smtClean="0"/>
              <a:t>Sözkonusu</a:t>
            </a:r>
            <a:r>
              <a:rPr lang="tr-TR" b="1" dirty="0" smtClean="0"/>
              <a:t> eser şehir tarihi olmaktan ziyade bir biyografi kitabıdır.</a:t>
            </a:r>
          </a:p>
          <a:p>
            <a:pPr algn="just"/>
            <a:r>
              <a:rPr lang="tr-TR" b="1" dirty="0" smtClean="0"/>
              <a:t>Bağdat şehrinin kuruluşundan yazarın yaşadığı döneme kadar Bağdat’a uğrayan, şehirle teması olan, şehirde bir süre kalan, Bağdat’ta doğan şair, edip, dilci, fakih, kadı ve tefsirci gibi her alanda meşhur olan alim ve sanat ehlini tanıtır.</a:t>
            </a:r>
          </a:p>
          <a:p>
            <a:pPr algn="just"/>
            <a:r>
              <a:rPr lang="tr-TR" b="1" dirty="0" smtClean="0"/>
              <a:t>Eserin sonunda Bağdatlı 33 kadının biyografisine de yer vermiştir.</a:t>
            </a:r>
          </a:p>
          <a:p>
            <a:pPr algn="just"/>
            <a:r>
              <a:rPr lang="tr-TR" b="1" dirty="0" smtClean="0"/>
              <a:t>7831 biyografi içerir.</a:t>
            </a:r>
          </a:p>
          <a:p>
            <a:pPr algn="just"/>
            <a:r>
              <a:rPr lang="tr-TR" b="1" dirty="0" smtClean="0"/>
              <a:t>Birçok baskısı mevcuttur.</a:t>
            </a:r>
          </a:p>
        </p:txBody>
      </p:sp>
    </p:spTree>
    <p:extLst>
      <p:ext uri="{BB962C8B-B14F-4D97-AF65-F5344CB8AC3E}">
        <p14:creationId xmlns:p14="http://schemas.microsoft.com/office/powerpoint/2010/main" val="3498021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a:t>
            </a:r>
            <a:r>
              <a:rPr lang="tr-TR" dirty="0" err="1" smtClean="0"/>
              <a:t>İhâta</a:t>
            </a:r>
            <a:r>
              <a:rPr lang="tr-TR" dirty="0" smtClean="0"/>
              <a:t> fî </a:t>
            </a:r>
            <a:r>
              <a:rPr lang="tr-TR" dirty="0" err="1" smtClean="0"/>
              <a:t>ahbâri</a:t>
            </a:r>
            <a:r>
              <a:rPr lang="tr-TR" dirty="0" smtClean="0"/>
              <a:t> </a:t>
            </a:r>
            <a:r>
              <a:rPr lang="tr-TR" dirty="0" err="1" smtClean="0"/>
              <a:t>Ğırnâta</a:t>
            </a:r>
            <a:r>
              <a:rPr lang="tr-TR" dirty="0" smtClean="0"/>
              <a:t> – </a:t>
            </a:r>
            <a:r>
              <a:rPr lang="tr-TR" dirty="0" err="1" smtClean="0"/>
              <a:t>İbn</a:t>
            </a:r>
            <a:r>
              <a:rPr lang="tr-TR" dirty="0" smtClean="0"/>
              <a:t> </a:t>
            </a:r>
            <a:r>
              <a:rPr lang="tr-TR" dirty="0" err="1" smtClean="0"/>
              <a:t>Hatîb</a:t>
            </a:r>
            <a:r>
              <a:rPr lang="tr-TR" dirty="0" smtClean="0"/>
              <a:t> (öl. 1374)</a:t>
            </a:r>
            <a:endParaRPr lang="tr-TR" dirty="0"/>
          </a:p>
        </p:txBody>
      </p:sp>
      <p:sp>
        <p:nvSpPr>
          <p:cNvPr id="3" name="Metin Yer Tutucusu 2"/>
          <p:cNvSpPr>
            <a:spLocks noGrp="1"/>
          </p:cNvSpPr>
          <p:nvPr>
            <p:ph type="body" idx="1"/>
          </p:nvPr>
        </p:nvSpPr>
        <p:spPr>
          <a:xfrm>
            <a:off x="3867912" y="1023586"/>
            <a:ext cx="7183264" cy="807720"/>
          </a:xfrm>
        </p:spPr>
        <p:txBody>
          <a:bodyPr/>
          <a:lstStyle/>
          <a:p>
            <a:pPr algn="ctr"/>
            <a:r>
              <a:rPr lang="ar-KW" dirty="0" smtClean="0"/>
              <a:t>الاحاطة في أخبار غرناطة ( ابن الخطيب )</a:t>
            </a:r>
            <a:endParaRPr lang="tr-TR" dirty="0"/>
          </a:p>
        </p:txBody>
      </p:sp>
      <p:sp>
        <p:nvSpPr>
          <p:cNvPr id="4" name="İçerik Yer Tutucusu 3"/>
          <p:cNvSpPr>
            <a:spLocks noGrp="1"/>
          </p:cNvSpPr>
          <p:nvPr>
            <p:ph sz="half" idx="2"/>
          </p:nvPr>
        </p:nvSpPr>
        <p:spPr>
          <a:xfrm>
            <a:off x="3867911" y="1930936"/>
            <a:ext cx="7183265" cy="3620778"/>
          </a:xfrm>
        </p:spPr>
        <p:txBody>
          <a:bodyPr>
            <a:normAutofit/>
          </a:bodyPr>
          <a:lstStyle/>
          <a:p>
            <a:pPr algn="just"/>
            <a:r>
              <a:rPr lang="tr-TR" sz="2400" dirty="0" err="1" smtClean="0"/>
              <a:t>Gırnata’nın</a:t>
            </a:r>
            <a:r>
              <a:rPr lang="tr-TR" sz="2400" dirty="0" smtClean="0"/>
              <a:t> tarih, coğrafya ve topografyasına dair bilgileri ve şehirle herhangi bir bağlantısı olan önemli şahsiyetlerin biyografilerini ve bu kişilerin eserlerinden örnekleri içerir.</a:t>
            </a:r>
          </a:p>
          <a:p>
            <a:pPr algn="just"/>
            <a:r>
              <a:rPr lang="tr-TR" sz="2400" dirty="0" smtClean="0"/>
              <a:t>İlk defa Kahire’de iki cilt olarak basılan eser daha sonra dört cilt halinde 1955-1977 yılları arasında Kahire’de yayınlanmış olup, eserin önceki baskılarında yer almayan bazı bölümler 1988’te yayınlanmıştır.</a:t>
            </a:r>
            <a:endParaRPr lang="tr-TR" sz="2400" dirty="0"/>
          </a:p>
        </p:txBody>
      </p:sp>
    </p:spTree>
    <p:extLst>
      <p:ext uri="{BB962C8B-B14F-4D97-AF65-F5344CB8AC3E}">
        <p14:creationId xmlns:p14="http://schemas.microsoft.com/office/powerpoint/2010/main" val="397928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a:t>
            </a:r>
            <a:r>
              <a:rPr lang="tr-TR" dirty="0" smtClean="0"/>
              <a:t>ş-</a:t>
            </a:r>
            <a:r>
              <a:rPr lang="tr-TR" dirty="0" err="1" smtClean="0"/>
              <a:t>Şakâ’iku’n</a:t>
            </a:r>
            <a:r>
              <a:rPr lang="tr-TR" dirty="0" smtClean="0"/>
              <a:t>-Nu ‘</a:t>
            </a:r>
            <a:r>
              <a:rPr lang="tr-TR" dirty="0" err="1" smtClean="0"/>
              <a:t>mâniyye</a:t>
            </a:r>
            <a:r>
              <a:rPr lang="tr-TR" dirty="0" smtClean="0"/>
              <a:t> – </a:t>
            </a:r>
            <a:r>
              <a:rPr lang="tr-TR" dirty="0" err="1" smtClean="0"/>
              <a:t>Taşköprizâde</a:t>
            </a:r>
            <a:r>
              <a:rPr lang="tr-TR" dirty="0" smtClean="0"/>
              <a:t> (öl. 1561)</a:t>
            </a:r>
            <a:endParaRPr lang="tr-TR" dirty="0"/>
          </a:p>
        </p:txBody>
      </p:sp>
      <p:sp>
        <p:nvSpPr>
          <p:cNvPr id="3" name="Metin Yer Tutucusu 2"/>
          <p:cNvSpPr>
            <a:spLocks noGrp="1"/>
          </p:cNvSpPr>
          <p:nvPr>
            <p:ph type="body" idx="1"/>
          </p:nvPr>
        </p:nvSpPr>
        <p:spPr>
          <a:xfrm>
            <a:off x="3776472" y="287383"/>
            <a:ext cx="6922008" cy="666206"/>
          </a:xfrm>
        </p:spPr>
        <p:txBody>
          <a:bodyPr/>
          <a:lstStyle/>
          <a:p>
            <a:pPr algn="ctr"/>
            <a:r>
              <a:rPr lang="ar-KW" dirty="0" smtClean="0"/>
              <a:t>الشقائق النعمانية ( طاشكبري زاده )</a:t>
            </a:r>
            <a:endParaRPr lang="tr-TR" dirty="0"/>
          </a:p>
        </p:txBody>
      </p:sp>
      <p:sp>
        <p:nvSpPr>
          <p:cNvPr id="4" name="İçerik Yer Tutucusu 3"/>
          <p:cNvSpPr>
            <a:spLocks noGrp="1"/>
          </p:cNvSpPr>
          <p:nvPr>
            <p:ph sz="half" idx="2"/>
          </p:nvPr>
        </p:nvSpPr>
        <p:spPr>
          <a:xfrm>
            <a:off x="4010296" y="1123837"/>
            <a:ext cx="6779623" cy="4830460"/>
          </a:xfrm>
        </p:spPr>
        <p:txBody>
          <a:bodyPr>
            <a:normAutofit/>
          </a:bodyPr>
          <a:lstStyle/>
          <a:p>
            <a:pPr algn="just"/>
            <a:r>
              <a:rPr lang="tr-TR" dirty="0" smtClean="0"/>
              <a:t>Kanuni Sultan Süleyman döneminin sonlarına kadar Osmanlı devleti topraklarında yaşamış bilginler ve şeyhlerin biyografilerini konu alır.</a:t>
            </a:r>
          </a:p>
          <a:p>
            <a:pPr algn="just"/>
            <a:r>
              <a:rPr lang="tr-TR" dirty="0" smtClean="0"/>
              <a:t>Eser, Osmanlı Devleti’nin kuruluşundan altın dönemini yaşadığı 16.yy’a kadar olan dönemi içerir.</a:t>
            </a:r>
          </a:p>
          <a:p>
            <a:pPr algn="just"/>
            <a:r>
              <a:rPr lang="tr-TR" dirty="0" smtClean="0"/>
              <a:t>Bu dönem içerisinde Osmanlı sınırları içerisinde yaşamış bilginler, şeyhler ile bunların hayatları, eğitim ve öğretim faaliyetleri hakkında bilgiler verir.</a:t>
            </a:r>
          </a:p>
          <a:p>
            <a:pPr algn="just"/>
            <a:r>
              <a:rPr lang="tr-TR" dirty="0" smtClean="0"/>
              <a:t>Eserde 371 bilgin ve 150 şeyh olmak üzere toplam 521 kişinin biyografisi ve eserleri hakkında bilgilere yer verilir.</a:t>
            </a:r>
          </a:p>
          <a:p>
            <a:pPr algn="just"/>
            <a:r>
              <a:rPr lang="tr-TR" dirty="0" smtClean="0"/>
              <a:t>Arapça kaleme alınmış olması sebebiyle kısa süre sonra Türkçeye de tercüme edilmiştir.</a:t>
            </a:r>
          </a:p>
          <a:p>
            <a:pPr algn="just"/>
            <a:r>
              <a:rPr lang="tr-TR" dirty="0" smtClean="0"/>
              <a:t>İlk tercümesi Âşık Çelebi tarafından yapılmıştır.</a:t>
            </a:r>
          </a:p>
          <a:p>
            <a:endParaRPr lang="tr-TR" dirty="0"/>
          </a:p>
        </p:txBody>
      </p:sp>
    </p:spTree>
    <p:extLst>
      <p:ext uri="{BB962C8B-B14F-4D97-AF65-F5344CB8AC3E}">
        <p14:creationId xmlns:p14="http://schemas.microsoft.com/office/powerpoint/2010/main" val="296718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92286" y="919083"/>
            <a:ext cx="3984171" cy="807720"/>
          </a:xfrm>
        </p:spPr>
        <p:txBody>
          <a:bodyPr/>
          <a:lstStyle/>
          <a:p>
            <a:r>
              <a:rPr lang="ar-KW" dirty="0" smtClean="0"/>
              <a:t>قاموس الأعلام ( شمس الدين سامي )</a:t>
            </a:r>
            <a:endParaRPr lang="tr-TR" dirty="0"/>
          </a:p>
        </p:txBody>
      </p:sp>
      <p:sp>
        <p:nvSpPr>
          <p:cNvPr id="4" name="İçerik Yer Tutucusu 3"/>
          <p:cNvSpPr>
            <a:spLocks noGrp="1"/>
          </p:cNvSpPr>
          <p:nvPr>
            <p:ph sz="half" idx="2"/>
          </p:nvPr>
        </p:nvSpPr>
        <p:spPr>
          <a:xfrm>
            <a:off x="3435530" y="1836757"/>
            <a:ext cx="4310744" cy="4023360"/>
          </a:xfrm>
        </p:spPr>
        <p:txBody>
          <a:bodyPr>
            <a:normAutofit lnSpcReduction="10000"/>
          </a:bodyPr>
          <a:lstStyle/>
          <a:p>
            <a:pPr algn="just"/>
            <a:r>
              <a:rPr lang="tr-TR" dirty="0" err="1" smtClean="0"/>
              <a:t>Kâmûsu’l-a’lâm</a:t>
            </a:r>
            <a:r>
              <a:rPr lang="tr-TR" dirty="0" smtClean="0"/>
              <a:t>, Şemseddin Sâmî (öl. 1904) tarafından yazılmış olup; peygamberler, halifeler, sahabeler, ilim adamları, şairler, edipler olmak üzere birçok kimsenin biyografilerini içerir.</a:t>
            </a:r>
          </a:p>
          <a:p>
            <a:pPr algn="just"/>
            <a:r>
              <a:rPr lang="tr-TR" dirty="0" smtClean="0"/>
              <a:t>Eserde ayrıca, kıtalar, devletler, denizler, göller, yer ve memleket isimleri hakkında bilgiler yer alır. Bu yönüyle aynı zamanda bir tarih ve coğrafya kitabıdır.</a:t>
            </a:r>
          </a:p>
          <a:p>
            <a:pPr algn="just"/>
            <a:r>
              <a:rPr lang="tr-TR" dirty="0" smtClean="0"/>
              <a:t>İsimler alfabetik olarak düzenlenmiştir.</a:t>
            </a:r>
          </a:p>
          <a:p>
            <a:pPr algn="just"/>
            <a:r>
              <a:rPr lang="tr-TR" dirty="0" smtClean="0"/>
              <a:t>6 cilt olarak İstanbul’da neşredilmiştir.</a:t>
            </a:r>
            <a:endParaRPr lang="tr-TR" dirty="0"/>
          </a:p>
        </p:txBody>
      </p:sp>
      <p:sp>
        <p:nvSpPr>
          <p:cNvPr id="5" name="Metin Yer Tutucusu 4"/>
          <p:cNvSpPr>
            <a:spLocks noGrp="1"/>
          </p:cNvSpPr>
          <p:nvPr>
            <p:ph type="body" sz="quarter" idx="3"/>
          </p:nvPr>
        </p:nvSpPr>
        <p:spPr>
          <a:xfrm>
            <a:off x="7876903" y="1023586"/>
            <a:ext cx="3984171" cy="543957"/>
          </a:xfrm>
        </p:spPr>
        <p:txBody>
          <a:bodyPr/>
          <a:lstStyle/>
          <a:p>
            <a:r>
              <a:rPr lang="ar-KW" dirty="0" smtClean="0"/>
              <a:t>مشاهير النساء ( محمد ذهني )</a:t>
            </a:r>
            <a:endParaRPr lang="tr-TR" dirty="0"/>
          </a:p>
        </p:txBody>
      </p:sp>
      <p:sp>
        <p:nvSpPr>
          <p:cNvPr id="6" name="İçerik Yer Tutucusu 5"/>
          <p:cNvSpPr>
            <a:spLocks noGrp="1"/>
          </p:cNvSpPr>
          <p:nvPr>
            <p:ph sz="quarter" idx="4"/>
          </p:nvPr>
        </p:nvSpPr>
        <p:spPr>
          <a:xfrm>
            <a:off x="7876902" y="1836757"/>
            <a:ext cx="3984171" cy="4023360"/>
          </a:xfrm>
        </p:spPr>
        <p:txBody>
          <a:bodyPr/>
          <a:lstStyle/>
          <a:p>
            <a:pPr algn="just"/>
            <a:r>
              <a:rPr lang="tr-TR" dirty="0" smtClean="0"/>
              <a:t>Arap dili ve edebiyatı alanında yeni bir dönem başlatan </a:t>
            </a:r>
            <a:r>
              <a:rPr lang="tr-TR" dirty="0" err="1" smtClean="0"/>
              <a:t>Mehmed</a:t>
            </a:r>
            <a:r>
              <a:rPr lang="tr-TR" dirty="0" smtClean="0"/>
              <a:t> Zihnî (öl. 1911) </a:t>
            </a:r>
            <a:r>
              <a:rPr lang="tr-TR" dirty="0" err="1" smtClean="0"/>
              <a:t>Meşâhîru’n-nisâ</a:t>
            </a:r>
            <a:r>
              <a:rPr lang="tr-TR" dirty="0" smtClean="0"/>
              <a:t>’ adlı eserini kız öğretmen okulunda okutulmak üzere kaleme almıştır.</a:t>
            </a:r>
          </a:p>
          <a:p>
            <a:pPr algn="just"/>
            <a:r>
              <a:rPr lang="tr-TR" dirty="0" smtClean="0"/>
              <a:t>Yazar böyle bir eseri yazmakla görevlendirilmiş, Araplarda bu tarz bir eser bulunmadığından bu eseri hazırlamıştır. </a:t>
            </a:r>
          </a:p>
          <a:p>
            <a:pPr algn="just"/>
            <a:r>
              <a:rPr lang="tr-TR" dirty="0" smtClean="0"/>
              <a:t>Eserde daha çok Türkiye dışındaki bölgelerde yetişen Müslüman kadınların biyografileri bulunmaktadır.</a:t>
            </a:r>
            <a:endParaRPr lang="tr-TR" dirty="0"/>
          </a:p>
        </p:txBody>
      </p:sp>
    </p:spTree>
    <p:extLst>
      <p:ext uri="{BB962C8B-B14F-4D97-AF65-F5344CB8AC3E}">
        <p14:creationId xmlns:p14="http://schemas.microsoft.com/office/powerpoint/2010/main" val="3657014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Edip ve Şair Biyografileri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116698152"/>
      </p:ext>
    </p:extLst>
  </p:cSld>
  <p:clrMapOvr>
    <a:masterClrMapping/>
  </p:clrMapOvr>
</p:sld>
</file>

<file path=ppt/theme/theme1.xml><?xml version="1.0" encoding="utf-8"?>
<a:theme xmlns:a="http://schemas.openxmlformats.org/drawingml/2006/main" name="Çerçev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58</TotalTime>
  <Words>632</Words>
  <Application>Microsoft Office PowerPoint</Application>
  <PresentationFormat>Geniş ekran</PresentationFormat>
  <Paragraphs>49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Corbel</vt:lpstr>
      <vt:lpstr>Tahoma</vt:lpstr>
      <vt:lpstr>Wingdings 2</vt:lpstr>
      <vt:lpstr>Çerçeve</vt:lpstr>
      <vt:lpstr>BİYOGRAFİK ESERLER</vt:lpstr>
      <vt:lpstr>PowerPoint Sunusu</vt:lpstr>
      <vt:lpstr>Genel Biyografi Kitapları</vt:lpstr>
      <vt:lpstr>Târîhu ‘ulemâ’i’l-Endelus – İbnu’l-Faradî (öl. 1013)</vt:lpstr>
      <vt:lpstr>Târîhu Bağdâd – el-Hatîb el-Bağdâdî (öl. 1072)</vt:lpstr>
      <vt:lpstr>el-İhâta fî ahbâri Ğırnâta – İbn Hatîb (öl. 1374)</vt:lpstr>
      <vt:lpstr>eş-Şakâ’iku’n-Nu ‘mâniyye – Taşköprizâde (öl. 1561)</vt:lpstr>
      <vt:lpstr>PowerPoint Sunusu</vt:lpstr>
      <vt:lpstr>Edip ve Şair Biyografileri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BİYOGRAFİK ESERLER</dc:title>
  <dc:creator>zuhal kazar</dc:creator>
  <cp:lastModifiedBy>zuhal kazar</cp:lastModifiedBy>
  <cp:revision>10</cp:revision>
  <dcterms:created xsi:type="dcterms:W3CDTF">2019-05-06T23:44:35Z</dcterms:created>
  <dcterms:modified xsi:type="dcterms:W3CDTF">2019-05-07T00:43:00Z</dcterms:modified>
</cp:coreProperties>
</file>