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D3319-FF66-4E72-97A8-0EDCE6887946}" type="datetimeFigureOut">
              <a:rPr lang="tr-TR" smtClean="0"/>
              <a:pPr/>
              <a:t>18.08.2020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66E43-5E02-4B85-8EA9-969DBA06C2F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1B19DA9-0FB8-894A-80D0-C1CD6E271916}"/>
              </a:ext>
            </a:extLst>
          </p:cNvPr>
          <p:cNvSpPr txBox="1"/>
          <p:nvPr/>
        </p:nvSpPr>
        <p:spPr>
          <a:xfrm>
            <a:off x="1557745" y="731521"/>
            <a:ext cx="598605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rgbClr val="FF0000"/>
                </a:solidFill>
              </a:rPr>
              <a:t>Kemik sintigrafisinde tutulum izlenen </a:t>
            </a:r>
            <a:r>
              <a:rPr lang="tr-TR" sz="2400" dirty="0" err="1">
                <a:solidFill>
                  <a:srgbClr val="FF0000"/>
                </a:solidFill>
              </a:rPr>
              <a:t>benign</a:t>
            </a:r>
            <a:r>
              <a:rPr lang="tr-TR" sz="2400" dirty="0">
                <a:solidFill>
                  <a:srgbClr val="FF0000"/>
                </a:solidFill>
              </a:rPr>
              <a:t> kemik lezyonları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Anevrizmal</a:t>
            </a:r>
            <a:r>
              <a:rPr lang="tr-TR" sz="2400" dirty="0"/>
              <a:t> kemik kisti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Kondroblastom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/>
              <a:t>Dev Hücreli tümör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Fibröz</a:t>
            </a:r>
            <a:r>
              <a:rPr lang="tr-TR" sz="2400" dirty="0"/>
              <a:t> </a:t>
            </a:r>
            <a:r>
              <a:rPr lang="tr-TR" sz="2400" dirty="0" err="1"/>
              <a:t>displazi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Osteoma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Osteoid</a:t>
            </a:r>
            <a:r>
              <a:rPr lang="tr-TR" sz="2400" dirty="0"/>
              <a:t> </a:t>
            </a:r>
            <a:r>
              <a:rPr lang="tr-TR" sz="2400" dirty="0" err="1"/>
              <a:t>osteoma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/>
              <a:t>Kemik adacığı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Enkondrom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Nonossiye</a:t>
            </a:r>
            <a:r>
              <a:rPr lang="tr-TR" sz="2400" dirty="0"/>
              <a:t> </a:t>
            </a:r>
            <a:r>
              <a:rPr lang="tr-TR" sz="2400" dirty="0" err="1"/>
              <a:t>Fibroma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Osteokondrom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Herediter</a:t>
            </a:r>
            <a:r>
              <a:rPr lang="tr-TR" sz="2400" dirty="0"/>
              <a:t> </a:t>
            </a:r>
            <a:r>
              <a:rPr lang="tr-TR" sz="2400" dirty="0" err="1"/>
              <a:t>multipl</a:t>
            </a:r>
            <a:r>
              <a:rPr lang="tr-TR" sz="2400" dirty="0"/>
              <a:t> </a:t>
            </a:r>
            <a:r>
              <a:rPr lang="tr-TR" sz="2400" dirty="0" err="1"/>
              <a:t>egzositosis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Eozinofilik</a:t>
            </a:r>
            <a:r>
              <a:rPr lang="tr-TR" sz="2400" dirty="0"/>
              <a:t> </a:t>
            </a:r>
            <a:r>
              <a:rPr lang="tr-TR" sz="2400" dirty="0" err="1"/>
              <a:t>Granülom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Hemanjiom</a:t>
            </a:r>
            <a:endParaRPr lang="tr-TR" sz="2400" dirty="0"/>
          </a:p>
        </p:txBody>
      </p:sp>
    </p:spTree>
    <p:extLst>
      <p:ext uri="{BB962C8B-B14F-4D97-AF65-F5344CB8AC3E}">
        <p14:creationId xmlns="" xmlns:p14="http://schemas.microsoft.com/office/powerpoint/2010/main" val="2637944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3526394-9FD7-0145-B766-486ECBE36E37}"/>
              </a:ext>
            </a:extLst>
          </p:cNvPr>
          <p:cNvSpPr txBox="1"/>
          <p:nvPr/>
        </p:nvSpPr>
        <p:spPr>
          <a:xfrm>
            <a:off x="529259" y="755375"/>
            <a:ext cx="1888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srgbClr val="FF0000"/>
                </a:solidFill>
              </a:rPr>
              <a:t>NAF PET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420D8B61-E9A3-D046-A549-6E7AE40B28B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17568" y="1528457"/>
            <a:ext cx="4352098" cy="411545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2C33620-5160-CA4F-8E69-38F7795B7C76}"/>
              </a:ext>
            </a:extLst>
          </p:cNvPr>
          <p:cNvSpPr txBox="1"/>
          <p:nvPr/>
        </p:nvSpPr>
        <p:spPr>
          <a:xfrm>
            <a:off x="6246744" y="1977888"/>
            <a:ext cx="24599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Daha yüksek uzaysal </a:t>
            </a:r>
            <a:r>
              <a:rPr lang="tr-TR" dirty="0" err="1"/>
              <a:t>rezolüsyon</a:t>
            </a:r>
            <a:endParaRPr lang="tr-TR" dirty="0"/>
          </a:p>
          <a:p>
            <a:r>
              <a:rPr lang="tr-TR" dirty="0"/>
              <a:t>Daha fazla sayıda lezyon saptama</a:t>
            </a:r>
          </a:p>
          <a:p>
            <a:r>
              <a:rPr lang="tr-TR" dirty="0" err="1"/>
              <a:t>Osteolitik</a:t>
            </a:r>
            <a:r>
              <a:rPr lang="tr-TR" dirty="0"/>
              <a:t> metastazların saptanmasında daha yüksek duyarlılık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Erişilebilirlik</a:t>
            </a:r>
          </a:p>
          <a:p>
            <a:r>
              <a:rPr lang="tr-TR" dirty="0"/>
              <a:t>Maliyet</a:t>
            </a:r>
          </a:p>
        </p:txBody>
      </p:sp>
      <p:sp>
        <p:nvSpPr>
          <p:cNvPr id="5" name="5-Point Star 4">
            <a:extLst>
              <a:ext uri="{FF2B5EF4-FFF2-40B4-BE49-F238E27FC236}">
                <a16:creationId xmlns="" xmlns:a16="http://schemas.microsoft.com/office/drawing/2014/main" id="{7A3F7A92-40AB-9646-89D1-EBBF39938ED7}"/>
              </a:ext>
            </a:extLst>
          </p:cNvPr>
          <p:cNvSpPr/>
          <p:nvPr/>
        </p:nvSpPr>
        <p:spPr>
          <a:xfrm>
            <a:off x="6120020" y="2097158"/>
            <a:ext cx="126724" cy="14908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-Point Star 5">
            <a:extLst>
              <a:ext uri="{FF2B5EF4-FFF2-40B4-BE49-F238E27FC236}">
                <a16:creationId xmlns="" xmlns:a16="http://schemas.microsoft.com/office/drawing/2014/main" id="{D29B66D9-3F86-4C48-B4DF-6C3D50E178B3}"/>
              </a:ext>
            </a:extLst>
          </p:cNvPr>
          <p:cNvSpPr/>
          <p:nvPr/>
        </p:nvSpPr>
        <p:spPr>
          <a:xfrm>
            <a:off x="6120020" y="2365515"/>
            <a:ext cx="126724" cy="14908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5-Point Star 6">
            <a:extLst>
              <a:ext uri="{FF2B5EF4-FFF2-40B4-BE49-F238E27FC236}">
                <a16:creationId xmlns="" xmlns:a16="http://schemas.microsoft.com/office/drawing/2014/main" id="{520F7705-CFEB-8940-A843-460B6C20388E}"/>
              </a:ext>
            </a:extLst>
          </p:cNvPr>
          <p:cNvSpPr/>
          <p:nvPr/>
        </p:nvSpPr>
        <p:spPr>
          <a:xfrm>
            <a:off x="6120020" y="2673629"/>
            <a:ext cx="126724" cy="149087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Lightning Bolt 7">
            <a:extLst>
              <a:ext uri="{FF2B5EF4-FFF2-40B4-BE49-F238E27FC236}">
                <a16:creationId xmlns="" xmlns:a16="http://schemas.microsoft.com/office/drawing/2014/main" id="{2FD162BA-4DD1-354B-98FA-55050468BD48}"/>
              </a:ext>
            </a:extLst>
          </p:cNvPr>
          <p:cNvSpPr/>
          <p:nvPr/>
        </p:nvSpPr>
        <p:spPr>
          <a:xfrm>
            <a:off x="6052931" y="3975653"/>
            <a:ext cx="152813" cy="218661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Lightning Bolt 8">
            <a:extLst>
              <a:ext uri="{FF2B5EF4-FFF2-40B4-BE49-F238E27FC236}">
                <a16:creationId xmlns="" xmlns:a16="http://schemas.microsoft.com/office/drawing/2014/main" id="{DA60B688-0172-144D-846B-76D8C802EC05}"/>
              </a:ext>
            </a:extLst>
          </p:cNvPr>
          <p:cNvSpPr/>
          <p:nvPr/>
        </p:nvSpPr>
        <p:spPr>
          <a:xfrm>
            <a:off x="6082749" y="4253949"/>
            <a:ext cx="152813" cy="218661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92310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Text Box 4">
            <a:extLst>
              <a:ext uri="{FF2B5EF4-FFF2-40B4-BE49-F238E27FC236}">
                <a16:creationId xmlns="" xmlns:a16="http://schemas.microsoft.com/office/drawing/2014/main" id="{D9E4E820-966F-BE43-9215-17F415C33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189" y="1679653"/>
            <a:ext cx="3199342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1325" indent="-441325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Bef>
                <a:spcPct val="0"/>
              </a:spcBef>
              <a:buClrTx/>
              <a:buSzTx/>
              <a:buNone/>
            </a:pPr>
            <a:r>
              <a:rPr kumimoji="1" lang="tr-TR" altLang="ko-KR" sz="2600" dirty="0">
                <a:solidFill>
                  <a:srgbClr val="FF0000"/>
                </a:solidFill>
                <a:latin typeface="+mn-lt"/>
                <a:ea typeface="굴림" panose="020B0600000101010101" pitchFamily="34" charset="-127"/>
              </a:rPr>
              <a:t>Beyin SPECT</a:t>
            </a:r>
          </a:p>
          <a:p>
            <a:pPr>
              <a:spcBef>
                <a:spcPct val="0"/>
              </a:spcBef>
              <a:buClrTx/>
              <a:buSzTx/>
            </a:pP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Kan beyin bariyerini geçebilen </a:t>
            </a:r>
            <a:r>
              <a:rPr kumimoji="1" lang="tr-TR" altLang="ko-KR" sz="2600" dirty="0" err="1">
                <a:latin typeface="+mn-lt"/>
                <a:ea typeface="굴림" panose="020B0600000101010101" pitchFamily="34" charset="-127"/>
              </a:rPr>
              <a:t>radyofarmasötikler</a:t>
            </a: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 ile beyin </a:t>
            </a:r>
            <a:r>
              <a:rPr kumimoji="1" lang="tr-TR" altLang="ko-KR" sz="2600" dirty="0" err="1">
                <a:latin typeface="+mn-lt"/>
                <a:ea typeface="굴림" panose="020B0600000101010101" pitchFamily="34" charset="-127"/>
              </a:rPr>
              <a:t>perfüzyonu</a:t>
            </a: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 değerlendirilir.</a:t>
            </a:r>
          </a:p>
        </p:txBody>
      </p:sp>
      <p:sp>
        <p:nvSpPr>
          <p:cNvPr id="77828" name="1 Başlık">
            <a:extLst>
              <a:ext uri="{FF2B5EF4-FFF2-40B4-BE49-F238E27FC236}">
                <a16:creationId xmlns="" xmlns:a16="http://schemas.microsoft.com/office/drawing/2014/main" id="{F054CE58-2DD5-2440-9077-95F6A0E488A9}"/>
              </a:ext>
            </a:extLst>
          </p:cNvPr>
          <p:cNvSpPr txBox="1">
            <a:spLocks/>
          </p:cNvSpPr>
          <p:nvPr/>
        </p:nvSpPr>
        <p:spPr bwMode="auto">
          <a:xfrm>
            <a:off x="560779" y="536653"/>
            <a:ext cx="6632666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en-US" sz="3000" dirty="0">
                <a:solidFill>
                  <a:srgbClr val="FF0000"/>
                </a:solidFill>
                <a:latin typeface="+mn-lt"/>
              </a:rPr>
              <a:t>Santral sinir sistemi nükleer tıp görüntüleme yöntemleri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en-US" sz="3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="" xmlns:a16="http://schemas.microsoft.com/office/drawing/2014/main" id="{8A131661-3456-FD4B-8682-5D3DD522D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5379" y="1679653"/>
            <a:ext cx="3199342" cy="289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1325" indent="-441325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Bef>
                <a:spcPct val="0"/>
              </a:spcBef>
              <a:buClrTx/>
              <a:buSzTx/>
              <a:buNone/>
            </a:pPr>
            <a:r>
              <a:rPr kumimoji="1" lang="tr-TR" altLang="ko-KR" sz="2600" dirty="0">
                <a:solidFill>
                  <a:srgbClr val="FF0000"/>
                </a:solidFill>
                <a:latin typeface="+mn-lt"/>
                <a:ea typeface="굴림" panose="020B0600000101010101" pitchFamily="34" charset="-127"/>
              </a:rPr>
              <a:t>Beyin PET</a:t>
            </a:r>
          </a:p>
          <a:p>
            <a:pPr>
              <a:spcBef>
                <a:spcPct val="0"/>
              </a:spcBef>
              <a:buClrTx/>
              <a:buSzTx/>
            </a:pP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Başta </a:t>
            </a:r>
            <a:r>
              <a:rPr kumimoji="1" lang="tr-TR" altLang="ko-KR" sz="2600" dirty="0" err="1">
                <a:latin typeface="+mn-lt"/>
                <a:ea typeface="굴림" panose="020B0600000101010101" pitchFamily="34" charset="-127"/>
              </a:rPr>
              <a:t>glukoz</a:t>
            </a: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 metabolizması olmak üzere farklı </a:t>
            </a:r>
            <a:r>
              <a:rPr kumimoji="1" lang="tr-TR" altLang="ko-KR" sz="2600" dirty="0" err="1">
                <a:latin typeface="+mn-lt"/>
                <a:ea typeface="굴림" panose="020B0600000101010101" pitchFamily="34" charset="-127"/>
              </a:rPr>
              <a:t>metabolik</a:t>
            </a: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 yolaklar</a:t>
            </a:r>
          </a:p>
          <a:p>
            <a:pPr>
              <a:spcBef>
                <a:spcPct val="0"/>
              </a:spcBef>
              <a:buClrTx/>
              <a:buSzTx/>
            </a:pP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Farklı reseptörlere bağlanan </a:t>
            </a:r>
            <a:r>
              <a:rPr kumimoji="1" lang="tr-TR" altLang="ko-KR" sz="2600" dirty="0" err="1">
                <a:latin typeface="+mn-lt"/>
                <a:ea typeface="굴림" panose="020B0600000101010101" pitchFamily="34" charset="-127"/>
              </a:rPr>
              <a:t>RFler</a:t>
            </a: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509296022"/>
      </p:ext>
    </p:extLst>
  </p:cSld>
  <p:clrMapOvr>
    <a:masterClrMapping/>
  </p:clrMapOvr>
  <p:transition spd="med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Text Box 4">
            <a:extLst>
              <a:ext uri="{FF2B5EF4-FFF2-40B4-BE49-F238E27FC236}">
                <a16:creationId xmlns="" xmlns:a16="http://schemas.microsoft.com/office/drawing/2014/main" id="{D9E4E820-966F-BE43-9215-17F415C33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189" y="1679653"/>
            <a:ext cx="651248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1325" indent="-441325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Bef>
                <a:spcPct val="0"/>
              </a:spcBef>
              <a:buClrTx/>
              <a:buSzTx/>
              <a:buNone/>
            </a:pPr>
            <a:r>
              <a:rPr kumimoji="1" lang="tr-TR" altLang="ko-KR" sz="2600" dirty="0">
                <a:solidFill>
                  <a:srgbClr val="FF0000"/>
                </a:solidFill>
                <a:latin typeface="+mn-lt"/>
                <a:ea typeface="굴림" panose="020B0600000101010101" pitchFamily="34" charset="-127"/>
              </a:rPr>
              <a:t>18F-FDG Beyin PET </a:t>
            </a:r>
            <a:r>
              <a:rPr kumimoji="1" lang="tr-TR" altLang="ko-KR" sz="2600" dirty="0" err="1">
                <a:solidFill>
                  <a:srgbClr val="FF0000"/>
                </a:solidFill>
                <a:latin typeface="+mn-lt"/>
                <a:ea typeface="굴림" panose="020B0600000101010101" pitchFamily="34" charset="-127"/>
              </a:rPr>
              <a:t>Endikasyonlar</a:t>
            </a:r>
            <a:endParaRPr kumimoji="1" lang="tr-TR" altLang="ko-KR" sz="2600" dirty="0">
              <a:solidFill>
                <a:srgbClr val="FF0000"/>
              </a:solidFill>
              <a:latin typeface="+mn-lt"/>
              <a:ea typeface="굴림" panose="020B0600000101010101" pitchFamily="34" charset="-127"/>
            </a:endParaRPr>
          </a:p>
          <a:p>
            <a:pPr marL="0" indent="0" eaLnBrk="1" hangingPunct="1">
              <a:spcBef>
                <a:spcPct val="0"/>
              </a:spcBef>
              <a:buClrTx/>
              <a:buSzTx/>
              <a:buNone/>
            </a:pPr>
            <a:endParaRPr kumimoji="1" lang="tr-TR" altLang="ko-KR" sz="2600" dirty="0">
              <a:solidFill>
                <a:srgbClr val="FF0000"/>
              </a:solidFill>
              <a:latin typeface="+mn-lt"/>
              <a:ea typeface="굴림" panose="020B0600000101010101" pitchFamily="34" charset="-127"/>
            </a:endParaRP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Epileptik odak saptanması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kumimoji="1" lang="tr-TR" altLang="ko-KR" sz="2600" dirty="0" err="1">
                <a:latin typeface="+mn-lt"/>
                <a:ea typeface="굴림" panose="020B0600000101010101" pitchFamily="34" charset="-127"/>
              </a:rPr>
              <a:t>Demans</a:t>
            </a: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 ayırıcı tanısı (Alzheimer hastalığı, FTD, </a:t>
            </a:r>
            <a:r>
              <a:rPr kumimoji="1" lang="tr-TR" altLang="ko-KR" sz="2600" dirty="0" err="1">
                <a:latin typeface="+mn-lt"/>
                <a:ea typeface="굴림" panose="020B0600000101010101" pitchFamily="34" charset="-127"/>
              </a:rPr>
              <a:t>Pick</a:t>
            </a: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 hastalığı vs.)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Char char="§"/>
            </a:pPr>
            <a:r>
              <a:rPr kumimoji="1" lang="tr-TR" altLang="ko-KR" sz="2600" dirty="0">
                <a:latin typeface="+mn-lt"/>
                <a:ea typeface="굴림" panose="020B0600000101010101" pitchFamily="34" charset="-127"/>
              </a:rPr>
              <a:t>Beyin tümörleri</a:t>
            </a:r>
          </a:p>
        </p:txBody>
      </p:sp>
      <p:sp>
        <p:nvSpPr>
          <p:cNvPr id="77828" name="1 Başlık">
            <a:extLst>
              <a:ext uri="{FF2B5EF4-FFF2-40B4-BE49-F238E27FC236}">
                <a16:creationId xmlns="" xmlns:a16="http://schemas.microsoft.com/office/drawing/2014/main" id="{F054CE58-2DD5-2440-9077-95F6A0E488A9}"/>
              </a:ext>
            </a:extLst>
          </p:cNvPr>
          <p:cNvSpPr txBox="1">
            <a:spLocks/>
          </p:cNvSpPr>
          <p:nvPr/>
        </p:nvSpPr>
        <p:spPr bwMode="auto">
          <a:xfrm>
            <a:off x="560779" y="536653"/>
            <a:ext cx="6632666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2" charset="2"/>
              <a:buChar char=""/>
              <a:defRPr sz="21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itchFamily="2" charset="2"/>
              <a:buChar char=""/>
              <a:defRPr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2" charset="2"/>
              <a:buChar char=""/>
              <a:defRPr sz="16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en-US" sz="3000" dirty="0">
                <a:solidFill>
                  <a:srgbClr val="FF0000"/>
                </a:solidFill>
                <a:latin typeface="+mn-lt"/>
              </a:rPr>
              <a:t>Santral sinir sistemi nükleer tıp görüntüleme yöntemleri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tr-TR" altLang="en-US" sz="3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4B6D1949-EC6E-874B-B91E-198D6E649BA3}"/>
              </a:ext>
            </a:extLst>
          </p:cNvPr>
          <p:cNvSpPr txBox="1"/>
          <p:nvPr/>
        </p:nvSpPr>
        <p:spPr>
          <a:xfrm>
            <a:off x="5652120" y="1844824"/>
            <a:ext cx="3384376" cy="92333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/>
              <a:t>Beyinde </a:t>
            </a:r>
            <a:r>
              <a:rPr lang="tr-TR" dirty="0" err="1"/>
              <a:t>glukoz</a:t>
            </a:r>
            <a:r>
              <a:rPr lang="tr-TR" dirty="0"/>
              <a:t> metabolizmasının dağılımını gösterir.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478414990"/>
      </p:ext>
    </p:extLst>
  </p:cSld>
  <p:clrMapOvr>
    <a:masterClrMapping/>
  </p:clrMapOvr>
  <p:transition spd="med">
    <p:randomBar dir="vert"/>
  </p:transition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118</Words>
  <Application>Microsoft Office PowerPoint</Application>
  <PresentationFormat>Ekran Gösterisi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Slayt 1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</dc:creator>
  <cp:lastModifiedBy>user</cp:lastModifiedBy>
  <cp:revision>2</cp:revision>
  <dcterms:created xsi:type="dcterms:W3CDTF">2020-08-18T08:37:45Z</dcterms:created>
  <dcterms:modified xsi:type="dcterms:W3CDTF">2020-08-18T08:52:14Z</dcterms:modified>
</cp:coreProperties>
</file>