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306099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718296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406704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2751737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2733194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180B8AB-39ED-42D9-A8FE-C5DE0DD2DA94}"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2516226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180B8AB-39ED-42D9-A8FE-C5DE0DD2DA94}"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264627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180B8AB-39ED-42D9-A8FE-C5DE0DD2DA94}"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470049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180B8AB-39ED-42D9-A8FE-C5DE0DD2DA94}"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61150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180B8AB-39ED-42D9-A8FE-C5DE0DD2DA94}"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980109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180B8AB-39ED-42D9-A8FE-C5DE0DD2DA94}"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291316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80B8AB-39ED-42D9-A8FE-C5DE0DD2DA94}"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854E3C-0B0B-4E80-942D-AB6F1F4CC520}" type="slidenum">
              <a:rPr lang="tr-TR" smtClean="0"/>
              <a:t>‹#›</a:t>
            </a:fld>
            <a:endParaRPr lang="tr-TR"/>
          </a:p>
        </p:txBody>
      </p:sp>
    </p:spTree>
    <p:extLst>
      <p:ext uri="{BB962C8B-B14F-4D97-AF65-F5344CB8AC3E}">
        <p14:creationId xmlns:p14="http://schemas.microsoft.com/office/powerpoint/2010/main" val="1966139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panose="020B0604020202020204" pitchFamily="34" charset="0"/>
                <a:cs typeface="Arial" panose="020B0604020202020204" pitchFamily="34" charset="0"/>
              </a:rPr>
              <a:t>Sosyal Değişme ve Teknoloji </a:t>
            </a:r>
            <a:endParaRPr lang="tr-TR" dirty="0">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p:txBody>
          <a:bodyPr>
            <a:normAutofit/>
          </a:bodyPr>
          <a:lstStyle/>
          <a:p>
            <a:r>
              <a:rPr lang="tr-TR" sz="3200" dirty="0" smtClean="0">
                <a:latin typeface="Arial" panose="020B0604020202020204" pitchFamily="34" charset="0"/>
                <a:cs typeface="Arial" panose="020B0604020202020204" pitchFamily="34" charset="0"/>
              </a:rPr>
              <a:t>Evrimci Teoriler: </a:t>
            </a:r>
            <a:r>
              <a:rPr lang="tr-TR" sz="3200" dirty="0" err="1" smtClean="0">
                <a:latin typeface="Arial" panose="020B0604020202020204" pitchFamily="34" charset="0"/>
                <a:cs typeface="Arial" panose="020B0604020202020204" pitchFamily="34" charset="0"/>
              </a:rPr>
              <a:t>E.Durkheim</a:t>
            </a:r>
            <a:r>
              <a:rPr lang="tr-TR" sz="3200" dirty="0" smtClean="0">
                <a:latin typeface="Arial" panose="020B0604020202020204" pitchFamily="34" charset="0"/>
                <a:cs typeface="Arial" panose="020B0604020202020204" pitchFamily="34" charset="0"/>
              </a:rPr>
              <a:t> </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1280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E. </a:t>
            </a:r>
            <a:r>
              <a:rPr lang="tr-TR" dirty="0" err="1" smtClean="0">
                <a:latin typeface="Arial" panose="020B0604020202020204" pitchFamily="34" charset="0"/>
                <a:cs typeface="Arial" panose="020B0604020202020204" pitchFamily="34" charset="0"/>
              </a:rPr>
              <a:t>Durkheim</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lnSpcReduction="10000"/>
          </a:bodyPr>
          <a:lstStyle/>
          <a:p>
            <a:r>
              <a:rPr lang="tr-TR" dirty="0" err="1">
                <a:latin typeface="Arial" panose="020B0604020202020204" pitchFamily="34" charset="0"/>
                <a:cs typeface="Arial" panose="020B0604020202020204" pitchFamily="34" charset="0"/>
              </a:rPr>
              <a:t>Durkheim</a:t>
            </a:r>
            <a:r>
              <a:rPr lang="tr-TR" dirty="0">
                <a:latin typeface="Arial" panose="020B0604020202020204" pitchFamily="34" charset="0"/>
                <a:cs typeface="Arial" panose="020B0604020202020204" pitchFamily="34" charset="0"/>
              </a:rPr>
              <a:t> “Toplumsal İşbölümü Üzerine” adlı yapıtında çeşitli bireylerin bir toplumu oluşturmalarının nasıl mümkün olduğunu inceler. Bu temel soruyu dayanışmanın iki biçimi, yani sırasıyla, mekanik ve organik dayanışma arasında bir ayrım yaparak cevaplar (</a:t>
            </a:r>
            <a:r>
              <a:rPr lang="tr-TR" dirty="0" err="1">
                <a:latin typeface="Arial" panose="020B0604020202020204" pitchFamily="34" charset="0"/>
                <a:cs typeface="Arial" panose="020B0604020202020204" pitchFamily="34" charset="0"/>
              </a:rPr>
              <a:t>Swingewood</a:t>
            </a:r>
            <a:r>
              <a:rPr lang="tr-TR" dirty="0">
                <a:latin typeface="Arial" panose="020B0604020202020204" pitchFamily="34" charset="0"/>
                <a:cs typeface="Arial" panose="020B0604020202020204" pitchFamily="34" charset="0"/>
              </a:rPr>
              <a:t>, 1998). </a:t>
            </a:r>
            <a:r>
              <a:rPr lang="tr-TR" dirty="0" err="1">
                <a:latin typeface="Arial" panose="020B0604020202020204" pitchFamily="34" charset="0"/>
                <a:cs typeface="Arial" panose="020B0604020202020204" pitchFamily="34" charset="0"/>
              </a:rPr>
              <a:t>Durkheim</a:t>
            </a:r>
            <a:r>
              <a:rPr lang="tr-TR" dirty="0">
                <a:latin typeface="Arial" panose="020B0604020202020204" pitchFamily="34" charset="0"/>
                <a:cs typeface="Arial" panose="020B0604020202020204" pitchFamily="34" charset="0"/>
              </a:rPr>
              <a:t> endüstri öncesi toplumlarda bireylerin birbirine benzediklerini, aynı işleri yaptıklarını ve bu nedenle beraber olduklarını belirtir. Geleneksel toplumlarda yüz yüze ilişki hâkimdir ve işbölümü çok azdır veya gelişmemiştir, insanların çoğunluğu genellikle benzer, aynı tür işleri yaparlar. Mekanik toplumlarda kolektif bilinç tamamen hâkim konumdadır çünkü bu basit sosyal sistemlerde yer alan bireyler aynıdır. </a:t>
            </a:r>
          </a:p>
        </p:txBody>
      </p:sp>
    </p:spTree>
    <p:extLst>
      <p:ext uri="{BB962C8B-B14F-4D97-AF65-F5344CB8AC3E}">
        <p14:creationId xmlns:p14="http://schemas.microsoft.com/office/powerpoint/2010/main" val="946538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000" dirty="0" err="1" smtClean="0">
                <a:latin typeface="Arial" panose="020B0604020202020204" pitchFamily="34" charset="0"/>
                <a:cs typeface="Arial" panose="020B0604020202020204" pitchFamily="34" charset="0"/>
              </a:rPr>
              <a:t>Durkheim</a:t>
            </a:r>
            <a:r>
              <a:rPr lang="tr-TR" dirty="0" smtClean="0"/>
              <a:t> </a:t>
            </a:r>
            <a:endParaRPr lang="tr-TR" dirty="0"/>
          </a:p>
        </p:txBody>
      </p:sp>
      <p:sp>
        <p:nvSpPr>
          <p:cNvPr id="3" name="İçerik Yer Tutucusu 2"/>
          <p:cNvSpPr>
            <a:spLocks noGrp="1"/>
          </p:cNvSpPr>
          <p:nvPr>
            <p:ph idx="1"/>
          </p:nvPr>
        </p:nvSpPr>
        <p:spPr/>
        <p:txBody>
          <a:bodyPr/>
          <a:lstStyle/>
          <a:p>
            <a:r>
              <a:rPr lang="tr-TR" dirty="0" smtClean="0">
                <a:latin typeface="Arial" panose="020B0604020202020204" pitchFamily="34" charset="0"/>
                <a:cs typeface="Arial" panose="020B0604020202020204" pitchFamily="34" charset="0"/>
              </a:rPr>
              <a:t>Mekanik ve Organik Dayanışma </a:t>
            </a:r>
          </a:p>
          <a:p>
            <a:endParaRPr lang="tr-TR" dirty="0"/>
          </a:p>
          <a:p>
            <a:r>
              <a:rPr lang="tr-TR" sz="3200" dirty="0" smtClean="0">
                <a:latin typeface="Arial" panose="020B0604020202020204" pitchFamily="34" charset="0"/>
                <a:cs typeface="Arial" panose="020B0604020202020204" pitchFamily="34" charset="0"/>
              </a:rPr>
              <a:t>“</a:t>
            </a:r>
            <a:r>
              <a:rPr lang="tr-TR" sz="3200" dirty="0">
                <a:latin typeface="Arial" panose="020B0604020202020204" pitchFamily="34" charset="0"/>
                <a:cs typeface="Arial" panose="020B0604020202020204" pitchFamily="34" charset="0"/>
              </a:rPr>
              <a:t>Dayanışma, insanlar birbirlerine benzeştikleri oranda artar. Böyle bir dayanışma, insanlar artık, bireysel kimliklerini kaybedip kolektif varlığın bir parçası oldukları zaman söz konusudur. </a:t>
            </a:r>
            <a:r>
              <a:rPr lang="tr-TR" sz="3200" dirty="0" err="1">
                <a:latin typeface="Arial" panose="020B0604020202020204" pitchFamily="34" charset="0"/>
                <a:cs typeface="Arial" panose="020B0604020202020204" pitchFamily="34" charset="0"/>
              </a:rPr>
              <a:t>Durkeim</a:t>
            </a:r>
            <a:r>
              <a:rPr lang="tr-TR" sz="3200" dirty="0">
                <a:latin typeface="Arial" panose="020B0604020202020204" pitchFamily="34" charset="0"/>
                <a:cs typeface="Arial" panose="020B0604020202020204" pitchFamily="34" charset="0"/>
              </a:rPr>
              <a:t> bu dayanışmayı, inorganik varlıkların molekülleri arasındaki dayanışmaya benzetiyor ve buna mekanik dayanışma diyor” (Kongar, 1981: 96).</a:t>
            </a:r>
          </a:p>
        </p:txBody>
      </p:sp>
    </p:spTree>
    <p:extLst>
      <p:ext uri="{BB962C8B-B14F-4D97-AF65-F5344CB8AC3E}">
        <p14:creationId xmlns:p14="http://schemas.microsoft.com/office/powerpoint/2010/main" val="3597893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err="1" smtClean="0">
                <a:latin typeface="Arial" panose="020B0604020202020204" pitchFamily="34" charset="0"/>
                <a:cs typeface="Arial" panose="020B0604020202020204" pitchFamily="34" charset="0"/>
              </a:rPr>
              <a:t>Durkheim</a:t>
            </a:r>
            <a:r>
              <a:rPr lang="tr-TR" sz="4000" dirty="0" smtClean="0">
                <a:latin typeface="Arial" panose="020B0604020202020204" pitchFamily="34" charset="0"/>
                <a:cs typeface="Arial" panose="020B0604020202020204" pitchFamily="34" charset="0"/>
              </a:rPr>
              <a:t>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200" dirty="0">
                <a:latin typeface="Arial" panose="020B0604020202020204" pitchFamily="34" charset="0"/>
                <a:cs typeface="Arial" panose="020B0604020202020204" pitchFamily="34" charset="0"/>
              </a:rPr>
              <a:t>Diğer bir deyişle, mekanik dayanışma bir benzerlik dayanışmasıdır ve bu dayanışmanın egemen olduğu toplumun en dikkat çekici özelliği bireyler arasında ayrımın yok denecek kadar az olmasıdır.</a:t>
            </a:r>
          </a:p>
          <a:p>
            <a:r>
              <a:rPr lang="tr-TR" sz="3200" dirty="0">
                <a:latin typeface="Arial" panose="020B0604020202020204" pitchFamily="34" charset="0"/>
                <a:cs typeface="Arial" panose="020B0604020202020204" pitchFamily="34" charset="0"/>
              </a:rPr>
              <a:t>Organik dayanışmanın hâkim olduğu toplumlarda farklılaşma hâkimdir ve toplumlar gelişip modernleşirken, karmaşık işbölümleri gelişir ve benzerlik yerini farklılaşmaya, homojenlik </a:t>
            </a:r>
            <a:r>
              <a:rPr lang="tr-TR" sz="3200" dirty="0" err="1">
                <a:latin typeface="Arial" panose="020B0604020202020204" pitchFamily="34" charset="0"/>
                <a:cs typeface="Arial" panose="020B0604020202020204" pitchFamily="34" charset="0"/>
              </a:rPr>
              <a:t>heterojenliğe</a:t>
            </a:r>
            <a:r>
              <a:rPr lang="tr-TR" sz="3200" dirty="0">
                <a:latin typeface="Arial" panose="020B0604020202020204" pitchFamily="34" charset="0"/>
                <a:cs typeface="Arial" panose="020B0604020202020204" pitchFamily="34" charset="0"/>
              </a:rPr>
              <a:t> bırakır (</a:t>
            </a:r>
            <a:r>
              <a:rPr lang="tr-TR" sz="3200" dirty="0" err="1">
                <a:latin typeface="Arial" panose="020B0604020202020204" pitchFamily="34" charset="0"/>
                <a:cs typeface="Arial" panose="020B0604020202020204" pitchFamily="34" charset="0"/>
              </a:rPr>
              <a:t>Swingewood</a:t>
            </a:r>
            <a:r>
              <a:rPr lang="tr-TR" sz="3200" dirty="0">
                <a:latin typeface="Arial" panose="020B0604020202020204" pitchFamily="34" charset="0"/>
                <a:cs typeface="Arial" panose="020B0604020202020204" pitchFamily="34" charset="0"/>
              </a:rPr>
              <a:t>, 1998; </a:t>
            </a:r>
            <a:r>
              <a:rPr lang="tr-TR" sz="3200" dirty="0" err="1">
                <a:latin typeface="Arial" panose="020B0604020202020204" pitchFamily="34" charset="0"/>
                <a:cs typeface="Arial" panose="020B0604020202020204" pitchFamily="34" charset="0"/>
              </a:rPr>
              <a:t>Macionis</a:t>
            </a:r>
            <a:r>
              <a:rPr lang="tr-TR" sz="3200" dirty="0">
                <a:latin typeface="Arial" panose="020B0604020202020204" pitchFamily="34" charset="0"/>
                <a:cs typeface="Arial" panose="020B0604020202020204" pitchFamily="34" charset="0"/>
              </a:rPr>
              <a:t>, 2008). </a:t>
            </a:r>
          </a:p>
        </p:txBody>
      </p:sp>
    </p:spTree>
    <p:extLst>
      <p:ext uri="{BB962C8B-B14F-4D97-AF65-F5344CB8AC3E}">
        <p14:creationId xmlns:p14="http://schemas.microsoft.com/office/powerpoint/2010/main" val="616612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err="1" smtClean="0">
                <a:latin typeface="Arial" panose="020B0604020202020204" pitchFamily="34" charset="0"/>
                <a:cs typeface="Arial" panose="020B0604020202020204" pitchFamily="34" charset="0"/>
              </a:rPr>
              <a:t>Durkheim</a:t>
            </a:r>
            <a:r>
              <a:rPr lang="tr-TR" sz="4000" dirty="0" smtClean="0">
                <a:latin typeface="Arial" panose="020B0604020202020204" pitchFamily="34" charset="0"/>
                <a:cs typeface="Arial" panose="020B0604020202020204" pitchFamily="34" charset="0"/>
              </a:rPr>
              <a:t>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dirty="0">
                <a:latin typeface="Arial" panose="020B0604020202020204" pitchFamily="34" charset="0"/>
                <a:cs typeface="Arial" panose="020B0604020202020204" pitchFamily="34" charset="0"/>
              </a:rPr>
              <a:t>Organik dayanışmanın hâkim olduğu toplumlarda farklılaşma hâkimdir ve toplumlar gelişip modernleşirken, karmaşık işbölümleri gelişir ve benzerlik yerini farklılaşmaya, homojenlik </a:t>
            </a:r>
            <a:r>
              <a:rPr lang="tr-TR" dirty="0" err="1">
                <a:latin typeface="Arial" panose="020B0604020202020204" pitchFamily="34" charset="0"/>
                <a:cs typeface="Arial" panose="020B0604020202020204" pitchFamily="34" charset="0"/>
              </a:rPr>
              <a:t>heterojenliğe</a:t>
            </a:r>
            <a:r>
              <a:rPr lang="tr-TR" dirty="0">
                <a:latin typeface="Arial" panose="020B0604020202020204" pitchFamily="34" charset="0"/>
                <a:cs typeface="Arial" panose="020B0604020202020204" pitchFamily="34" charset="0"/>
              </a:rPr>
              <a:t> bırakır (</a:t>
            </a:r>
            <a:r>
              <a:rPr lang="tr-TR" dirty="0" err="1">
                <a:latin typeface="Arial" panose="020B0604020202020204" pitchFamily="34" charset="0"/>
                <a:cs typeface="Arial" panose="020B0604020202020204" pitchFamily="34" charset="0"/>
              </a:rPr>
              <a:t>Swingewood</a:t>
            </a:r>
            <a:r>
              <a:rPr lang="tr-TR" dirty="0">
                <a:latin typeface="Arial" panose="020B0604020202020204" pitchFamily="34" charset="0"/>
                <a:cs typeface="Arial" panose="020B0604020202020204" pitchFamily="34" charset="0"/>
              </a:rPr>
              <a:t>, 1998; </a:t>
            </a:r>
            <a:r>
              <a:rPr lang="tr-TR" dirty="0" err="1">
                <a:latin typeface="Arial" panose="020B0604020202020204" pitchFamily="34" charset="0"/>
                <a:cs typeface="Arial" panose="020B0604020202020204" pitchFamily="34" charset="0"/>
              </a:rPr>
              <a:t>Macionis</a:t>
            </a:r>
            <a:r>
              <a:rPr lang="tr-TR" dirty="0">
                <a:latin typeface="Arial" panose="020B0604020202020204" pitchFamily="34" charset="0"/>
                <a:cs typeface="Arial" panose="020B0604020202020204" pitchFamily="34" charset="0"/>
              </a:rPr>
              <a:t>, 2008). </a:t>
            </a:r>
            <a:r>
              <a:rPr lang="tr-TR" dirty="0" err="1">
                <a:latin typeface="Arial" panose="020B0604020202020204" pitchFamily="34" charset="0"/>
                <a:cs typeface="Arial" panose="020B0604020202020204" pitchFamily="34" charset="0"/>
              </a:rPr>
              <a:t>Durkheim</a:t>
            </a:r>
            <a:r>
              <a:rPr lang="tr-TR" dirty="0">
                <a:latin typeface="Arial" panose="020B0604020202020204" pitchFamily="34" charset="0"/>
                <a:cs typeface="Arial" panose="020B0604020202020204" pitchFamily="34" charset="0"/>
              </a:rPr>
              <a:t> için, organik dayanışmanın özünü, modern toplumlarda herkesin birbirine karşılıklı bağımlı olması oluşturur. Bu toplumda birey kendine yetemez, diğerine ihtiyaç duyar. </a:t>
            </a:r>
            <a:endParaRPr lang="tr-TR" dirty="0" smtClean="0">
              <a:latin typeface="Arial" panose="020B0604020202020204" pitchFamily="34" charset="0"/>
              <a:cs typeface="Arial" panose="020B0604020202020204" pitchFamily="34" charset="0"/>
            </a:endParaRPr>
          </a:p>
          <a:p>
            <a:r>
              <a:rPr lang="tr-TR" dirty="0" err="1">
                <a:latin typeface="Arial" panose="020B0604020202020204" pitchFamily="34" charset="0"/>
                <a:cs typeface="Arial" panose="020B0604020202020204" pitchFamily="34" charset="0"/>
              </a:rPr>
              <a:t>Durkheim’a</a:t>
            </a:r>
            <a:r>
              <a:rPr lang="tr-TR" dirty="0">
                <a:latin typeface="Arial" panose="020B0604020202020204" pitchFamily="34" charset="0"/>
                <a:cs typeface="Arial" panose="020B0604020202020204" pitchFamily="34" charset="0"/>
              </a:rPr>
              <a:t> göre, toplumların evrimi mekanik dayanışmadan organik dayanışmaya doğrudur. </a:t>
            </a:r>
            <a:r>
              <a:rPr lang="tr-TR" dirty="0" err="1">
                <a:latin typeface="Arial" panose="020B0604020202020204" pitchFamily="34" charset="0"/>
                <a:cs typeface="Arial" panose="020B0604020202020204" pitchFamily="34" charset="0"/>
              </a:rPr>
              <a:t>Durkheim’a</a:t>
            </a:r>
            <a:r>
              <a:rPr lang="tr-TR" dirty="0">
                <a:latin typeface="Arial" panose="020B0604020202020204" pitchFamily="34" charset="0"/>
                <a:cs typeface="Arial" panose="020B0604020202020204" pitchFamily="34" charset="0"/>
              </a:rPr>
              <a:t> göre, bu değişimin dinamiğinin ne olduğu önemlidir</a:t>
            </a:r>
            <a:r>
              <a:rPr lang="tr-TR"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6723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latin typeface="Arial" panose="020B0604020202020204" pitchFamily="34" charset="0"/>
                <a:cs typeface="Arial" panose="020B0604020202020204" pitchFamily="34" charset="0"/>
              </a:rPr>
              <a:t>Durkheim</a:t>
            </a:r>
            <a:r>
              <a:rPr lang="tr-TR" dirty="0" smtClean="0"/>
              <a:t> </a:t>
            </a:r>
            <a:endParaRPr lang="tr-TR" dirty="0"/>
          </a:p>
        </p:txBody>
      </p:sp>
      <p:sp>
        <p:nvSpPr>
          <p:cNvPr id="3" name="İçerik Yer Tutucusu 2"/>
          <p:cNvSpPr>
            <a:spLocks noGrp="1"/>
          </p:cNvSpPr>
          <p:nvPr>
            <p:ph idx="1"/>
          </p:nvPr>
        </p:nvSpPr>
        <p:spPr/>
        <p:txBody>
          <a:bodyPr/>
          <a:lstStyle/>
          <a:p>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Durkheim</a:t>
            </a:r>
            <a:r>
              <a:rPr lang="tr-TR" sz="3000" dirty="0">
                <a:latin typeface="Arial" panose="020B0604020202020204" pitchFamily="34" charset="0"/>
                <a:cs typeface="Arial" panose="020B0604020202020204" pitchFamily="34" charset="0"/>
              </a:rPr>
              <a:t> da, moral yoğunluğun (birbiri ile ilişkide bulunan insan sayısı) artmasının, toplumsal etkileşimleri belirlemede kritik olduğu kanısına varmıştır. Başlangıçta toplumlar küçüktür ve buna bağlı olarak, etkileşimde bulunan insan sayısı da azdır. Moral yoğunluğu arttıkça, toplumların, daha büyük (fakat hâlâ benzer) birimler oluşturmak üzere görünümleri, ortak yorumları, ortak lehçeleri ve ortak gerçeği algılama biçimleri oluşmaktadır” (</a:t>
            </a:r>
            <a:r>
              <a:rPr lang="tr-TR" sz="3000" dirty="0" err="1">
                <a:latin typeface="Arial" panose="020B0604020202020204" pitchFamily="34" charset="0"/>
                <a:cs typeface="Arial" panose="020B0604020202020204" pitchFamily="34" charset="0"/>
              </a:rPr>
              <a:t>Appeelbaum</a:t>
            </a:r>
            <a:r>
              <a:rPr lang="tr-TR" sz="3000" dirty="0">
                <a:latin typeface="Arial" panose="020B0604020202020204" pitchFamily="34" charset="0"/>
                <a:cs typeface="Arial" panose="020B0604020202020204" pitchFamily="34" charset="0"/>
              </a:rPr>
              <a:t>, 1970: 31</a:t>
            </a:r>
            <a:r>
              <a:rPr lang="tr-TR" sz="3000" dirty="0" smtClean="0">
                <a:latin typeface="Arial" panose="020B0604020202020204" pitchFamily="34" charset="0"/>
                <a:cs typeface="Arial" panose="020B0604020202020204" pitchFamily="34" charset="0"/>
              </a:rPr>
              <a:t>).</a:t>
            </a:r>
          </a:p>
          <a:p>
            <a:endParaRPr lang="tr-TR" dirty="0"/>
          </a:p>
        </p:txBody>
      </p:sp>
    </p:spTree>
    <p:extLst>
      <p:ext uri="{BB962C8B-B14F-4D97-AF65-F5344CB8AC3E}">
        <p14:creationId xmlns:p14="http://schemas.microsoft.com/office/powerpoint/2010/main" val="3091490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latin typeface="Arial" panose="020B0604020202020204" pitchFamily="34" charset="0"/>
                <a:cs typeface="Arial" panose="020B0604020202020204" pitchFamily="34" charset="0"/>
              </a:rPr>
              <a:t>Durkheim</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600" dirty="0" err="1">
                <a:latin typeface="Arial" panose="020B0604020202020204" pitchFamily="34" charset="0"/>
                <a:cs typeface="Arial" panose="020B0604020202020204" pitchFamily="34" charset="0"/>
              </a:rPr>
              <a:t>Durkheim’a</a:t>
            </a:r>
            <a:r>
              <a:rPr lang="tr-TR" sz="3600" dirty="0">
                <a:latin typeface="Arial" panose="020B0604020202020204" pitchFamily="34" charset="0"/>
                <a:cs typeface="Arial" panose="020B0604020202020204" pitchFamily="34" charset="0"/>
              </a:rPr>
              <a:t> göre toplumun yoğunluğunun artması, toplumda bütünleşmeyi sağlayan mekanik dayanışmanın yetersiz kalmasına neden olur. Toplumda işbölümü artmıştır ve insanlar artık birbirlerine benzemektedir. Toplumdaki değişmenin nedeni toplumun gittikçe daha yoğun ve daha hacimli olmasıdır. </a:t>
            </a:r>
          </a:p>
        </p:txBody>
      </p:sp>
    </p:spTree>
    <p:extLst>
      <p:ext uri="{BB962C8B-B14F-4D97-AF65-F5344CB8AC3E}">
        <p14:creationId xmlns:p14="http://schemas.microsoft.com/office/powerpoint/2010/main" val="4196191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Evrimci Teorilere Yöneltilen Eleştiriler</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endParaRPr lang="tr-TR" sz="3200" smtClean="0">
              <a:latin typeface="Arial" panose="020B0604020202020204" pitchFamily="34" charset="0"/>
              <a:cs typeface="Arial" panose="020B0604020202020204" pitchFamily="34" charset="0"/>
            </a:endParaRPr>
          </a:p>
          <a:p>
            <a:r>
              <a:rPr lang="tr-TR" sz="3200" dirty="0" smtClean="0">
                <a:latin typeface="Arial" panose="020B0604020202020204" pitchFamily="34" charset="0"/>
                <a:cs typeface="Arial" panose="020B0604020202020204" pitchFamily="34" charset="0"/>
              </a:rPr>
              <a:t>Bu </a:t>
            </a:r>
            <a:r>
              <a:rPr lang="tr-TR" sz="3200" dirty="0">
                <a:latin typeface="Arial" panose="020B0604020202020204" pitchFamily="34" charset="0"/>
                <a:cs typeface="Arial" panose="020B0604020202020204" pitchFamily="34" charset="0"/>
              </a:rPr>
              <a:t>teoriler soyut ve ampirik verilerden yoksundur,</a:t>
            </a:r>
          </a:p>
          <a:p>
            <a:r>
              <a:rPr lang="tr-TR" sz="3200" dirty="0" smtClean="0">
                <a:latin typeface="Arial" panose="020B0604020202020204" pitchFamily="34" charset="0"/>
                <a:cs typeface="Arial" panose="020B0604020202020204" pitchFamily="34" charset="0"/>
              </a:rPr>
              <a:t>Genel </a:t>
            </a:r>
            <a:r>
              <a:rPr lang="tr-TR" sz="3200" dirty="0">
                <a:latin typeface="Arial" panose="020B0604020202020204" pitchFamily="34" charset="0"/>
                <a:cs typeface="Arial" panose="020B0604020202020204" pitchFamily="34" charset="0"/>
              </a:rPr>
              <a:t>teoriler ve tüm toplumları açıklamada yetersiz kalmaktadır,</a:t>
            </a:r>
          </a:p>
          <a:p>
            <a:r>
              <a:rPr lang="tr-TR" sz="3200" dirty="0" smtClean="0">
                <a:latin typeface="Arial" panose="020B0604020202020204" pitchFamily="34" charset="0"/>
                <a:cs typeface="Arial" panose="020B0604020202020204" pitchFamily="34" charset="0"/>
              </a:rPr>
              <a:t>Bu </a:t>
            </a:r>
            <a:r>
              <a:rPr lang="tr-TR" sz="3200" dirty="0">
                <a:latin typeface="Arial" panose="020B0604020202020204" pitchFamily="34" charset="0"/>
                <a:cs typeface="Arial" panose="020B0604020202020204" pitchFamily="34" charset="0"/>
              </a:rPr>
              <a:t>teorilerin öne sürdükleri görüşler Avrupa toplumları için geçerlidir,</a:t>
            </a:r>
          </a:p>
          <a:p>
            <a:r>
              <a:rPr lang="tr-TR" sz="3200" dirty="0" smtClean="0">
                <a:latin typeface="Arial" panose="020B0604020202020204" pitchFamily="34" charset="0"/>
                <a:cs typeface="Arial" panose="020B0604020202020204" pitchFamily="34" charset="0"/>
              </a:rPr>
              <a:t>Deterministtirler</a:t>
            </a:r>
            <a:r>
              <a:rPr lang="tr-TR" sz="32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6546696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456</Words>
  <Application>Microsoft Office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Sosyal Değişme ve Teknoloji </vt:lpstr>
      <vt:lpstr>E. Durkheim </vt:lpstr>
      <vt:lpstr>Durkheim </vt:lpstr>
      <vt:lpstr>Durkheim </vt:lpstr>
      <vt:lpstr>Durkheim </vt:lpstr>
      <vt:lpstr>Durkheim </vt:lpstr>
      <vt:lpstr>Durkheim </vt:lpstr>
      <vt:lpstr>Evrimci Teorilere Yöneltilen Eleştiriler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Feryal</dc:creator>
  <cp:lastModifiedBy>Feryal</cp:lastModifiedBy>
  <cp:revision>4</cp:revision>
  <dcterms:created xsi:type="dcterms:W3CDTF">2018-09-16T06:41:10Z</dcterms:created>
  <dcterms:modified xsi:type="dcterms:W3CDTF">2018-09-16T16:01:39Z</dcterms:modified>
</cp:coreProperties>
</file>