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60" r:id="rId3"/>
    <p:sldId id="261" r:id="rId4"/>
    <p:sldId id="262" r:id="rId5"/>
    <p:sldId id="263" r:id="rId6"/>
    <p:sldId id="264" r:id="rId7"/>
    <p:sldId id="265" r:id="rId8"/>
    <p:sldId id="266" r:id="rId9"/>
    <p:sldId id="267" r:id="rId10"/>
    <p:sldId id="257" r:id="rId11"/>
    <p:sldId id="258" r:id="rId12"/>
    <p:sldId id="259"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D27728-4158-4058-A5A6-3CAA784C54AD}" type="datetimeFigureOut">
              <a:rPr lang="tr-TR" smtClean="0"/>
              <a:t>13.03.2020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5B1D8F3-CFF9-46EB-9881-FE96082A12DD}"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912B170E-159D-473E-9204-BBF968508143}" type="datetimeFigureOut">
              <a:rPr lang="tr-TR" smtClean="0"/>
              <a:t>13.03.2020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66BA3B8-C783-49DF-88C2-6608447CAD4D}"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12B170E-159D-473E-9204-BBF968508143}" type="datetimeFigureOut">
              <a:rPr lang="tr-TR" smtClean="0"/>
              <a:t>13.03.2020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66BA3B8-C783-49DF-88C2-6608447CAD4D}"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12B170E-159D-473E-9204-BBF968508143}" type="datetimeFigureOut">
              <a:rPr lang="tr-TR" smtClean="0"/>
              <a:t>13.03.2020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66BA3B8-C783-49DF-88C2-6608447CAD4D}"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12B170E-159D-473E-9204-BBF968508143}" type="datetimeFigureOut">
              <a:rPr lang="tr-TR" smtClean="0"/>
              <a:t>13.03.2020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66BA3B8-C783-49DF-88C2-6608447CAD4D}"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912B170E-159D-473E-9204-BBF968508143}" type="datetimeFigureOut">
              <a:rPr lang="tr-TR" smtClean="0"/>
              <a:t>13.03.2020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66BA3B8-C783-49DF-88C2-6608447CAD4D}"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912B170E-159D-473E-9204-BBF968508143}" type="datetimeFigureOut">
              <a:rPr lang="tr-TR" smtClean="0"/>
              <a:t>13.03.2020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66BA3B8-C783-49DF-88C2-6608447CAD4D}"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912B170E-159D-473E-9204-BBF968508143}" type="datetimeFigureOut">
              <a:rPr lang="tr-TR" smtClean="0"/>
              <a:t>13.03.2020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066BA3B8-C783-49DF-88C2-6608447CAD4D}"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912B170E-159D-473E-9204-BBF968508143}" type="datetimeFigureOut">
              <a:rPr lang="tr-TR" smtClean="0"/>
              <a:t>13.03.2020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066BA3B8-C783-49DF-88C2-6608447CAD4D}"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912B170E-159D-473E-9204-BBF968508143}" type="datetimeFigureOut">
              <a:rPr lang="tr-TR" smtClean="0"/>
              <a:t>13.03.2020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066BA3B8-C783-49DF-88C2-6608447CAD4D}"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912B170E-159D-473E-9204-BBF968508143}" type="datetimeFigureOut">
              <a:rPr lang="tr-TR" smtClean="0"/>
              <a:t>13.03.2020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66BA3B8-C783-49DF-88C2-6608447CAD4D}"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912B170E-159D-473E-9204-BBF968508143}" type="datetimeFigureOut">
              <a:rPr lang="tr-TR" smtClean="0"/>
              <a:t>13.03.2020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66BA3B8-C783-49DF-88C2-6608447CAD4D}"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2B170E-159D-473E-9204-BBF968508143}" type="datetimeFigureOut">
              <a:rPr lang="tr-TR" smtClean="0"/>
              <a:t>13.03.2020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6BA3B8-C783-49DF-88C2-6608447CAD4D}"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thefatduck.co.uk/" TargetMode="External"/><Relationship Id="rId7" Type="http://schemas.openxmlformats.org/officeDocument/2006/relationships/hyperlink" Target="http://www.theworlds50best.com/" TargetMode="External"/><Relationship Id="rId2" Type="http://schemas.openxmlformats.org/officeDocument/2006/relationships/hyperlink" Target="http://www.elbulli.com/" TargetMode="External"/><Relationship Id="rId1" Type="http://schemas.openxmlformats.org/officeDocument/2006/relationships/slideLayout" Target="../slideLayouts/slideLayout2.xml"/><Relationship Id="rId6" Type="http://schemas.openxmlformats.org/officeDocument/2006/relationships/hyperlink" Target="http://noma.dk/" TargetMode="External"/><Relationship Id="rId5" Type="http://schemas.openxmlformats.org/officeDocument/2006/relationships/hyperlink" Target="http://www.michelintravel.com/" TargetMode="External"/><Relationship Id="rId4" Type="http://schemas.openxmlformats.org/officeDocument/2006/relationships/hyperlink" Target="http://www.restaurant.org/tourism/facts.cf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Sektör analizi ve örnek çalışma</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269776"/>
            <a:ext cx="7772400" cy="1143000"/>
          </a:xfrm>
        </p:spPr>
        <p:txBody>
          <a:bodyPr/>
          <a:lstStyle/>
          <a:p>
            <a:r>
              <a:rPr lang="tr-TR" i="1" dirty="0" smtClean="0">
                <a:solidFill>
                  <a:schemeClr val="tx1"/>
                </a:solidFill>
                <a:latin typeface="Baskerville Old Face" pitchFamily="18" charset="0"/>
              </a:rPr>
              <a:t>KAYNAKÇA</a:t>
            </a:r>
            <a:endParaRPr lang="tr-TR" i="1" dirty="0">
              <a:solidFill>
                <a:schemeClr val="tx1"/>
              </a:solidFill>
              <a:latin typeface="Baskerville Old Face" pitchFamily="18" charset="0"/>
            </a:endParaRPr>
          </a:p>
        </p:txBody>
      </p:sp>
      <p:sp>
        <p:nvSpPr>
          <p:cNvPr id="3" name="Content Placeholder 2"/>
          <p:cNvSpPr>
            <a:spLocks noGrp="1"/>
          </p:cNvSpPr>
          <p:nvPr>
            <p:ph sz="quarter" idx="1"/>
          </p:nvPr>
        </p:nvSpPr>
        <p:spPr>
          <a:xfrm>
            <a:off x="251520" y="1008112"/>
            <a:ext cx="8712968" cy="6021288"/>
          </a:xfrm>
        </p:spPr>
        <p:txBody>
          <a:bodyPr>
            <a:noAutofit/>
          </a:bodyPr>
          <a:lstStyle/>
          <a:p>
            <a:pPr>
              <a:buNone/>
            </a:pPr>
            <a:endParaRPr lang="tr-TR" sz="2800" dirty="0" smtClean="0">
              <a:latin typeface="Baskerville Old Face" pitchFamily="18" charset="0"/>
            </a:endParaRPr>
          </a:p>
          <a:p>
            <a:r>
              <a:rPr lang="tr-TR" sz="2800" dirty="0" smtClean="0">
                <a:latin typeface="Baskerville Old Face" pitchFamily="18" charset="0"/>
              </a:rPr>
              <a:t>Beşirli,H.(2010) ‘ Yemek, Kültür Ve Kimlik’, Milli Folklor, Yıl 22, Say› 87</a:t>
            </a:r>
          </a:p>
          <a:p>
            <a:endParaRPr lang="tr-TR" sz="2800" dirty="0" smtClean="0">
              <a:latin typeface="Baskerville Old Face" pitchFamily="18" charset="0"/>
            </a:endParaRPr>
          </a:p>
          <a:p>
            <a:r>
              <a:rPr lang="tr-TR" sz="2800" dirty="0" smtClean="0">
                <a:latin typeface="Baskerville Old Face" pitchFamily="18" charset="0"/>
              </a:rPr>
              <a:t> Esat Özata (2010) ‘Yiyecek İçecek Sektöründe Hizmet Kalitesi Ve Müşteri Memnuniyetinin Orta Restoranlarda Araştırılması Üzerine Bir Vaka Analizi’, Beykent Üniversitesi Sosyal Bilimler Enstitüsü, İstanbul.</a:t>
            </a:r>
          </a:p>
          <a:p>
            <a:endParaRPr lang="tr-TR" sz="2800" dirty="0" smtClean="0">
              <a:latin typeface="Baskerville Old Face" pitchFamily="18" charset="0"/>
            </a:endParaRPr>
          </a:p>
          <a:p>
            <a:r>
              <a:rPr lang="tr-TR" sz="2800" dirty="0" smtClean="0">
                <a:latin typeface="Baskerville Old Face" pitchFamily="18" charset="0"/>
              </a:rPr>
              <a:t>Kılınç,o.(2011)  ‘Restoran İşletmelerinde Hizmet Garantisi Uygulamaları Ve Müşteri Tercihlerine Etkileri’, Adnan Menderes Üniversitesi Sosyal Bilimler Enstitüsü, Aydın</a:t>
            </a:r>
            <a:r>
              <a:rPr lang="tr-TR" sz="2800" dirty="0" smtClean="0">
                <a:latin typeface="Baskerville Old Face" pitchFamily="18" charset="0"/>
              </a:rPr>
              <a:t>.</a:t>
            </a:r>
          </a:p>
          <a:p>
            <a:pPr>
              <a:buNone/>
            </a:pPr>
            <a:r>
              <a:rPr lang="tr-TR" sz="2800" dirty="0" smtClean="0">
                <a:latin typeface="Baskerville Old Face" pitchFamily="18" charset="0"/>
              </a:rPr>
              <a:t>.</a:t>
            </a:r>
            <a:endParaRPr lang="tr-TR" sz="2800" dirty="0" smtClean="0">
              <a:latin typeface="Baskerville Old Face"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i="1" dirty="0" smtClean="0">
                <a:solidFill>
                  <a:schemeClr val="tx1"/>
                </a:solidFill>
                <a:latin typeface="Baskerville Old Face" pitchFamily="18" charset="0"/>
              </a:rPr>
              <a:t>KAYNAKÇA</a:t>
            </a:r>
            <a:endParaRPr lang="tr-TR" dirty="0"/>
          </a:p>
        </p:txBody>
      </p:sp>
      <p:sp>
        <p:nvSpPr>
          <p:cNvPr id="3" name="Content Placeholder 2"/>
          <p:cNvSpPr>
            <a:spLocks noGrp="1"/>
          </p:cNvSpPr>
          <p:nvPr>
            <p:ph sz="quarter" idx="1"/>
          </p:nvPr>
        </p:nvSpPr>
        <p:spPr>
          <a:xfrm>
            <a:off x="144016" y="1196752"/>
            <a:ext cx="8964488" cy="5410200"/>
          </a:xfrm>
        </p:spPr>
        <p:txBody>
          <a:bodyPr>
            <a:noAutofit/>
          </a:bodyPr>
          <a:lstStyle/>
          <a:p>
            <a:pPr>
              <a:buNone/>
            </a:pPr>
            <a:endParaRPr lang="tr-TR" sz="2800" dirty="0" smtClean="0">
              <a:latin typeface="Baskerville Old Face" pitchFamily="18" charset="0"/>
            </a:endParaRPr>
          </a:p>
          <a:p>
            <a:endParaRPr lang="tr-TR" sz="2800" dirty="0" smtClean="0">
              <a:latin typeface="Baskerville Old Face" pitchFamily="18" charset="0"/>
            </a:endParaRPr>
          </a:p>
          <a:p>
            <a:r>
              <a:rPr lang="tr-TR" sz="2800" dirty="0" smtClean="0">
                <a:latin typeface="Baskerville Old Face" pitchFamily="18" charset="0"/>
              </a:rPr>
              <a:t>Koçbek, D.(2005) ‘Yiyecek Çecek Sektöründe Hizmet Kalitesi Ve Müşteri Memnunyeti: Etnik Restoranlara Yönelik Bir Arastırma’, Eskisehir Anadolu Üniversitesi Sosyal Bilimler Enstitüsü, Eskişehir.</a:t>
            </a:r>
          </a:p>
          <a:p>
            <a:endParaRPr lang="tr-TR" sz="2800" dirty="0" smtClean="0">
              <a:latin typeface="Baskerville Old Face" pitchFamily="18" charset="0"/>
            </a:endParaRPr>
          </a:p>
          <a:p>
            <a:r>
              <a:rPr lang="tr-TR" sz="2800" dirty="0" smtClean="0">
                <a:latin typeface="Baskerville Old Face" pitchFamily="18" charset="0"/>
              </a:rPr>
              <a:t>Petek, S.(2007) ‘Sehir İçi Restoranlarda İşletme, Marka Kavramı Ve İç Mekan Kurgusunun Alakart ve Fast Food Restoranlarda İrdelenmesi’, </a:t>
            </a:r>
            <a:r>
              <a:rPr lang="sv-SE" sz="2800" dirty="0" smtClean="0">
                <a:latin typeface="Baskerville Old Face" pitchFamily="18" charset="0"/>
              </a:rPr>
              <a:t>M</a:t>
            </a:r>
            <a:r>
              <a:rPr lang="tr-TR" sz="2800" dirty="0" smtClean="0">
                <a:latin typeface="Baskerville Old Face" pitchFamily="18" charset="0"/>
              </a:rPr>
              <a:t>i</a:t>
            </a:r>
            <a:r>
              <a:rPr lang="sv-SE" sz="2800" dirty="0" smtClean="0">
                <a:latin typeface="Baskerville Old Face" pitchFamily="18" charset="0"/>
              </a:rPr>
              <a:t>mar S</a:t>
            </a:r>
            <a:r>
              <a:rPr lang="tr-TR" sz="2800" dirty="0" smtClean="0">
                <a:latin typeface="Baskerville Old Face" pitchFamily="18" charset="0"/>
              </a:rPr>
              <a:t>i</a:t>
            </a:r>
            <a:r>
              <a:rPr lang="sv-SE" sz="2800" dirty="0" smtClean="0">
                <a:latin typeface="Baskerville Old Face" pitchFamily="18" charset="0"/>
              </a:rPr>
              <a:t>nan Güzel Sanatlar Ünverstes</a:t>
            </a:r>
            <a:r>
              <a:rPr lang="tr-TR" sz="2800" dirty="0" smtClean="0">
                <a:latin typeface="Baskerville Old Face" pitchFamily="18" charset="0"/>
              </a:rPr>
              <a:t>i Fen Bilimleri Enstitüsü, İstanbul.</a:t>
            </a:r>
          </a:p>
          <a:p>
            <a:endParaRPr lang="tr-TR" sz="2800" dirty="0">
              <a:latin typeface="Baskerville Old Face"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i="1" dirty="0" smtClean="0">
                <a:solidFill>
                  <a:schemeClr val="tx1"/>
                </a:solidFill>
                <a:latin typeface="Baskerville Old Face" pitchFamily="18" charset="0"/>
              </a:rPr>
              <a:t>KAYNAKÇA</a:t>
            </a:r>
            <a:endParaRPr lang="tr-TR" dirty="0"/>
          </a:p>
        </p:txBody>
      </p:sp>
      <p:sp>
        <p:nvSpPr>
          <p:cNvPr id="3" name="Content Placeholder 2"/>
          <p:cNvSpPr>
            <a:spLocks noGrp="1"/>
          </p:cNvSpPr>
          <p:nvPr>
            <p:ph sz="quarter" idx="1"/>
          </p:nvPr>
        </p:nvSpPr>
        <p:spPr>
          <a:xfrm>
            <a:off x="683568" y="1593304"/>
            <a:ext cx="7772400" cy="4572000"/>
          </a:xfrm>
        </p:spPr>
        <p:txBody>
          <a:bodyPr>
            <a:normAutofit fontScale="85000" lnSpcReduction="20000"/>
          </a:bodyPr>
          <a:lstStyle/>
          <a:p>
            <a:r>
              <a:rPr lang="tr-TR" dirty="0" smtClean="0">
                <a:hlinkClick r:id="rId2"/>
              </a:rPr>
              <a:t>http://www.elbulli.com/</a:t>
            </a:r>
            <a:endParaRPr lang="tr-TR" dirty="0" smtClean="0"/>
          </a:p>
          <a:p>
            <a:endParaRPr lang="tr-TR" dirty="0" smtClean="0"/>
          </a:p>
          <a:p>
            <a:r>
              <a:rPr lang="tr-TR" dirty="0" smtClean="0">
                <a:hlinkClick r:id="rId3"/>
              </a:rPr>
              <a:t>http://www.thefatduck.co.uk/</a:t>
            </a:r>
            <a:endParaRPr lang="tr-TR" dirty="0" smtClean="0"/>
          </a:p>
          <a:p>
            <a:endParaRPr lang="tr-TR" dirty="0" smtClean="0"/>
          </a:p>
          <a:p>
            <a:r>
              <a:rPr lang="tr-TR" u="sng" dirty="0" smtClean="0">
                <a:hlinkClick r:id="rId4"/>
              </a:rPr>
              <a:t>http:// </a:t>
            </a:r>
            <a:r>
              <a:rPr lang="tr-TR" dirty="0" smtClean="0">
                <a:hlinkClick r:id="rId5"/>
              </a:rPr>
              <a:t>www.</a:t>
            </a:r>
            <a:r>
              <a:rPr lang="tr-TR" b="1" dirty="0" smtClean="0">
                <a:hlinkClick r:id="rId5"/>
              </a:rPr>
              <a:t>michelin</a:t>
            </a:r>
            <a:r>
              <a:rPr lang="tr-TR" dirty="0" smtClean="0">
                <a:hlinkClick r:id="rId5"/>
              </a:rPr>
              <a:t>travel.com/</a:t>
            </a:r>
            <a:endParaRPr lang="tr-TR" dirty="0" smtClean="0"/>
          </a:p>
          <a:p>
            <a:endParaRPr lang="tr-TR" dirty="0" smtClean="0"/>
          </a:p>
          <a:p>
            <a:r>
              <a:rPr lang="tr-TR" dirty="0" smtClean="0">
                <a:hlinkClick r:id="rId6"/>
              </a:rPr>
              <a:t>http://noma.dk/</a:t>
            </a:r>
            <a:endParaRPr lang="tr-TR" dirty="0" smtClean="0"/>
          </a:p>
          <a:p>
            <a:pPr>
              <a:buNone/>
            </a:pPr>
            <a:endParaRPr lang="tr-TR" u="sng" dirty="0" smtClean="0">
              <a:hlinkClick r:id="rId4"/>
            </a:endParaRPr>
          </a:p>
          <a:p>
            <a:r>
              <a:rPr lang="tr-TR" u="sng" dirty="0" smtClean="0">
                <a:hlinkClick r:id="rId4"/>
              </a:rPr>
              <a:t>http://www.restaurant.org/tourism/facts.cfm</a:t>
            </a:r>
            <a:endParaRPr lang="tr-TR" u="sng" dirty="0" smtClean="0"/>
          </a:p>
          <a:p>
            <a:pPr>
              <a:buNone/>
            </a:pPr>
            <a:endParaRPr lang="tr-TR" dirty="0" smtClean="0"/>
          </a:p>
          <a:p>
            <a:r>
              <a:rPr lang="tr-TR" dirty="0" smtClean="0">
                <a:hlinkClick r:id="rId7"/>
              </a:rPr>
              <a:t>http://www.theworlds50best.com/</a:t>
            </a:r>
            <a:endParaRPr lang="tr-TR" dirty="0" smtClean="0"/>
          </a:p>
          <a:p>
            <a:endParaRPr lang="tr-TR" dirty="0" smtClean="0"/>
          </a:p>
          <a:p>
            <a:endParaRPr lang="tr-TR" dirty="0" smtClean="0"/>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sz="quarter" idx="1"/>
          </p:nvPr>
        </p:nvSpPr>
        <p:spPr>
          <a:xfrm>
            <a:off x="0" y="4869160"/>
            <a:ext cx="8964488" cy="1988840"/>
          </a:xfrm>
        </p:spPr>
        <p:txBody>
          <a:bodyPr>
            <a:normAutofit/>
          </a:bodyPr>
          <a:lstStyle/>
          <a:p>
            <a:r>
              <a:rPr lang="tr-TR" dirty="0" smtClean="0">
                <a:latin typeface="Baskerville Old Face" pitchFamily="18" charset="0"/>
              </a:rPr>
              <a:t>Yemek yapma sürecini bilimle, mutfağı laboratuvarla birleştiren moleküler gastronominin en önemli temsilcilerinden  Ferran Adria 150 yıldır süren geleneksel fransız ekolüne adeta meydan okumaktadır.</a:t>
            </a:r>
            <a:endParaRPr lang="tr-TR" dirty="0">
              <a:latin typeface="Baskerville Old Face" pitchFamily="18" charset="0"/>
            </a:endParaRPr>
          </a:p>
        </p:txBody>
      </p:sp>
      <p:pic>
        <p:nvPicPr>
          <p:cNvPr id="4" name="Picture 3" descr="ferran-adria2.jpg"/>
          <p:cNvPicPr>
            <a:picLocks noChangeAspect="1"/>
          </p:cNvPicPr>
          <p:nvPr/>
        </p:nvPicPr>
        <p:blipFill>
          <a:blip r:embed="rId2" cstate="print"/>
          <a:stretch>
            <a:fillRect/>
          </a:stretch>
        </p:blipFill>
        <p:spPr>
          <a:xfrm>
            <a:off x="899592" y="188640"/>
            <a:ext cx="7200800" cy="449766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747464"/>
            <a:ext cx="7772400" cy="1800200"/>
          </a:xfrm>
        </p:spPr>
        <p:txBody>
          <a:bodyPr/>
          <a:lstStyle/>
          <a:p>
            <a:r>
              <a:rPr lang="tr-TR" u="sng" dirty="0" smtClean="0">
                <a:solidFill>
                  <a:schemeClr val="tx1"/>
                </a:solidFill>
              </a:rPr>
              <a:t>The Fat Duck</a:t>
            </a:r>
            <a:endParaRPr lang="tr-TR" u="sng" dirty="0">
              <a:solidFill>
                <a:schemeClr val="tx1"/>
              </a:solidFill>
            </a:endParaRPr>
          </a:p>
        </p:txBody>
      </p:sp>
      <p:sp>
        <p:nvSpPr>
          <p:cNvPr id="3" name="Content Placeholder 2"/>
          <p:cNvSpPr>
            <a:spLocks noGrp="1"/>
          </p:cNvSpPr>
          <p:nvPr>
            <p:ph sz="quarter" idx="1"/>
          </p:nvPr>
        </p:nvSpPr>
        <p:spPr>
          <a:xfrm>
            <a:off x="0" y="4941168"/>
            <a:ext cx="9144000" cy="2160240"/>
          </a:xfrm>
        </p:spPr>
        <p:txBody>
          <a:bodyPr>
            <a:normAutofit/>
          </a:bodyPr>
          <a:lstStyle/>
          <a:p>
            <a:endParaRPr lang="tr-TR" dirty="0" smtClean="0"/>
          </a:p>
          <a:p>
            <a:r>
              <a:rPr lang="tr-TR" sz="2800" dirty="0" smtClean="0">
                <a:latin typeface="Baskerville Old Face" pitchFamily="18" charset="0"/>
              </a:rPr>
              <a:t>Şef Heston Blumenthal tarafından yönetilen restoranın hedefi yemek pişirme ve yeme sürecini bilim ve teknolojiyle bir araya getirmek.</a:t>
            </a:r>
            <a:endParaRPr lang="tr-TR" sz="2800" dirty="0">
              <a:latin typeface="Baskerville Old Face" pitchFamily="18" charset="0"/>
            </a:endParaRPr>
          </a:p>
        </p:txBody>
      </p:sp>
      <p:pic>
        <p:nvPicPr>
          <p:cNvPr id="1026" name="Picture 2" descr="C:\Users\EMİR\Downloads\fatduck liqid nitrogen.jpg"/>
          <p:cNvPicPr>
            <a:picLocks noChangeAspect="1" noChangeArrowheads="1"/>
          </p:cNvPicPr>
          <p:nvPr/>
        </p:nvPicPr>
        <p:blipFill>
          <a:blip r:embed="rId2" cstate="print"/>
          <a:srcRect/>
          <a:stretch>
            <a:fillRect/>
          </a:stretch>
        </p:blipFill>
        <p:spPr bwMode="auto">
          <a:xfrm>
            <a:off x="35496" y="1268760"/>
            <a:ext cx="5292080" cy="4248472"/>
          </a:xfrm>
          <a:prstGeom prst="rect">
            <a:avLst/>
          </a:prstGeom>
          <a:noFill/>
        </p:spPr>
      </p:pic>
      <p:pic>
        <p:nvPicPr>
          <p:cNvPr id="1028" name="Picture 4" descr="http://images.forbes.com/media/lifestyle/2006/12/19/1_1219feat2.jpg"/>
          <p:cNvPicPr>
            <a:picLocks noChangeAspect="1" noChangeArrowheads="1"/>
          </p:cNvPicPr>
          <p:nvPr/>
        </p:nvPicPr>
        <p:blipFill>
          <a:blip r:embed="rId3" cstate="print"/>
          <a:srcRect/>
          <a:stretch>
            <a:fillRect/>
          </a:stretch>
        </p:blipFill>
        <p:spPr bwMode="auto">
          <a:xfrm>
            <a:off x="5292080" y="72008"/>
            <a:ext cx="3810000" cy="2780928"/>
          </a:xfrm>
          <a:prstGeom prst="rect">
            <a:avLst/>
          </a:prstGeom>
          <a:noFill/>
        </p:spPr>
      </p:pic>
      <p:pic>
        <p:nvPicPr>
          <p:cNvPr id="1030" name="Picture 6" descr="http://2.bp.blogspot.com/-WVtC871GPdA/TpM_4gtL5ZI/AAAAAAAAAcU/BSMSCNtAeyw/s1600/jelly+of+quail%252C+crayfish+cream.jpg"/>
          <p:cNvPicPr>
            <a:picLocks noChangeAspect="1" noChangeArrowheads="1"/>
          </p:cNvPicPr>
          <p:nvPr/>
        </p:nvPicPr>
        <p:blipFill>
          <a:blip r:embed="rId4" cstate="print"/>
          <a:srcRect/>
          <a:stretch>
            <a:fillRect/>
          </a:stretch>
        </p:blipFill>
        <p:spPr bwMode="auto">
          <a:xfrm>
            <a:off x="5256584" y="2794594"/>
            <a:ext cx="3887416" cy="2722638"/>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sz="quarter" idx="1"/>
          </p:nvPr>
        </p:nvSpPr>
        <p:spPr>
          <a:xfrm>
            <a:off x="252536" y="1340768"/>
            <a:ext cx="9144000" cy="5653608"/>
          </a:xfrm>
        </p:spPr>
        <p:txBody>
          <a:bodyPr>
            <a:normAutofit/>
          </a:bodyPr>
          <a:lstStyle/>
          <a:p>
            <a:endParaRPr lang="tr-TR" dirty="0" smtClean="0"/>
          </a:p>
          <a:p>
            <a:endParaRPr lang="tr-TR" dirty="0" smtClean="0"/>
          </a:p>
          <a:p>
            <a:endParaRPr lang="tr-TR" dirty="0" smtClean="0"/>
          </a:p>
          <a:p>
            <a:endParaRPr lang="tr-TR" dirty="0" smtClean="0"/>
          </a:p>
          <a:p>
            <a:endParaRPr lang="tr-TR" dirty="0" smtClean="0"/>
          </a:p>
          <a:p>
            <a:endParaRPr lang="tr-TR" dirty="0" smtClean="0"/>
          </a:p>
          <a:p>
            <a:pPr>
              <a:buNone/>
            </a:pPr>
            <a:r>
              <a:rPr lang="tr-TR" sz="2000" i="1" dirty="0" smtClean="0"/>
              <a:t> ‘</a:t>
            </a:r>
            <a:r>
              <a:rPr lang="tr-TR" sz="2000" i="1" dirty="0" smtClean="0">
                <a:latin typeface="Andalus" pitchFamily="18" charset="-78"/>
                <a:cs typeface="Andalus" pitchFamily="18" charset="-78"/>
              </a:rPr>
              <a:t>Sound of the Sea’ isimli yemeğin ipod’la sunumu’</a:t>
            </a:r>
          </a:p>
          <a:p>
            <a:endParaRPr lang="tr-TR" dirty="0" smtClean="0"/>
          </a:p>
          <a:p>
            <a:r>
              <a:rPr lang="tr-TR" dirty="0" smtClean="0">
                <a:latin typeface="Baskerville Old Face" pitchFamily="18" charset="0"/>
              </a:rPr>
              <a:t>Tat alma duyusunun,  görme koklama ve işitme duyularıyla birlikte çalıştığını ifade eden ‘mutfağın simyacısı’ lakaplı şef Blumenthal restoranında tüm duyulara hitap eden sunumlar gerçekleştiriyor</a:t>
            </a:r>
            <a:endParaRPr lang="tr-TR" dirty="0">
              <a:latin typeface="Baskerville Old Face" pitchFamily="18" charset="0"/>
            </a:endParaRPr>
          </a:p>
        </p:txBody>
      </p:sp>
      <p:pic>
        <p:nvPicPr>
          <p:cNvPr id="4" name="Picture 3" descr="Sound-of-the-Sea-as-serve-008.jpg"/>
          <p:cNvPicPr>
            <a:picLocks noChangeAspect="1"/>
          </p:cNvPicPr>
          <p:nvPr/>
        </p:nvPicPr>
        <p:blipFill>
          <a:blip r:embed="rId2" cstate="print"/>
          <a:stretch>
            <a:fillRect/>
          </a:stretch>
        </p:blipFill>
        <p:spPr>
          <a:xfrm>
            <a:off x="323528" y="72008"/>
            <a:ext cx="8496944" cy="4149080"/>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980728"/>
            <a:ext cx="7772400" cy="504056"/>
          </a:xfrm>
        </p:spPr>
        <p:txBody>
          <a:bodyPr>
            <a:noAutofit/>
          </a:bodyPr>
          <a:lstStyle/>
          <a:p>
            <a:endParaRPr lang="tr-TR" sz="3600" dirty="0"/>
          </a:p>
        </p:txBody>
      </p:sp>
      <p:sp>
        <p:nvSpPr>
          <p:cNvPr id="3" name="Content Placeholder 2"/>
          <p:cNvSpPr>
            <a:spLocks noGrp="1"/>
          </p:cNvSpPr>
          <p:nvPr>
            <p:ph sz="quarter" idx="1"/>
          </p:nvPr>
        </p:nvSpPr>
        <p:spPr>
          <a:xfrm>
            <a:off x="467544" y="1628800"/>
            <a:ext cx="7772400" cy="6192688"/>
          </a:xfrm>
        </p:spPr>
        <p:txBody>
          <a:bodyPr/>
          <a:lstStyle/>
          <a:p>
            <a:pPr>
              <a:buNone/>
            </a:pPr>
            <a:r>
              <a:rPr lang="tr-TR" sz="4000" dirty="0" smtClean="0">
                <a:latin typeface="Baskerville Old Face" pitchFamily="18" charset="0"/>
              </a:rPr>
              <a:t>  Bir restoranın kuruluş aşamasında   gözönünde bulundurulması gereken etmenler:</a:t>
            </a:r>
            <a:br>
              <a:rPr lang="tr-TR" sz="4000" dirty="0" smtClean="0">
                <a:latin typeface="Baskerville Old Face" pitchFamily="18" charset="0"/>
              </a:rPr>
            </a:br>
            <a:endParaRPr lang="tr-TR" sz="4000" dirty="0" smtClean="0"/>
          </a:p>
          <a:p>
            <a:endParaRPr lang="tr-TR" dirty="0" smtClean="0"/>
          </a:p>
          <a:p>
            <a:r>
              <a:rPr lang="tr-TR" sz="3600" dirty="0" smtClean="0">
                <a:latin typeface="Baskerville Old Face" pitchFamily="18" charset="0"/>
              </a:rPr>
              <a:t> PAZAR ARAŞTIRMASI</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450304"/>
            <a:ext cx="7772400" cy="1215008"/>
          </a:xfrm>
        </p:spPr>
        <p:txBody>
          <a:bodyPr>
            <a:normAutofit fontScale="90000"/>
          </a:bodyPr>
          <a:lstStyle/>
          <a:p>
            <a:r>
              <a:rPr lang="tr-TR" sz="3600" i="1" dirty="0" smtClean="0">
                <a:solidFill>
                  <a:schemeClr val="tx1"/>
                </a:solidFill>
              </a:rPr>
              <a:t>PAZAR ARAŞTIRMASI AŞAMALARI</a:t>
            </a:r>
            <a:endParaRPr lang="tr-TR" sz="3600" i="1" dirty="0">
              <a:solidFill>
                <a:schemeClr val="tx1"/>
              </a:solidFill>
            </a:endParaRPr>
          </a:p>
        </p:txBody>
      </p:sp>
      <p:sp>
        <p:nvSpPr>
          <p:cNvPr id="3" name="Content Placeholder 2"/>
          <p:cNvSpPr>
            <a:spLocks noGrp="1"/>
          </p:cNvSpPr>
          <p:nvPr>
            <p:ph sz="quarter" idx="1"/>
          </p:nvPr>
        </p:nvSpPr>
        <p:spPr>
          <a:xfrm>
            <a:off x="-180528" y="4896544"/>
            <a:ext cx="9324528" cy="2708920"/>
          </a:xfrm>
        </p:spPr>
        <p:txBody>
          <a:bodyPr>
            <a:noAutofit/>
          </a:bodyPr>
          <a:lstStyle/>
          <a:p>
            <a:r>
              <a:rPr lang="tr-TR" sz="2400" dirty="0" smtClean="0">
                <a:latin typeface="Baskerville Old Face" pitchFamily="18" charset="0"/>
              </a:rPr>
              <a:t> -Sektörel eğilimlerin saptanması, yiyecek içecek sektöründeki mevcut durumun belirlenmesi, satışlardaki büyüme, talep analizi, pazar özelliklerinin tanımlanması, yaş, cinsiyet, gelir, dışarıda yeme alışkanlıkları ve bunun gibi diğer potansiyel müşterilere özgü demografik verilerin toplanması,</a:t>
            </a:r>
            <a:endParaRPr lang="tr-TR" sz="2400" dirty="0">
              <a:latin typeface="Baskerville Old Face" pitchFamily="18" charset="0"/>
            </a:endParaRPr>
          </a:p>
        </p:txBody>
      </p:sp>
      <p:pic>
        <p:nvPicPr>
          <p:cNvPr id="4" name="Picture 3" descr="13117952441610309214_1.jpg"/>
          <p:cNvPicPr>
            <a:picLocks noChangeAspect="1"/>
          </p:cNvPicPr>
          <p:nvPr/>
        </p:nvPicPr>
        <p:blipFill>
          <a:blip r:embed="rId2" cstate="print"/>
          <a:stretch>
            <a:fillRect/>
          </a:stretch>
        </p:blipFill>
        <p:spPr>
          <a:xfrm>
            <a:off x="0" y="764704"/>
            <a:ext cx="9144000" cy="4104456"/>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i="1" dirty="0" smtClean="0">
                <a:solidFill>
                  <a:schemeClr val="tx1"/>
                </a:solidFill>
              </a:rPr>
              <a:t>PAZAR ARAŞTIRMASI AŞAMALARI</a:t>
            </a:r>
            <a:endParaRPr lang="tr-TR" sz="3200" i="1" dirty="0">
              <a:solidFill>
                <a:schemeClr val="tx1"/>
              </a:solidFill>
            </a:endParaRPr>
          </a:p>
        </p:txBody>
      </p:sp>
      <p:sp>
        <p:nvSpPr>
          <p:cNvPr id="3" name="Content Placeholder 2"/>
          <p:cNvSpPr>
            <a:spLocks noGrp="1"/>
          </p:cNvSpPr>
          <p:nvPr>
            <p:ph sz="quarter" idx="1"/>
          </p:nvPr>
        </p:nvSpPr>
        <p:spPr>
          <a:xfrm>
            <a:off x="323528" y="1988840"/>
            <a:ext cx="8435280" cy="5410200"/>
          </a:xfrm>
        </p:spPr>
        <p:txBody>
          <a:bodyPr>
            <a:normAutofit fontScale="92500" lnSpcReduction="20000"/>
          </a:bodyPr>
          <a:lstStyle/>
          <a:p>
            <a:pPr>
              <a:buNone/>
            </a:pPr>
            <a:endParaRPr lang="tr-TR" sz="2800" dirty="0" smtClean="0">
              <a:latin typeface="Baskerville Old Face" pitchFamily="18" charset="0"/>
            </a:endParaRPr>
          </a:p>
          <a:p>
            <a:pPr>
              <a:buNone/>
            </a:pPr>
            <a:r>
              <a:rPr lang="tr-TR" sz="3200" dirty="0" smtClean="0">
                <a:latin typeface="Baskerville Old Face" pitchFamily="18" charset="0"/>
              </a:rPr>
              <a:t>   - Pazardaki rekabet durumu, rakip restoranların güçlü ve zayıf yönlerinin saptanması,</a:t>
            </a:r>
          </a:p>
          <a:p>
            <a:endParaRPr lang="tr-TR" sz="3200" dirty="0" smtClean="0">
              <a:latin typeface="Baskerville Old Face" pitchFamily="18" charset="0"/>
            </a:endParaRPr>
          </a:p>
          <a:p>
            <a:pPr>
              <a:buNone/>
            </a:pPr>
            <a:r>
              <a:rPr lang="tr-TR" sz="3200" dirty="0" smtClean="0">
                <a:latin typeface="Baskerville Old Face" pitchFamily="18" charset="0"/>
              </a:rPr>
              <a:t>   - Pazarın istek ve tercihlerine uygun olan restoran konseptlerinin değerlendirilmesi,</a:t>
            </a:r>
          </a:p>
          <a:p>
            <a:endParaRPr lang="tr-TR" sz="3200" dirty="0" smtClean="0">
              <a:latin typeface="Baskerville Old Face" pitchFamily="18" charset="0"/>
            </a:endParaRPr>
          </a:p>
          <a:p>
            <a:pPr>
              <a:buNone/>
            </a:pPr>
            <a:r>
              <a:rPr lang="tr-TR" sz="3200" dirty="0" smtClean="0">
                <a:latin typeface="Baskerville Old Face" pitchFamily="18" charset="0"/>
              </a:rPr>
              <a:t>   -Satış potansiyelinin tahminlenmesi, müşteri hacminin, adisyon ortalamasının ve satışların tahmini.</a:t>
            </a:r>
            <a:br>
              <a:rPr lang="tr-TR" sz="3200" dirty="0" smtClean="0">
                <a:latin typeface="Baskerville Old Face" pitchFamily="18" charset="0"/>
              </a:rPr>
            </a:br>
            <a:endParaRPr lang="tr-TR" sz="3200" dirty="0" smtClean="0">
              <a:latin typeface="Baskerville Old Face" pitchFamily="18" charset="0"/>
            </a:endParaRPr>
          </a:p>
          <a:p>
            <a:pPr>
              <a:buNone/>
            </a:pPr>
            <a:r>
              <a:rPr lang="tr-TR" sz="3200" dirty="0" smtClean="0">
                <a:latin typeface="Baskerville Old Face" pitchFamily="18" charset="0"/>
              </a:rPr>
              <a:t>   </a:t>
            </a:r>
          </a:p>
          <a:p>
            <a:endParaRPr lang="tr-TR" sz="2800" dirty="0">
              <a:latin typeface="Baskerville Old Face"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404664"/>
            <a:ext cx="7772400" cy="2223120"/>
          </a:xfrm>
        </p:spPr>
        <p:txBody>
          <a:bodyPr>
            <a:normAutofit/>
          </a:bodyPr>
          <a:lstStyle/>
          <a:p>
            <a:r>
              <a:rPr lang="tr-TR" dirty="0" smtClean="0">
                <a:latin typeface="Baskerville Old Face" pitchFamily="18" charset="0"/>
              </a:rPr>
              <a:t>Bir restoranın kuruluş aşamasında gözönünde bulundurulması gereken etmenler:</a:t>
            </a:r>
            <a:endParaRPr lang="tr-TR" dirty="0"/>
          </a:p>
        </p:txBody>
      </p:sp>
      <p:sp>
        <p:nvSpPr>
          <p:cNvPr id="3" name="Content Placeholder 2"/>
          <p:cNvSpPr>
            <a:spLocks noGrp="1"/>
          </p:cNvSpPr>
          <p:nvPr>
            <p:ph sz="quarter" idx="1"/>
          </p:nvPr>
        </p:nvSpPr>
        <p:spPr>
          <a:xfrm>
            <a:off x="1371600" y="4293096"/>
            <a:ext cx="7772400" cy="2374776"/>
          </a:xfrm>
        </p:spPr>
        <p:txBody>
          <a:bodyPr/>
          <a:lstStyle/>
          <a:p>
            <a:r>
              <a:rPr lang="tr-TR" dirty="0" smtClean="0"/>
              <a:t>BÜTÇENİN BELİRLENMESİ</a:t>
            </a:r>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sz="quarter" idx="1"/>
          </p:nvPr>
        </p:nvSpPr>
        <p:spPr>
          <a:xfrm>
            <a:off x="467544" y="4365104"/>
            <a:ext cx="8219256" cy="2492896"/>
          </a:xfrm>
        </p:spPr>
        <p:txBody>
          <a:bodyPr>
            <a:normAutofit fontScale="40000" lnSpcReduction="20000"/>
          </a:bodyPr>
          <a:lstStyle/>
          <a:p>
            <a:endParaRPr lang="tr-TR" sz="2800" dirty="0" smtClean="0">
              <a:latin typeface="Baskerville Old Face" pitchFamily="18" charset="0"/>
            </a:endParaRPr>
          </a:p>
          <a:p>
            <a:endParaRPr lang="tr-TR" sz="2800" dirty="0" smtClean="0">
              <a:latin typeface="Baskerville Old Face" pitchFamily="18" charset="0"/>
            </a:endParaRPr>
          </a:p>
          <a:p>
            <a:endParaRPr lang="tr-TR" sz="2800" dirty="0" smtClean="0">
              <a:latin typeface="Baskerville Old Face" pitchFamily="18" charset="0"/>
            </a:endParaRPr>
          </a:p>
          <a:p>
            <a:endParaRPr lang="tr-TR" sz="2800" dirty="0" smtClean="0">
              <a:latin typeface="Baskerville Old Face" pitchFamily="18" charset="0"/>
            </a:endParaRPr>
          </a:p>
          <a:p>
            <a:r>
              <a:rPr lang="tr-TR" sz="7000" dirty="0" smtClean="0">
                <a:latin typeface="Baskerville Old Face" pitchFamily="18" charset="0"/>
              </a:rPr>
              <a:t>Bütçe, beklenen kar, açılış öncesi yatırım maliyeti,  sabit maliyetler, değişken maliyetler, işletme sermayesi, ön görülemeyen giderler, pazarlama giderleri v.b göz önünde bulundurularak oluşturulur.</a:t>
            </a:r>
            <a:endParaRPr lang="tr-TR" sz="7000" dirty="0">
              <a:latin typeface="Baskerville Old Face" pitchFamily="18" charset="0"/>
            </a:endParaRPr>
          </a:p>
        </p:txBody>
      </p:sp>
      <p:pic>
        <p:nvPicPr>
          <p:cNvPr id="4" name="Picture 3" descr="bütçe.jpg"/>
          <p:cNvPicPr>
            <a:picLocks noChangeAspect="1"/>
          </p:cNvPicPr>
          <p:nvPr/>
        </p:nvPicPr>
        <p:blipFill>
          <a:blip r:embed="rId2" cstate="print"/>
          <a:stretch>
            <a:fillRect/>
          </a:stretch>
        </p:blipFill>
        <p:spPr>
          <a:xfrm>
            <a:off x="0" y="0"/>
            <a:ext cx="9144000" cy="4797152"/>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407</Words>
  <Application>Microsoft Office PowerPoint</Application>
  <PresentationFormat>Ekran Gösterisi (4:3)</PresentationFormat>
  <Paragraphs>61</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Ofis Teması</vt:lpstr>
      <vt:lpstr>Sektör analizi ve örnek çalışma</vt:lpstr>
      <vt:lpstr>Slayt 2</vt:lpstr>
      <vt:lpstr>The Fat Duck</vt:lpstr>
      <vt:lpstr>Slayt 4</vt:lpstr>
      <vt:lpstr>Slayt 5</vt:lpstr>
      <vt:lpstr>PAZAR ARAŞTIRMASI AŞAMALARI</vt:lpstr>
      <vt:lpstr>PAZAR ARAŞTIRMASI AŞAMALARI</vt:lpstr>
      <vt:lpstr>Bir restoranın kuruluş aşamasında gözönünde bulundurulması gereken etmenler:</vt:lpstr>
      <vt:lpstr>Slayt 9</vt:lpstr>
      <vt:lpstr>KAYNAKÇA</vt:lpstr>
      <vt:lpstr>KAYNAKÇA</vt:lpstr>
      <vt:lpstr>KAYNAKÇA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Sektör analizi ve örnek çalışma</dc:title>
  <dc:creator>güneş</dc:creator>
  <cp:lastModifiedBy>güneş</cp:lastModifiedBy>
  <cp:revision>5</cp:revision>
  <dcterms:created xsi:type="dcterms:W3CDTF">2020-03-13T11:34:14Z</dcterms:created>
  <dcterms:modified xsi:type="dcterms:W3CDTF">2020-03-13T11:39:11Z</dcterms:modified>
</cp:coreProperties>
</file>