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29FC-A6BF-4E78-AD1D-7490666CD8D1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B35C4-1C8E-43FF-8380-9C0E85A6CB7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BCG Pazarın Büyüme Oranı/Göreli Pazar Payı </a:t>
            </a:r>
            <a:r>
              <a:rPr lang="tr-TR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Matrisi</a:t>
            </a:r>
            <a:endParaRPr lang="tr-TR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Stratejik iş birimlerini veya ürünlerini 4’e ayırıyor.</a:t>
            </a:r>
          </a:p>
          <a:p>
            <a:pPr lvl="1"/>
            <a:r>
              <a:rPr lang="tr-TR" b="1" dirty="0" smtClean="0"/>
              <a:t>Yıldız: </a:t>
            </a:r>
            <a:r>
              <a:rPr lang="tr-TR" dirty="0" smtClean="0"/>
              <a:t>soru işareti başarılı olursa yıldıza dönüşür. Her zaman pozitif nakit akışı sağlamaz. Büyüyen pazara ayak uydurabilmek için. </a:t>
            </a:r>
          </a:p>
          <a:p>
            <a:pPr lvl="1"/>
            <a:r>
              <a:rPr lang="tr-TR" b="1" dirty="0" smtClean="0"/>
              <a:t>Sağmal inek: </a:t>
            </a:r>
            <a:r>
              <a:rPr lang="tr-TR" dirty="0" smtClean="0"/>
              <a:t>pazarın büyümesinin %10un altına düştüğünde yıldız nakit ineğine dönüşür. Diğer iş birimlerini destekler.</a:t>
            </a:r>
          </a:p>
          <a:p>
            <a:pPr lvl="1"/>
            <a:r>
              <a:rPr lang="tr-TR" b="1" dirty="0" smtClean="0"/>
              <a:t>Köpek: </a:t>
            </a:r>
            <a:r>
              <a:rPr lang="tr-TR" dirty="0" smtClean="0"/>
              <a:t>rasyonel ya da duygusal nedenlerle bu iş birimlerinin tutulup tutulmayacağına karar verilir. </a:t>
            </a:r>
          </a:p>
          <a:p>
            <a:pPr lvl="1"/>
            <a:r>
              <a:rPr lang="tr-TR" b="1" dirty="0" smtClean="0"/>
              <a:t>Problemli Çocuk: </a:t>
            </a:r>
            <a:r>
              <a:rPr lang="tr-TR" dirty="0" smtClean="0"/>
              <a:t>çok nakit gerektirir.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BCG Pazarın Büyüme Oranı/Göreli Pazar Payı </a:t>
            </a:r>
            <a:r>
              <a:rPr lang="tr-TR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Matrisi</a:t>
            </a:r>
            <a:endParaRPr lang="tr-TR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BCG Matrisi kapsamında dört strateji uygulanabilir:</a:t>
            </a:r>
          </a:p>
          <a:p>
            <a:pPr lvl="1"/>
            <a:r>
              <a:rPr lang="tr-TR" dirty="0" smtClean="0"/>
              <a:t>Geliştirme</a:t>
            </a:r>
          </a:p>
          <a:p>
            <a:pPr lvl="1"/>
            <a:r>
              <a:rPr lang="tr-TR" dirty="0" smtClean="0"/>
              <a:t>Tutma</a:t>
            </a:r>
          </a:p>
          <a:p>
            <a:pPr lvl="1"/>
            <a:r>
              <a:rPr lang="tr-TR" dirty="0" smtClean="0"/>
              <a:t>Hasat</a:t>
            </a:r>
          </a:p>
          <a:p>
            <a:pPr lvl="1"/>
            <a:r>
              <a:rPr lang="tr-TR" dirty="0" smtClean="0"/>
              <a:t>Tasfiye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BCG Pazarın Büyüme Oranı/Göreli Pazar Payı </a:t>
            </a:r>
            <a:r>
              <a:rPr lang="tr-TR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Matrisi</a:t>
            </a:r>
            <a:endParaRPr lang="tr-TR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BCG Matrisi eleştirileri</a:t>
            </a:r>
          </a:p>
          <a:p>
            <a:pPr lvl="1"/>
            <a:r>
              <a:rPr lang="tr-TR" dirty="0" smtClean="0"/>
              <a:t>Yüksek Pazar payı=yüksek karlılık varsayımı var</a:t>
            </a:r>
          </a:p>
          <a:p>
            <a:pPr lvl="1"/>
            <a:r>
              <a:rPr lang="tr-TR" dirty="0" smtClean="0"/>
              <a:t>Kimi zaman sağmal inek kategorisindeki işletmeler de zarar edebiliyor</a:t>
            </a:r>
          </a:p>
          <a:p>
            <a:pPr lvl="1"/>
            <a:r>
              <a:rPr lang="tr-TR" dirty="0" smtClean="0"/>
              <a:t>Korunmuş niş pazar şartlarında düşük pazar payı karlılık getirebiliyor.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 Pazar Çekiciliği/İşletme Konumu Matrisi</a:t>
            </a:r>
            <a:endParaRPr lang="tr-TR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3x3’lük bir matris </a:t>
            </a:r>
          </a:p>
          <a:p>
            <a:r>
              <a:rPr lang="tr-TR" dirty="0" smtClean="0"/>
              <a:t>Riskli olan ve risksiz yatırım alanları belirlenir</a:t>
            </a:r>
          </a:p>
          <a:p>
            <a:r>
              <a:rPr lang="tr-TR" dirty="0" smtClean="0"/>
              <a:t>BCG matrisinin aksine değişkenler birçok boyutun göz önünde bulundurulduğu bir indeks şeklinde hesaplanıyor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 Pazar Çekiciliği/İşletme Konumu </a:t>
            </a:r>
            <a:r>
              <a:rPr lang="tr-TR" dirty="0" smtClean="0"/>
              <a:t>Matrisi 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Yuvarlakların büyüklüğü pazarın büyüklüğünü; üzerindeki yüzde, ürünün/</a:t>
            </a:r>
            <a:r>
              <a:rPr lang="tr-TR" dirty="0" err="1" smtClean="0"/>
              <a:t>SİB’in</a:t>
            </a:r>
            <a:r>
              <a:rPr lang="tr-TR" dirty="0" smtClean="0"/>
              <a:t> pazar payını; ok ise ürünün/</a:t>
            </a:r>
            <a:r>
              <a:rPr lang="tr-TR" dirty="0" err="1" smtClean="0"/>
              <a:t>SİB’in</a:t>
            </a:r>
            <a:r>
              <a:rPr lang="tr-TR" dirty="0" smtClean="0"/>
              <a:t> gelecekteki yönünü işaret etmektedir.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 Pazar Çekiciliği/İşletme Konumu Matrisi</a:t>
            </a:r>
            <a:endParaRPr lang="tr-TR" sz="4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İşletme Konumu Göstergeleri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Pazar Payı</a:t>
            </a:r>
          </a:p>
          <a:p>
            <a:r>
              <a:rPr lang="tr-TR" dirty="0" smtClean="0"/>
              <a:t>Ürün Kalitesi</a:t>
            </a:r>
          </a:p>
          <a:p>
            <a:r>
              <a:rPr lang="tr-TR" dirty="0" smtClean="0"/>
              <a:t>Rekabetçi Fiyat Durumu</a:t>
            </a:r>
          </a:p>
          <a:p>
            <a:r>
              <a:rPr lang="tr-TR" dirty="0" smtClean="0"/>
              <a:t>Pazarlama Becerileri</a:t>
            </a:r>
          </a:p>
          <a:p>
            <a:r>
              <a:rPr lang="tr-TR" dirty="0" smtClean="0"/>
              <a:t>Üretim Gücü</a:t>
            </a:r>
          </a:p>
          <a:p>
            <a:r>
              <a:rPr lang="tr-TR" dirty="0" smtClean="0"/>
              <a:t>Finansal Güç</a:t>
            </a:r>
          </a:p>
          <a:p>
            <a:r>
              <a:rPr lang="tr-TR" dirty="0" smtClean="0"/>
              <a:t>Dağıtım Becerileri</a:t>
            </a:r>
          </a:p>
          <a:p>
            <a:r>
              <a:rPr lang="tr-TR" dirty="0" smtClean="0"/>
              <a:t>Satış Etkinliği</a:t>
            </a:r>
          </a:p>
          <a:p>
            <a:r>
              <a:rPr lang="tr-TR" dirty="0" smtClean="0"/>
              <a:t>Kapasite Kullanımı</a:t>
            </a:r>
          </a:p>
          <a:p>
            <a:r>
              <a:rPr lang="tr-TR" dirty="0" smtClean="0"/>
              <a:t>Teknoloji Becerileri</a:t>
            </a:r>
            <a:endParaRPr lang="tr-TR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Pazar Çekiciliği Göstergeleri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Pazarın Büyüme Oranı</a:t>
            </a:r>
          </a:p>
          <a:p>
            <a:r>
              <a:rPr lang="tr-TR" dirty="0" smtClean="0"/>
              <a:t>Pazar Büyüklüğü</a:t>
            </a:r>
          </a:p>
          <a:p>
            <a:r>
              <a:rPr lang="tr-TR" dirty="0" smtClean="0"/>
              <a:t>Pazarın Karlılığı</a:t>
            </a:r>
          </a:p>
          <a:p>
            <a:r>
              <a:rPr lang="tr-TR" dirty="0" smtClean="0"/>
              <a:t>Talebin Mevsimselliği</a:t>
            </a:r>
          </a:p>
          <a:p>
            <a:r>
              <a:rPr lang="tr-TR" dirty="0" smtClean="0"/>
              <a:t>Rekabet Yoğunluğu</a:t>
            </a:r>
          </a:p>
          <a:p>
            <a:r>
              <a:rPr lang="tr-TR" dirty="0" smtClean="0"/>
              <a:t>Teknolojik değişme oranı</a:t>
            </a:r>
          </a:p>
          <a:p>
            <a:r>
              <a:rPr lang="tr-TR" dirty="0" smtClean="0"/>
              <a:t>Giriş Engelleri</a:t>
            </a:r>
          </a:p>
          <a:p>
            <a:r>
              <a:rPr lang="tr-TR" dirty="0" smtClean="0"/>
              <a:t>Ölçek Ekonomisi</a:t>
            </a:r>
          </a:p>
          <a:p>
            <a:r>
              <a:rPr lang="tr-TR" dirty="0" smtClean="0"/>
              <a:t>Sermaye Gerekliliği</a:t>
            </a:r>
          </a:p>
          <a:p>
            <a:r>
              <a:rPr lang="tr-TR" dirty="0" smtClean="0"/>
              <a:t>Yasal Düzenlemeler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Pest Analizi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87575"/>
            <a:ext cx="7772400" cy="3943350"/>
          </a:xfrm>
        </p:spPr>
        <p:txBody>
          <a:bodyPr/>
          <a:lstStyle/>
          <a:p>
            <a:pPr eaLnBrk="1" hangingPunct="1"/>
            <a:r>
              <a:rPr lang="tr-TR" dirty="0" smtClean="0"/>
              <a:t>Politik</a:t>
            </a:r>
          </a:p>
          <a:p>
            <a:pPr eaLnBrk="1" hangingPunct="1"/>
            <a:r>
              <a:rPr lang="tr-TR" dirty="0" smtClean="0"/>
              <a:t>Sosyal</a:t>
            </a:r>
          </a:p>
          <a:p>
            <a:pPr eaLnBrk="1" hangingPunct="1"/>
            <a:r>
              <a:rPr lang="tr-TR" dirty="0" smtClean="0"/>
              <a:t>Ekonomik</a:t>
            </a:r>
          </a:p>
          <a:p>
            <a:pPr eaLnBrk="1" hangingPunct="1"/>
            <a:r>
              <a:rPr lang="tr-TR" dirty="0" smtClean="0"/>
              <a:t>Teknolojik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800" smtClean="0"/>
              <a:t>SWOT Analizi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87575"/>
            <a:ext cx="7772400" cy="3943350"/>
          </a:xfrm>
        </p:spPr>
        <p:txBody>
          <a:bodyPr/>
          <a:lstStyle/>
          <a:p>
            <a:pPr eaLnBrk="1" hangingPunct="1"/>
            <a:r>
              <a:rPr lang="tr-TR" dirty="0" err="1" smtClean="0"/>
              <a:t>Strength</a:t>
            </a:r>
            <a:r>
              <a:rPr lang="tr-TR" dirty="0" smtClean="0"/>
              <a:t> (Güçlü Yanlar)</a:t>
            </a:r>
          </a:p>
          <a:p>
            <a:pPr eaLnBrk="1" hangingPunct="1"/>
            <a:r>
              <a:rPr lang="tr-TR" dirty="0" err="1" smtClean="0"/>
              <a:t>Weak</a:t>
            </a:r>
            <a:r>
              <a:rPr lang="tr-TR" dirty="0" smtClean="0"/>
              <a:t> (Zayıf Yanlar)</a:t>
            </a:r>
          </a:p>
          <a:p>
            <a:pPr eaLnBrk="1" hangingPunct="1"/>
            <a:r>
              <a:rPr lang="tr-TR" dirty="0" err="1" smtClean="0"/>
              <a:t>Opportunities</a:t>
            </a:r>
            <a:r>
              <a:rPr lang="tr-TR" dirty="0" smtClean="0"/>
              <a:t> (Fırsatlar)</a:t>
            </a:r>
          </a:p>
          <a:p>
            <a:pPr eaLnBrk="1" hangingPunct="1"/>
            <a:r>
              <a:rPr lang="tr-TR" dirty="0" err="1" smtClean="0"/>
              <a:t>Threads</a:t>
            </a:r>
            <a:r>
              <a:rPr lang="tr-TR" dirty="0" smtClean="0"/>
              <a:t> (Tehditler)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267</Words>
  <Application>Microsoft Office PowerPoint</Application>
  <PresentationFormat>Ekran Gösterisi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BCG Pazarın Büyüme Oranı/Göreli Pazar Payı Matrisi</vt:lpstr>
      <vt:lpstr>BCG Pazarın Büyüme Oranı/Göreli Pazar Payı Matrisi</vt:lpstr>
      <vt:lpstr>BCG Pazarın Büyüme Oranı/Göreli Pazar Payı Matrisi</vt:lpstr>
      <vt:lpstr>GE Pazar Çekiciliği/İşletme Konumu Matrisi</vt:lpstr>
      <vt:lpstr>GE Pazar Çekiciliği/İşletme Konumu Matrisi -2</vt:lpstr>
      <vt:lpstr>GE Pazar Çekiciliği/İşletme Konumu Matrisi</vt:lpstr>
      <vt:lpstr>Pest Analizi</vt:lpstr>
      <vt:lpstr>SWOT Analizi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BCG Pazarın Büyüme Oranı/Göreli Pazar Payı Matrisi</dc:title>
  <dc:creator>SENAY SABAH</dc:creator>
  <cp:lastModifiedBy>SENAY SABAH </cp:lastModifiedBy>
  <cp:revision>2</cp:revision>
  <dcterms:created xsi:type="dcterms:W3CDTF">2018-02-12T15:49:00Z</dcterms:created>
  <dcterms:modified xsi:type="dcterms:W3CDTF">2018-02-12T15:50:04Z</dcterms:modified>
</cp:coreProperties>
</file>