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57" r:id="rId5"/>
    <p:sldId id="258" r:id="rId6"/>
    <p:sldId id="259" r:id="rId7"/>
    <p:sldId id="260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dirty="0"/>
              <a:t>Bireyle sosyal hizmet müdahalesinde yararlanılan araçlar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TANISAL EKOL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TANI </a:t>
            </a:r>
            <a:r>
              <a:rPr lang="tr-TR" dirty="0" smtClean="0"/>
              <a:t>PRENSİPLERİ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Tx/>
              <a:buNone/>
              <a:defRPr/>
            </a:pPr>
            <a:endParaRPr lang="tr-TR" sz="2800" dirty="0"/>
          </a:p>
          <a:p>
            <a:pPr algn="just">
              <a:buFont typeface="+mj-lt"/>
              <a:buAutoNum type="arabicPeriod"/>
              <a:defRPr/>
            </a:pPr>
            <a:r>
              <a:rPr lang="tr-TR" sz="2800" dirty="0"/>
              <a:t>Tanı koyma süreci; müracaatçı ve durumunun ve karşılaştığı zorluğun detaylı ve doğru özelliklerini anlamak amacıyla hangi yardım türünün gerektiği konusundaki çabalardan oluşur.</a:t>
            </a:r>
            <a:endParaRPr lang="tr-TR" sz="2800" dirty="0"/>
          </a:p>
          <a:p>
            <a:pPr algn="just">
              <a:buFont typeface="+mj-lt"/>
              <a:buAutoNum type="arabicPeriod"/>
              <a:defRPr/>
            </a:pPr>
            <a:r>
              <a:rPr lang="tr-TR" sz="2800" dirty="0"/>
              <a:t>Sosyal hizmet uzmanının müracaatçıyı etkileyen sosyal ve </a:t>
            </a:r>
            <a:r>
              <a:rPr lang="tr-TR" sz="2800" dirty="0" err="1"/>
              <a:t>psikosoyal</a:t>
            </a:r>
            <a:r>
              <a:rPr lang="tr-TR" sz="2800" dirty="0"/>
              <a:t> faktörlerin etkileşimi hakkındaki bilgisine dayanır. </a:t>
            </a:r>
            <a:endParaRPr lang="tr-TR" sz="2800" dirty="0"/>
          </a:p>
          <a:p>
            <a:pPr algn="just">
              <a:buFont typeface="+mj-lt"/>
              <a:buAutoNum type="arabicPeriod"/>
              <a:defRPr/>
            </a:pPr>
            <a:r>
              <a:rPr lang="tr-TR" sz="2800" dirty="0"/>
              <a:t>Müracaatçıyı etkileyen iç ve dış faktörlerin etkileşimi hakkındaki bilgi, tanı koyma süreci için yardımcı ve </a:t>
            </a:r>
            <a:r>
              <a:rPr lang="tr-TR" sz="2800" dirty="0" err="1"/>
              <a:t>terapötiktir</a:t>
            </a:r>
            <a:r>
              <a:rPr lang="tr-TR" sz="2800" dirty="0"/>
              <a:t>.</a:t>
            </a:r>
            <a:endParaRPr lang="tr-TR" sz="2800" dirty="0"/>
          </a:p>
          <a:p>
            <a:pPr algn="just">
              <a:buFont typeface="+mj-lt"/>
              <a:buAutoNum type="arabicPeriod"/>
              <a:defRPr/>
            </a:pPr>
            <a:r>
              <a:rPr lang="tr-TR" sz="2800" dirty="0"/>
              <a:t>Bireyin sahip olduğu her sorun, çoklu faktörler teorisi ışığında anlaşılmaya çalışılmalıdır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Tx/>
              <a:buNone/>
              <a:defRPr/>
            </a:pPr>
            <a:r>
              <a:rPr lang="tr-TR" sz="2800" dirty="0"/>
              <a:t>5. Başlangıç aşamasında müracaatçının üstündeki stres ve baskıların azaltılması uzmanın doğru tanı koymasına yardımcı olur.</a:t>
            </a:r>
            <a:endParaRPr lang="tr-TR" sz="2800" dirty="0"/>
          </a:p>
          <a:p>
            <a:pPr algn="just">
              <a:buFontTx/>
              <a:buNone/>
              <a:defRPr/>
            </a:pPr>
            <a:r>
              <a:rPr lang="tr-TR" sz="2800" dirty="0"/>
              <a:t>6. Kişiliğin ve motivasyonların ilk değerlendirilmesi ve bunların müracaatçının sorunlarının gelişimindeki önemi, bu sorunların çözülmesi için yapılacak planın temellerini oluşturur.</a:t>
            </a:r>
            <a:endParaRPr lang="tr-TR" sz="2800" dirty="0"/>
          </a:p>
          <a:p>
            <a:pPr algn="just">
              <a:buFontTx/>
              <a:buNone/>
              <a:defRPr/>
            </a:pPr>
            <a:r>
              <a:rPr lang="tr-TR" sz="2800" dirty="0"/>
              <a:t>7.	Müracaatçının sorununun çözümü için müracaatçının şuan ki çalışma kapasitesi ve davranışlarının altındaki güdüler hakkında bilgi sahibi olmak çok önemlidir. </a:t>
            </a:r>
            <a:endParaRPr lang="tr-TR" sz="2800" dirty="0"/>
          </a:p>
          <a:p>
            <a:pPr algn="just">
              <a:buFontTx/>
              <a:buNone/>
              <a:defRPr/>
            </a:pPr>
            <a:r>
              <a:rPr lang="tr-TR" sz="2800" dirty="0"/>
              <a:t>8.	Müracaatçının kişiliğindeki </a:t>
            </a:r>
            <a:r>
              <a:rPr lang="tr-TR" sz="2800" dirty="0" err="1"/>
              <a:t>psikodinamik</a:t>
            </a:r>
            <a:r>
              <a:rPr lang="tr-TR" sz="2800" dirty="0"/>
              <a:t> ve </a:t>
            </a:r>
            <a:r>
              <a:rPr lang="tr-TR" sz="2800" dirty="0" err="1"/>
              <a:t>patalojik</a:t>
            </a:r>
            <a:r>
              <a:rPr lang="tr-TR" sz="2800" dirty="0"/>
              <a:t> semptomların anlaşılması, ne çeşit bir yardım sunulabileceği konusunda kesin bir temel oluşturur. 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TEDAVİ </a:t>
            </a:r>
            <a:r>
              <a:rPr lang="tr-TR" dirty="0" smtClean="0"/>
              <a:t>PRENSİPLERİ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tr-TR" sz="2800" dirty="0" smtClean="0"/>
              <a:t>Görüşme </a:t>
            </a:r>
            <a:r>
              <a:rPr lang="tr-TR" sz="2800" dirty="0"/>
              <a:t>sırasındaki tartışmalar soruna ve çözüm yollarına odaklanmıştır. </a:t>
            </a:r>
            <a:endParaRPr lang="tr-TR" sz="2800" dirty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800" dirty="0"/>
              <a:t>Sosyal ve </a:t>
            </a:r>
            <a:r>
              <a:rPr lang="tr-TR" sz="2800" dirty="0" err="1"/>
              <a:t>psikososyal</a:t>
            </a:r>
            <a:r>
              <a:rPr lang="tr-TR" sz="2800" dirty="0"/>
              <a:t> faktörlerin özellikleri ve boyutları her durum için değişiklik gösterir.</a:t>
            </a:r>
            <a:endParaRPr lang="tr-TR" sz="2800" dirty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800" dirty="0"/>
              <a:t>Tedavinin amaçları ve yöntemleri, müracaatçının ihtiyaçları tam olarak anlaşılıp çalışıldıktan sonra planlanmalıdır. </a:t>
            </a:r>
            <a:endParaRPr lang="tr-TR" sz="2800" dirty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800" dirty="0"/>
              <a:t>Tedavi programının başarısı, amaca yönelik kurulan ilişkinin kullanımına bağlıdır.</a:t>
            </a:r>
            <a:endParaRPr lang="tr-TR" sz="2800" dirty="0"/>
          </a:p>
          <a:p>
            <a:pPr marL="457200" indent="-457200" algn="just">
              <a:buFontTx/>
              <a:buAutoNum type="arabicPeriod"/>
              <a:defRPr/>
            </a:pPr>
            <a:r>
              <a:rPr lang="tr-TR" sz="2800" dirty="0"/>
              <a:t>Bireyle çalışma alanındaki tedavi yöntemleri; sosyal terapi ve psikoterapidir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Yöntemlerin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/>
              <a:t>teşvik 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duygusal boşalma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rahatlatma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destekleme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öneride bulunma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rehberlik etme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yönlendirme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yeni deneyimler yaşatma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açıklık getirme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yorumlama Vb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2233</Words>
  <Application>WPS Presentation</Application>
  <PresentationFormat>Ekran Gösterisi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TANISAL EKOL</vt:lpstr>
      <vt:lpstr>TANI PRENSİPLERİ</vt:lpstr>
      <vt:lpstr>PowerPoint 演示文稿</vt:lpstr>
      <vt:lpstr>TEDAVİ PRENSİPLERİ</vt:lpstr>
      <vt:lpstr>Yöntemlerin Kullanımı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8</cp:revision>
  <dcterms:created xsi:type="dcterms:W3CDTF">2017-04-26T08:36:00Z</dcterms:created>
  <dcterms:modified xsi:type="dcterms:W3CDTF">2020-04-28T20:23:15Z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