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7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5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76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0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03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844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3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40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50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31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453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67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25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28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63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94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65BB95-6C68-424D-BC65-99507196D87C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156D70-F3D9-4B97-8D1C-285BE2BEF8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9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Gıda Endüstrisinde </a:t>
            </a:r>
            <a:r>
              <a:rPr lang="tr-TR" dirty="0" err="1" smtClean="0"/>
              <a:t>Biyofilm</a:t>
            </a:r>
            <a:r>
              <a:rPr lang="tr-TR" dirty="0" smtClean="0"/>
              <a:t> Yapısı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77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Gıdaların hazırlanması ve işlenmesi süreçleri, çapraz bakteri </a:t>
            </a:r>
            <a:r>
              <a:rPr lang="tr-TR" dirty="0" err="1" smtClean="0"/>
              <a:t>kontaminasyolarının</a:t>
            </a:r>
            <a:r>
              <a:rPr lang="tr-TR" dirty="0" smtClean="0"/>
              <a:t>  gerçekleşmesi için uygun süreçlerdir.</a:t>
            </a:r>
          </a:p>
          <a:p>
            <a:r>
              <a:rPr lang="tr-TR" dirty="0" smtClean="0"/>
              <a:t>Doğada </a:t>
            </a:r>
            <a:r>
              <a:rPr lang="tr-TR" dirty="0"/>
              <a:t>da Gıda işlemede olduğu gibi, hücreler toplu halde serbestçe yaşarlar </a:t>
            </a:r>
            <a:r>
              <a:rPr lang="tr-TR" dirty="0" smtClean="0"/>
              <a:t>ve genellikle </a:t>
            </a:r>
            <a:r>
              <a:rPr lang="tr-TR" dirty="0"/>
              <a:t>bir yüzeye yapışır ve </a:t>
            </a:r>
            <a:r>
              <a:rPr lang="tr-TR" dirty="0" smtClean="0"/>
              <a:t>tutunurlarsa</a:t>
            </a:r>
            <a:r>
              <a:rPr lang="tr-TR" dirty="0"/>
              <a:t>, </a:t>
            </a:r>
            <a:r>
              <a:rPr lang="tr-TR" dirty="0" err="1" smtClean="0"/>
              <a:t>biyofilm</a:t>
            </a:r>
            <a:r>
              <a:rPr lang="tr-TR" dirty="0" smtClean="0"/>
              <a:t> yapısı </a:t>
            </a:r>
            <a:r>
              <a:rPr lang="tr-TR" dirty="0"/>
              <a:t>oluştururlar. </a:t>
            </a:r>
            <a:endParaRPr lang="tr-TR" dirty="0" smtClean="0"/>
          </a:p>
          <a:p>
            <a:r>
              <a:rPr lang="tr-TR" dirty="0" err="1" smtClean="0"/>
              <a:t>Biyofilmlerin</a:t>
            </a:r>
            <a:r>
              <a:rPr lang="tr-TR" dirty="0" smtClean="0"/>
              <a:t> Oluşumu</a:t>
            </a:r>
            <a:r>
              <a:rPr lang="tr-TR" dirty="0"/>
              <a:t>, mimarisi ve </a:t>
            </a:r>
            <a:r>
              <a:rPr lang="tr-TR" dirty="0" smtClean="0"/>
              <a:t>fonksiyonu karmaşık süreçlerdir.</a:t>
            </a:r>
          </a:p>
          <a:p>
            <a:r>
              <a:rPr lang="tr-TR" dirty="0" smtClean="0"/>
              <a:t>Bu yapının oluşumu: bulundukları endüstriyel çevrelerin </a:t>
            </a:r>
            <a:r>
              <a:rPr lang="tr-TR" dirty="0" err="1" smtClean="0"/>
              <a:t>spesifitesine</a:t>
            </a:r>
            <a:r>
              <a:rPr lang="tr-TR" dirty="0" smtClean="0"/>
              <a:t> bağlı olarak değişim gösteren yapısal özelliklerden, mikrobiyolojik ve çevresel faktörlerden etkilenir.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595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Gıda Endüstrisinde </a:t>
            </a:r>
            <a:r>
              <a:rPr lang="tr-TR" dirty="0" err="1" smtClean="0"/>
              <a:t>Biyofilm</a:t>
            </a:r>
            <a:r>
              <a:rPr lang="tr-TR" dirty="0" smtClean="0"/>
              <a:t> Yapıları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Bilindiği üzere, </a:t>
            </a:r>
            <a:r>
              <a:rPr lang="tr-TR" dirty="0" err="1" smtClean="0"/>
              <a:t>Biyofilm</a:t>
            </a:r>
            <a:r>
              <a:rPr lang="tr-TR" dirty="0" smtClean="0"/>
              <a:t> yapıları bir </a:t>
            </a:r>
            <a:r>
              <a:rPr lang="tr-TR" dirty="0" err="1" smtClean="0"/>
              <a:t>matriks</a:t>
            </a:r>
            <a:r>
              <a:rPr lang="tr-TR" dirty="0" smtClean="0"/>
              <a:t> </a:t>
            </a:r>
            <a:r>
              <a:rPr lang="tr-TR" dirty="0"/>
              <a:t>ile kaplı bakteri popülasyonları </a:t>
            </a:r>
            <a:r>
              <a:rPr lang="tr-TR" dirty="0" smtClean="0"/>
              <a:t>olarak tanımlanır ki bu popülasyon bir yüzeye</a:t>
            </a:r>
            <a:r>
              <a:rPr lang="tr-TR" dirty="0"/>
              <a:t>, bir </a:t>
            </a:r>
            <a:r>
              <a:rPr lang="tr-TR" dirty="0" err="1"/>
              <a:t>arayüze</a:t>
            </a:r>
            <a:r>
              <a:rPr lang="tr-TR" dirty="0"/>
              <a:t> </a:t>
            </a:r>
            <a:r>
              <a:rPr lang="tr-TR" dirty="0" smtClean="0"/>
              <a:t>ve/veya birbirlerine bağlı halde bulunurlar.</a:t>
            </a:r>
          </a:p>
          <a:p>
            <a:r>
              <a:rPr lang="tr-TR" dirty="0" smtClean="0"/>
              <a:t>Evrende bulunan mikroorganizmaların % </a:t>
            </a:r>
            <a:r>
              <a:rPr lang="tr-TR" dirty="0"/>
              <a:t>99'undan </a:t>
            </a:r>
            <a:r>
              <a:rPr lang="tr-TR" dirty="0" smtClean="0"/>
              <a:t>fazlasının </a:t>
            </a:r>
            <a:r>
              <a:rPr lang="tr-TR" dirty="0" err="1" smtClean="0"/>
              <a:t>biyofilm</a:t>
            </a:r>
            <a:r>
              <a:rPr lang="tr-TR" dirty="0" smtClean="0"/>
              <a:t> yapısı içerisinde yaşıyor oluşu şaşırtıcı değildir çünkü bu yapı mikroorganizmalara çok önemli avantajlar sağlar.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594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Mikroorganizmalar oldukça çeşitli fizyolojilere ve metabolizmaya sahiptirler. Bu özellikleri onların, çok çeşitli çevresel koşullarda </a:t>
            </a:r>
            <a:r>
              <a:rPr lang="tr-TR" dirty="0" err="1" smtClean="0"/>
              <a:t>kolonize</a:t>
            </a:r>
            <a:r>
              <a:rPr lang="tr-TR" dirty="0" smtClean="0"/>
              <a:t> olmalarını sağlar.</a:t>
            </a:r>
          </a:p>
          <a:p>
            <a:r>
              <a:rPr lang="tr-TR" dirty="0" smtClean="0"/>
              <a:t>Gıda işletmelerinde bulunan </a:t>
            </a:r>
            <a:r>
              <a:rPr lang="tr-TR" dirty="0" err="1" smtClean="0"/>
              <a:t>biyofilm</a:t>
            </a:r>
            <a:r>
              <a:rPr lang="tr-TR" dirty="0" smtClean="0"/>
              <a:t> yapıları birkaç mikrometre kadar ince olabileceği gibi, milimetre kadar kalın yapılar da olabilirler.</a:t>
            </a:r>
          </a:p>
          <a:p>
            <a:r>
              <a:rPr lang="tr-TR" dirty="0" smtClean="0"/>
              <a:t>Sürekli ya da kesikli akışın olduğu ortamlarda gelişen </a:t>
            </a:r>
            <a:r>
              <a:rPr lang="tr-TR" dirty="0" err="1" smtClean="0"/>
              <a:t>biyofilm</a:t>
            </a:r>
            <a:r>
              <a:rPr lang="tr-TR" dirty="0" smtClean="0"/>
              <a:t> yapıları «gerçek» </a:t>
            </a:r>
            <a:r>
              <a:rPr lang="tr-TR" dirty="0" err="1" smtClean="0"/>
              <a:t>biyofilm</a:t>
            </a:r>
            <a:r>
              <a:rPr lang="tr-TR" dirty="0" smtClean="0"/>
              <a:t> yapıları olarak adlandırılırlar ve </a:t>
            </a:r>
            <a:r>
              <a:rPr lang="tr-TR" dirty="0" err="1" smtClean="0"/>
              <a:t>por</a:t>
            </a:r>
            <a:r>
              <a:rPr lang="tr-TR" dirty="0" smtClean="0"/>
              <a:t> yapıları mevcuttur.</a:t>
            </a:r>
          </a:p>
          <a:p>
            <a:r>
              <a:rPr lang="tr-TR" dirty="0" smtClean="0"/>
              <a:t>Statik koşullarda oluşan </a:t>
            </a:r>
            <a:r>
              <a:rPr lang="tr-TR" dirty="0" err="1" smtClean="0"/>
              <a:t>biyofilm</a:t>
            </a:r>
            <a:r>
              <a:rPr lang="tr-TR" dirty="0" smtClean="0"/>
              <a:t> yapıları ise farklı mimarilere sahip olurlar.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383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Gıda endüstrisindeki küçük ölçekli </a:t>
            </a:r>
            <a:r>
              <a:rPr lang="tr-TR" dirty="0" err="1" smtClean="0"/>
              <a:t>biyofilm</a:t>
            </a:r>
            <a:r>
              <a:rPr lang="tr-TR" dirty="0" smtClean="0"/>
              <a:t> yapıları ise, açık yüzeylerde oluşur.</a:t>
            </a:r>
          </a:p>
          <a:p>
            <a:r>
              <a:rPr lang="tr-TR" dirty="0" smtClean="0"/>
              <a:t>Açık yüzeyler, üzerinde yiyeceklerin hazırlandığı yüzeyler olarak ifade edilebilir.</a:t>
            </a:r>
          </a:p>
          <a:p>
            <a:r>
              <a:rPr lang="tr-TR" dirty="0" smtClean="0"/>
              <a:t>Bu açık yüzeylerde, kapalı sistemlerde olduğu gibi bir akıştan söz etmek mümkün değildir.</a:t>
            </a:r>
          </a:p>
        </p:txBody>
      </p:sp>
    </p:spTree>
    <p:extLst>
      <p:ext uri="{BB962C8B-B14F-4D97-AF65-F5344CB8AC3E}">
        <p14:creationId xmlns:p14="http://schemas.microsoft.com/office/powerpoint/2010/main" val="243137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Biyofilm</a:t>
            </a:r>
            <a:r>
              <a:rPr lang="tr-TR" dirty="0" smtClean="0"/>
              <a:t> yapısının oluşumu, mimarisi ve fonksiyonu yüzey morfolojileri (kimyası, </a:t>
            </a:r>
            <a:r>
              <a:rPr lang="tr-TR" dirty="0" err="1" smtClean="0"/>
              <a:t>topografisi</a:t>
            </a:r>
            <a:r>
              <a:rPr lang="tr-TR" dirty="0" smtClean="0"/>
              <a:t>, fizikokimyası), çevresel koşullar (</a:t>
            </a:r>
            <a:r>
              <a:rPr lang="tr-TR" dirty="0" err="1" smtClean="0"/>
              <a:t>pH</a:t>
            </a:r>
            <a:r>
              <a:rPr lang="tr-TR" dirty="0" smtClean="0"/>
              <a:t>, besin varlığı/yokluğu, sıcaklık, konak proteinleri/</a:t>
            </a:r>
            <a:r>
              <a:rPr lang="tr-TR" dirty="0" err="1" smtClean="0"/>
              <a:t>adezinler</a:t>
            </a:r>
            <a:r>
              <a:rPr lang="tr-TR" dirty="0" smtClean="0"/>
              <a:t>, akışkan dinamiği) ve mikrobiyolojik faktörlerin (Gram negatif/pozitif, </a:t>
            </a:r>
            <a:r>
              <a:rPr lang="tr-TR" dirty="0" err="1" smtClean="0"/>
              <a:t>mikrobiyal</a:t>
            </a:r>
            <a:r>
              <a:rPr lang="tr-TR" dirty="0" smtClean="0"/>
              <a:t> şekil, yapı, moleküler kompozisyon, cins, fizikokimya, gelişme fazı, </a:t>
            </a:r>
            <a:r>
              <a:rPr lang="tr-TR" dirty="0" err="1" smtClean="0"/>
              <a:t>flagella</a:t>
            </a:r>
            <a:r>
              <a:rPr lang="tr-TR" dirty="0" smtClean="0"/>
              <a:t>, pili, kapsül ya da </a:t>
            </a:r>
            <a:r>
              <a:rPr lang="tr-TR" dirty="0" err="1" smtClean="0"/>
              <a:t>ekzopolisakkarit</a:t>
            </a:r>
            <a:r>
              <a:rPr lang="tr-TR" dirty="0" smtClean="0"/>
              <a:t> maddeler içerip içermediği) gibi çok çeşitli faktörlerden ve bu faktörlerin kombinasyonlarından etkilenirler.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892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Yüzeyin kimyasal, </a:t>
            </a:r>
            <a:r>
              <a:rPr lang="tr-TR" dirty="0" err="1" smtClean="0"/>
              <a:t>topografik</a:t>
            </a:r>
            <a:r>
              <a:rPr lang="tr-TR" dirty="0" smtClean="0"/>
              <a:t> ve </a:t>
            </a:r>
            <a:r>
              <a:rPr lang="tr-TR" dirty="0" err="1" smtClean="0"/>
              <a:t>fizikokimyasal</a:t>
            </a:r>
            <a:r>
              <a:rPr lang="tr-TR" dirty="0" smtClean="0"/>
              <a:t> özellikleri, organik materyallerin yüzey ile ilk temasını etkileyen faktörlerdir.</a:t>
            </a:r>
          </a:p>
          <a:p>
            <a:endParaRPr lang="tr-TR" dirty="0" smtClean="0"/>
          </a:p>
          <a:p>
            <a:r>
              <a:rPr lang="tr-TR" dirty="0" smtClean="0"/>
              <a:t>Yüzeye tutunan organik materyalin türü ve miktarı, yüzey özelliklerinin değişmesine neden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081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Gerçekten de, organik maddeye yalnızca bir kere maruz kalan yüzeyin, geri döndürülemez bir şekilde değiştiği belirlenmiştir.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Paslanmaz çelik yüzeyler </a:t>
            </a:r>
            <a:r>
              <a:rPr lang="tr-TR" dirty="0" err="1" smtClean="0"/>
              <a:t>ard</a:t>
            </a:r>
            <a:r>
              <a:rPr lang="tr-TR" dirty="0" smtClean="0"/>
              <a:t> arda 30 defa temizlense dahi, yüzeyde halen organik kalıntıların olduğu belirlenmiştir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Yapılan çalışmalar sonucunda, </a:t>
            </a:r>
            <a:r>
              <a:rPr lang="tr-TR" i="1" dirty="0" err="1" smtClean="0"/>
              <a:t>Listeria</a:t>
            </a:r>
            <a:r>
              <a:rPr lang="tr-TR" i="1" dirty="0" smtClean="0"/>
              <a:t> </a:t>
            </a:r>
            <a:r>
              <a:rPr lang="tr-TR" i="1" dirty="0" err="1" smtClean="0"/>
              <a:t>monocytogenes</a:t>
            </a:r>
            <a:r>
              <a:rPr lang="tr-TR" dirty="0" smtClean="0"/>
              <a:t>’ in 7 yıl kadar gıda işleme yüzeylerinde kalabildiğini göstermiştir.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7800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395</Words>
  <Application>Microsoft Office PowerPoint</Application>
  <PresentationFormat>Geniş ekran</PresentationFormat>
  <Paragraphs>23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Gıda Endüstrisinde Biyofilm Yapısı</vt:lpstr>
      <vt:lpstr>PowerPoint Sunusu</vt:lpstr>
      <vt:lpstr>Gıda Endüstrisinde Biyofilm Yapıları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Gıda Endüstrisinde Biyofilm Yapısı</dc:title>
  <dc:creator>iso</dc:creator>
  <cp:lastModifiedBy>iso</cp:lastModifiedBy>
  <cp:revision>8</cp:revision>
  <dcterms:created xsi:type="dcterms:W3CDTF">2018-01-04T08:40:18Z</dcterms:created>
  <dcterms:modified xsi:type="dcterms:W3CDTF">2018-01-04T11:43:49Z</dcterms:modified>
</cp:coreProperties>
</file>