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5" r:id="rId40"/>
    <p:sldId id="296" r:id="rId41"/>
    <p:sldId id="297" r:id="rId42"/>
    <p:sldId id="299" r:id="rId43"/>
    <p:sldId id="298"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3" r:id="rId66"/>
    <p:sldId id="321" r:id="rId67"/>
    <p:sldId id="322" r:id="rId68"/>
    <p:sldId id="324" r:id="rId69"/>
    <p:sldId id="325" r:id="rId70"/>
    <p:sldId id="326" r:id="rId71"/>
    <p:sldId id="327" r:id="rId72"/>
    <p:sldId id="328" r:id="rId7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47BD80-4536-4921-9602-CF25C6B83C50}"/>
              </a:ext>
            </a:extLst>
          </p:cNvPr>
          <p:cNvSpPr>
            <a:spLocks noGrp="1"/>
          </p:cNvSpPr>
          <p:nvPr>
            <p:ph type="ctrTitle"/>
          </p:nvPr>
        </p:nvSpPr>
        <p:spPr>
          <a:xfrm>
            <a:off x="685800" y="2132856"/>
            <a:ext cx="8134672" cy="2592288"/>
          </a:xfrm>
        </p:spPr>
        <p:txBody>
          <a:bodyPr/>
          <a:lstStyle/>
          <a:p>
            <a:r>
              <a:rPr lang="tr-TR" dirty="0"/>
              <a:t>KONU 7</a:t>
            </a:r>
            <a:br>
              <a:rPr lang="tr-TR" dirty="0"/>
            </a:br>
            <a:r>
              <a:rPr lang="tr-TR" dirty="0"/>
              <a:t>ANTİK YUNAN</a:t>
            </a:r>
          </a:p>
        </p:txBody>
      </p:sp>
    </p:spTree>
    <p:extLst>
      <p:ext uri="{BB962C8B-B14F-4D97-AF65-F5344CB8AC3E}">
        <p14:creationId xmlns:p14="http://schemas.microsoft.com/office/powerpoint/2010/main" val="1770838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fontScale="92500" lnSpcReduction="10000"/>
          </a:bodyPr>
          <a:lstStyle/>
          <a:p>
            <a:r>
              <a:rPr lang="tr-TR" b="1" dirty="0"/>
              <a:t>TUNÇ ÇAĞI: MİKEN UYGARLIĞI DÖNEMİ </a:t>
            </a:r>
            <a:r>
              <a:rPr lang="tr-TR" dirty="0"/>
              <a:t>(M.Ö. 1800-M.Ö. 1100)</a:t>
            </a:r>
            <a:endParaRPr lang="en-GB" dirty="0"/>
          </a:p>
          <a:p>
            <a:pPr marL="0" indent="0">
              <a:buNone/>
            </a:pPr>
            <a:r>
              <a:rPr lang="tr-TR" dirty="0" err="1"/>
              <a:t>Miken</a:t>
            </a:r>
            <a:r>
              <a:rPr lang="tr-TR" dirty="0"/>
              <a:t> Uygarlığı, Hint-Avrupa göçebe topluluğu </a:t>
            </a:r>
            <a:r>
              <a:rPr lang="tr-TR" b="1" dirty="0" err="1"/>
              <a:t>Akhalar</a:t>
            </a:r>
            <a:r>
              <a:rPr lang="tr-TR" dirty="0" err="1"/>
              <a:t>’ın</a:t>
            </a:r>
            <a:r>
              <a:rPr lang="tr-TR" dirty="0"/>
              <a:t> M.Ö. 1800’lerde Yunan yarımadasındaki yerel neolitik çiftçi topluluklar (</a:t>
            </a:r>
            <a:r>
              <a:rPr lang="tr-TR" dirty="0" err="1"/>
              <a:t>Hellas</a:t>
            </a:r>
            <a:r>
              <a:rPr lang="tr-TR" dirty="0"/>
              <a:t> köylüleri) üzerinde egemenlik kurmasıyla başlar. </a:t>
            </a:r>
            <a:endParaRPr lang="en-GB" dirty="0"/>
          </a:p>
          <a:p>
            <a:pPr marL="0" indent="0">
              <a:buNone/>
            </a:pPr>
            <a:r>
              <a:rPr lang="tr-TR" dirty="0" err="1"/>
              <a:t>Akhalar</a:t>
            </a:r>
            <a:r>
              <a:rPr lang="tr-TR" dirty="0"/>
              <a:t>, 3 bin - 4 bin yıldır tarım yapan köylülerin üzerine </a:t>
            </a:r>
            <a:r>
              <a:rPr lang="tr-TR" b="1" dirty="0"/>
              <a:t>tunç savaş arabaları</a:t>
            </a:r>
            <a:r>
              <a:rPr lang="tr-TR" dirty="0"/>
              <a:t>yla saldırırlar. Onların fethinin ardından toplumda katmanlaşmanın başladığı ve “erken devlet” oluşumuna geçildiği görülür. </a:t>
            </a:r>
            <a:endParaRPr lang="en-GB" dirty="0"/>
          </a:p>
          <a:p>
            <a:pPr marL="0" indent="0">
              <a:buNone/>
            </a:pPr>
            <a:r>
              <a:rPr lang="tr-TR" dirty="0"/>
              <a:t>Adını </a:t>
            </a:r>
            <a:r>
              <a:rPr lang="tr-TR" dirty="0" err="1"/>
              <a:t>Miken</a:t>
            </a:r>
            <a:r>
              <a:rPr lang="tr-TR" dirty="0"/>
              <a:t> kentinden alan </a:t>
            </a:r>
            <a:r>
              <a:rPr lang="tr-TR" dirty="0" err="1"/>
              <a:t>Miken</a:t>
            </a:r>
            <a:r>
              <a:rPr lang="tr-TR" dirty="0"/>
              <a:t> Uygarlığı yayılmacı bir uygarlıktır. Savaş ve kahramanlıklar önem taşır. Bu dönem, Yunan tarihinde “</a:t>
            </a:r>
            <a:r>
              <a:rPr lang="tr-TR" b="1" dirty="0"/>
              <a:t>kahramanlar çağı</a:t>
            </a:r>
            <a:r>
              <a:rPr lang="tr-TR" dirty="0"/>
              <a:t>” olarak da bilinir. </a:t>
            </a:r>
            <a:endParaRPr lang="en-GB" dirty="0"/>
          </a:p>
          <a:p>
            <a:pPr marL="0" indent="0">
              <a:buNone/>
            </a:pPr>
            <a:endParaRPr lang="tr-TR" dirty="0"/>
          </a:p>
        </p:txBody>
      </p:sp>
    </p:spTree>
    <p:extLst>
      <p:ext uri="{BB962C8B-B14F-4D97-AF65-F5344CB8AC3E}">
        <p14:creationId xmlns:p14="http://schemas.microsoft.com/office/powerpoint/2010/main" val="317054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a:bodyPr>
          <a:lstStyle/>
          <a:p>
            <a:pPr marL="0" indent="0">
              <a:buNone/>
            </a:pPr>
            <a:r>
              <a:rPr lang="tr-TR" dirty="0"/>
              <a:t>Girit adasındaki </a:t>
            </a:r>
            <a:r>
              <a:rPr lang="tr-TR" dirty="0" err="1"/>
              <a:t>Minos</a:t>
            </a:r>
            <a:r>
              <a:rPr lang="tr-TR" dirty="0"/>
              <a:t> </a:t>
            </a:r>
            <a:r>
              <a:rPr lang="tr-TR" dirty="0" err="1"/>
              <a:t>Uygarlığı’nı</a:t>
            </a:r>
            <a:r>
              <a:rPr lang="tr-TR" dirty="0"/>
              <a:t> ele geçirince onun deniz ticaretindeki tekelini kırmışlardır. Böylece </a:t>
            </a:r>
            <a:r>
              <a:rPr lang="tr-TR" dirty="0" err="1"/>
              <a:t>Akhalar</a:t>
            </a:r>
            <a:r>
              <a:rPr lang="tr-TR" dirty="0"/>
              <a:t> ve Fenikeliler başta olmak üzere farklı topluluklar da Doğu Akdeniz ticaretinde söz sahibi olmaya başlamışlardır. </a:t>
            </a:r>
            <a:endParaRPr lang="en-GB" dirty="0"/>
          </a:p>
          <a:p>
            <a:pPr marL="0" indent="0">
              <a:buNone/>
            </a:pPr>
            <a:r>
              <a:rPr lang="tr-TR" dirty="0" err="1"/>
              <a:t>Miken</a:t>
            </a:r>
            <a:r>
              <a:rPr lang="tr-TR" dirty="0"/>
              <a:t> Uygarlığı M.Ö. 15. yüzyıldan itibaren, bütün Doğu Akdeniz’i kaplamıştır. M.Ö. 1400-1100 arasında en parlak dönemini yaşayan </a:t>
            </a:r>
            <a:r>
              <a:rPr lang="tr-TR" dirty="0" err="1"/>
              <a:t>Miken</a:t>
            </a:r>
            <a:r>
              <a:rPr lang="tr-TR" dirty="0"/>
              <a:t> Uygarlığı, önce kabileler, sonra küçük krallıklar şeklinde oluşmuştur. En güçlü kabilenin reisi, tanrı soyundan geldiğine inanılan kraldır (</a:t>
            </a:r>
            <a:r>
              <a:rPr lang="tr-TR" i="1" dirty="0" err="1"/>
              <a:t>Basileus</a:t>
            </a:r>
            <a:r>
              <a:rPr lang="tr-TR" dirty="0"/>
              <a:t>). </a:t>
            </a:r>
            <a:endParaRPr lang="en-GB" dirty="0"/>
          </a:p>
          <a:p>
            <a:pPr marL="0" indent="0">
              <a:buNone/>
            </a:pPr>
            <a:endParaRPr lang="tr-TR" dirty="0"/>
          </a:p>
        </p:txBody>
      </p:sp>
    </p:spTree>
    <p:extLst>
      <p:ext uri="{BB962C8B-B14F-4D97-AF65-F5344CB8AC3E}">
        <p14:creationId xmlns:p14="http://schemas.microsoft.com/office/powerpoint/2010/main" val="867918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Kral sınırlı bir siyasi güce sahiptir, eşitler arasında birinci statüsündedir. Krala yardım eden özgür savaşçıların ve diğer kabile reislerinin oluşturduğu </a:t>
            </a:r>
            <a:r>
              <a:rPr lang="tr-TR" i="1" dirty="0"/>
              <a:t>Agora</a:t>
            </a:r>
            <a:r>
              <a:rPr lang="tr-TR" dirty="0"/>
              <a:t> (Meclis) ve diğer özgür insanlardan oluşan halk vardır. Önemli bir askerî ya da siyasal konuda meclis sorunu halkın önünde tartışmakla yükümlüdür. Halk alkışlarıyla ya da sessizliğiyle meclis üyelerinin konuşmalarını etkiler. </a:t>
            </a:r>
            <a:endParaRPr lang="en-GB" dirty="0"/>
          </a:p>
          <a:p>
            <a:pPr marL="0" indent="0">
              <a:buNone/>
            </a:pPr>
            <a:endParaRPr lang="tr-TR" dirty="0"/>
          </a:p>
        </p:txBody>
      </p:sp>
    </p:spTree>
    <p:extLst>
      <p:ext uri="{BB962C8B-B14F-4D97-AF65-F5344CB8AC3E}">
        <p14:creationId xmlns:p14="http://schemas.microsoft.com/office/powerpoint/2010/main" val="3738712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Bu dönemde toplumun temel </a:t>
            </a:r>
            <a:r>
              <a:rPr lang="tr-TR" dirty="0" err="1"/>
              <a:t>sosyo</a:t>
            </a:r>
            <a:r>
              <a:rPr lang="tr-TR" dirty="0"/>
              <a:t>-ekonomik birimini sınıf, </a:t>
            </a:r>
            <a:r>
              <a:rPr lang="tr-TR" dirty="0" err="1"/>
              <a:t>kanbağı</a:t>
            </a:r>
            <a:r>
              <a:rPr lang="tr-TR" dirty="0"/>
              <a:t> ve aile kavramlarının içinde özdeşleştiği </a:t>
            </a:r>
            <a:r>
              <a:rPr lang="tr-TR" i="1" dirty="0" err="1"/>
              <a:t>Aikos</a:t>
            </a:r>
            <a:r>
              <a:rPr lang="tr-TR" dirty="0"/>
              <a:t> (aile/ev) oluşturur. Birey, bedensel ve ruhsal olarak yaşamını </a:t>
            </a:r>
            <a:r>
              <a:rPr lang="tr-TR" i="1" dirty="0" err="1"/>
              <a:t>Aikos</a:t>
            </a:r>
            <a:r>
              <a:rPr lang="tr-TR" dirty="0"/>
              <a:t> aracılığıyla, ona bağlı olarak sürdürür. Bugünkü </a:t>
            </a:r>
            <a:r>
              <a:rPr lang="tr-TR" i="1" dirty="0"/>
              <a:t>ekonomi</a:t>
            </a:r>
            <a:r>
              <a:rPr lang="tr-TR" dirty="0"/>
              <a:t> sözcüğü bundan türetilmiştir (</a:t>
            </a:r>
            <a:r>
              <a:rPr lang="tr-TR" i="1" dirty="0" err="1"/>
              <a:t>aikos</a:t>
            </a:r>
            <a:r>
              <a:rPr lang="tr-TR" i="1" dirty="0"/>
              <a:t> + </a:t>
            </a:r>
            <a:r>
              <a:rPr lang="tr-TR" i="1" dirty="0" err="1"/>
              <a:t>nomos</a:t>
            </a:r>
            <a:r>
              <a:rPr lang="tr-TR" dirty="0"/>
              <a:t>: aile/ev + yönetim/düzen). O dönemde </a:t>
            </a:r>
            <a:r>
              <a:rPr lang="tr-TR" i="1" dirty="0" err="1"/>
              <a:t>Aikos</a:t>
            </a:r>
            <a:r>
              <a:rPr lang="tr-TR" dirty="0" err="1"/>
              <a:t>’un</a:t>
            </a:r>
            <a:r>
              <a:rPr lang="tr-TR" dirty="0"/>
              <a:t> ekonomisi tarıma, hayvancılığa, başka </a:t>
            </a:r>
            <a:r>
              <a:rPr lang="tr-TR" i="1" dirty="0" err="1"/>
              <a:t>Aikos</a:t>
            </a:r>
            <a:r>
              <a:rPr lang="tr-TR" dirty="0" err="1"/>
              <a:t>ların</a:t>
            </a:r>
            <a:r>
              <a:rPr lang="tr-TR" dirty="0"/>
              <a:t> mal varlığını zorla ele geçirmeye ve korsanlığa dayanır. </a:t>
            </a:r>
            <a:endParaRPr lang="en-GB" dirty="0"/>
          </a:p>
          <a:p>
            <a:pPr marL="0" indent="0">
              <a:buNone/>
            </a:pPr>
            <a:endParaRPr lang="tr-TR" dirty="0"/>
          </a:p>
        </p:txBody>
      </p:sp>
    </p:spTree>
    <p:extLst>
      <p:ext uri="{BB962C8B-B14F-4D97-AF65-F5344CB8AC3E}">
        <p14:creationId xmlns:p14="http://schemas.microsoft.com/office/powerpoint/2010/main" val="3217160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35496" y="260648"/>
            <a:ext cx="8928992" cy="6552728"/>
          </a:xfrm>
        </p:spPr>
        <p:txBody>
          <a:bodyPr>
            <a:normAutofit fontScale="92500" lnSpcReduction="10000"/>
          </a:bodyPr>
          <a:lstStyle/>
          <a:p>
            <a:pPr marL="0" indent="0">
              <a:buNone/>
            </a:pPr>
            <a:r>
              <a:rPr lang="tr-TR" dirty="0"/>
              <a:t>Bu dönemin önemli bir sosyal gelişmesi de </a:t>
            </a:r>
            <a:r>
              <a:rPr lang="tr-TR" dirty="0" err="1"/>
              <a:t>sosyo</a:t>
            </a:r>
            <a:r>
              <a:rPr lang="tr-TR" dirty="0"/>
              <a:t>-ekonomik açıdan kendine yeten </a:t>
            </a:r>
            <a:r>
              <a:rPr lang="tr-TR" i="1" dirty="0" err="1"/>
              <a:t>Aikos</a:t>
            </a:r>
            <a:r>
              <a:rPr lang="tr-TR" dirty="0" err="1"/>
              <a:t>’ların</a:t>
            </a:r>
            <a:r>
              <a:rPr lang="tr-TR" dirty="0"/>
              <a:t> </a:t>
            </a:r>
            <a:r>
              <a:rPr lang="tr-TR" dirty="0" err="1"/>
              <a:t>biraraya</a:t>
            </a:r>
            <a:r>
              <a:rPr lang="tr-TR" dirty="0"/>
              <a:t> gelip geleceğin siyasal birimi olan şehir-devleti (</a:t>
            </a:r>
            <a:r>
              <a:rPr lang="tr-TR" i="1" dirty="0"/>
              <a:t>polis</a:t>
            </a:r>
            <a:r>
              <a:rPr lang="tr-TR" dirty="0"/>
              <a:t>) oluşturmaya başlamasıdır.</a:t>
            </a:r>
          </a:p>
          <a:p>
            <a:pPr marL="0" indent="0">
              <a:buNone/>
            </a:pPr>
            <a:endParaRPr lang="en-GB" dirty="0"/>
          </a:p>
          <a:p>
            <a:r>
              <a:rPr lang="tr-TR" b="1" dirty="0"/>
              <a:t>Coğrafya ve Çevrenin Belirleyiciliği:</a:t>
            </a:r>
            <a:endParaRPr lang="en-GB" dirty="0"/>
          </a:p>
          <a:p>
            <a:pPr marL="0" indent="0">
              <a:buNone/>
            </a:pPr>
            <a:r>
              <a:rPr lang="tr-TR" dirty="0"/>
              <a:t>Antik Yunan uygarlığı, deniz kıyısında doğmuştur. Yunan uygarlığının deniz kıyısından karaya doğru genişlemesi zordur, çünkü dağlar ve dar vadiler buna olanak vermemektedir. Mezopotamya ve Mısır’da gördüğümüz geniş ovalar </a:t>
            </a:r>
            <a:r>
              <a:rPr lang="tr-TR" b="1" dirty="0"/>
              <a:t>Yunan Yarımadasında</a:t>
            </a:r>
            <a:r>
              <a:rPr lang="tr-TR" dirty="0"/>
              <a:t> bulunmaz. Kara ulaşımı zordur. Toprak, su ve maden yönünden fakirdir. Bu nedenle </a:t>
            </a:r>
            <a:r>
              <a:rPr lang="tr-TR" b="1" dirty="0"/>
              <a:t>deniz ticareti ve zanaat da tarım kadar, hatta bazı dönemlerde daha fazla önem kazanmıştır</a:t>
            </a:r>
            <a:r>
              <a:rPr lang="tr-TR" dirty="0"/>
              <a:t>. </a:t>
            </a:r>
          </a:p>
        </p:txBody>
      </p:sp>
    </p:spTree>
    <p:extLst>
      <p:ext uri="{BB962C8B-B14F-4D97-AF65-F5344CB8AC3E}">
        <p14:creationId xmlns:p14="http://schemas.microsoft.com/office/powerpoint/2010/main" val="1411434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İlk göç ettikleri </a:t>
            </a:r>
            <a:r>
              <a:rPr lang="tr-TR" b="1" dirty="0"/>
              <a:t>Ege adaları</a:t>
            </a:r>
            <a:r>
              <a:rPr lang="tr-TR" dirty="0"/>
              <a:t> da yalıtılmıştır ve tarıma elverişsiz topraklara sahiptir.</a:t>
            </a:r>
            <a:endParaRPr lang="en-GB" dirty="0"/>
          </a:p>
          <a:p>
            <a:pPr marL="0" indent="0">
              <a:buNone/>
            </a:pPr>
            <a:r>
              <a:rPr lang="tr-TR" b="1" dirty="0"/>
              <a:t>Batı Anadolu kıyıları</a:t>
            </a:r>
            <a:r>
              <a:rPr lang="tr-TR" dirty="0"/>
              <a:t>ysa, bozkıra açılan geniş vadilere sahiptir ki, </a:t>
            </a:r>
            <a:r>
              <a:rPr lang="tr-TR" b="1" dirty="0"/>
              <a:t>burada yapılan tarım üzerine ilk parlak Yunan kent devletleri filizlenmiştir.</a:t>
            </a:r>
            <a:r>
              <a:rPr lang="tr-TR" dirty="0"/>
              <a:t> Ancak burada da coğrafya değil, toplumsal çevre genişlemeyi engellemiştir. Anadolu’yu fethetmeye başlayan Pers İmparatorluğu Yunanların yayılmasını önlemiş, hatta bağımsızlıklarını tehdit etmiştir.</a:t>
            </a:r>
            <a:endParaRPr lang="en-GB" dirty="0"/>
          </a:p>
          <a:p>
            <a:pPr marL="0" indent="0">
              <a:buNone/>
            </a:pPr>
            <a:endParaRPr lang="tr-TR" dirty="0"/>
          </a:p>
        </p:txBody>
      </p:sp>
    </p:spTree>
    <p:extLst>
      <p:ext uri="{BB962C8B-B14F-4D97-AF65-F5344CB8AC3E}">
        <p14:creationId xmlns:p14="http://schemas.microsoft.com/office/powerpoint/2010/main" val="231473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fontScale="92500" lnSpcReduction="10000"/>
          </a:bodyPr>
          <a:lstStyle/>
          <a:p>
            <a:pPr marL="0" indent="0">
              <a:buNone/>
            </a:pPr>
            <a:r>
              <a:rPr lang="tr-TR" dirty="0"/>
              <a:t>Dolayısıyla Yunanlar için </a:t>
            </a:r>
            <a:r>
              <a:rPr lang="tr-TR" b="1" dirty="0"/>
              <a:t>tek çare denize açılmak</a:t>
            </a:r>
            <a:r>
              <a:rPr lang="tr-TR" dirty="0"/>
              <a:t> olmuştur. Geniş ölçekli tarım yerine ticarette öne çıkmışlardır. </a:t>
            </a:r>
            <a:r>
              <a:rPr lang="tr-TR" b="1" dirty="0"/>
              <a:t>Geniş toprakların denetimi mümkün olmayınca büyük imparatorluk kurmamış, kent devleti düzeyindeki siyasi örgütlenmelerde kalmışlardır</a:t>
            </a:r>
            <a:r>
              <a:rPr lang="tr-TR" dirty="0"/>
              <a:t>.</a:t>
            </a:r>
            <a:endParaRPr lang="en-GB" dirty="0"/>
          </a:p>
          <a:p>
            <a:pPr marL="0" indent="0">
              <a:buNone/>
            </a:pPr>
            <a:r>
              <a:rPr lang="tr-TR" dirty="0"/>
              <a:t>Deniz ticareti yapılan büyük limanlarda armatörler, tacirler, işçiler, hamallar ve denizciler yan yana bulunurlar. Aralarında maldan başka </a:t>
            </a:r>
            <a:r>
              <a:rPr lang="tr-TR" b="1" dirty="0"/>
              <a:t>haber, yolculuk öyküsü, mit gibi alışverişler</a:t>
            </a:r>
            <a:r>
              <a:rPr lang="tr-TR" dirty="0"/>
              <a:t> de olur. Bu işlek merkezler, Yunan Uygarlığının yoğurulduğu potalar olmuştur.</a:t>
            </a:r>
            <a:endParaRPr lang="en-GB" dirty="0"/>
          </a:p>
          <a:p>
            <a:pPr marL="0" indent="0">
              <a:buNone/>
            </a:pPr>
            <a:r>
              <a:rPr lang="tr-TR" dirty="0" err="1"/>
              <a:t>Miken</a:t>
            </a:r>
            <a:r>
              <a:rPr lang="tr-TR" dirty="0"/>
              <a:t> yazısına “Lineer B” adı verilmiştir. Yaklaşık 200 sembolden oluşur. Bu sembollerden bir kısmı doğrudan bazı sözcükleri gösterir. Geri kalanları ise heceleri belirtir ve </a:t>
            </a:r>
            <a:r>
              <a:rPr lang="tr-TR" dirty="0" err="1"/>
              <a:t>yanyana</a:t>
            </a:r>
            <a:r>
              <a:rPr lang="tr-TR" dirty="0"/>
              <a:t> gelerek sözcükleri oluştururlar. </a:t>
            </a:r>
            <a:endParaRPr lang="en-GB" dirty="0"/>
          </a:p>
          <a:p>
            <a:pPr marL="0" indent="0">
              <a:buNone/>
            </a:pPr>
            <a:endParaRPr lang="tr-TR" dirty="0"/>
          </a:p>
        </p:txBody>
      </p:sp>
    </p:spTree>
    <p:extLst>
      <p:ext uri="{BB962C8B-B14F-4D97-AF65-F5344CB8AC3E}">
        <p14:creationId xmlns:p14="http://schemas.microsoft.com/office/powerpoint/2010/main" val="4209232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r>
              <a:rPr lang="tr-TR" b="1" dirty="0"/>
              <a:t>Truva/</a:t>
            </a:r>
            <a:r>
              <a:rPr lang="tr-TR" b="1" dirty="0" err="1"/>
              <a:t>Troya</a:t>
            </a:r>
            <a:r>
              <a:rPr lang="tr-TR" b="1" dirty="0"/>
              <a:t> Savaşı</a:t>
            </a:r>
            <a:endParaRPr lang="en-GB" dirty="0"/>
          </a:p>
          <a:p>
            <a:pPr marL="0" indent="0">
              <a:buNone/>
            </a:pPr>
            <a:r>
              <a:rPr lang="tr-TR" dirty="0" err="1"/>
              <a:t>Miken</a:t>
            </a:r>
            <a:r>
              <a:rPr lang="tr-TR" dirty="0"/>
              <a:t> Uygarlığını kuran </a:t>
            </a:r>
            <a:r>
              <a:rPr lang="tr-TR" dirty="0" err="1"/>
              <a:t>Akhalar’ın</a:t>
            </a:r>
            <a:r>
              <a:rPr lang="tr-TR" dirty="0"/>
              <a:t> Batı Anadolu’yu fetihlerinde önemli yeri olan bir savaştır. Homeros’un kağıda döktüğü </a:t>
            </a:r>
            <a:r>
              <a:rPr lang="tr-TR" i="1" dirty="0" err="1"/>
              <a:t>İlyada</a:t>
            </a:r>
            <a:r>
              <a:rPr lang="tr-TR" dirty="0"/>
              <a:t> Destanında geçen savaşın M.Ö. 1184’de yapıldığı kabul edilmektedir. </a:t>
            </a:r>
          </a:p>
          <a:p>
            <a:pPr marL="0" indent="0">
              <a:buNone/>
            </a:pPr>
            <a:r>
              <a:rPr lang="tr-TR" dirty="0"/>
              <a:t>Truva, bir erken Tunç Çağı kentidir. </a:t>
            </a:r>
            <a:r>
              <a:rPr lang="tr-TR" dirty="0" err="1"/>
              <a:t>Heinrich</a:t>
            </a:r>
            <a:r>
              <a:rPr lang="tr-TR" dirty="0"/>
              <a:t> </a:t>
            </a:r>
            <a:r>
              <a:rPr lang="tr-TR" dirty="0" err="1"/>
              <a:t>Schliemann</a:t>
            </a:r>
            <a:r>
              <a:rPr lang="tr-TR" dirty="0"/>
              <a:t> tarafından bulunmuştur. Çanakkale Boğazı ile Ege Denizi’nin buluştuğu kıyıya yakın Hisarlık Tepesi’nde kurulmuştur.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437581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a:t>Truva üst üste yer alan 9 kentten oluşur. Kuruluşu M.Ö. 3000 yıllarına uzanır. Homeros’un destanında anlatılan ünlü Truva savaşı IV. Truva döneminde yapılmıştır. Truva Kralı </a:t>
            </a:r>
            <a:r>
              <a:rPr lang="tr-TR" dirty="0" err="1"/>
              <a:t>Priamos</a:t>
            </a:r>
            <a:r>
              <a:rPr lang="tr-TR" dirty="0"/>
              <a:t> ile Ege Denizi’nin Yunanistan tarafından gelen </a:t>
            </a:r>
            <a:r>
              <a:rPr lang="tr-TR" dirty="0" err="1"/>
              <a:t>Akhalar</a:t>
            </a:r>
            <a:r>
              <a:rPr lang="tr-TR" dirty="0"/>
              <a:t> arasındaki savaş 10 yıl sürmüştür.  (Truva Destanı-tartışma)</a:t>
            </a:r>
          </a:p>
          <a:p>
            <a:pPr marL="0" indent="0">
              <a:buNone/>
            </a:pPr>
            <a:r>
              <a:rPr lang="tr-TR" dirty="0"/>
              <a:t>Oysa kazı sonuçları Truva’nın sonunu bir depremin getirdiğini ortaya koymaktadır. Depremden sonra kentin büyük bölümü tahrip olmuş ve nüfusu azalmışken </a:t>
            </a:r>
            <a:r>
              <a:rPr lang="tr-TR" dirty="0" err="1"/>
              <a:t>Akhalar</a:t>
            </a:r>
            <a:r>
              <a:rPr lang="tr-TR" dirty="0"/>
              <a:t> kenti ele geçirirler. Bütün bu olaylar yaklaşık M.Ö. 1250’de gerçekleşir. Bir süre Avrupa’dan gelen kavimler burada oturur, sonra 300 yıl boş kalır. M.Ö. 700’lerde Büyük İskender’in işgali döneminde kent yeniden kurulur.</a:t>
            </a:r>
            <a:endParaRPr lang="en-GB" dirty="0"/>
          </a:p>
          <a:p>
            <a:pPr marL="0" indent="0">
              <a:buNone/>
            </a:pPr>
            <a:endParaRPr lang="tr-TR" dirty="0"/>
          </a:p>
        </p:txBody>
      </p:sp>
    </p:spTree>
    <p:extLst>
      <p:ext uri="{BB962C8B-B14F-4D97-AF65-F5344CB8AC3E}">
        <p14:creationId xmlns:p14="http://schemas.microsoft.com/office/powerpoint/2010/main" val="1855715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b="1" dirty="0"/>
              <a:t>TUNÇ İLE DEMİR FARKI:</a:t>
            </a:r>
            <a:endParaRPr lang="en-GB" dirty="0"/>
          </a:p>
          <a:p>
            <a:pPr marL="0" indent="0">
              <a:buNone/>
            </a:pPr>
            <a:r>
              <a:rPr lang="tr-TR" dirty="0"/>
              <a:t>Tuncun hammaddeleri olan bakır ve kalay doğada bulunması zor madenlerdir. Bu nedenle tunç eşyalar pahalı olmuştur. Tunç ağırlıkla silah ve süs eşyası yapımında kullanılmıştır. Pahalı olması nedeniyle, tahta ve taştan yapılan silahlardan daha üstün olan tunç silahlara ve onların kullanıldığı savaş arabalarına sadece zenginler, yöneticiler sahip olmuştur. Bu durum, yöneten grupların iktidarını güçlendirmiştir.</a:t>
            </a:r>
            <a:endParaRPr lang="en-GB" dirty="0"/>
          </a:p>
          <a:p>
            <a:pPr marL="0" indent="0">
              <a:buNone/>
            </a:pPr>
            <a:endParaRPr lang="tr-TR" dirty="0"/>
          </a:p>
        </p:txBody>
      </p:sp>
    </p:spTree>
    <p:extLst>
      <p:ext uri="{BB962C8B-B14F-4D97-AF65-F5344CB8AC3E}">
        <p14:creationId xmlns:p14="http://schemas.microsoft.com/office/powerpoint/2010/main" val="161376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lnSpcReduction="10000"/>
          </a:bodyPr>
          <a:lstStyle/>
          <a:p>
            <a:pPr marL="0" indent="0">
              <a:buNone/>
            </a:pPr>
            <a:r>
              <a:rPr lang="tr-TR" b="1" dirty="0"/>
              <a:t>GİRİT’TEKİ MİNOS UYGARLIĞI</a:t>
            </a:r>
            <a:endParaRPr lang="en-GB" dirty="0"/>
          </a:p>
          <a:p>
            <a:pPr marL="0" indent="0">
              <a:buNone/>
            </a:pPr>
            <a:r>
              <a:rPr lang="tr-TR" dirty="0"/>
              <a:t>Mezopotamya ve Mısır uygarlıkları ortaya çıktıktan bir süre sonra özellikle Akdeniz’e kıyısı olan yerlerde bulunan hammaddelere ve sonrasında da zanaat işlerine gerek duyulmaya başlanır. Bunların bir kısmı istilalarla ya da yağmalarla elde edilmeye çalışılsa da, önemli bir kısmı ticaret yoluyla sağlanmaktadır. Coğrafi olarak bir limana sahip olmaya uygun birçok kıyıda ya da adada, ekilebilir toprağı fakir bile olsa, geçimini ticaret, madencilik ve zanaatçılıktan sağlayan kasabalar ortaya çıkmaya başlar. Bu yerleşimler içinde Girit uzun bir süre Akdeniz ticaretini yönlendiren ve korsanlığı bastıran bir uygarlık olarak öne çıkar.</a:t>
            </a:r>
            <a:endParaRPr lang="en-GB" dirty="0"/>
          </a:p>
          <a:p>
            <a:pPr marL="0" indent="0">
              <a:buNone/>
            </a:pPr>
            <a:endParaRPr lang="tr-TR" dirty="0"/>
          </a:p>
        </p:txBody>
      </p:sp>
    </p:spTree>
    <p:extLst>
      <p:ext uri="{BB962C8B-B14F-4D97-AF65-F5344CB8AC3E}">
        <p14:creationId xmlns:p14="http://schemas.microsoft.com/office/powerpoint/2010/main" val="1558147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Demir ise dünyanın hemen her yerinde bulunmaktadır. Ancak işlemesi çok zor olduğu için Mısır ve Mezopotamya’da tek tük demirden araç görülmektedir. M.Ö. 1200’lerde demiri etkin ve ekonomik biçimde işleme yöntemini bulanlar Anadolu’nun doğusunda </a:t>
            </a:r>
            <a:r>
              <a:rPr lang="tr-TR" dirty="0" err="1"/>
              <a:t>Hititliler’in</a:t>
            </a:r>
            <a:r>
              <a:rPr lang="tr-TR" dirty="0"/>
              <a:t> </a:t>
            </a:r>
            <a:r>
              <a:rPr lang="tr-TR" dirty="0" err="1"/>
              <a:t>Kizvadana</a:t>
            </a:r>
            <a:r>
              <a:rPr lang="tr-TR" dirty="0"/>
              <a:t> adını verdikleri yerde yaşayan bir barbar kabiledir. Bu kabile ve sonrasında da Hititliler bir süre demiri işleme yöntemini saklamışlardır. Ancak bu bilgiyi sonsuza kadar saklayamazlar.</a:t>
            </a:r>
            <a:endParaRPr lang="en-GB" dirty="0"/>
          </a:p>
          <a:p>
            <a:pPr marL="0" indent="0">
              <a:buNone/>
            </a:pPr>
            <a:endParaRPr lang="tr-TR" dirty="0"/>
          </a:p>
        </p:txBody>
      </p:sp>
    </p:spTree>
    <p:extLst>
      <p:ext uri="{BB962C8B-B14F-4D97-AF65-F5344CB8AC3E}">
        <p14:creationId xmlns:p14="http://schemas.microsoft.com/office/powerpoint/2010/main" val="4123107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-Demir savaşta, tarımda ve zanaatta demokratikleşmeyi getirir,</a:t>
            </a:r>
          </a:p>
          <a:p>
            <a:pPr marL="0" indent="0">
              <a:buNone/>
            </a:pPr>
            <a:r>
              <a:rPr lang="tr-TR" dirty="0"/>
              <a:t>-Demir, tarım ve </a:t>
            </a:r>
            <a:r>
              <a:rPr lang="tr-TR" dirty="0" err="1"/>
              <a:t>zanaatte</a:t>
            </a:r>
            <a:r>
              <a:rPr lang="tr-TR" dirty="0"/>
              <a:t> de demokratikleşmeye yol açmıştır,</a:t>
            </a:r>
          </a:p>
          <a:p>
            <a:pPr marL="0" indent="0">
              <a:buNone/>
            </a:pPr>
            <a:r>
              <a:rPr lang="tr-TR" dirty="0"/>
              <a:t>-Tarım ve </a:t>
            </a:r>
            <a:r>
              <a:rPr lang="tr-TR" dirty="0" err="1"/>
              <a:t>zanaatte</a:t>
            </a:r>
            <a:r>
              <a:rPr lang="tr-TR" dirty="0"/>
              <a:t> demokratikleşme yeni bir ekonomik sınıfın belirmesine yol açar.</a:t>
            </a:r>
          </a:p>
          <a:p>
            <a:pPr marL="0" indent="0">
              <a:buNone/>
            </a:pPr>
            <a:r>
              <a:rPr lang="tr-TR" dirty="0"/>
              <a:t>Ancak savaşta demokratikleşme uygar dünyanın birçok yerinde barbar istilalarının güçlenmesine ve birçok uygarlığın karanlık döneme girmesine yol açmıştır aynı zamanda. </a:t>
            </a:r>
            <a:r>
              <a:rPr lang="tr-TR" dirty="0" err="1"/>
              <a:t>Miken</a:t>
            </a:r>
            <a:r>
              <a:rPr lang="tr-TR" dirty="0"/>
              <a:t> uygarlığı da bundan payını alır.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977840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fontScale="92500"/>
          </a:bodyPr>
          <a:lstStyle/>
          <a:p>
            <a:pPr marL="0" indent="0">
              <a:buNone/>
            </a:pPr>
            <a:r>
              <a:rPr lang="tr-TR" b="1" dirty="0"/>
              <a:t>DEMİR ÇAĞI: DOR İSTİLASI</a:t>
            </a:r>
            <a:endParaRPr lang="en-GB" dirty="0"/>
          </a:p>
          <a:p>
            <a:pPr marL="0" indent="0">
              <a:buNone/>
            </a:pPr>
            <a:r>
              <a:rPr lang="tr-TR" dirty="0"/>
              <a:t>M.Ö. 12. yüzyılda Hint-Avrupalı göçebe bir kavim olan </a:t>
            </a:r>
            <a:r>
              <a:rPr lang="tr-TR" dirty="0" err="1"/>
              <a:t>Dorlar</a:t>
            </a:r>
            <a:r>
              <a:rPr lang="tr-TR" dirty="0"/>
              <a:t>, </a:t>
            </a:r>
            <a:r>
              <a:rPr lang="tr-TR" dirty="0" err="1"/>
              <a:t>Miken</a:t>
            </a:r>
            <a:r>
              <a:rPr lang="tr-TR" dirty="0"/>
              <a:t> Uygarlığını yıkarlar.</a:t>
            </a:r>
            <a:endParaRPr lang="en-GB" dirty="0"/>
          </a:p>
          <a:p>
            <a:pPr marL="0" indent="0">
              <a:buNone/>
            </a:pPr>
            <a:r>
              <a:rPr lang="tr-TR" dirty="0"/>
              <a:t>M.Ö. 1200-1100 civarında Yunan yarımadasına gelen </a:t>
            </a:r>
            <a:r>
              <a:rPr lang="tr-TR" dirty="0" err="1"/>
              <a:t>Dorlar</a:t>
            </a:r>
            <a:r>
              <a:rPr lang="tr-TR" dirty="0"/>
              <a:t> demiri kullandıkları için tunç çağındaki yerli halk üzerinde askeri üstünlük sağlarlar. Yunanistan’ın güneyinde bulunan Mora Yarımadası’na (</a:t>
            </a:r>
            <a:r>
              <a:rPr lang="tr-TR" dirty="0" err="1"/>
              <a:t>Peloponnesos’a</a:t>
            </a:r>
            <a:r>
              <a:rPr lang="tr-TR" dirty="0"/>
              <a:t>) yerleşir ve yerleşik yaşama geçer. Yerlerinden ettikleri </a:t>
            </a:r>
            <a:r>
              <a:rPr lang="tr-TR" dirty="0" err="1"/>
              <a:t>Akha</a:t>
            </a:r>
            <a:r>
              <a:rPr lang="tr-TR" dirty="0"/>
              <a:t> kökenli topluluklarsa Ege adalarına ve Batı Anadolu kıyılarına göç eder.</a:t>
            </a:r>
            <a:endParaRPr lang="en-GB" dirty="0"/>
          </a:p>
          <a:p>
            <a:pPr marL="0" indent="0">
              <a:buNone/>
            </a:pPr>
            <a:r>
              <a:rPr lang="tr-TR" dirty="0" err="1"/>
              <a:t>Dorlar</a:t>
            </a:r>
            <a:r>
              <a:rPr lang="tr-TR" dirty="0"/>
              <a:t>, </a:t>
            </a:r>
            <a:r>
              <a:rPr lang="tr-TR" dirty="0" err="1"/>
              <a:t>Miken</a:t>
            </a:r>
            <a:r>
              <a:rPr lang="tr-TR" dirty="0"/>
              <a:t> etkisi altındaki Yunan Yarımadası, Batı Anadolu, Girit ve Rodos’a yayılırlar. </a:t>
            </a:r>
            <a:r>
              <a:rPr lang="tr-TR" b="1" dirty="0" err="1"/>
              <a:t>Akha</a:t>
            </a:r>
            <a:r>
              <a:rPr lang="tr-TR" b="1" dirty="0"/>
              <a:t> başkentlerini ve neredeyse onların tüm kültürünü tahrip ederler. </a:t>
            </a:r>
            <a:endParaRPr lang="en-GB" dirty="0"/>
          </a:p>
          <a:p>
            <a:pPr marL="0" indent="0">
              <a:buNone/>
            </a:pPr>
            <a:endParaRPr lang="tr-TR" dirty="0"/>
          </a:p>
        </p:txBody>
      </p:sp>
    </p:spTree>
    <p:extLst>
      <p:ext uri="{BB962C8B-B14F-4D97-AF65-F5344CB8AC3E}">
        <p14:creationId xmlns:p14="http://schemas.microsoft.com/office/powerpoint/2010/main" val="3033067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lnSpcReduction="10000"/>
          </a:bodyPr>
          <a:lstStyle/>
          <a:p>
            <a:pPr marL="0" indent="0">
              <a:buNone/>
            </a:pPr>
            <a:r>
              <a:rPr lang="tr-TR" dirty="0" err="1"/>
              <a:t>Dorlar</a:t>
            </a:r>
            <a:r>
              <a:rPr lang="tr-TR" dirty="0"/>
              <a:t>, eşitlik esasına dayalı olarak askeri bir şefin otoritesi altında toparlanan kabilelerden ibaret yeni bir toplum yaratırlar.</a:t>
            </a:r>
            <a:endParaRPr lang="en-GB" dirty="0"/>
          </a:p>
          <a:p>
            <a:pPr marL="0" indent="0">
              <a:buNone/>
            </a:pPr>
            <a:r>
              <a:rPr lang="tr-TR" dirty="0"/>
              <a:t>Güneş tanrısı </a:t>
            </a:r>
            <a:r>
              <a:rPr lang="tr-TR" dirty="0" err="1"/>
              <a:t>Helios’a</a:t>
            </a:r>
            <a:r>
              <a:rPr lang="tr-TR" dirty="0"/>
              <a:t> tapmaktadırlar. M.Ö. 3. yüzyılda Rodos adasında 32 metre yüksekliğinde, elinde meşale tutan, tunçtan bir </a:t>
            </a:r>
            <a:r>
              <a:rPr lang="tr-TR" dirty="0" err="1"/>
              <a:t>Helios</a:t>
            </a:r>
            <a:r>
              <a:rPr lang="tr-TR" dirty="0"/>
              <a:t> heykeli yapmışlardır. (New York’taki Özgürlük Anıtı ile karşılaştırınız) </a:t>
            </a:r>
          </a:p>
          <a:p>
            <a:pPr marL="0" indent="0">
              <a:buNone/>
            </a:pPr>
            <a:r>
              <a:rPr lang="tr-TR" dirty="0" err="1"/>
              <a:t>Dor</a:t>
            </a:r>
            <a:r>
              <a:rPr lang="tr-TR" dirty="0"/>
              <a:t> akınlarıyla Yunanistan’daki </a:t>
            </a:r>
            <a:r>
              <a:rPr lang="tr-TR" b="1" dirty="0"/>
              <a:t>uygarlaşma süreci kesintiye uğrar</a:t>
            </a:r>
            <a:r>
              <a:rPr lang="tr-TR" dirty="0"/>
              <a:t>. M.Ö. 1100-900 arasındaki süre “</a:t>
            </a:r>
            <a:r>
              <a:rPr lang="tr-TR" b="1" dirty="0"/>
              <a:t>Yunan Karanlık Çağı</a:t>
            </a:r>
            <a:r>
              <a:rPr lang="tr-TR" dirty="0"/>
              <a:t>” olarak anılır. Bu süre içinde Yunanistan Yarımadasında kalan Yunanlar </a:t>
            </a:r>
            <a:r>
              <a:rPr lang="tr-TR" b="1" dirty="0"/>
              <a:t>yazıyı unuturlar</a:t>
            </a:r>
            <a:r>
              <a:rPr lang="tr-TR" dirty="0"/>
              <a:t>.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406889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b="1" dirty="0"/>
              <a:t>KLASİK YUNAN DÖNEMİ</a:t>
            </a:r>
            <a:endParaRPr lang="en-GB" dirty="0"/>
          </a:p>
          <a:p>
            <a:pPr marL="0" indent="0">
              <a:buNone/>
            </a:pPr>
            <a:r>
              <a:rPr lang="tr-TR" dirty="0"/>
              <a:t>M.Ö. 800’de başlayan dönem, klasik Yunan Uygarlığının filizlendiği bir zamandır. Bazı kentlerde doğrudan demokrasi de bu dönemde oluşmuştur.</a:t>
            </a:r>
            <a:endParaRPr lang="en-GB" dirty="0"/>
          </a:p>
          <a:p>
            <a:pPr marL="0" indent="0">
              <a:buNone/>
            </a:pPr>
            <a:r>
              <a:rPr lang="tr-TR" dirty="0"/>
              <a:t>Ticaret, özellikle de zeytinyağı ve şarap ticareti gelişmiştir. M.Ö. 6. yüzyılda paranın kullanılmaya başlanmasıyla, ticaret daha da güçlenmiştir.</a:t>
            </a:r>
            <a:endParaRPr lang="en-GB" dirty="0"/>
          </a:p>
          <a:p>
            <a:pPr marL="0" indent="0">
              <a:buNone/>
            </a:pPr>
            <a:r>
              <a:rPr lang="tr-TR" dirty="0"/>
              <a:t>Klasik Yunan Dönemi </a:t>
            </a:r>
            <a:r>
              <a:rPr lang="tr-TR" b="1" dirty="0" err="1"/>
              <a:t>Dor</a:t>
            </a:r>
            <a:r>
              <a:rPr lang="tr-TR" b="1" dirty="0"/>
              <a:t> istilasından kaçarak Anadolu’ya yerleşenler tarafından başlatılmış</a:t>
            </a:r>
            <a:r>
              <a:rPr lang="tr-TR" dirty="0"/>
              <a:t>, sonradan geriye dönerek Yunanistan Yarımadası’na da uzanmıştır.</a:t>
            </a:r>
            <a:endParaRPr lang="en-GB" dirty="0"/>
          </a:p>
          <a:p>
            <a:pPr marL="0" indent="0">
              <a:buNone/>
            </a:pPr>
            <a:endParaRPr lang="tr-TR" dirty="0"/>
          </a:p>
        </p:txBody>
      </p:sp>
    </p:spTree>
    <p:extLst>
      <p:ext uri="{BB962C8B-B14F-4D97-AF65-F5344CB8AC3E}">
        <p14:creationId xmlns:p14="http://schemas.microsoft.com/office/powerpoint/2010/main" val="1544185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107504" y="260648"/>
            <a:ext cx="8856984" cy="6480720"/>
          </a:xfrm>
        </p:spPr>
        <p:txBody>
          <a:bodyPr>
            <a:normAutofit fontScale="92500" lnSpcReduction="10000"/>
          </a:bodyPr>
          <a:lstStyle/>
          <a:p>
            <a:pPr marL="0" indent="0">
              <a:buNone/>
            </a:pPr>
            <a:r>
              <a:rPr lang="tr-TR" b="1" dirty="0"/>
              <a:t>DOR İSTİLASINDAN KAÇANLARIN KURDUKLARI KENT DEVLETLERİ</a:t>
            </a:r>
            <a:endParaRPr lang="en-GB" dirty="0"/>
          </a:p>
          <a:p>
            <a:pPr marL="0" indent="0">
              <a:buNone/>
            </a:pPr>
            <a:r>
              <a:rPr lang="tr-TR" dirty="0"/>
              <a:t>Bir kent devlet (şehir devlet/site-devlet), merkezdeki kentten ve onun etrafındaki tarım yapılan geniş arazilerden oluşur. Kent devletler  her biri kendi başına yönetilen kentlerdir. Zaman zaman bazı kentler bir diğerine yönetsel bakımdan bağlansa da, çoğu zaman bağımsızdırlar.</a:t>
            </a:r>
            <a:endParaRPr lang="en-GB" dirty="0"/>
          </a:p>
          <a:p>
            <a:pPr marL="0" indent="0">
              <a:buNone/>
            </a:pPr>
            <a:r>
              <a:rPr lang="tr-TR" dirty="0" err="1"/>
              <a:t>Dor</a:t>
            </a:r>
            <a:r>
              <a:rPr lang="tr-TR" dirty="0"/>
              <a:t> istilasından kaçan yerleşik Yunanlar, </a:t>
            </a:r>
            <a:r>
              <a:rPr lang="tr-TR" b="1" dirty="0"/>
              <a:t>Anadolu’ya giderler</a:t>
            </a:r>
            <a:r>
              <a:rPr lang="tr-TR" dirty="0"/>
              <a:t>. Batı Anadolu’da yerleştikleri bölgelere </a:t>
            </a:r>
            <a:r>
              <a:rPr lang="tr-TR" b="1" dirty="0" err="1"/>
              <a:t>İyonya</a:t>
            </a:r>
            <a:r>
              <a:rPr lang="tr-TR" dirty="0"/>
              <a:t>, daha kuzeydekilere ise </a:t>
            </a:r>
            <a:r>
              <a:rPr lang="tr-TR" b="1" dirty="0" err="1"/>
              <a:t>Aeolya</a:t>
            </a:r>
            <a:r>
              <a:rPr lang="tr-TR" dirty="0"/>
              <a:t> adı verilir. Buralarda genellikle zaten var olan yerleşim yerlerini iskân ederler. Zaman zaman yeni yerleşim yerleri kurdukları da olmuştur. Bugün “Yunan Uygarlığı” dediğimiz klasik dönem, bu yerleşimlerden doğar.</a:t>
            </a:r>
            <a:endParaRPr lang="en-GB" dirty="0"/>
          </a:p>
          <a:p>
            <a:pPr marL="0" indent="0">
              <a:buNone/>
            </a:pPr>
            <a:endParaRPr lang="tr-TR" dirty="0"/>
          </a:p>
        </p:txBody>
      </p:sp>
    </p:spTree>
    <p:extLst>
      <p:ext uri="{BB962C8B-B14F-4D97-AF65-F5344CB8AC3E}">
        <p14:creationId xmlns:p14="http://schemas.microsoft.com/office/powerpoint/2010/main" val="2756250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Bu mülteciler daha önce yerleşmiş bir önderlik kurumuna ya da herkesin düşünmeden uyacağı belirli geleneklere sahip olmadıkları için yeni yerleşim yerlerinde etkin bir işbirliğini güvence altına alabilecek </a:t>
            </a:r>
            <a:r>
              <a:rPr lang="tr-TR" b="1" dirty="0"/>
              <a:t>akla dayalı bir yasalar dizisi ve bir yönetim sistemi yaratmak zorunda kalırlar</a:t>
            </a:r>
            <a:r>
              <a:rPr lang="tr-TR" dirty="0"/>
              <a:t>. Bu, </a:t>
            </a:r>
            <a:r>
              <a:rPr lang="tr-TR" b="1" dirty="0"/>
              <a:t>Yunan Kent Devletlerini (</a:t>
            </a:r>
            <a:r>
              <a:rPr lang="tr-TR" b="1" i="1" dirty="0"/>
              <a:t>polis</a:t>
            </a:r>
            <a:r>
              <a:rPr lang="tr-TR" b="1" dirty="0"/>
              <a:t>) ortaya çıkarır.</a:t>
            </a:r>
            <a:r>
              <a:rPr lang="tr-TR" dirty="0"/>
              <a:t> Politika sözcüğü “</a:t>
            </a:r>
            <a:r>
              <a:rPr lang="tr-TR" i="1" dirty="0" err="1"/>
              <a:t>polis</a:t>
            </a:r>
            <a:r>
              <a:rPr lang="tr-TR" dirty="0" err="1"/>
              <a:t>”ten</a:t>
            </a:r>
            <a:r>
              <a:rPr lang="tr-TR" dirty="0"/>
              <a:t> gelir, “kentin işleri” anlamındadır. </a:t>
            </a:r>
            <a:r>
              <a:rPr lang="tr-TR" b="1" dirty="0"/>
              <a:t>Toprak birliğinin, (din, dil, etnik grup vb.) tüm öteki birliklerden daha önemli sayıldığı, ülke sınırlarıyla tanımlanan devlet fikri</a:t>
            </a:r>
            <a:r>
              <a:rPr lang="tr-TR" dirty="0"/>
              <a:t>, buradan gelir</a:t>
            </a:r>
            <a:r>
              <a:rPr lang="tr-TR" b="1" dirty="0"/>
              <a:t>. </a:t>
            </a:r>
            <a:endParaRPr lang="en-GB" dirty="0"/>
          </a:p>
          <a:p>
            <a:pPr marL="0" indent="0">
              <a:buNone/>
            </a:pPr>
            <a:endParaRPr lang="tr-TR" dirty="0"/>
          </a:p>
        </p:txBody>
      </p:sp>
    </p:spTree>
    <p:extLst>
      <p:ext uri="{BB962C8B-B14F-4D97-AF65-F5344CB8AC3E}">
        <p14:creationId xmlns:p14="http://schemas.microsoft.com/office/powerpoint/2010/main" val="13173432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107504" y="260648"/>
            <a:ext cx="8856984" cy="6597352"/>
          </a:xfrm>
        </p:spPr>
        <p:txBody>
          <a:bodyPr>
            <a:normAutofit fontScale="92500" lnSpcReduction="20000"/>
          </a:bodyPr>
          <a:lstStyle/>
          <a:p>
            <a:pPr marL="0" indent="0">
              <a:buNone/>
            </a:pPr>
            <a:r>
              <a:rPr lang="tr-TR" dirty="0"/>
              <a:t>Yunanistan anakarasında ise kent devletinin oluşma süreci daha yavaş ilerler. Yarı göçebe </a:t>
            </a:r>
            <a:r>
              <a:rPr lang="tr-TR" dirty="0" err="1"/>
              <a:t>Dor</a:t>
            </a:r>
            <a:r>
              <a:rPr lang="tr-TR" dirty="0"/>
              <a:t> kabileleri zamanla bir toprak parçasına yerleşirler. Daha sonra bir kent devleti oluşturmak için komşularıyla birleşirler. Bu sayede savaş, yağma gibi şiddet hareketleri azalır, yerleşik tarım egemen tarım biçimi haline gelir. </a:t>
            </a:r>
            <a:r>
              <a:rPr lang="tr-TR" b="1" dirty="0"/>
              <a:t>Yerel şefler bir kralın başkanlığı altındaki kurulda toplanarak tartışmaları çözmeye çalışırlar</a:t>
            </a:r>
            <a:r>
              <a:rPr lang="tr-TR" dirty="0"/>
              <a:t>. Kurul toplanamadığında onlar adına karar verme yetkisine sahip ve kralın otoritesini genişletme girişimlerini denetleyecek kişiler olan </a:t>
            </a:r>
            <a:r>
              <a:rPr lang="tr-TR" b="1" dirty="0" err="1"/>
              <a:t>magistralar</a:t>
            </a:r>
            <a:r>
              <a:rPr lang="tr-TR" b="1" dirty="0"/>
              <a:t> (yüksek yönetici memurlar) atanmaya başlanır</a:t>
            </a:r>
            <a:r>
              <a:rPr lang="tr-TR" dirty="0"/>
              <a:t>. </a:t>
            </a:r>
            <a:r>
              <a:rPr lang="tr-TR" dirty="0" err="1"/>
              <a:t>Magistralar</a:t>
            </a:r>
            <a:r>
              <a:rPr lang="tr-TR" dirty="0"/>
              <a:t> sınırlı bir süre için atanır ve devredilmiş bir yetkiyi kullanırlar. Zamanla bazı kent devletlerinde krallık doğrudan bir </a:t>
            </a:r>
            <a:r>
              <a:rPr lang="tr-TR" dirty="0" err="1"/>
              <a:t>magistra</a:t>
            </a:r>
            <a:r>
              <a:rPr lang="tr-TR" dirty="0"/>
              <a:t> makamına indirgenir; bazılarında ise krallık belirli bir ailenin kalıtsal görevi olarak kalır.</a:t>
            </a:r>
            <a:endParaRPr lang="en-GB" dirty="0"/>
          </a:p>
          <a:p>
            <a:pPr marL="0" indent="0">
              <a:buNone/>
            </a:pPr>
            <a:endParaRPr lang="tr-TR" dirty="0"/>
          </a:p>
        </p:txBody>
      </p:sp>
    </p:spTree>
    <p:extLst>
      <p:ext uri="{BB962C8B-B14F-4D97-AF65-F5344CB8AC3E}">
        <p14:creationId xmlns:p14="http://schemas.microsoft.com/office/powerpoint/2010/main" val="776042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b="1" dirty="0"/>
              <a:t>Ekonomi</a:t>
            </a:r>
            <a:endParaRPr lang="en-GB" dirty="0"/>
          </a:p>
          <a:p>
            <a:pPr marL="0" indent="0">
              <a:buNone/>
            </a:pPr>
            <a:r>
              <a:rPr lang="tr-TR" dirty="0"/>
              <a:t>Nüfus arttıkça birkaç yüzer kişilik gruplar halinde Karadeniz’e,  da İtalya’ya doğru giderek yeni yerleşim yerleri (koloniler) kurarlar. Trabzon’dan Marsilya’ya dek Anadolu, İtalya, Fransa’nın güney kıyıları, İspanya ve Kuzey Afrika’da kıyılar boyunca kurulan </a:t>
            </a:r>
            <a:r>
              <a:rPr lang="tr-TR" b="1" dirty="0"/>
              <a:t>koloniler</a:t>
            </a:r>
            <a:r>
              <a:rPr lang="tr-TR" dirty="0"/>
              <a:t> dinsel bağlılıklarını ana kentleriyle sürdürseler de, siyasal olarak kendi kendilerini yönetmektedir. Bu koloniler hem artan nüfusu oralara kaydırıp onlardan kurtulmayı hem de denizaşırı yerlerden </a:t>
            </a:r>
            <a:r>
              <a:rPr lang="tr-TR" b="1" dirty="0"/>
              <a:t>mal ve fikir akışı</a:t>
            </a:r>
            <a:r>
              <a:rPr lang="tr-TR" dirty="0"/>
              <a:t> sağlar.</a:t>
            </a:r>
            <a:endParaRPr lang="en-GB" dirty="0"/>
          </a:p>
          <a:p>
            <a:pPr marL="0" indent="0">
              <a:buNone/>
            </a:pPr>
            <a:endParaRPr lang="tr-TR" dirty="0"/>
          </a:p>
        </p:txBody>
      </p:sp>
    </p:spTree>
    <p:extLst>
      <p:ext uri="{BB962C8B-B14F-4D97-AF65-F5344CB8AC3E}">
        <p14:creationId xmlns:p14="http://schemas.microsoft.com/office/powerpoint/2010/main" val="3543578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Bu koloniler kuzeyin barbarlarıyla ticareti kolaylaştırır. Birkaç Yunan kenti özel iklim koşulları ve özel beceri gerektiren zeytinyağı ve şarap üretiminde uzmanlaşırlar. Bu ürünlerin küpler içinde kolaylıkla depolanıp gemilerle taşınmaya uygun olması da ticaretlerinin yapılmasını kolaylaştırır. Karşılık olarak tahıl, kereste ya da başka hammaddeler alırlar. Böylece yerel tarım olanaklarının elverdiğinden daha fazla nüfusa sahip olabilirler. Halkın önemli bir bölümü yiyeceğini satın almak zorundadır. </a:t>
            </a:r>
            <a:r>
              <a:rPr lang="tr-TR" b="1" dirty="0"/>
              <a:t>Pazar ilişkileri ilk kez Yunan devletlerinde toplumun en alt katına kadar yayılır.</a:t>
            </a:r>
            <a:endParaRPr lang="en-GB" dirty="0"/>
          </a:p>
          <a:p>
            <a:pPr marL="0" indent="0">
              <a:buNone/>
            </a:pPr>
            <a:endParaRPr lang="tr-TR" dirty="0"/>
          </a:p>
        </p:txBody>
      </p:sp>
    </p:spTree>
    <p:extLst>
      <p:ext uri="{BB962C8B-B14F-4D97-AF65-F5344CB8AC3E}">
        <p14:creationId xmlns:p14="http://schemas.microsoft.com/office/powerpoint/2010/main" val="1137241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Akdeniz’in ortasında bulunan Girit adasında ortaya çıkan </a:t>
            </a:r>
            <a:r>
              <a:rPr lang="tr-TR" dirty="0" err="1"/>
              <a:t>Minos</a:t>
            </a:r>
            <a:r>
              <a:rPr lang="tr-TR" dirty="0"/>
              <a:t> uygarlığı, deniz ticaretine dayalı bir uygarlıktır. Mısır ve Suriye’den gelen göçmen ve koloniciler ile Girit’in neolitik çiftçilerinin karışmasıyla ortaya çıktığı düşünülür.</a:t>
            </a:r>
            <a:endParaRPr lang="en-GB" dirty="0"/>
          </a:p>
          <a:p>
            <a:pPr marL="0" indent="0">
              <a:buNone/>
            </a:pPr>
            <a:r>
              <a:rPr lang="tr-TR" dirty="0"/>
              <a:t>Girit’te zanaatçı, yönetici vb. uzmanları besleyen artı ürün deniz ticaretinden sağlanır. Kereste ve zeytinyağı ihraç edip başta bakır ve kalay olmak üzere madenler satın alırlar.</a:t>
            </a:r>
          </a:p>
        </p:txBody>
      </p:sp>
    </p:spTree>
    <p:extLst>
      <p:ext uri="{BB962C8B-B14F-4D97-AF65-F5344CB8AC3E}">
        <p14:creationId xmlns:p14="http://schemas.microsoft.com/office/powerpoint/2010/main" val="12880080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M.Ö. 6.yüzyılda Lidya Krallığında ortaya çıkan para da bu durumu ve ticareti kolaylaştırır. Çalışmaların karşılığı günde şu kadar kuruş diye parayla hesaplanmaya başlanır. Toprak satışları ve vergilerle birlikte her türlü malın karşılığı da parayla hesaplanmaya başlar. Fiyatlar arz ve talebe göre belirlenir olunca bazı ürünlere bazı dönemlerde ağırlık verilirken, diğerlerinin üretimi azalır. Herhangi bir ekonomik değişime son derece hızlı ve etkin biçimde tepki göstermek olanaklı hale gelir.</a:t>
            </a:r>
            <a:endParaRPr lang="en-GB" dirty="0"/>
          </a:p>
          <a:p>
            <a:pPr marL="0" indent="0">
              <a:buNone/>
            </a:pPr>
            <a:endParaRPr lang="tr-TR" dirty="0"/>
          </a:p>
        </p:txBody>
      </p:sp>
    </p:spTree>
    <p:extLst>
      <p:ext uri="{BB962C8B-B14F-4D97-AF65-F5344CB8AC3E}">
        <p14:creationId xmlns:p14="http://schemas.microsoft.com/office/powerpoint/2010/main" val="4242535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Bunun yönetim biçimine de önemli etkisi olur. Diğer uygarlık biçimlerinde çiftçinin ürettiği artı ürünün önemli bir kısmı tapınakta ya da sarayda, tek merkezde toplanırken </a:t>
            </a:r>
            <a:r>
              <a:rPr lang="tr-TR" b="1" dirty="0"/>
              <a:t>Yunan devletlerinde artı ürün tek merkezde toplanmaz; çiftçi pazara alıcı ve satıcı olarak özgürce katılır. Yağmursuz mevsimlerde tarım işine ara verildiği zaman ise kamu işlerinde bir yurttaş olarak görev alır.</a:t>
            </a:r>
            <a:endParaRPr lang="en-GB" dirty="0"/>
          </a:p>
          <a:p>
            <a:pPr marL="0" indent="0">
              <a:buNone/>
            </a:pPr>
            <a:endParaRPr lang="tr-TR" dirty="0"/>
          </a:p>
        </p:txBody>
      </p:sp>
    </p:spTree>
    <p:extLst>
      <p:ext uri="{BB962C8B-B14F-4D97-AF65-F5344CB8AC3E}">
        <p14:creationId xmlns:p14="http://schemas.microsoft.com/office/powerpoint/2010/main" val="141968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b="1" dirty="0" err="1"/>
              <a:t>Falanksın</a:t>
            </a:r>
            <a:r>
              <a:rPr lang="tr-TR" b="1" dirty="0"/>
              <a:t> (falanj) etkisi</a:t>
            </a:r>
            <a:endParaRPr lang="en-GB" dirty="0"/>
          </a:p>
          <a:p>
            <a:pPr marL="0" indent="0">
              <a:buNone/>
            </a:pPr>
            <a:r>
              <a:rPr lang="tr-TR" dirty="0"/>
              <a:t>M.Ö. 650 dolaylarında askerî taktikte önemli bir değişiklik yaşanır.</a:t>
            </a:r>
            <a:endParaRPr lang="en-GB" dirty="0"/>
          </a:p>
          <a:p>
            <a:pPr marL="0" indent="0">
              <a:buNone/>
            </a:pPr>
            <a:r>
              <a:rPr lang="tr-TR" b="1" dirty="0"/>
              <a:t>Tek bir kitle gibi hareket eden</a:t>
            </a:r>
            <a:r>
              <a:rPr lang="tr-TR" dirty="0"/>
              <a:t>, derinlemesine sekiz sıradan oluşan, omuz omuza savaşan birkaç bir zırhlı askerden kurulu piyade düzeni anlamına gelen </a:t>
            </a:r>
            <a:r>
              <a:rPr lang="tr-TR" dirty="0" err="1"/>
              <a:t>falanks</a:t>
            </a:r>
            <a:r>
              <a:rPr lang="tr-TR" dirty="0"/>
              <a:t>, süvari birliklerini püskürtebilmektedir. Uyumlu hareket edebilmek için genç erkekler uzun süren eğitimler  görmüş ve dayanışma duygusuyla bağlanmışlardır.</a:t>
            </a:r>
          </a:p>
        </p:txBody>
      </p:sp>
    </p:spTree>
    <p:extLst>
      <p:ext uri="{BB962C8B-B14F-4D97-AF65-F5344CB8AC3E}">
        <p14:creationId xmlns:p14="http://schemas.microsoft.com/office/powerpoint/2010/main" val="37285600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a:bodyPr>
          <a:lstStyle/>
          <a:p>
            <a:pPr marL="0" indent="0">
              <a:buNone/>
            </a:pPr>
            <a:r>
              <a:rPr lang="tr-TR" dirty="0"/>
              <a:t>Yunan kentlerinde </a:t>
            </a:r>
            <a:r>
              <a:rPr lang="tr-TR" b="1" dirty="0"/>
              <a:t>bireysel atılganlık ve gösterişçi tüketim </a:t>
            </a:r>
            <a:r>
              <a:rPr lang="tr-TR" dirty="0"/>
              <a:t>hayranlık uyandıran davranışlar olarak kabul edilirken; </a:t>
            </a:r>
            <a:r>
              <a:rPr lang="tr-TR" dirty="0" err="1"/>
              <a:t>falanks</a:t>
            </a:r>
            <a:r>
              <a:rPr lang="tr-TR" dirty="0"/>
              <a:t> sonrasında lüks içinde yaşama ya da herhangi bir alanda arkadaşlarından farklı hareket etmek kötü, bir Yunan’a yakışmayacak bir davranış olarak nitelendirilmeye başlanır. </a:t>
            </a:r>
            <a:r>
              <a:rPr lang="tr-TR" b="1" dirty="0"/>
              <a:t>Yarışmacı bireysel atılganlık kentle ilgili ortak ilgi alanlarına aktarılır. Kahraman rolünü birey değil, kent oynamaya başlar. </a:t>
            </a:r>
            <a:r>
              <a:rPr lang="tr-TR" dirty="0"/>
              <a:t>Kendi için değil, kenti için hareket etmek önem kazanır.</a:t>
            </a:r>
          </a:p>
          <a:p>
            <a:pPr marL="0" indent="0">
              <a:buNone/>
            </a:pPr>
            <a:r>
              <a:rPr lang="tr-TR" dirty="0"/>
              <a:t>Bunun sonucunda M.Ö. 6.yüzyılda </a:t>
            </a:r>
            <a:r>
              <a:rPr lang="tr-TR" b="1" dirty="0"/>
              <a:t>sanatta da kentle ilgili yapılar öne çıkar.</a:t>
            </a:r>
            <a:r>
              <a:rPr lang="tr-TR" dirty="0"/>
              <a:t> </a:t>
            </a:r>
            <a:endParaRPr lang="en-GB" dirty="0"/>
          </a:p>
        </p:txBody>
      </p:sp>
    </p:spTree>
    <p:extLst>
      <p:ext uri="{BB962C8B-B14F-4D97-AF65-F5344CB8AC3E}">
        <p14:creationId xmlns:p14="http://schemas.microsoft.com/office/powerpoint/2010/main" val="2465618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Klasik Yunan sanatı bu tür kamusal yapıların gerekleri tarafından biçimlendirilir. Tanrıları ve kahramanları canlandırmak için o sırada etkili olan güçlü bireylerin (yöneticilerin, kahramanların vb.) gerçek portrelerini kullanmak yerine </a:t>
            </a:r>
            <a:r>
              <a:rPr lang="tr-TR" b="1" dirty="0"/>
              <a:t>insan güzelliğini ideal bir tipi</a:t>
            </a:r>
            <a:r>
              <a:rPr lang="tr-TR" dirty="0"/>
              <a:t> ele alınır ve hep o ideal tip uygulanır. Rönesans sonrasında da ideal güzelliğin belirleyicisi bu Antik Yunan heykelleri olmuştur.</a:t>
            </a:r>
            <a:endParaRPr lang="en-GB" dirty="0"/>
          </a:p>
          <a:p>
            <a:pPr marL="0" indent="0">
              <a:buNone/>
            </a:pPr>
            <a:endParaRPr lang="tr-TR" dirty="0"/>
          </a:p>
        </p:txBody>
      </p:sp>
    </p:spTree>
    <p:extLst>
      <p:ext uri="{BB962C8B-B14F-4D97-AF65-F5344CB8AC3E}">
        <p14:creationId xmlns:p14="http://schemas.microsoft.com/office/powerpoint/2010/main" val="3364085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107504" y="260648"/>
            <a:ext cx="8856984" cy="6480720"/>
          </a:xfrm>
        </p:spPr>
        <p:txBody>
          <a:bodyPr>
            <a:normAutofit lnSpcReduction="10000"/>
          </a:bodyPr>
          <a:lstStyle/>
          <a:p>
            <a:pPr marL="0" indent="0">
              <a:buNone/>
            </a:pPr>
            <a:r>
              <a:rPr lang="tr-TR" b="1" dirty="0"/>
              <a:t>YUNAN KENT DEVLETLERİ </a:t>
            </a:r>
            <a:endParaRPr lang="en-GB" dirty="0"/>
          </a:p>
          <a:p>
            <a:pPr marL="0" indent="0">
              <a:buNone/>
            </a:pPr>
            <a:r>
              <a:rPr lang="tr-TR" dirty="0"/>
              <a:t>Yunan kent devletleri, uygarlaşma sürecinde ekonomik ve toplumsal farklılaşmanın kır-kent bütünleşmesi çapına ulaştığı yerlerde görülmüştür. Coğrafî olarak kıyıya sıkışmış olduklarından toplumsal artıyı fazlalaştırmak için </a:t>
            </a:r>
            <a:r>
              <a:rPr lang="tr-TR" b="1" dirty="0"/>
              <a:t>yeni tarım arazileri açamazlar</a:t>
            </a:r>
            <a:r>
              <a:rPr lang="tr-TR" dirty="0"/>
              <a:t>. Onlar da </a:t>
            </a:r>
            <a:r>
              <a:rPr lang="tr-TR" b="1" dirty="0"/>
              <a:t>denize açılıp ticaretle uğraşmaya başlarlar ve koloniler kurarlar</a:t>
            </a:r>
            <a:r>
              <a:rPr lang="tr-TR" dirty="0"/>
              <a:t>. </a:t>
            </a:r>
            <a:endParaRPr lang="en-GB" dirty="0"/>
          </a:p>
          <a:p>
            <a:pPr marL="0" indent="0">
              <a:buNone/>
            </a:pPr>
            <a:r>
              <a:rPr lang="tr-TR" dirty="0"/>
              <a:t>Kent devletleri zaman zaman askerî bakımdan güçlü bir kentin egemenliğine girse de Mezopotamya ve Mısır’da olduğu gibi uzun süre tek bir hükümdarın tekil yönetiminden bahsetmek zordur. Çokluk söz konusudur. </a:t>
            </a:r>
            <a:endParaRPr lang="en-GB" dirty="0"/>
          </a:p>
        </p:txBody>
      </p:sp>
    </p:spTree>
    <p:extLst>
      <p:ext uri="{BB962C8B-B14F-4D97-AF65-F5344CB8AC3E}">
        <p14:creationId xmlns:p14="http://schemas.microsoft.com/office/powerpoint/2010/main" val="8044513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fontScale="92500" lnSpcReduction="20000"/>
          </a:bodyPr>
          <a:lstStyle/>
          <a:p>
            <a:pPr marL="0" indent="0">
              <a:buNone/>
            </a:pPr>
            <a:r>
              <a:rPr lang="tr-TR" dirty="0"/>
              <a:t>Kent devletleri </a:t>
            </a:r>
            <a:r>
              <a:rPr lang="tr-TR" b="1" dirty="0"/>
              <a:t>boyut olarak küçüktür</a:t>
            </a:r>
            <a:r>
              <a:rPr lang="tr-TR" dirty="0"/>
              <a:t>. İmparatorluklardaki gibi </a:t>
            </a:r>
            <a:r>
              <a:rPr lang="tr-TR" b="1" dirty="0"/>
              <a:t>sömüren ve sömürülen ilişkisi çok dolaylı değildir</a:t>
            </a:r>
            <a:r>
              <a:rPr lang="tr-TR" dirty="0"/>
              <a:t>. Kent devletinde bir kesim yönetimden memnun değilse, bu imparatorluğun sadece bir kentindeki memnuniyetsizlikten daha büyük bir sorundur. Üstelik de memnun olmayan kesim, ticaret sayesinde başka kent devletlerinde daha uygun uygulamalar bulunduğunu öğrenebilir ve bunu talep edebilir.</a:t>
            </a:r>
            <a:endParaRPr lang="en-GB" dirty="0"/>
          </a:p>
          <a:p>
            <a:pPr marL="0" indent="0">
              <a:buNone/>
            </a:pPr>
            <a:r>
              <a:rPr lang="tr-TR" dirty="0"/>
              <a:t>Tüm bunlar nedeniyle Yunan kent devletlerinde </a:t>
            </a:r>
            <a:r>
              <a:rPr lang="tr-TR" b="1" dirty="0"/>
              <a:t>başlangıçta güçlü olan toprak sahibi aristokratlar ve sonradan ekonomik bakımdan güç kazanan belirli halk kesimi (tüccar ve zanaatçılar) arasında sürekli bir iktidar kavgası</a:t>
            </a:r>
            <a:r>
              <a:rPr lang="tr-TR" dirty="0"/>
              <a:t> olduğunu belirtebiliriz. Bu iktidar kavgasının sonucunda bazı Yunan kent devletlerinde “</a:t>
            </a:r>
            <a:r>
              <a:rPr lang="tr-TR" b="1" dirty="0"/>
              <a:t>doğrudan </a:t>
            </a:r>
            <a:r>
              <a:rPr lang="tr-TR" b="1" dirty="0" err="1"/>
              <a:t>demokrasi</a:t>
            </a:r>
            <a:r>
              <a:rPr lang="tr-TR" dirty="0" err="1"/>
              <a:t>”ye</a:t>
            </a:r>
            <a:r>
              <a:rPr lang="tr-TR" dirty="0"/>
              <a:t> varan gelişmeler yaşanmıştır. </a:t>
            </a:r>
            <a:endParaRPr lang="en-GB" dirty="0"/>
          </a:p>
          <a:p>
            <a:pPr marL="0" indent="0">
              <a:buNone/>
            </a:pPr>
            <a:endParaRPr lang="tr-TR" dirty="0"/>
          </a:p>
        </p:txBody>
      </p:sp>
    </p:spTree>
    <p:extLst>
      <p:ext uri="{BB962C8B-B14F-4D97-AF65-F5344CB8AC3E}">
        <p14:creationId xmlns:p14="http://schemas.microsoft.com/office/powerpoint/2010/main" val="1576820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Bazı kent devletlerinde önce </a:t>
            </a:r>
            <a:r>
              <a:rPr lang="tr-TR" b="1" dirty="0"/>
              <a:t>oligarşi</a:t>
            </a:r>
            <a:r>
              <a:rPr lang="tr-TR" dirty="0"/>
              <a:t> adı verilen yönetim biçimi ortaya çıkar. M.Ö. 6. yüzyıl başlarında bu durum değişmeye başlar ve pek çok </a:t>
            </a:r>
            <a:r>
              <a:rPr lang="tr-TR" i="1" dirty="0"/>
              <a:t>polis</a:t>
            </a:r>
            <a:r>
              <a:rPr lang="tr-TR" dirty="0"/>
              <a:t>te </a:t>
            </a:r>
            <a:r>
              <a:rPr lang="tr-TR" b="1" dirty="0"/>
              <a:t>tiranlık (diktatörlük)</a:t>
            </a:r>
            <a:r>
              <a:rPr lang="tr-TR" dirty="0"/>
              <a:t> sistemi ortaya çıkar. Ancak tiranlar destek aldıkları halk için yeni haklar tanımak durumunda kalırlar ve bu diktatörlükler zamanla paradokslu biçimde </a:t>
            </a:r>
            <a:r>
              <a:rPr lang="tr-TR" b="1" dirty="0"/>
              <a:t>demokrasi</a:t>
            </a:r>
            <a:r>
              <a:rPr lang="tr-TR" dirty="0"/>
              <a:t>ye, başka deyişle </a:t>
            </a:r>
            <a:r>
              <a:rPr lang="tr-TR" b="1" dirty="0"/>
              <a:t>yurttaş-halk</a:t>
            </a:r>
            <a:r>
              <a:rPr lang="tr-TR" dirty="0"/>
              <a:t>ın kendi kendini idaresi biçimine dönüşür. </a:t>
            </a:r>
            <a:endParaRPr lang="en-GB" dirty="0"/>
          </a:p>
          <a:p>
            <a:pPr marL="0" indent="0">
              <a:buNone/>
            </a:pPr>
            <a:r>
              <a:rPr lang="tr-TR" dirty="0"/>
              <a:t>Yurttaş kim? (tartışma)</a:t>
            </a:r>
          </a:p>
        </p:txBody>
      </p:sp>
    </p:spTree>
    <p:extLst>
      <p:ext uri="{BB962C8B-B14F-4D97-AF65-F5344CB8AC3E}">
        <p14:creationId xmlns:p14="http://schemas.microsoft.com/office/powerpoint/2010/main" val="3320928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22714B-FF41-4057-9317-908B3A9883A4}"/>
              </a:ext>
            </a:extLst>
          </p:cNvPr>
          <p:cNvSpPr>
            <a:spLocks noGrp="1"/>
          </p:cNvSpPr>
          <p:nvPr>
            <p:ph idx="1"/>
          </p:nvPr>
        </p:nvSpPr>
        <p:spPr>
          <a:xfrm>
            <a:off x="179512" y="188640"/>
            <a:ext cx="8784976" cy="6480720"/>
          </a:xfrm>
        </p:spPr>
        <p:txBody>
          <a:bodyPr/>
          <a:lstStyle/>
          <a:p>
            <a:r>
              <a:rPr lang="tr-TR" b="1" dirty="0"/>
              <a:t>İki Farklı Kent Devleti Biçimi</a:t>
            </a:r>
            <a:endParaRPr lang="en-GB" dirty="0"/>
          </a:p>
          <a:p>
            <a:pPr marL="0" indent="0">
              <a:buNone/>
            </a:pPr>
            <a:r>
              <a:rPr lang="tr-TR" dirty="0"/>
              <a:t>Yunan kent devletlerinden biri olan </a:t>
            </a:r>
            <a:r>
              <a:rPr lang="tr-TR" dirty="0" err="1"/>
              <a:t>Sparta</a:t>
            </a:r>
            <a:r>
              <a:rPr lang="tr-TR" dirty="0"/>
              <a:t> denizci değildir; karaya ve tarıma bağlıdır. Atina ise denize ve ticarete dayalı Yunan kent devletlerinin en iyi örneğini oluşturmaktadır. </a:t>
            </a:r>
          </a:p>
          <a:p>
            <a:pPr marL="0" indent="0">
              <a:buNone/>
            </a:pPr>
            <a:r>
              <a:rPr lang="tr-TR" b="1" dirty="0"/>
              <a:t>ATİNA</a:t>
            </a:r>
          </a:p>
          <a:p>
            <a:pPr marL="0" indent="0">
              <a:buNone/>
            </a:pPr>
            <a:r>
              <a:rPr lang="tr-TR" b="1" dirty="0"/>
              <a:t>Atina’da egemen kesimin (aristokratların) arasında eşitsizlikler ve çıkar kavgaları</a:t>
            </a:r>
            <a:r>
              <a:rPr lang="tr-TR" dirty="0"/>
              <a:t> vardır. </a:t>
            </a:r>
            <a:r>
              <a:rPr lang="tr-TR" b="1" dirty="0"/>
              <a:t>Memnuniyetsizlik hisseden egemen sınıf mensupları, boyun eğdirilen kesimlerin ileri gelenleriyle ittifak yaparlar.</a:t>
            </a:r>
            <a:r>
              <a:rPr lang="tr-TR" dirty="0"/>
              <a:t> </a:t>
            </a:r>
          </a:p>
        </p:txBody>
      </p:sp>
    </p:spTree>
    <p:extLst>
      <p:ext uri="{BB962C8B-B14F-4D97-AF65-F5344CB8AC3E}">
        <p14:creationId xmlns:p14="http://schemas.microsoft.com/office/powerpoint/2010/main" val="18359619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a:t>Doğrudan demokrasiye yol açan süreçte Atina’da zaman içinde </a:t>
            </a:r>
            <a:r>
              <a:rPr lang="tr-TR" b="1" dirty="0"/>
              <a:t>kralın önemi azalırken, aristokratlar güçlenir</a:t>
            </a:r>
            <a:r>
              <a:rPr lang="tr-TR" dirty="0"/>
              <a:t>. </a:t>
            </a:r>
          </a:p>
          <a:p>
            <a:pPr marL="0" indent="0">
              <a:buNone/>
            </a:pPr>
            <a:r>
              <a:rPr lang="tr-TR" dirty="0"/>
              <a:t>Antik Yunan’ın özgün yanlarından biri tahıl tarımı ve hayvancılık yanında üzüm ve zeytin tarımı da yapılması ve bunların piyasaya satılmasıdır. Ancak </a:t>
            </a:r>
            <a:r>
              <a:rPr lang="tr-TR" b="1" dirty="0"/>
              <a:t>kentli yaşam geliştikçe şarabın ve zeytinyağının tahıllardan daha fazla değişim değeri kazandığı görülür.</a:t>
            </a:r>
            <a:r>
              <a:rPr lang="tr-TR" dirty="0"/>
              <a:t> Bunun üzerine büyük toprak sahibi aristokratlar tahıl tarımını bırakırlar, üzüm ve zeytin yetiştirmeye başlarlar. Sıradan çiftçiler bunu yapamazlar. </a:t>
            </a:r>
          </a:p>
        </p:txBody>
      </p:sp>
    </p:spTree>
    <p:extLst>
      <p:ext uri="{BB962C8B-B14F-4D97-AF65-F5344CB8AC3E}">
        <p14:creationId xmlns:p14="http://schemas.microsoft.com/office/powerpoint/2010/main" val="2636571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M.Ö. 3000’lerde Mısır’la ticaret yaptıkları biliniyor. Bundan yaklaşık bin yıl sonra </a:t>
            </a:r>
            <a:r>
              <a:rPr lang="tr-TR" dirty="0" err="1"/>
              <a:t>Minos’un</a:t>
            </a:r>
            <a:r>
              <a:rPr lang="tr-TR" dirty="0"/>
              <a:t> </a:t>
            </a:r>
            <a:r>
              <a:rPr lang="tr-TR" dirty="0" err="1"/>
              <a:t>Knossos</a:t>
            </a:r>
            <a:r>
              <a:rPr lang="tr-TR" dirty="0"/>
              <a:t> kentindeki ünlü sarayı inşa edilmiştir; demek ki uygarlığın ortaya çıkışı da bu yıllara rastlar. Metal işçiliği, çömlekçilik ve henüz çözülememiş bir yazı biçimi vardır. Girit’te bulunan tabletlerin önemli bir kısmının hesap yapmaya ilişkin yazılar içerdiği düşünülmektedir. Ticarete konu olacak tarımsal ürünler, titizce depolanıp kaydedilmektedir.</a:t>
            </a:r>
            <a:endParaRPr lang="en-GB" dirty="0"/>
          </a:p>
          <a:p>
            <a:pPr marL="0" indent="0">
              <a:buNone/>
            </a:pPr>
            <a:endParaRPr lang="tr-TR" dirty="0"/>
          </a:p>
        </p:txBody>
      </p:sp>
    </p:spTree>
    <p:extLst>
      <p:ext uri="{BB962C8B-B14F-4D97-AF65-F5344CB8AC3E}">
        <p14:creationId xmlns:p14="http://schemas.microsoft.com/office/powerpoint/2010/main" val="31253369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b="1" dirty="0"/>
              <a:t>Küçük çiftçiler</a:t>
            </a:r>
            <a:r>
              <a:rPr lang="tr-TR" dirty="0"/>
              <a:t>in sattıkları tahıllar artık piyasada fazla gelir getirmemeye başlar. Bunun üzerine </a:t>
            </a:r>
            <a:r>
              <a:rPr lang="tr-TR" b="1" dirty="0"/>
              <a:t>ağır bir borç yükü altına girerler</a:t>
            </a:r>
            <a:r>
              <a:rPr lang="tr-TR" dirty="0"/>
              <a:t>.  Borçlarını ödeyemeyenlerin toprakları ellerinden gider, borçları karşılığında çalışırlar.(Borç köleliği)</a:t>
            </a:r>
          </a:p>
          <a:p>
            <a:pPr marL="0" indent="0">
              <a:buNone/>
            </a:pPr>
            <a:r>
              <a:rPr lang="tr-TR" dirty="0"/>
              <a:t>Tüm bunların sonucunda topraklar aristokratların elinde toplanır. Çok sayıda özgür köylü toprağını yitirir. Aralarından önemli bir kesimi özgürlüklerini de yitirir. </a:t>
            </a:r>
            <a:r>
              <a:rPr lang="tr-TR" b="1" dirty="0"/>
              <a:t>Bunun üzerine bir sınıf savaşı patlak verir.</a:t>
            </a:r>
            <a:r>
              <a:rPr lang="tr-TR" dirty="0"/>
              <a:t> (M.Ö. 632) Aristokratlarca önlenen bu girişim sonucunda sert cezalar içeren yasalar hazırlanır. </a:t>
            </a:r>
          </a:p>
        </p:txBody>
      </p:sp>
    </p:spTree>
    <p:extLst>
      <p:ext uri="{BB962C8B-B14F-4D97-AF65-F5344CB8AC3E}">
        <p14:creationId xmlns:p14="http://schemas.microsoft.com/office/powerpoint/2010/main" val="3102165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0" y="116632"/>
            <a:ext cx="8892480" cy="6741368"/>
          </a:xfrm>
        </p:spPr>
        <p:txBody>
          <a:bodyPr>
            <a:normAutofit fontScale="92500" lnSpcReduction="10000"/>
          </a:bodyPr>
          <a:lstStyle/>
          <a:p>
            <a:pPr marL="0" indent="0">
              <a:buNone/>
            </a:pPr>
            <a:r>
              <a:rPr lang="tr-TR" b="1" dirty="0"/>
              <a:t>Sert cezaların işe yaramadığı kısa sürede anlaşılır</a:t>
            </a:r>
            <a:r>
              <a:rPr lang="tr-TR" dirty="0"/>
              <a:t>. Atina’da yoksulların sayısı hızla artarken, bir de şarap ve zeytinyağı yapımıyla ve ticaretiyle uğraşan, bu nedenle ekonomik gücü artan </a:t>
            </a:r>
            <a:r>
              <a:rPr lang="tr-TR" b="1" dirty="0"/>
              <a:t>bir orta sınıf doğmaktadır</a:t>
            </a:r>
            <a:r>
              <a:rPr lang="tr-TR" dirty="0"/>
              <a:t>. Bu gruplar, aristokrat olmadıklarından </a:t>
            </a:r>
            <a:r>
              <a:rPr lang="tr-TR" b="1" dirty="0"/>
              <a:t>siyasal haktan mahrum</a:t>
            </a:r>
            <a:r>
              <a:rPr lang="tr-TR" dirty="0"/>
              <a:t>durlar. </a:t>
            </a:r>
            <a:r>
              <a:rPr lang="tr-TR" b="1" dirty="0"/>
              <a:t>Zenginleşen bu yeni kesimler kendilerine ilişkin kararları alabilmek adına iktidarda söz sahibi olmak ister ve yanlarına yoksullaşan kitleleri alarak iktidar kavgasında aristokratları zorlar. </a:t>
            </a:r>
            <a:endParaRPr lang="en-GB" dirty="0"/>
          </a:p>
          <a:p>
            <a:pPr marL="0" indent="0">
              <a:buNone/>
            </a:pPr>
            <a:r>
              <a:rPr lang="tr-TR" dirty="0"/>
              <a:t>Bunun üzerine </a:t>
            </a:r>
            <a:r>
              <a:rPr lang="tr-TR" b="1" dirty="0"/>
              <a:t>aristokratlar</a:t>
            </a:r>
            <a:r>
              <a:rPr lang="tr-TR" dirty="0"/>
              <a:t> taktik değiştirir. </a:t>
            </a:r>
            <a:r>
              <a:rPr lang="tr-TR" b="1" dirty="0"/>
              <a:t>Zenginleşen kentliler</a:t>
            </a:r>
            <a:r>
              <a:rPr lang="tr-TR" dirty="0"/>
              <a:t>i yanlarına çekmeye başlarlar. Kendi kalıtsal haklarından ve ayrıcalıklarından vazgeçerek, onlara da </a:t>
            </a:r>
            <a:r>
              <a:rPr lang="tr-TR" b="1" dirty="0"/>
              <a:t>seçme, seçilme, kamu görevlisi olabilme hakkı verir</a:t>
            </a:r>
            <a:r>
              <a:rPr lang="tr-TR" dirty="0"/>
              <a:t>ler. Topraklarını kaybedenlerin ve </a:t>
            </a:r>
            <a:r>
              <a:rPr lang="tr-TR" b="1" dirty="0"/>
              <a:t>borçlananların sorunlarını çözmek için de harekete geçer</a:t>
            </a:r>
            <a:r>
              <a:rPr lang="tr-TR" dirty="0"/>
              <a:t>ler.</a:t>
            </a:r>
            <a:endParaRPr lang="en-GB" dirty="0"/>
          </a:p>
          <a:p>
            <a:pPr marL="0" indent="0">
              <a:buNone/>
            </a:pPr>
            <a:endParaRPr lang="tr-TR" dirty="0"/>
          </a:p>
        </p:txBody>
      </p:sp>
    </p:spTree>
    <p:extLst>
      <p:ext uri="{BB962C8B-B14F-4D97-AF65-F5344CB8AC3E}">
        <p14:creationId xmlns:p14="http://schemas.microsoft.com/office/powerpoint/2010/main" val="6451090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07504" y="116632"/>
            <a:ext cx="8784976" cy="6624736"/>
          </a:xfrm>
        </p:spPr>
        <p:txBody>
          <a:bodyPr>
            <a:normAutofit fontScale="92500"/>
          </a:bodyPr>
          <a:lstStyle/>
          <a:p>
            <a:pPr marL="0" indent="0">
              <a:buNone/>
            </a:pPr>
            <a:r>
              <a:rPr lang="tr-TR" dirty="0"/>
              <a:t>Toplumsal sorunların çözümü için </a:t>
            </a:r>
            <a:r>
              <a:rPr lang="tr-TR" b="1" dirty="0"/>
              <a:t>Solon</a:t>
            </a:r>
            <a:r>
              <a:rPr lang="tr-TR" dirty="0"/>
              <a:t> görevlendirilir. </a:t>
            </a:r>
            <a:r>
              <a:rPr lang="tr-TR" b="1" dirty="0"/>
              <a:t>Solon yasaları</a:t>
            </a:r>
            <a:r>
              <a:rPr lang="tr-TR" dirty="0"/>
              <a:t> isimli reformlar M.Ö. 594’de gerçekleştirilir. Buna göre borçlar silinir, borç köleliği kaldırılır. Topraklar üzerindeki ipotekler de kalkar. Sahip olunabilecek toprak büyüklüğüne sınırlama gelir. Bunun yanında </a:t>
            </a:r>
            <a:r>
              <a:rPr lang="tr-TR" b="1" dirty="0"/>
              <a:t>Atinalılar soylarına göre değil, gelirlerine göre sınıflara ayrıştırılır</a:t>
            </a:r>
            <a:r>
              <a:rPr lang="tr-TR" dirty="0"/>
              <a:t>. İlk üç sınıftakiler</a:t>
            </a:r>
            <a:r>
              <a:rPr lang="tr-TR" b="1" dirty="0"/>
              <a:t> gelir durumlarıyla orantılı vergi</a:t>
            </a:r>
            <a:r>
              <a:rPr lang="tr-TR" dirty="0"/>
              <a:t> ödeyeceklerdir. Çağrıldıklarında silahlarını edinip, orduya katılacaklardır. Ancak karşılığında bunlara </a:t>
            </a:r>
            <a:r>
              <a:rPr lang="tr-TR" b="1" dirty="0"/>
              <a:t>sınıflarına göre kamu görevlerine katılma hakkı </a:t>
            </a:r>
            <a:r>
              <a:rPr lang="tr-TR" dirty="0"/>
              <a:t>verilir. En üst düzey görevler, en zengin gruba ayrılmıştır. </a:t>
            </a:r>
            <a:r>
              <a:rPr lang="tr-TR" b="1" dirty="0"/>
              <a:t>En alttaki grup vergiden ve savaşçılıktan muaftır. Ama kamu görevlerine seçilebilme hakları da bulunmaz. Sadece seçme hakları vardır.</a:t>
            </a:r>
            <a:endParaRPr lang="en-GB" dirty="0"/>
          </a:p>
          <a:p>
            <a:pPr marL="0" indent="0">
              <a:buNone/>
            </a:pPr>
            <a:endParaRPr lang="tr-TR" dirty="0"/>
          </a:p>
        </p:txBody>
      </p:sp>
    </p:spTree>
    <p:extLst>
      <p:ext uri="{BB962C8B-B14F-4D97-AF65-F5344CB8AC3E}">
        <p14:creationId xmlns:p14="http://schemas.microsoft.com/office/powerpoint/2010/main" val="10873948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a:t>Ancak yine de Atinalıların büyük kesimi bunlardan mahrumdur. Atina’ya dışarıdan gelenler (</a:t>
            </a:r>
            <a:r>
              <a:rPr lang="tr-TR" dirty="0" err="1"/>
              <a:t>metoikos</a:t>
            </a:r>
            <a:r>
              <a:rPr lang="tr-TR" dirty="0"/>
              <a:t>), Atinalı anne ve babadan doğmayanlar, köleler, kadınlar hak sahibi değildiler. Yani doğrudan demokrasi ancak belirli bir dar kesimi içermektedir. </a:t>
            </a:r>
            <a:r>
              <a:rPr lang="tr-TR" dirty="0" err="1"/>
              <a:t>Metoikos’lar</a:t>
            </a:r>
            <a:r>
              <a:rPr lang="tr-TR" dirty="0"/>
              <a:t> yurttaş olmaksızın Atina’da yaşayanlardır; bunlar yurttaşların muaf olduğu vergileri öder, ordunun dörtte birini oluşturur ancak konut sahibi olamazlar. </a:t>
            </a:r>
            <a:endParaRPr lang="en-GB" dirty="0"/>
          </a:p>
          <a:p>
            <a:pPr marL="0" indent="0">
              <a:buNone/>
            </a:pPr>
            <a:r>
              <a:rPr lang="tr-TR" b="1" dirty="0" err="1"/>
              <a:t>Solon’un</a:t>
            </a:r>
            <a:r>
              <a:rPr lang="tr-TR" b="1" dirty="0"/>
              <a:t> reformlarına rağmen toplumsal plandaki memnuniyetsizlik bitmez.</a:t>
            </a:r>
            <a:r>
              <a:rPr lang="tr-TR" dirty="0"/>
              <a:t> </a:t>
            </a:r>
          </a:p>
        </p:txBody>
      </p:sp>
    </p:spTree>
    <p:extLst>
      <p:ext uri="{BB962C8B-B14F-4D97-AF65-F5344CB8AC3E}">
        <p14:creationId xmlns:p14="http://schemas.microsoft.com/office/powerpoint/2010/main" val="42595041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856984" cy="6696744"/>
          </a:xfrm>
        </p:spPr>
        <p:txBody>
          <a:bodyPr>
            <a:normAutofit fontScale="92500" lnSpcReduction="10000"/>
          </a:bodyPr>
          <a:lstStyle/>
          <a:p>
            <a:pPr marL="0" indent="0">
              <a:buNone/>
            </a:pPr>
            <a:r>
              <a:rPr lang="tr-TR" b="1" dirty="0"/>
              <a:t>Aristokratları iktidardan uzaklaştıran isim </a:t>
            </a:r>
            <a:r>
              <a:rPr lang="tr-TR" b="1" dirty="0" err="1"/>
              <a:t>Peisistratos</a:t>
            </a:r>
            <a:r>
              <a:rPr lang="tr-TR" b="1" dirty="0"/>
              <a:t> olur</a:t>
            </a:r>
            <a:r>
              <a:rPr lang="tr-TR" dirty="0"/>
              <a:t>. Alt sınıfın davasını benimsemiş bir aristokrat olan </a:t>
            </a:r>
            <a:r>
              <a:rPr lang="tr-TR" dirty="0" err="1"/>
              <a:t>Peisistratos</a:t>
            </a:r>
            <a:r>
              <a:rPr lang="tr-TR" dirty="0"/>
              <a:t> onları örgütleyerek demokratik partiyi (halk partisini) kurar. Kitlelerin sayısal gücüne dayanarak M.Ö. 560’da siyasal gücü ele geçirir. </a:t>
            </a:r>
          </a:p>
          <a:p>
            <a:pPr marL="0" indent="0">
              <a:buNone/>
            </a:pPr>
            <a:r>
              <a:rPr lang="tr-TR" dirty="0"/>
              <a:t>Aristokratlar </a:t>
            </a:r>
            <a:r>
              <a:rPr lang="tr-TR" dirty="0" err="1"/>
              <a:t>Peisistratos’a</a:t>
            </a:r>
            <a:r>
              <a:rPr lang="tr-TR" dirty="0"/>
              <a:t> darbe yaparlar. </a:t>
            </a:r>
            <a:r>
              <a:rPr lang="tr-TR" dirty="0" err="1"/>
              <a:t>Peisistratos’un</a:t>
            </a:r>
            <a:r>
              <a:rPr lang="tr-TR" dirty="0"/>
              <a:t> ailesini Atina’dan süren aristokrat darbecilerden biri de </a:t>
            </a:r>
            <a:r>
              <a:rPr lang="tr-TR" dirty="0" err="1"/>
              <a:t>Kleisthenes’tir</a:t>
            </a:r>
            <a:r>
              <a:rPr lang="tr-TR" dirty="0"/>
              <a:t>. Ancak </a:t>
            </a:r>
            <a:r>
              <a:rPr lang="tr-TR" b="1" dirty="0"/>
              <a:t>yönetimi ele geçirince </a:t>
            </a:r>
            <a:r>
              <a:rPr lang="tr-TR" b="1" dirty="0" err="1"/>
              <a:t>Kleisthenes</a:t>
            </a:r>
            <a:r>
              <a:rPr lang="tr-TR" b="1" dirty="0"/>
              <a:t> taraf değiştirir; alt sınıfları yanına alarak, aristokratlara karşı çıkar.</a:t>
            </a:r>
            <a:r>
              <a:rPr lang="tr-TR" dirty="0"/>
              <a:t> </a:t>
            </a:r>
            <a:r>
              <a:rPr lang="tr-TR" dirty="0" err="1"/>
              <a:t>Kleisthenes</a:t>
            </a:r>
            <a:r>
              <a:rPr lang="tr-TR" dirty="0"/>
              <a:t>, </a:t>
            </a:r>
            <a:r>
              <a:rPr lang="tr-TR" b="1" dirty="0"/>
              <a:t>kan bağına dayanan </a:t>
            </a:r>
            <a:r>
              <a:rPr lang="tr-TR" b="1" i="1" dirty="0" err="1"/>
              <a:t>genos</a:t>
            </a:r>
            <a:r>
              <a:rPr lang="tr-TR" b="1" i="1" dirty="0"/>
              <a:t> </a:t>
            </a:r>
            <a:r>
              <a:rPr lang="tr-TR" b="1" dirty="0"/>
              <a:t>örgütlenmesini kaldırarak, yerine yer bağına dayanan </a:t>
            </a:r>
            <a:r>
              <a:rPr lang="tr-TR" b="1" i="1" dirty="0" err="1"/>
              <a:t>demos</a:t>
            </a:r>
            <a:r>
              <a:rPr lang="tr-TR" b="1" i="1" dirty="0"/>
              <a:t> </a:t>
            </a:r>
            <a:r>
              <a:rPr lang="tr-TR" b="1" dirty="0"/>
              <a:t>örgütlenmesini getirir.</a:t>
            </a:r>
            <a:r>
              <a:rPr lang="tr-TR" dirty="0"/>
              <a:t> Demokrasinin kökeninde işte bu </a:t>
            </a:r>
            <a:r>
              <a:rPr lang="tr-TR" i="1" dirty="0" err="1"/>
              <a:t>demos</a:t>
            </a:r>
            <a:r>
              <a:rPr lang="tr-TR" i="1" dirty="0"/>
              <a:t> </a:t>
            </a:r>
            <a:r>
              <a:rPr lang="tr-TR" dirty="0"/>
              <a:t>vardır ve mahalle anlamına gelen </a:t>
            </a:r>
            <a:r>
              <a:rPr lang="tr-TR" i="1" dirty="0"/>
              <a:t>deme </a:t>
            </a:r>
            <a:r>
              <a:rPr lang="tr-TR" dirty="0"/>
              <a:t>sözcüğünden türemiştir. Böylelikle </a:t>
            </a:r>
            <a:r>
              <a:rPr lang="tr-TR" b="1" dirty="0"/>
              <a:t>seçim bölgeleri yerel birimlere göre saptanır</a:t>
            </a:r>
            <a:r>
              <a:rPr lang="tr-TR" dirty="0"/>
              <a:t>.</a:t>
            </a:r>
          </a:p>
        </p:txBody>
      </p:sp>
    </p:spTree>
    <p:extLst>
      <p:ext uri="{BB962C8B-B14F-4D97-AF65-F5344CB8AC3E}">
        <p14:creationId xmlns:p14="http://schemas.microsoft.com/office/powerpoint/2010/main" val="29885979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fontScale="92500" lnSpcReduction="10000"/>
          </a:bodyPr>
          <a:lstStyle/>
          <a:p>
            <a:pPr marL="0" indent="0">
              <a:buNone/>
            </a:pPr>
            <a:r>
              <a:rPr lang="tr-TR" dirty="0" err="1"/>
              <a:t>Kleisthenes’ten</a:t>
            </a:r>
            <a:r>
              <a:rPr lang="tr-TR" dirty="0"/>
              <a:t> önce </a:t>
            </a:r>
            <a:r>
              <a:rPr lang="tr-TR" dirty="0" err="1"/>
              <a:t>Solon’un</a:t>
            </a:r>
            <a:r>
              <a:rPr lang="tr-TR" dirty="0"/>
              <a:t> yasaları gereğince her kabileden seçilen 100 kişiden oluşan “</a:t>
            </a:r>
            <a:r>
              <a:rPr lang="tr-TR" dirty="0" err="1"/>
              <a:t>Dörtyüzler</a:t>
            </a:r>
            <a:r>
              <a:rPr lang="tr-TR" dirty="0"/>
              <a:t> Kurultayı” vardı. </a:t>
            </a:r>
            <a:r>
              <a:rPr lang="tr-TR" dirty="0" err="1"/>
              <a:t>Kleisthenes</a:t>
            </a:r>
            <a:r>
              <a:rPr lang="tr-TR" dirty="0"/>
              <a:t> bunun yerine Atina’nın her 10 bölgesinden seçilen 50’şer kişiden oluşan “</a:t>
            </a:r>
            <a:r>
              <a:rPr lang="tr-TR" dirty="0" err="1"/>
              <a:t>Beşyüzler</a:t>
            </a:r>
            <a:r>
              <a:rPr lang="tr-TR" dirty="0"/>
              <a:t> Kurultayı” denen bir </a:t>
            </a:r>
            <a:r>
              <a:rPr lang="tr-TR" b="1" dirty="0"/>
              <a:t>Halk Kurultayı</a:t>
            </a:r>
            <a:r>
              <a:rPr lang="tr-TR" dirty="0"/>
              <a:t> oluşturur. Yargı erkinde de atanmış meslekten yargıçlar değil, </a:t>
            </a:r>
            <a:r>
              <a:rPr lang="tr-TR" b="1" dirty="0"/>
              <a:t>kurayla seçilmiş yargıçlar</a:t>
            </a:r>
            <a:r>
              <a:rPr lang="tr-TR" dirty="0"/>
              <a:t> bulunmaktadır. Her davada yeniden bir Halk Yargıtay’ı oluşturulmaktadır.</a:t>
            </a:r>
            <a:endParaRPr lang="en-GB" dirty="0"/>
          </a:p>
          <a:p>
            <a:pPr marL="0" indent="0">
              <a:buNone/>
            </a:pPr>
            <a:r>
              <a:rPr lang="tr-TR" dirty="0"/>
              <a:t>Bütün bu seçimler </a:t>
            </a:r>
            <a:r>
              <a:rPr lang="tr-TR" i="1" dirty="0" err="1"/>
              <a:t>agora</a:t>
            </a:r>
            <a:r>
              <a:rPr lang="tr-TR" dirty="0" err="1"/>
              <a:t>’da</a:t>
            </a:r>
            <a:r>
              <a:rPr lang="tr-TR" dirty="0"/>
              <a:t> gerçekleşir. </a:t>
            </a:r>
            <a:r>
              <a:rPr lang="tr-TR" i="1" dirty="0"/>
              <a:t>Agora</a:t>
            </a:r>
            <a:r>
              <a:rPr lang="tr-TR" dirty="0"/>
              <a:t> açıklık bir alanın ve birçok kamu binasının bulunduğu yerdir. Halkın kararları burada tartışır, politikaya ilişkin </a:t>
            </a:r>
            <a:r>
              <a:rPr lang="tr-TR" dirty="0" err="1"/>
              <a:t>söylecek</a:t>
            </a:r>
            <a:r>
              <a:rPr lang="tr-TR" dirty="0"/>
              <a:t> sözü olan burada yüksek bir yere çıkıp konuşmaya başlar, kurullar ve başkanlar burada seçilir. Aynı zamanda dinin, eğlencenin ve kurulan pazar yeri ile ticaretin de merkezi burasıdır.</a:t>
            </a:r>
            <a:endParaRPr lang="en-GB" dirty="0"/>
          </a:p>
          <a:p>
            <a:pPr marL="0" indent="0">
              <a:buNone/>
            </a:pPr>
            <a:endParaRPr lang="tr-TR" dirty="0"/>
          </a:p>
        </p:txBody>
      </p:sp>
    </p:spTree>
    <p:extLst>
      <p:ext uri="{BB962C8B-B14F-4D97-AF65-F5344CB8AC3E}">
        <p14:creationId xmlns:p14="http://schemas.microsoft.com/office/powerpoint/2010/main" val="28440379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fontScale="92500"/>
          </a:bodyPr>
          <a:lstStyle/>
          <a:p>
            <a:pPr marL="0" indent="0">
              <a:buNone/>
            </a:pPr>
            <a:r>
              <a:rPr lang="tr-TR" b="1" dirty="0"/>
              <a:t>Atina’nın yıldızı</a:t>
            </a:r>
            <a:r>
              <a:rPr lang="tr-TR" dirty="0"/>
              <a:t> M.Ö. 480’de </a:t>
            </a:r>
            <a:r>
              <a:rPr lang="tr-TR" b="1" dirty="0"/>
              <a:t>Perslerin</a:t>
            </a:r>
            <a:r>
              <a:rPr lang="tr-TR" dirty="0"/>
              <a:t> </a:t>
            </a:r>
            <a:r>
              <a:rPr lang="tr-TR" dirty="0" err="1"/>
              <a:t>Salamis</a:t>
            </a:r>
            <a:r>
              <a:rPr lang="tr-TR" dirty="0"/>
              <a:t> Koyu’nda </a:t>
            </a:r>
            <a:r>
              <a:rPr lang="tr-TR" b="1" dirty="0"/>
              <a:t>yenilgiye uğratılmasından sonra parlar.</a:t>
            </a:r>
            <a:r>
              <a:rPr lang="tr-TR" dirty="0"/>
              <a:t> Batı Anadolu’daki (</a:t>
            </a:r>
            <a:r>
              <a:rPr lang="tr-TR" dirty="0" err="1"/>
              <a:t>İyonya’daki</a:t>
            </a:r>
            <a:r>
              <a:rPr lang="tr-TR" dirty="0"/>
              <a:t>) Yunan kent devletleri Pers İmparatorluğu’na karşı ayaklanırlar. Atina üç gemi göndererek bunlara simgesel bir destek verir. Persler bunu bahane ederek Yunanistan’a saldırırlar. Yunanlar </a:t>
            </a:r>
            <a:r>
              <a:rPr lang="tr-TR" dirty="0" err="1"/>
              <a:t>Sparta</a:t>
            </a:r>
            <a:r>
              <a:rPr lang="tr-TR" dirty="0"/>
              <a:t> öncülüğünde savaşırlar ve galip çıkarlar. </a:t>
            </a:r>
            <a:r>
              <a:rPr lang="tr-TR" dirty="0" err="1"/>
              <a:t>Sparta</a:t>
            </a:r>
            <a:r>
              <a:rPr lang="tr-TR" dirty="0"/>
              <a:t>, savaş biter bitmez kabuğuna çekilir. Yunan birliğinin başına Atina geçer. Üyelerin ayrılmasına izin vermez. Her yıl yapılan deniz seferi için üyelerden tekne ister. Göndermeyenlere saldırır. </a:t>
            </a:r>
            <a:r>
              <a:rPr lang="tr-TR" b="1" dirty="0"/>
              <a:t>Böylece adeta bir deniz ‘imparatorluğuna’ dönüşür</a:t>
            </a:r>
            <a:r>
              <a:rPr lang="tr-TR" dirty="0"/>
              <a:t>. Atina </a:t>
            </a:r>
            <a:r>
              <a:rPr lang="tr-TR" b="1" dirty="0"/>
              <a:t>300 kenti haraca bağlar</a:t>
            </a:r>
            <a:r>
              <a:rPr lang="tr-TR" dirty="0"/>
              <a:t>. Akdeniz, Ege, Marmara, Karadeniz kıyılarındaki </a:t>
            </a:r>
            <a:r>
              <a:rPr lang="tr-TR" b="1" dirty="0"/>
              <a:t>3 bin yerle alışveriş ağı kurar. </a:t>
            </a:r>
            <a:endParaRPr lang="en-GB" dirty="0"/>
          </a:p>
          <a:p>
            <a:pPr marL="0" indent="0">
              <a:buNone/>
            </a:pPr>
            <a:endParaRPr lang="tr-TR" dirty="0"/>
          </a:p>
        </p:txBody>
      </p:sp>
    </p:spTree>
    <p:extLst>
      <p:ext uri="{BB962C8B-B14F-4D97-AF65-F5344CB8AC3E}">
        <p14:creationId xmlns:p14="http://schemas.microsoft.com/office/powerpoint/2010/main" val="35900870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35496" y="116632"/>
            <a:ext cx="8856984" cy="6624736"/>
          </a:xfrm>
        </p:spPr>
        <p:txBody>
          <a:bodyPr>
            <a:normAutofit fontScale="92500" lnSpcReduction="10000"/>
          </a:bodyPr>
          <a:lstStyle/>
          <a:p>
            <a:pPr marL="0" indent="0">
              <a:buNone/>
            </a:pPr>
            <a:r>
              <a:rPr lang="tr-TR" dirty="0"/>
              <a:t>Tüm bunların sonucunda tüm Akdeniz’deki zenginlik tek bir kente –Atina’ya– akmaya başlar. Bu olanaklardan yararlanarak </a:t>
            </a:r>
            <a:r>
              <a:rPr lang="tr-TR" i="1" dirty="0" err="1"/>
              <a:t>demos</a:t>
            </a:r>
            <a:r>
              <a:rPr lang="tr-TR" i="1" dirty="0"/>
              <a:t> </a:t>
            </a:r>
            <a:r>
              <a:rPr lang="tr-TR" dirty="0"/>
              <a:t>partisinden (aslında aristokrat kökenli olan) </a:t>
            </a:r>
            <a:r>
              <a:rPr lang="tr-TR" b="1" dirty="0"/>
              <a:t>başkomutan </a:t>
            </a:r>
            <a:r>
              <a:rPr lang="tr-TR" b="1" dirty="0" err="1"/>
              <a:t>Perikles</a:t>
            </a:r>
            <a:r>
              <a:rPr lang="tr-TR" b="1" dirty="0"/>
              <a:t>, istediklerini kurultayda hep onaylatma imkânı bulur. </a:t>
            </a:r>
            <a:r>
              <a:rPr lang="tr-TR" dirty="0"/>
              <a:t>Aristokratların aksine çalışmak zorunda olan halk kitlelerinin kurultaya katılmalarını ve kendi istediği kararları almalarını sağlamak için kurultaya katılımı ödeneğe bağlar. Böylece politika yapacak yoksullar gelir sahibi olacaktır (ve de </a:t>
            </a:r>
            <a:r>
              <a:rPr lang="tr-TR" dirty="0" err="1"/>
              <a:t>Perikles’i</a:t>
            </a:r>
            <a:r>
              <a:rPr lang="tr-TR" dirty="0"/>
              <a:t> destekleyecektir). </a:t>
            </a:r>
            <a:r>
              <a:rPr lang="tr-TR" i="1" dirty="0" err="1"/>
              <a:t>Demos</a:t>
            </a:r>
            <a:r>
              <a:rPr lang="tr-TR" i="1" dirty="0"/>
              <a:t> </a:t>
            </a:r>
            <a:r>
              <a:rPr lang="tr-TR" dirty="0"/>
              <a:t>partisi böylelikle Atina’daki başlıca güç olacaktır. </a:t>
            </a:r>
            <a:r>
              <a:rPr lang="tr-TR" b="1" dirty="0"/>
              <a:t>Atina’daki bu yapı ancak M.Ö. 404’de </a:t>
            </a:r>
            <a:r>
              <a:rPr lang="tr-TR" b="1" dirty="0" err="1"/>
              <a:t>Penelopes</a:t>
            </a:r>
            <a:r>
              <a:rPr lang="tr-TR" b="1" dirty="0"/>
              <a:t> Savaşı’nda </a:t>
            </a:r>
            <a:r>
              <a:rPr lang="tr-TR" b="1" dirty="0" err="1"/>
              <a:t>Sparta’ya</a:t>
            </a:r>
            <a:r>
              <a:rPr lang="tr-TR" b="1" dirty="0"/>
              <a:t> yenilince yıkılacaktır.</a:t>
            </a:r>
            <a:r>
              <a:rPr lang="tr-TR" dirty="0"/>
              <a:t> Yeniden aristokratik bir yapı kurulacaktır. </a:t>
            </a:r>
            <a:r>
              <a:rPr lang="tr-TR" dirty="0" err="1"/>
              <a:t>Perikles</a:t>
            </a:r>
            <a:r>
              <a:rPr lang="tr-TR" dirty="0"/>
              <a:t> zamanında altın çağını yaşayan </a:t>
            </a:r>
            <a:r>
              <a:rPr lang="tr-TR" b="1" dirty="0"/>
              <a:t>Atina demokrasisinin sonu böylece gelecektir.</a:t>
            </a:r>
            <a:endParaRPr lang="en-GB" dirty="0"/>
          </a:p>
          <a:p>
            <a:pPr marL="0" indent="0">
              <a:buNone/>
            </a:pPr>
            <a:endParaRPr lang="tr-TR" dirty="0"/>
          </a:p>
        </p:txBody>
      </p:sp>
    </p:spTree>
    <p:extLst>
      <p:ext uri="{BB962C8B-B14F-4D97-AF65-F5344CB8AC3E}">
        <p14:creationId xmlns:p14="http://schemas.microsoft.com/office/powerpoint/2010/main" val="19203733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fontScale="92500" lnSpcReduction="10000"/>
          </a:bodyPr>
          <a:lstStyle/>
          <a:p>
            <a:pPr marL="0" indent="0">
              <a:buNone/>
            </a:pPr>
            <a:r>
              <a:rPr lang="tr-TR" b="1" dirty="0"/>
              <a:t>SPARTA</a:t>
            </a:r>
          </a:p>
          <a:p>
            <a:pPr marL="0" indent="0">
              <a:buNone/>
            </a:pPr>
            <a:r>
              <a:rPr lang="tr-TR" dirty="0"/>
              <a:t>Atina’da egemen aristokrat kesimlerin kendi içlerindeki çatışmalar, doğrudan demokrasiye yol açan süreçte önemli rol oynamıştır. Oysa </a:t>
            </a:r>
            <a:r>
              <a:rPr lang="tr-TR" dirty="0" err="1"/>
              <a:t>Sparta’da</a:t>
            </a:r>
            <a:r>
              <a:rPr lang="tr-TR" dirty="0"/>
              <a:t> egemen katmanın içindeki eşitlikçi bir yapı vardır ve bu eşitlik nedeniyle aristokratlar arasındaki birlik ve bütünlük korunmuştur.</a:t>
            </a:r>
            <a:endParaRPr lang="en-GB" dirty="0"/>
          </a:p>
          <a:p>
            <a:pPr marL="0" indent="0">
              <a:buNone/>
            </a:pPr>
            <a:r>
              <a:rPr lang="tr-TR" dirty="0" err="1"/>
              <a:t>Spartalılar</a:t>
            </a:r>
            <a:r>
              <a:rPr lang="tr-TR" dirty="0"/>
              <a:t> etnik köken olarak </a:t>
            </a:r>
            <a:r>
              <a:rPr lang="tr-TR" dirty="0" err="1"/>
              <a:t>Dor’dur</a:t>
            </a:r>
            <a:r>
              <a:rPr lang="tr-TR" dirty="0"/>
              <a:t>. Kendilerini </a:t>
            </a:r>
            <a:r>
              <a:rPr lang="tr-TR" b="1" dirty="0" err="1"/>
              <a:t>Dor</a:t>
            </a:r>
            <a:r>
              <a:rPr lang="tr-TR" b="1" dirty="0"/>
              <a:t> fatihlerin mirasçısı </a:t>
            </a:r>
            <a:r>
              <a:rPr lang="tr-TR" dirty="0"/>
              <a:t>olarak görürler. </a:t>
            </a:r>
            <a:r>
              <a:rPr lang="tr-TR" dirty="0" err="1"/>
              <a:t>Dorlar</a:t>
            </a:r>
            <a:r>
              <a:rPr lang="tr-TR" dirty="0"/>
              <a:t>, </a:t>
            </a:r>
            <a:r>
              <a:rPr lang="tr-TR" dirty="0" err="1"/>
              <a:t>Akhaları</a:t>
            </a:r>
            <a:r>
              <a:rPr lang="tr-TR" dirty="0"/>
              <a:t> Mora Yarımadası’ndan (</a:t>
            </a:r>
            <a:r>
              <a:rPr lang="tr-TR" dirty="0" err="1"/>
              <a:t>Peloponnesos’tan</a:t>
            </a:r>
            <a:r>
              <a:rPr lang="tr-TR" dirty="0"/>
              <a:t>) sürmüş ve burada egemen olmuşlardır. Nüfusları arttıkça fetihlerini genişletmişlerdir. Ancak artan refahla birlikte </a:t>
            </a:r>
            <a:r>
              <a:rPr lang="tr-TR" dirty="0" err="1"/>
              <a:t>Dor</a:t>
            </a:r>
            <a:r>
              <a:rPr lang="tr-TR" dirty="0"/>
              <a:t> kabilelerinin arasındaki eşitlikçi yapı ve birlik bozulmuştur. Bu yüzden sömürdükleri kitleler ayaklanmışlardır.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5008627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lnSpcReduction="10000"/>
          </a:bodyPr>
          <a:lstStyle/>
          <a:p>
            <a:pPr marL="0" indent="0">
              <a:buNone/>
            </a:pPr>
            <a:r>
              <a:rPr lang="tr-TR" b="1" dirty="0" err="1"/>
              <a:t>Spartalılar</a:t>
            </a:r>
            <a:r>
              <a:rPr lang="tr-TR" b="1" dirty="0"/>
              <a:t> denen grup bu ayaklanmayı güçlükle bastırır.</a:t>
            </a:r>
            <a:r>
              <a:rPr lang="tr-TR" dirty="0"/>
              <a:t> Varlıklarının ayaklanma öncesindeki gibi sürdürülemeyeceğini anlamışlardır. Bunun üzerine reforma girişirler. </a:t>
            </a:r>
            <a:r>
              <a:rPr lang="tr-TR" b="1" dirty="0"/>
              <a:t>Reformların amacı bozulan eşitlikçi kabile düzenine, göçebe çobanlık dönemi kurumlarına geri dönmeye yöneliktir. </a:t>
            </a:r>
            <a:r>
              <a:rPr lang="tr-TR" b="1" dirty="0" err="1"/>
              <a:t>Spartalılar</a:t>
            </a:r>
            <a:r>
              <a:rPr lang="tr-TR" b="1" dirty="0"/>
              <a:t> bu şekilde yerleşik bir toplumda göçebe çoban kurumlarını yaşatmak gibi olağandışı bir işe girişirler.</a:t>
            </a:r>
            <a:endParaRPr lang="en-GB" dirty="0"/>
          </a:p>
          <a:p>
            <a:pPr marL="0" indent="0">
              <a:buNone/>
            </a:pPr>
            <a:r>
              <a:rPr lang="tr-TR" dirty="0"/>
              <a:t>Reformlar sonunda egemen fetihçi katman olarak “</a:t>
            </a:r>
            <a:r>
              <a:rPr lang="tr-TR" dirty="0" err="1"/>
              <a:t>Spartanlar</a:t>
            </a:r>
            <a:r>
              <a:rPr lang="tr-TR" dirty="0"/>
              <a:t>” denilen eli silah tutan tüm erkeklerden oluşan “savaşçılar” kesimi, </a:t>
            </a:r>
            <a:r>
              <a:rPr lang="tr-TR" b="1" dirty="0"/>
              <a:t>uzun bir kışla yaşamı</a:t>
            </a:r>
            <a:r>
              <a:rPr lang="tr-TR" dirty="0"/>
              <a:t>na başlar. Bunlar kışlalarda birlikte yiyip içer, yatıp kalkar ve savaş eğitimi alırlar. Başka bir işleri yoktur.</a:t>
            </a:r>
          </a:p>
        </p:txBody>
      </p:sp>
    </p:spTree>
    <p:extLst>
      <p:ext uri="{BB962C8B-B14F-4D97-AF65-F5344CB8AC3E}">
        <p14:creationId xmlns:p14="http://schemas.microsoft.com/office/powerpoint/2010/main" val="2218534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normAutofit fontScale="85000" lnSpcReduction="10000"/>
          </a:bodyPr>
          <a:lstStyle/>
          <a:p>
            <a:pPr marL="0" indent="0">
              <a:buNone/>
            </a:pPr>
            <a:r>
              <a:rPr lang="tr-TR" dirty="0"/>
              <a:t>Başkentleri </a:t>
            </a:r>
            <a:r>
              <a:rPr lang="tr-TR" dirty="0" err="1"/>
              <a:t>Knossos’un</a:t>
            </a:r>
            <a:r>
              <a:rPr lang="tr-TR" dirty="0"/>
              <a:t> surlarla çevrili olmaması ve kalıntılar arasında fazla sayıda silaha ve zırha rastlanmaması, pek savaşmak zorunda kalmadıklarını gösterir. Bir ada olması, gelecek saldırılardan korunmasını sağlamış olmalı.</a:t>
            </a:r>
          </a:p>
          <a:p>
            <a:pPr marL="0" indent="0">
              <a:buNone/>
            </a:pPr>
            <a:r>
              <a:rPr lang="tr-TR" dirty="0"/>
              <a:t>Girit’te her kentte büyük saraylar vardır, ancak onun yakınındaki evler de saraya yakın büyüklükte ve lükstedir. Bu durum tacirlerin ve/veya bazı zanaatçıların da yöneticilere yakın düzeyde zengin olabildiklerini gösterir. Kentleri aynı zamanda ticaretle de uğraşan rahip-krallar yönetmektedir. Sarayların diğer büyük evlerden en önemli farkı, tıpkı </a:t>
            </a:r>
            <a:r>
              <a:rPr lang="tr-TR" dirty="0" err="1"/>
              <a:t>Sumerlerin</a:t>
            </a:r>
            <a:r>
              <a:rPr lang="tr-TR" dirty="0"/>
              <a:t> tapınakları gibi aynı zamanda işlikler ve depolar barındırmasıdır. M.Ö. 1500-1400 yıllarında </a:t>
            </a:r>
            <a:r>
              <a:rPr lang="tr-TR" dirty="0" err="1"/>
              <a:t>Knossos</a:t>
            </a:r>
            <a:r>
              <a:rPr lang="tr-TR" dirty="0"/>
              <a:t> kentinin yöneticisi olan </a:t>
            </a:r>
            <a:r>
              <a:rPr lang="tr-TR" i="1" dirty="0" err="1"/>
              <a:t>Minos</a:t>
            </a:r>
            <a:r>
              <a:rPr lang="tr-TR" dirty="0"/>
              <a:t> kaba kuvvet kullanarak hasımlarını </a:t>
            </a:r>
            <a:r>
              <a:rPr lang="tr-TR" dirty="0" err="1"/>
              <a:t>safdışı</a:t>
            </a:r>
            <a:r>
              <a:rPr lang="tr-TR" dirty="0"/>
              <a:t> etmiştir. </a:t>
            </a:r>
            <a:r>
              <a:rPr lang="tr-TR" i="1" dirty="0" err="1"/>
              <a:t>Minos</a:t>
            </a:r>
            <a:r>
              <a:rPr lang="tr-TR" dirty="0"/>
              <a:t> sözcüğünün, tıpkı </a:t>
            </a:r>
            <a:r>
              <a:rPr lang="tr-TR" i="1" dirty="0"/>
              <a:t>Firavun</a:t>
            </a:r>
            <a:r>
              <a:rPr lang="tr-TR" dirty="0"/>
              <a:t> ya da </a:t>
            </a:r>
            <a:r>
              <a:rPr lang="tr-TR" i="1" dirty="0"/>
              <a:t>Ensi</a:t>
            </a:r>
            <a:r>
              <a:rPr lang="tr-TR" dirty="0"/>
              <a:t> gibi en üst düzey yöneticiye verilen bir unvan olduğu tahmin edilmektedir.</a:t>
            </a:r>
            <a:endParaRPr lang="en-GB" dirty="0"/>
          </a:p>
          <a:p>
            <a:pPr marL="0" indent="0">
              <a:buNone/>
            </a:pPr>
            <a:endParaRPr lang="tr-TR" dirty="0"/>
          </a:p>
        </p:txBody>
      </p:sp>
    </p:spTree>
    <p:extLst>
      <p:ext uri="{BB962C8B-B14F-4D97-AF65-F5344CB8AC3E}">
        <p14:creationId xmlns:p14="http://schemas.microsoft.com/office/powerpoint/2010/main" val="30477344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fontScale="85000" lnSpcReduction="10000"/>
          </a:bodyPr>
          <a:lstStyle/>
          <a:p>
            <a:pPr marL="0" indent="0">
              <a:buNone/>
            </a:pPr>
            <a:r>
              <a:rPr lang="tr-TR" dirty="0" err="1"/>
              <a:t>Spartanlar</a:t>
            </a:r>
            <a:r>
              <a:rPr lang="tr-TR" dirty="0"/>
              <a:t> </a:t>
            </a:r>
            <a:r>
              <a:rPr lang="tr-TR" b="1" dirty="0"/>
              <a:t>aynı zamanda yönetici kesim</a:t>
            </a:r>
            <a:r>
              <a:rPr lang="tr-TR" dirty="0"/>
              <a:t>i oluştururlar. Detaylandıracak olursak, fetih sırasında birleşen dört kabilenin sayısı ikiye inmiştir. Bu yüzden </a:t>
            </a:r>
            <a:r>
              <a:rPr lang="tr-TR" dirty="0" err="1"/>
              <a:t>Spartalılar</a:t>
            </a:r>
            <a:r>
              <a:rPr lang="tr-TR" dirty="0"/>
              <a:t> </a:t>
            </a:r>
            <a:r>
              <a:rPr lang="tr-TR" b="1" dirty="0"/>
              <a:t>iki kral</a:t>
            </a:r>
            <a:r>
              <a:rPr lang="tr-TR" dirty="0"/>
              <a:t>a sahiptir. Krallar da diğerleri gibi savaşçıdır ve kışlada yaşarlar. Kral olarak tek ayrıcalıkları yemekten tek kepçe değil, iki kepçe almalarıdır. Yürütme gücü, iki kabilenin şeflerinin soyundan gelen iki kral ile onlara danışmanlık yapan </a:t>
            </a:r>
            <a:r>
              <a:rPr lang="tr-TR" b="1" dirty="0"/>
              <a:t>Yaşlılar Kurulu</a:t>
            </a:r>
            <a:r>
              <a:rPr lang="tr-TR" dirty="0"/>
              <a:t>’nun (</a:t>
            </a:r>
            <a:r>
              <a:rPr lang="tr-TR" dirty="0" err="1"/>
              <a:t>Gerusia</a:t>
            </a:r>
            <a:r>
              <a:rPr lang="tr-TR" dirty="0"/>
              <a:t>) elindedir. Bir de tüm savaşçılardan oluşan </a:t>
            </a:r>
            <a:r>
              <a:rPr lang="tr-TR" b="1" dirty="0"/>
              <a:t>Halk Kurultayı</a:t>
            </a:r>
            <a:r>
              <a:rPr lang="tr-TR" dirty="0"/>
              <a:t> (</a:t>
            </a:r>
            <a:r>
              <a:rPr lang="tr-TR" dirty="0" err="1"/>
              <a:t>Apella</a:t>
            </a:r>
            <a:r>
              <a:rPr lang="tr-TR" dirty="0"/>
              <a:t>) vardır. Yani </a:t>
            </a:r>
            <a:r>
              <a:rPr lang="tr-TR" dirty="0" err="1"/>
              <a:t>Sparta</a:t>
            </a:r>
            <a:r>
              <a:rPr lang="tr-TR" dirty="0"/>
              <a:t>, yönetsel olarak savaşçılar yönetimi olan </a:t>
            </a:r>
            <a:r>
              <a:rPr lang="tr-TR" b="1" dirty="0" err="1"/>
              <a:t>timokrasinin</a:t>
            </a:r>
            <a:r>
              <a:rPr lang="tr-TR" b="1" dirty="0"/>
              <a:t> tipik bir örneği</a:t>
            </a:r>
            <a:r>
              <a:rPr lang="tr-TR" dirty="0"/>
              <a:t>dir. Devleti bireyden üstün sayan bir rejimle yönetilir. Eforlar (</a:t>
            </a:r>
            <a:r>
              <a:rPr lang="tr-TR" b="1" dirty="0" err="1"/>
              <a:t>Ephor</a:t>
            </a:r>
            <a:r>
              <a:rPr lang="tr-TR" dirty="0"/>
              <a:t>) ise beş kişilik bir kurulun üyesidir. Eforlar bir yıllığına seçilir gücü iki kralla paylaşır. Ancak uygulamada çoğu zaman krallardan daha güçlü konumdadırlar çünkü yasama, yürütme, yargı ve ekonomik konularda onlar ağırlıkla söz sahibidir.</a:t>
            </a:r>
            <a:endParaRPr lang="en-GB" dirty="0"/>
          </a:p>
          <a:p>
            <a:pPr marL="0" indent="0">
              <a:buNone/>
            </a:pPr>
            <a:endParaRPr lang="tr-TR" dirty="0"/>
          </a:p>
        </p:txBody>
      </p:sp>
    </p:spTree>
    <p:extLst>
      <p:ext uri="{BB962C8B-B14F-4D97-AF65-F5344CB8AC3E}">
        <p14:creationId xmlns:p14="http://schemas.microsoft.com/office/powerpoint/2010/main" val="19546974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normAutofit lnSpcReduction="10000"/>
          </a:bodyPr>
          <a:lstStyle/>
          <a:p>
            <a:pPr marL="0" indent="0">
              <a:buNone/>
            </a:pPr>
            <a:r>
              <a:rPr lang="tr-TR" b="1" dirty="0"/>
              <a:t>Savaşçılar arasında belli bir eşitlik</a:t>
            </a:r>
            <a:r>
              <a:rPr lang="tr-TR" dirty="0"/>
              <a:t> söz konusu olmakla birlikte üretimi yapan </a:t>
            </a:r>
            <a:r>
              <a:rPr lang="tr-TR" b="1" dirty="0"/>
              <a:t>köylülerin hiçbir hakkı yok</a:t>
            </a:r>
            <a:r>
              <a:rPr lang="tr-TR" dirty="0"/>
              <a:t>tur. Topraklar </a:t>
            </a:r>
            <a:r>
              <a:rPr lang="tr-TR" dirty="0" err="1"/>
              <a:t>Spartalı</a:t>
            </a:r>
            <a:r>
              <a:rPr lang="tr-TR" dirty="0"/>
              <a:t> aileler arasında eşit paylaştırılmıştır. Buralarda yaşayan ve “</a:t>
            </a:r>
            <a:r>
              <a:rPr lang="tr-TR" dirty="0" err="1"/>
              <a:t>helot</a:t>
            </a:r>
            <a:r>
              <a:rPr lang="tr-TR" dirty="0"/>
              <a:t>” denen köylüler de artık toprağa sahip </a:t>
            </a:r>
            <a:r>
              <a:rPr lang="tr-TR" dirty="0" err="1"/>
              <a:t>Spartalı</a:t>
            </a:r>
            <a:r>
              <a:rPr lang="tr-TR" dirty="0"/>
              <a:t> aileye aittirler. </a:t>
            </a:r>
          </a:p>
          <a:p>
            <a:pPr marL="0" indent="0">
              <a:buNone/>
            </a:pPr>
            <a:r>
              <a:rPr lang="tr-TR" dirty="0"/>
              <a:t>Deniz ticaretiyle uğraşan Atina yayılmacı/emperyalist bir çizgi izlerken, toplumsal artıyı karadan tarımla sağlayan </a:t>
            </a:r>
            <a:r>
              <a:rPr lang="tr-TR" dirty="0" err="1"/>
              <a:t>Sparta</a:t>
            </a:r>
            <a:r>
              <a:rPr lang="tr-TR" dirty="0"/>
              <a:t>, savaşçı bir toplum olmasına rağmen kabuğuna çekilir ve </a:t>
            </a:r>
            <a:r>
              <a:rPr lang="tr-TR" b="1" dirty="0"/>
              <a:t>yayılmacı serüvenlere girişmez</a:t>
            </a:r>
            <a:r>
              <a:rPr lang="tr-TR" dirty="0"/>
              <a:t>. Hatta M.Ö. 480’de Persler saldırınca Yunan birliğinin başına geçen ve başarı elde eden </a:t>
            </a:r>
            <a:r>
              <a:rPr lang="tr-TR" dirty="0" err="1"/>
              <a:t>Sparta</a:t>
            </a:r>
            <a:r>
              <a:rPr lang="tr-TR" dirty="0"/>
              <a:t>, tehlike geçince yine kabuğuna çekilmiştir. </a:t>
            </a:r>
            <a:endParaRPr lang="en-GB" dirty="0"/>
          </a:p>
          <a:p>
            <a:pPr marL="0" indent="0">
              <a:buNone/>
            </a:pPr>
            <a:endParaRPr lang="tr-TR" dirty="0"/>
          </a:p>
        </p:txBody>
      </p:sp>
    </p:spTree>
    <p:extLst>
      <p:ext uri="{BB962C8B-B14F-4D97-AF65-F5344CB8AC3E}">
        <p14:creationId xmlns:p14="http://schemas.microsoft.com/office/powerpoint/2010/main" val="4995562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a:t>Atina diğer Yunan kent devletlerini kendine bağlayarak </a:t>
            </a:r>
            <a:r>
              <a:rPr lang="tr-TR" dirty="0" err="1"/>
              <a:t>Sparta’nın</a:t>
            </a:r>
            <a:r>
              <a:rPr lang="tr-TR" dirty="0"/>
              <a:t> bağımsızlığı tehdit edince M.Ö. 431-404 yılları arasında </a:t>
            </a:r>
            <a:r>
              <a:rPr lang="tr-TR" dirty="0" err="1"/>
              <a:t>Peloponnesos</a:t>
            </a:r>
            <a:r>
              <a:rPr lang="tr-TR" dirty="0"/>
              <a:t> Savaşları başlar. Atina’yı yenen </a:t>
            </a:r>
            <a:r>
              <a:rPr lang="tr-TR" dirty="0" err="1"/>
              <a:t>Sparta</a:t>
            </a:r>
            <a:r>
              <a:rPr lang="tr-TR" dirty="0"/>
              <a:t>, diğer devletlere bağımsızlığını verir. Atina’da demokrasi yerine </a:t>
            </a:r>
            <a:r>
              <a:rPr lang="tr-TR" dirty="0" err="1"/>
              <a:t>oligarşik</a:t>
            </a:r>
            <a:r>
              <a:rPr lang="tr-TR" dirty="0"/>
              <a:t> bir düzen tesis eder ve sonra yine kabuğuna çekilir.</a:t>
            </a:r>
            <a:endParaRPr lang="en-GB" dirty="0"/>
          </a:p>
          <a:p>
            <a:pPr marL="0" indent="0">
              <a:buNone/>
            </a:pPr>
            <a:r>
              <a:rPr lang="tr-TR" dirty="0" err="1"/>
              <a:t>Spartalıların</a:t>
            </a:r>
            <a:r>
              <a:rPr lang="tr-TR" dirty="0"/>
              <a:t> bütün işi savaşmak olunca, diğer Yunan kent devletlerindeki gibi adı tarihe geçen bir düşünür çıkmaz. </a:t>
            </a:r>
            <a:r>
              <a:rPr lang="tr-TR" dirty="0" err="1"/>
              <a:t>Spartada</a:t>
            </a:r>
            <a:r>
              <a:rPr lang="tr-TR" dirty="0"/>
              <a:t> </a:t>
            </a:r>
            <a:r>
              <a:rPr lang="tr-TR" b="1" dirty="0"/>
              <a:t>spor yüceltilir</a:t>
            </a:r>
            <a:r>
              <a:rPr lang="tr-TR" dirty="0"/>
              <a:t>ken, dinsel törenlerde kullanılan müzik ve dans hariç, diğer </a:t>
            </a:r>
            <a:r>
              <a:rPr lang="tr-TR" b="1" dirty="0"/>
              <a:t>sanatlar küçük görülür</a:t>
            </a:r>
            <a:r>
              <a:rPr lang="tr-TR" dirty="0"/>
              <a:t>.</a:t>
            </a:r>
            <a:endParaRPr lang="en-GB" dirty="0"/>
          </a:p>
          <a:p>
            <a:pPr marL="0" indent="0">
              <a:buNone/>
            </a:pPr>
            <a:endParaRPr lang="tr-TR" dirty="0"/>
          </a:p>
        </p:txBody>
      </p:sp>
    </p:spTree>
    <p:extLst>
      <p:ext uri="{BB962C8B-B14F-4D97-AF65-F5344CB8AC3E}">
        <p14:creationId xmlns:p14="http://schemas.microsoft.com/office/powerpoint/2010/main" val="2370244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b="1" dirty="0"/>
              <a:t>HELENİSTİK DÖNEM</a:t>
            </a:r>
            <a:endParaRPr lang="en-GB" dirty="0"/>
          </a:p>
          <a:p>
            <a:pPr marL="0" indent="0">
              <a:buNone/>
            </a:pPr>
            <a:r>
              <a:rPr lang="tr-TR" dirty="0"/>
              <a:t>Atina’nın baskın konumu </a:t>
            </a:r>
            <a:r>
              <a:rPr lang="tr-TR" dirty="0" err="1"/>
              <a:t>Penelopes</a:t>
            </a:r>
            <a:r>
              <a:rPr lang="tr-TR" dirty="0"/>
              <a:t> Savaşı’nda </a:t>
            </a:r>
            <a:r>
              <a:rPr lang="tr-TR" dirty="0" err="1"/>
              <a:t>Spartalılarca</a:t>
            </a:r>
            <a:r>
              <a:rPr lang="tr-TR" dirty="0"/>
              <a:t> yıkılmıştır. Atina’da yeniden aristokrat yönetim kuran </a:t>
            </a:r>
            <a:r>
              <a:rPr lang="tr-TR" dirty="0" err="1"/>
              <a:t>Spartalılar</a:t>
            </a:r>
            <a:r>
              <a:rPr lang="tr-TR" dirty="0"/>
              <a:t> yine kabuklarına çekilir. Yunan dünyası yeniden birlikten uzaklaşır. </a:t>
            </a:r>
            <a:r>
              <a:rPr lang="tr-TR" b="1" dirty="0"/>
              <a:t>Toplumsal katmanlar arasındaki iç savaşlar</a:t>
            </a:r>
            <a:r>
              <a:rPr lang="tr-TR" dirty="0"/>
              <a:t>da bir kentteki aristokratlar dara düşünce, diğer kentlerdeki yandaşlarından yardım istemektedir. Demokratlar da aynı şekilde davranmaktadır. İç savaşı durduran güç dışarıdan gelir. Makedonya M.Ö. 339’da Yunanistan’ı fetheder.</a:t>
            </a:r>
            <a:endParaRPr lang="en-GB" dirty="0"/>
          </a:p>
          <a:p>
            <a:pPr marL="0" indent="0">
              <a:buNone/>
            </a:pPr>
            <a:endParaRPr lang="tr-TR" dirty="0"/>
          </a:p>
        </p:txBody>
      </p:sp>
    </p:spTree>
    <p:extLst>
      <p:ext uri="{BB962C8B-B14F-4D97-AF65-F5344CB8AC3E}">
        <p14:creationId xmlns:p14="http://schemas.microsoft.com/office/powerpoint/2010/main" val="41247111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a:t>“Helen </a:t>
            </a:r>
            <a:r>
              <a:rPr lang="tr-TR" dirty="0" err="1"/>
              <a:t>Birliği”ni</a:t>
            </a:r>
            <a:r>
              <a:rPr lang="tr-TR" dirty="0"/>
              <a:t> kuran II. </a:t>
            </a:r>
            <a:r>
              <a:rPr lang="tr-TR" dirty="0" err="1"/>
              <a:t>Philippos</a:t>
            </a:r>
            <a:r>
              <a:rPr lang="tr-TR" dirty="0"/>
              <a:t>, Yunanistan’daki işsiz güçsüzleri de katarak büyüttüğü ordusuyla Perslere (</a:t>
            </a:r>
            <a:r>
              <a:rPr lang="tr-TR" dirty="0" err="1"/>
              <a:t>Ahamenişlere</a:t>
            </a:r>
            <a:r>
              <a:rPr lang="tr-TR" dirty="0"/>
              <a:t>) savaş açar. O ve Aristoteles tarafından eğitilen oğlu Alexander (İskender) Makedonya İmparatorluğu’nu kurarlar.</a:t>
            </a:r>
            <a:endParaRPr lang="en-GB" dirty="0"/>
          </a:p>
          <a:p>
            <a:pPr marL="0" indent="0">
              <a:buNone/>
            </a:pPr>
            <a:r>
              <a:rPr lang="tr-TR" dirty="0" err="1"/>
              <a:t>Ksenophanes’in</a:t>
            </a:r>
            <a:r>
              <a:rPr lang="tr-TR" dirty="0"/>
              <a:t> </a:t>
            </a:r>
            <a:r>
              <a:rPr lang="tr-TR" b="1" i="1" dirty="0" err="1"/>
              <a:t>Anabasis</a:t>
            </a:r>
            <a:r>
              <a:rPr lang="tr-TR" b="1" i="1" dirty="0"/>
              <a:t> (</a:t>
            </a:r>
            <a:r>
              <a:rPr lang="tr-TR" b="1" i="1" dirty="0" err="1"/>
              <a:t>Onbinlerin</a:t>
            </a:r>
            <a:r>
              <a:rPr lang="tr-TR" b="1" i="1" dirty="0"/>
              <a:t> Dönüşü)</a:t>
            </a:r>
            <a:r>
              <a:rPr lang="tr-TR" b="1" dirty="0"/>
              <a:t> </a:t>
            </a:r>
            <a:r>
              <a:rPr lang="tr-TR" dirty="0"/>
              <a:t>adlı yapıtında yansıtıldığı gibi, savaşlar bile çözüm olmaz. Savaşlar bitip de yurtlarına dönen işsiz güçsüzler yine ayaklanmalara katılırlar. </a:t>
            </a:r>
          </a:p>
          <a:p>
            <a:pPr marL="0" indent="0">
              <a:buNone/>
            </a:pPr>
            <a:r>
              <a:rPr lang="tr-TR" dirty="0"/>
              <a:t>Makedonlar imparatorluğun bir bütün halinde ayakta kalmasını sağlayan kurumları ve yapıyı geliştiremezler. </a:t>
            </a:r>
          </a:p>
        </p:txBody>
      </p:sp>
    </p:spTree>
    <p:extLst>
      <p:ext uri="{BB962C8B-B14F-4D97-AF65-F5344CB8AC3E}">
        <p14:creationId xmlns:p14="http://schemas.microsoft.com/office/powerpoint/2010/main" val="32567717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a:t>Makedonya’yı M.Ö. 146’da yenilgiye uğratan Roma, kendi idaresi altına aldığı Yunan kent devletlerinin siyasal varlıklarını da sona erdirmiş olur.</a:t>
            </a:r>
            <a:endParaRPr lang="en-GB" dirty="0"/>
          </a:p>
          <a:p>
            <a:pPr marL="0" indent="0">
              <a:buNone/>
            </a:pPr>
            <a:r>
              <a:rPr lang="tr-TR" dirty="0"/>
              <a:t>Helenistik dönem, </a:t>
            </a:r>
            <a:r>
              <a:rPr lang="tr-TR" b="1" dirty="0"/>
              <a:t>Yunan kültürünün dünyaya yayıldığı dönem olduğu kadar Doğu’dan (Orta Doğu, Hindistan ve İran’dan) batıya doğru bir düşünce akışı</a:t>
            </a:r>
            <a:r>
              <a:rPr lang="tr-TR" dirty="0"/>
              <a:t>nın da gerçekleştiği dönemdir. </a:t>
            </a:r>
            <a:endParaRPr lang="en-GB" dirty="0"/>
          </a:p>
          <a:p>
            <a:pPr marL="0" indent="0">
              <a:buNone/>
            </a:pPr>
            <a:endParaRPr lang="tr-TR" dirty="0"/>
          </a:p>
        </p:txBody>
      </p:sp>
    </p:spTree>
    <p:extLst>
      <p:ext uri="{BB962C8B-B14F-4D97-AF65-F5344CB8AC3E}">
        <p14:creationId xmlns:p14="http://schemas.microsoft.com/office/powerpoint/2010/main" val="8904829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b="1" dirty="0"/>
              <a:t>YUNAN UYGARLIĞINDAKİ DİĞER ÖNEMLİ UNSURLAR</a:t>
            </a:r>
            <a:endParaRPr lang="en-GB" dirty="0"/>
          </a:p>
          <a:p>
            <a:r>
              <a:rPr lang="tr-TR" b="1" dirty="0"/>
              <a:t>Yunan Dini</a:t>
            </a:r>
          </a:p>
          <a:p>
            <a:pPr marL="0" indent="0">
              <a:buNone/>
            </a:pPr>
            <a:r>
              <a:rPr lang="tr-TR" b="1" dirty="0"/>
              <a:t>Yunan dininde birbirinden farklı iki öğe bulunur.</a:t>
            </a:r>
            <a:r>
              <a:rPr lang="tr-TR" dirty="0"/>
              <a:t> Bunlar, </a:t>
            </a:r>
            <a:r>
              <a:rPr lang="tr-TR" dirty="0" err="1"/>
              <a:t>Akhaların</a:t>
            </a:r>
            <a:r>
              <a:rPr lang="tr-TR" dirty="0"/>
              <a:t> (Yunanların/ Greklerin) kendileriyle birlikte kuzeyden getirdikleri Olympos tanrıları ve </a:t>
            </a:r>
            <a:r>
              <a:rPr lang="tr-TR" dirty="0" err="1"/>
              <a:t>Akhalar</a:t>
            </a:r>
            <a:r>
              <a:rPr lang="tr-TR" dirty="0"/>
              <a:t> gelmeden önce Yunanistan’da bulunan </a:t>
            </a:r>
            <a:r>
              <a:rPr lang="tr-TR" dirty="0" err="1"/>
              <a:t>Hellas</a:t>
            </a:r>
            <a:r>
              <a:rPr lang="tr-TR" dirty="0"/>
              <a:t> köylülerinin bereket tanrıçasına dayalı inanışıdır. </a:t>
            </a:r>
            <a:r>
              <a:rPr lang="tr-TR" b="1" dirty="0"/>
              <a:t>Bu iki din birbiriyle uyumsuzdur.</a:t>
            </a:r>
            <a:r>
              <a:rPr lang="tr-TR" dirty="0"/>
              <a:t> Evrenin oluşumu, insanın var edilmesi gibi birçok konuyu iki din farklı açıklar. </a:t>
            </a:r>
            <a:endParaRPr lang="en-GB" dirty="0"/>
          </a:p>
          <a:p>
            <a:pPr marL="0" indent="0">
              <a:buNone/>
            </a:pPr>
            <a:endParaRPr lang="tr-TR" dirty="0"/>
          </a:p>
        </p:txBody>
      </p:sp>
    </p:spTree>
    <p:extLst>
      <p:ext uri="{BB962C8B-B14F-4D97-AF65-F5344CB8AC3E}">
        <p14:creationId xmlns:p14="http://schemas.microsoft.com/office/powerpoint/2010/main" val="9029303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pPr marL="0" indent="0">
              <a:buNone/>
            </a:pPr>
            <a:r>
              <a:rPr lang="tr-TR" dirty="0" err="1"/>
              <a:t>Akhaların</a:t>
            </a:r>
            <a:r>
              <a:rPr lang="tr-TR" dirty="0"/>
              <a:t> getirdikleri inanışa göre başlarında Zeus olan çeşitli </a:t>
            </a:r>
            <a:r>
              <a:rPr lang="tr-TR" b="1" dirty="0"/>
              <a:t>tanrılar ve tanrıçalar</a:t>
            </a:r>
            <a:r>
              <a:rPr lang="tr-TR" dirty="0"/>
              <a:t> vardır. Bunlar Olympos Dağı’nda birlikte yerler, içerler ve eğlenirler. </a:t>
            </a:r>
            <a:r>
              <a:rPr lang="tr-TR" b="1" dirty="0"/>
              <a:t>Her birinin özel bir gücü/niteliği</a:t>
            </a:r>
            <a:r>
              <a:rPr lang="tr-TR" dirty="0"/>
              <a:t> vardır. </a:t>
            </a:r>
            <a:r>
              <a:rPr lang="tr-TR" b="1" dirty="0"/>
              <a:t>Aralarında çeşitli husumetler bulunur</a:t>
            </a:r>
            <a:r>
              <a:rPr lang="tr-TR" dirty="0"/>
              <a:t>. Zaman zaman bu husumetlere insanları da karıştırmaktadırlar, </a:t>
            </a:r>
            <a:r>
              <a:rPr lang="tr-TR" b="1" dirty="0"/>
              <a:t>insanları kendi aralarındaki kavgalarda piyon olarak kullanmaktadırlar</a:t>
            </a:r>
            <a:r>
              <a:rPr lang="tr-TR" dirty="0"/>
              <a:t>. Truva Savaşı bunun örneklerinden biridir. Yunan mitolojisini ağırlıkla Olympos tanrıları oluşturur.</a:t>
            </a:r>
            <a:endParaRPr lang="en-GB" dirty="0"/>
          </a:p>
          <a:p>
            <a:pPr marL="0" indent="0">
              <a:buNone/>
            </a:pPr>
            <a:endParaRPr lang="tr-TR" dirty="0"/>
          </a:p>
        </p:txBody>
      </p:sp>
    </p:spTree>
    <p:extLst>
      <p:ext uri="{BB962C8B-B14F-4D97-AF65-F5344CB8AC3E}">
        <p14:creationId xmlns:p14="http://schemas.microsoft.com/office/powerpoint/2010/main" val="8446918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r>
              <a:rPr lang="tr-TR" b="1" dirty="0"/>
              <a:t>Homeros Destanları</a:t>
            </a:r>
          </a:p>
          <a:p>
            <a:pPr marL="0" indent="0">
              <a:buNone/>
            </a:pPr>
            <a:r>
              <a:rPr lang="tr-TR" dirty="0"/>
              <a:t>Bu destanlar Homeros’tan önce sözlü kültür içinde nesilden </a:t>
            </a:r>
            <a:r>
              <a:rPr lang="tr-TR" dirty="0" err="1"/>
              <a:t>nesile</a:t>
            </a:r>
            <a:r>
              <a:rPr lang="tr-TR" dirty="0"/>
              <a:t> aktarılan ve </a:t>
            </a:r>
            <a:r>
              <a:rPr lang="tr-TR" dirty="0" err="1"/>
              <a:t>Akhalar</a:t>
            </a:r>
            <a:r>
              <a:rPr lang="tr-TR" dirty="0"/>
              <a:t> döneminden (kahramanlar çağından) kalan destanlardır. Homeros’un yazıya geçirdiği </a:t>
            </a:r>
            <a:r>
              <a:rPr lang="tr-TR" i="1" dirty="0" err="1"/>
              <a:t>İlyada</a:t>
            </a:r>
            <a:r>
              <a:rPr lang="tr-TR" i="1" dirty="0"/>
              <a:t> </a:t>
            </a:r>
            <a:r>
              <a:rPr lang="tr-TR" dirty="0"/>
              <a:t>destanında Truva savaşı, </a:t>
            </a:r>
            <a:r>
              <a:rPr lang="tr-TR" i="1" dirty="0" err="1"/>
              <a:t>Odysseia</a:t>
            </a:r>
            <a:r>
              <a:rPr lang="tr-TR" dirty="0"/>
              <a:t> destanında ise Truva savaşından Yunan Yarımadasındaki kentine dönen bir kralın yıllarca denizde başına gelenler anlatılır. </a:t>
            </a:r>
            <a:endParaRPr lang="en-GB" dirty="0"/>
          </a:p>
          <a:p>
            <a:pPr marL="0" indent="0">
              <a:buNone/>
            </a:pPr>
            <a:endParaRPr lang="tr-TR" dirty="0"/>
          </a:p>
        </p:txBody>
      </p:sp>
    </p:spTree>
    <p:extLst>
      <p:ext uri="{BB962C8B-B14F-4D97-AF65-F5344CB8AC3E}">
        <p14:creationId xmlns:p14="http://schemas.microsoft.com/office/powerpoint/2010/main" val="22061129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r>
              <a:rPr lang="tr-TR" b="1" dirty="0"/>
              <a:t>İklim ve Mimari</a:t>
            </a:r>
          </a:p>
          <a:p>
            <a:pPr marL="0" indent="0">
              <a:buNone/>
            </a:pPr>
            <a:r>
              <a:rPr lang="tr-TR" dirty="0"/>
              <a:t>Makedonya’nın soğuğundan Girit’in yakıcı kıyılarına dek uzanan engebeli arazi ve </a:t>
            </a:r>
            <a:r>
              <a:rPr lang="tr-TR" dirty="0" err="1"/>
              <a:t>Adriya</a:t>
            </a:r>
            <a:r>
              <a:rPr lang="tr-TR" dirty="0"/>
              <a:t> denizi ile Ege’den esen rüzgarlar, yılın önemli bir bölümünün güneşli geçmesine karşın, </a:t>
            </a:r>
            <a:r>
              <a:rPr lang="tr-TR" b="1" dirty="0"/>
              <a:t>ılıman bir iklim</a:t>
            </a:r>
            <a:r>
              <a:rPr lang="tr-TR" dirty="0"/>
              <a:t> oluştururlar. Bu iklim, mimariye yansır. Yunanistan bir saraylar ülkesi değildir. Bir zorunluluk gerektirmedikçe (hamamlar ve kütüphaneler gibi) kamu yapılarının üstü açıktır. Akustik harikalarının gerçekleştirildiği tiyatroların ve tapınakların üzerleri açıktır.</a:t>
            </a:r>
            <a:endParaRPr lang="en-GB" dirty="0"/>
          </a:p>
          <a:p>
            <a:pPr marL="0" indent="0">
              <a:buNone/>
            </a:pPr>
            <a:endParaRPr lang="tr-TR" dirty="0"/>
          </a:p>
        </p:txBody>
      </p:sp>
    </p:spTree>
    <p:extLst>
      <p:ext uri="{BB962C8B-B14F-4D97-AF65-F5344CB8AC3E}">
        <p14:creationId xmlns:p14="http://schemas.microsoft.com/office/powerpoint/2010/main" val="84119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b="1" dirty="0"/>
              <a:t>Girit Dini ve Mitolojisi</a:t>
            </a:r>
          </a:p>
          <a:p>
            <a:pPr marL="0" indent="0">
              <a:buNone/>
            </a:pPr>
            <a:r>
              <a:rPr lang="tr-TR" dirty="0"/>
              <a:t>Girit dinine dişil tanrısallık egemendir. </a:t>
            </a:r>
            <a:endParaRPr lang="en-GB" dirty="0"/>
          </a:p>
          <a:p>
            <a:pPr marL="0" indent="0">
              <a:buNone/>
            </a:pPr>
            <a:r>
              <a:rPr lang="tr-TR" dirty="0"/>
              <a:t>En önemlileri Büyük Tanrıçadır. </a:t>
            </a:r>
            <a:endParaRPr lang="en-GB" dirty="0"/>
          </a:p>
          <a:p>
            <a:pPr marL="0" indent="0">
              <a:buNone/>
            </a:pPr>
            <a:r>
              <a:rPr lang="tr-TR" dirty="0"/>
              <a:t>Simgesi çift başlı baltadır. Tanrıçalar iki tipe ayrılır: verimlilik tanrıçası ve bakire savaşçı. Bunların Büyük Tanrıçanın farklı görünümleri olma olasılıkları da vardır.</a:t>
            </a:r>
            <a:endParaRPr lang="en-GB" dirty="0"/>
          </a:p>
          <a:p>
            <a:pPr marL="0" indent="0">
              <a:buNone/>
            </a:pPr>
            <a:r>
              <a:rPr lang="tr-TR" dirty="0"/>
              <a:t>Tanrıçalar kültü, yılan ve Ay ile yakından ilgilidir. Biri deri değiştirir, diğeri büyür ve küçülür; her ikisi de ölümü ve yeniden dirilmeyi çağrıştırır.</a:t>
            </a:r>
            <a:endParaRPr lang="en-GB" dirty="0"/>
          </a:p>
          <a:p>
            <a:pPr marL="0" indent="0">
              <a:buNone/>
            </a:pPr>
            <a:endParaRPr lang="tr-TR" dirty="0"/>
          </a:p>
        </p:txBody>
      </p:sp>
    </p:spTree>
    <p:extLst>
      <p:ext uri="{BB962C8B-B14F-4D97-AF65-F5344CB8AC3E}">
        <p14:creationId xmlns:p14="http://schemas.microsoft.com/office/powerpoint/2010/main" val="5683411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r>
              <a:rPr lang="tr-TR" b="1" dirty="0"/>
              <a:t>Yazı</a:t>
            </a:r>
          </a:p>
          <a:p>
            <a:pPr marL="0" indent="0">
              <a:buNone/>
            </a:pPr>
            <a:r>
              <a:rPr lang="tr-TR" b="1" dirty="0"/>
              <a:t>Olasılıkla ticaret için kullanılmaya</a:t>
            </a:r>
            <a:r>
              <a:rPr lang="tr-TR" dirty="0"/>
              <a:t> başlanan alfabe, Yunan kent devletlerinin en çok ticaret yaptıkları devletlerden birinden, </a:t>
            </a:r>
            <a:r>
              <a:rPr lang="tr-TR" b="1" dirty="0"/>
              <a:t>Fenikelilerden uyarlanır</a:t>
            </a:r>
            <a:r>
              <a:rPr lang="tr-TR" dirty="0"/>
              <a:t>. Alfabenin harfleri ve sıralaması temelde aynıdır. Yunan harflerinin adları Yunanca bir anlam içermez, ancak Fenike diline ait anlam içeren kelimelerden gelmişlerdir. Yunan alfabesinin Fenike alfabesinden tek önemli farkı, Sami dillerinde ihtiyaç duyulmayan sesli harflerin ilave edilmesidir. Yunancada özellikle çanak çömlek biçimleri, giyim kuşam, balıkçılık ve denizcilik terimleri gibi alanlarda</a:t>
            </a:r>
            <a:r>
              <a:rPr lang="tr-TR" b="1" dirty="0"/>
              <a:t> Sami dilinden gelen önemli miktarda “yabancı kelime” </a:t>
            </a:r>
            <a:r>
              <a:rPr lang="tr-TR" dirty="0"/>
              <a:t>vardır.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33769584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455E46-BF09-4A4A-8804-2FAF44141259}"/>
              </a:ext>
            </a:extLst>
          </p:cNvPr>
          <p:cNvSpPr>
            <a:spLocks noGrp="1"/>
          </p:cNvSpPr>
          <p:nvPr>
            <p:ph idx="1"/>
          </p:nvPr>
        </p:nvSpPr>
        <p:spPr>
          <a:xfrm>
            <a:off x="179512" y="116632"/>
            <a:ext cx="8712968" cy="6624736"/>
          </a:xfrm>
        </p:spPr>
        <p:txBody>
          <a:bodyPr/>
          <a:lstStyle/>
          <a:p>
            <a:r>
              <a:rPr lang="tr-TR" b="1" dirty="0"/>
              <a:t>Tarih</a:t>
            </a:r>
          </a:p>
          <a:p>
            <a:pPr marL="0" indent="0">
              <a:buNone/>
            </a:pPr>
            <a:r>
              <a:rPr lang="tr-TR" dirty="0"/>
              <a:t>O zamana dek tarihî metinler hep yöneticilerin yazdırdıkları metinlerdir. Antik Yunan’da</a:t>
            </a:r>
            <a:r>
              <a:rPr lang="tr-TR" b="1" dirty="0"/>
              <a:t> ilk kez yöneticilerin yanında çalışmayan, onlardan para almayan bağımsız tarihçiler </a:t>
            </a:r>
            <a:r>
              <a:rPr lang="tr-TR" dirty="0"/>
              <a:t>ortaya çıkar.</a:t>
            </a:r>
            <a:endParaRPr lang="en-GB" dirty="0"/>
          </a:p>
          <a:p>
            <a:pPr marL="0" indent="0">
              <a:buNone/>
            </a:pPr>
            <a:r>
              <a:rPr lang="tr-TR" dirty="0"/>
              <a:t>M.Ö. 485-425 arasında yaşayan Halikarnas (Bodrum) doğumlu </a:t>
            </a:r>
            <a:r>
              <a:rPr lang="tr-TR" b="1" dirty="0" err="1"/>
              <a:t>Herodotus</a:t>
            </a:r>
            <a:r>
              <a:rPr lang="tr-TR" dirty="0"/>
              <a:t> 17 yıl boyunca o devrin bilinen kıtalarını gezmiştir ve gördüklerini yazmıştır.</a:t>
            </a:r>
          </a:p>
          <a:p>
            <a:pPr marL="0" indent="0">
              <a:buNone/>
            </a:pPr>
            <a:r>
              <a:rPr lang="tr-TR" dirty="0"/>
              <a:t>(</a:t>
            </a:r>
            <a:r>
              <a:rPr lang="tr-TR" b="1" dirty="0" err="1"/>
              <a:t>Thukydides</a:t>
            </a:r>
            <a:r>
              <a:rPr lang="tr-TR" dirty="0"/>
              <a:t> (M.Ö. 460-400)  ve </a:t>
            </a:r>
            <a:r>
              <a:rPr lang="tr-TR" b="1" dirty="0" err="1"/>
              <a:t>Ksenophon</a:t>
            </a:r>
            <a:r>
              <a:rPr lang="tr-TR" dirty="0"/>
              <a:t> (M.Ö. 430-355) örnekleri)</a:t>
            </a:r>
          </a:p>
        </p:txBody>
      </p:sp>
    </p:spTree>
    <p:extLst>
      <p:ext uri="{BB962C8B-B14F-4D97-AF65-F5344CB8AC3E}">
        <p14:creationId xmlns:p14="http://schemas.microsoft.com/office/powerpoint/2010/main" val="30951969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35496" y="260648"/>
            <a:ext cx="9001000" cy="6597352"/>
          </a:xfrm>
        </p:spPr>
        <p:txBody>
          <a:bodyPr>
            <a:normAutofit fontScale="92500" lnSpcReduction="10000"/>
          </a:bodyPr>
          <a:lstStyle/>
          <a:p>
            <a:r>
              <a:rPr lang="tr-TR" b="1" dirty="0"/>
              <a:t>Eğitim</a:t>
            </a:r>
          </a:p>
          <a:p>
            <a:pPr marL="0" indent="0">
              <a:buNone/>
            </a:pPr>
            <a:r>
              <a:rPr lang="tr-TR" dirty="0"/>
              <a:t>İyi bir yurttaş yetiştirmek amacıyla çocuklara eğitim verilmektedir. Yurttaşların erkek çocukları 6-14 yaş arasında okuma yazma, aritmetik, edebiyat, müzik, spor dersleri alırlar. 18 yaşında bir yemin töreninden sonra yurttaş olurlar. 18-20 yaş arasında askerî eğitim görürler. </a:t>
            </a:r>
            <a:endParaRPr lang="en-GB" dirty="0"/>
          </a:p>
          <a:p>
            <a:pPr marL="0" indent="0">
              <a:buNone/>
            </a:pPr>
            <a:r>
              <a:rPr lang="tr-TR" dirty="0"/>
              <a:t>Ayrıca Sofistler (gezgin filozoflar olarak) politikayla ilgilenen yurttaşlara ücret karşılığında iyi konuşma (retorik), ikna ve caydırma yöntemleri, dilbilgisi, politika, felsefe gibi konularda dersler vermektedir.</a:t>
            </a:r>
            <a:endParaRPr lang="en-GB" dirty="0"/>
          </a:p>
          <a:p>
            <a:pPr marL="0" indent="0">
              <a:buNone/>
            </a:pPr>
            <a:r>
              <a:rPr lang="tr-TR" dirty="0"/>
              <a:t>Yüksek düzeyde eğitim ise dünyanın ilk üniversitesi sayılan ve M.Ö. 388’de Platon tarafından kurulan </a:t>
            </a:r>
            <a:r>
              <a:rPr lang="tr-TR" i="1" dirty="0" err="1"/>
              <a:t>Academia</a:t>
            </a:r>
            <a:r>
              <a:rPr lang="tr-TR" dirty="0" err="1"/>
              <a:t>’da</a:t>
            </a:r>
            <a:r>
              <a:rPr lang="tr-TR" dirty="0"/>
              <a:t> verilmeye başlanır. Onu dünyanın ikinci üniversitesi olan ve M.Ö.355’de Aristoteles’in kurduğu </a:t>
            </a:r>
            <a:r>
              <a:rPr lang="tr-TR" i="1" dirty="0" err="1"/>
              <a:t>Liceum</a:t>
            </a:r>
            <a:r>
              <a:rPr lang="tr-TR" dirty="0"/>
              <a:t> izler. </a:t>
            </a:r>
            <a:endParaRPr lang="en-GB" dirty="0"/>
          </a:p>
          <a:p>
            <a:pPr marL="0" indent="0">
              <a:buNone/>
            </a:pPr>
            <a:endParaRPr lang="tr-TR" dirty="0"/>
          </a:p>
        </p:txBody>
      </p:sp>
    </p:spTree>
    <p:extLst>
      <p:ext uri="{BB962C8B-B14F-4D97-AF65-F5344CB8AC3E}">
        <p14:creationId xmlns:p14="http://schemas.microsoft.com/office/powerpoint/2010/main" val="38937883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lstStyle/>
          <a:p>
            <a:r>
              <a:rPr lang="tr-TR" b="1" dirty="0"/>
              <a:t>Tıp</a:t>
            </a:r>
          </a:p>
          <a:p>
            <a:pPr marL="0" indent="0">
              <a:buNone/>
            </a:pPr>
            <a:r>
              <a:rPr lang="tr-TR" dirty="0" err="1"/>
              <a:t>Hippokrates</a:t>
            </a:r>
            <a:r>
              <a:rPr lang="tr-TR" dirty="0"/>
              <a:t> (M.Ö.460-370) tıbbın babası sayılır. Hastalıkların doğaüstü güçlerden kaynaklanmayıp doğal kaynakları olduğunu ileri sürmekle </a:t>
            </a:r>
            <a:r>
              <a:rPr lang="tr-TR" b="1" dirty="0"/>
              <a:t>bilimsel tıp </a:t>
            </a:r>
            <a:r>
              <a:rPr lang="tr-TR" dirty="0"/>
              <a:t>alanında çalışır.</a:t>
            </a:r>
            <a:endParaRPr lang="en-GB" dirty="0"/>
          </a:p>
          <a:p>
            <a:r>
              <a:rPr lang="tr-TR" b="1" dirty="0"/>
              <a:t>Tiyatro</a:t>
            </a:r>
          </a:p>
          <a:p>
            <a:pPr marL="0" indent="0">
              <a:buNone/>
            </a:pPr>
            <a:r>
              <a:rPr lang="tr-TR" dirty="0"/>
              <a:t>M.Ö. 500 sonrasında ortaya çıkan Antik Yunan tiyatrosunun kökeni, Aristoteles’in </a:t>
            </a:r>
            <a:r>
              <a:rPr lang="tr-TR" i="1" dirty="0" err="1"/>
              <a:t>Poetika</a:t>
            </a:r>
            <a:r>
              <a:rPr lang="tr-TR" dirty="0"/>
              <a:t> adlı yapıtından öğrendiğimiz kadarıyla, Olympos tanrıları arasına sonradan kabul edilen </a:t>
            </a:r>
            <a:r>
              <a:rPr lang="tr-TR" b="1" dirty="0"/>
              <a:t>Şarap ve Bağbozumu Tanrısı </a:t>
            </a:r>
            <a:r>
              <a:rPr lang="tr-TR" b="1" dirty="0" err="1"/>
              <a:t>Dionysos</a:t>
            </a:r>
            <a:r>
              <a:rPr lang="tr-TR" b="1" dirty="0"/>
              <a:t> adına yapılan ayinler</a:t>
            </a:r>
            <a:r>
              <a:rPr lang="tr-TR" dirty="0"/>
              <a:t>dir. </a:t>
            </a:r>
            <a:endParaRPr lang="en-GB" dirty="0"/>
          </a:p>
          <a:p>
            <a:pPr marL="0" indent="0">
              <a:buNone/>
            </a:pPr>
            <a:endParaRPr lang="tr-TR" b="1" dirty="0"/>
          </a:p>
        </p:txBody>
      </p:sp>
    </p:spTree>
    <p:extLst>
      <p:ext uri="{BB962C8B-B14F-4D97-AF65-F5344CB8AC3E}">
        <p14:creationId xmlns:p14="http://schemas.microsoft.com/office/powerpoint/2010/main" val="27095737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lstStyle/>
          <a:p>
            <a:pPr marL="0" indent="0">
              <a:buNone/>
            </a:pPr>
            <a:r>
              <a:rPr lang="tr-TR" dirty="0"/>
              <a:t>O zamanlar </a:t>
            </a:r>
            <a:r>
              <a:rPr lang="tr-TR" b="1" dirty="0"/>
              <a:t>tiyatro</a:t>
            </a:r>
            <a:r>
              <a:rPr lang="tr-TR" dirty="0"/>
              <a:t>, şimdiki gibi sessizce seyredilip sonunda da beğeniyi göstermek amacıyla alkışlanan bir gösteri değildir. Seyirciler beğeni ya da beğenmeme tepkilerini anında gösterirler; oyunda söylenenlere yanıt verirler ya da fikirlerini söylerler. Günün önemli siyasal, ekonomik ve kişisel olaylarına yer verilen oyunlar, bu sayede </a:t>
            </a:r>
            <a:r>
              <a:rPr lang="tr-TR" b="1" dirty="0"/>
              <a:t>adeta bir </a:t>
            </a:r>
            <a:r>
              <a:rPr lang="tr-TR" b="1" i="1" dirty="0"/>
              <a:t>agora</a:t>
            </a:r>
            <a:r>
              <a:rPr lang="tr-TR" b="1" dirty="0"/>
              <a:t> gibi işlev görür. </a:t>
            </a:r>
            <a:endParaRPr lang="en-GB" dirty="0"/>
          </a:p>
          <a:p>
            <a:pPr marL="0" indent="0">
              <a:buNone/>
            </a:pPr>
            <a:endParaRPr lang="tr-TR" dirty="0"/>
          </a:p>
        </p:txBody>
      </p:sp>
    </p:spTree>
    <p:extLst>
      <p:ext uri="{BB962C8B-B14F-4D97-AF65-F5344CB8AC3E}">
        <p14:creationId xmlns:p14="http://schemas.microsoft.com/office/powerpoint/2010/main" val="29997136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normAutofit fontScale="85000" lnSpcReduction="10000"/>
          </a:bodyPr>
          <a:lstStyle/>
          <a:p>
            <a:pPr marL="0" indent="0">
              <a:buNone/>
            </a:pPr>
            <a:r>
              <a:rPr lang="tr-TR" b="1" dirty="0"/>
              <a:t>YUNAN FELSEFESİ: DİNSEL DÜŞÜNÜŞTEN BİLİMSEL DÜŞÜNÜŞE</a:t>
            </a:r>
          </a:p>
          <a:p>
            <a:r>
              <a:rPr lang="tr-TR" b="1" dirty="0" err="1"/>
              <a:t>İyonya</a:t>
            </a:r>
            <a:r>
              <a:rPr lang="tr-TR" b="1" dirty="0"/>
              <a:t> Doğa Felsefesi</a:t>
            </a:r>
          </a:p>
          <a:p>
            <a:pPr marL="0" indent="0">
              <a:buNone/>
            </a:pPr>
            <a:r>
              <a:rPr lang="tr-TR" dirty="0" err="1"/>
              <a:t>Miletoslu</a:t>
            </a:r>
            <a:r>
              <a:rPr lang="tr-TR" dirty="0"/>
              <a:t> </a:t>
            </a:r>
            <a:r>
              <a:rPr lang="tr-TR" dirty="0" err="1"/>
              <a:t>Thales</a:t>
            </a:r>
            <a:r>
              <a:rPr lang="tr-TR" dirty="0"/>
              <a:t> gibi </a:t>
            </a:r>
            <a:r>
              <a:rPr lang="tr-TR" dirty="0" err="1"/>
              <a:t>İyonyalı</a:t>
            </a:r>
            <a:r>
              <a:rPr lang="tr-TR" dirty="0"/>
              <a:t> bazı ‘doğa felsefecileri’ </a:t>
            </a:r>
            <a:r>
              <a:rPr lang="tr-TR" b="1" dirty="0"/>
              <a:t>tanrıları işe hiç karıştırmadan, somut dünyadaki olayları anlamanın ve açıklamanın yolunu ararlar</a:t>
            </a:r>
            <a:r>
              <a:rPr lang="tr-TR" dirty="0"/>
              <a:t>. </a:t>
            </a:r>
            <a:r>
              <a:rPr lang="tr-TR" b="1" dirty="0"/>
              <a:t>Bu da bilimsel düşünüşün temelini atar.</a:t>
            </a:r>
            <a:r>
              <a:rPr lang="tr-TR" dirty="0"/>
              <a:t> </a:t>
            </a:r>
          </a:p>
          <a:p>
            <a:pPr marL="0" indent="0">
              <a:buNone/>
            </a:pPr>
            <a:r>
              <a:rPr lang="tr-TR" dirty="0"/>
              <a:t>İlk madde (</a:t>
            </a:r>
            <a:r>
              <a:rPr lang="tr-TR" i="1" dirty="0" err="1"/>
              <a:t>arkhe</a:t>
            </a:r>
            <a:r>
              <a:rPr lang="tr-TR" dirty="0"/>
              <a:t>) nedir diye sorarlar ve havadır, topraktır, sudur, ateştir gibi birbirinden farklı yanıtlar verirler. Burada dikkat çekici olan nokta, felsefi düşüncenin bu şekildeki başlangıcında ilginin sadece doğaya yönelik olmasıdır. Cansız nesneler dünyası </a:t>
            </a:r>
            <a:r>
              <a:rPr lang="tr-TR" i="1" dirty="0" err="1"/>
              <a:t>physis</a:t>
            </a:r>
            <a:r>
              <a:rPr lang="tr-TR" i="1" dirty="0"/>
              <a:t> </a:t>
            </a:r>
            <a:r>
              <a:rPr lang="tr-TR" dirty="0"/>
              <a:t>(yani fizik) ile ilgilenilmektedir. Buna karşılık toplumla ilgili bir sorgulama yoktur. </a:t>
            </a:r>
            <a:r>
              <a:rPr lang="tr-TR" b="1" dirty="0"/>
              <a:t>Bu tür sorgulamaların sonucunda taşkınlar, güneş tutulması gibi doğa olaylarının aslında tanrıların insanlara kızması sonucunda değil, fiziksel nedenlerle gerçekleştiği anlaşılır.</a:t>
            </a:r>
            <a:endParaRPr lang="en-GB" dirty="0"/>
          </a:p>
          <a:p>
            <a:pPr marL="0" indent="0">
              <a:buNone/>
            </a:pPr>
            <a:endParaRPr lang="en-GB" dirty="0"/>
          </a:p>
        </p:txBody>
      </p:sp>
    </p:spTree>
    <p:extLst>
      <p:ext uri="{BB962C8B-B14F-4D97-AF65-F5344CB8AC3E}">
        <p14:creationId xmlns:p14="http://schemas.microsoft.com/office/powerpoint/2010/main" val="20277775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normAutofit lnSpcReduction="10000"/>
          </a:bodyPr>
          <a:lstStyle/>
          <a:p>
            <a:pPr marL="0" indent="0">
              <a:buNone/>
            </a:pPr>
            <a:r>
              <a:rPr lang="tr-TR" dirty="0"/>
              <a:t>Cansız doğa </a:t>
            </a:r>
            <a:r>
              <a:rPr lang="tr-TR" i="1" dirty="0" err="1"/>
              <a:t>physis</a:t>
            </a:r>
            <a:r>
              <a:rPr lang="tr-TR" dirty="0" err="1"/>
              <a:t>’i</a:t>
            </a:r>
            <a:r>
              <a:rPr lang="tr-TR" dirty="0"/>
              <a:t> nedenlerle açıklama zemin kazandıktan sonra </a:t>
            </a:r>
            <a:r>
              <a:rPr lang="tr-TR" b="1" dirty="0"/>
              <a:t>sıra artık canlıların dünyası </a:t>
            </a:r>
            <a:r>
              <a:rPr lang="tr-TR" b="1" i="1" dirty="0" err="1"/>
              <a:t>bios</a:t>
            </a:r>
            <a:r>
              <a:rPr lang="tr-TR" b="1" dirty="0" err="1"/>
              <a:t>’u</a:t>
            </a:r>
            <a:r>
              <a:rPr lang="tr-TR" b="1" dirty="0"/>
              <a:t> sorgulamaya geçer.</a:t>
            </a:r>
            <a:r>
              <a:rPr lang="tr-TR" dirty="0"/>
              <a:t> Artık </a:t>
            </a:r>
            <a:r>
              <a:rPr lang="tr-TR" b="1" dirty="0"/>
              <a:t>yaşamın aslının ne olduğu sorusu</a:t>
            </a:r>
            <a:r>
              <a:rPr lang="tr-TR" dirty="0"/>
              <a:t> sorulmaktadır ve buna yanıtlar verilmektedir. </a:t>
            </a:r>
          </a:p>
          <a:p>
            <a:pPr marL="0" indent="0">
              <a:buNone/>
            </a:pPr>
            <a:r>
              <a:rPr lang="tr-TR" dirty="0" err="1"/>
              <a:t>İyonya’da</a:t>
            </a:r>
            <a:r>
              <a:rPr lang="tr-TR" dirty="0"/>
              <a:t> M.Ö. 6. yüzyılda doğa felsefesi ile yapılan başlangıç, sonrasında </a:t>
            </a:r>
            <a:r>
              <a:rPr lang="tr-TR" b="1" dirty="0"/>
              <a:t>Yunanistan anakarasına sıçrar</a:t>
            </a:r>
            <a:r>
              <a:rPr lang="tr-TR" dirty="0"/>
              <a:t>. M.Ö. 5. yüzyılda </a:t>
            </a:r>
            <a:r>
              <a:rPr lang="tr-TR" b="1" dirty="0"/>
              <a:t>Atina’da sofistlerle başlayan bir “insan felsefesi” </a:t>
            </a:r>
            <a:r>
              <a:rPr lang="tr-TR" dirty="0"/>
              <a:t>akımı yerleşir. Bundan sonra felsefi sorgulama doğrudan topluma yönelir ve </a:t>
            </a:r>
            <a:r>
              <a:rPr lang="tr-TR" b="1" dirty="0"/>
              <a:t>“toplum felsefesi” </a:t>
            </a:r>
            <a:r>
              <a:rPr lang="tr-TR" dirty="0"/>
              <a:t>zemin kazanır. </a:t>
            </a:r>
            <a:endParaRPr lang="en-GB" dirty="0"/>
          </a:p>
          <a:p>
            <a:pPr marL="0" indent="0">
              <a:buNone/>
            </a:pPr>
            <a:r>
              <a:rPr lang="tr-TR" dirty="0"/>
              <a:t>Dolayısıyla felsefenin cansız maddelerden, canlılara, insana ve topluma uzanan bir serüveni söz konusudur.</a:t>
            </a:r>
            <a:endParaRPr lang="en-GB" dirty="0"/>
          </a:p>
          <a:p>
            <a:pPr marL="0" indent="0">
              <a:buNone/>
            </a:pPr>
            <a:endParaRPr lang="tr-TR" dirty="0"/>
          </a:p>
        </p:txBody>
      </p:sp>
    </p:spTree>
    <p:extLst>
      <p:ext uri="{BB962C8B-B14F-4D97-AF65-F5344CB8AC3E}">
        <p14:creationId xmlns:p14="http://schemas.microsoft.com/office/powerpoint/2010/main" val="12563225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normAutofit fontScale="77500" lnSpcReduction="20000"/>
          </a:bodyPr>
          <a:lstStyle/>
          <a:p>
            <a:r>
              <a:rPr lang="tr-TR" b="1" dirty="0"/>
              <a:t>Varlık felsefesi/Varlıkbilim (ontoloji) ve Bilgi felsefesi/</a:t>
            </a:r>
            <a:r>
              <a:rPr lang="tr-TR" b="1" dirty="0" err="1"/>
              <a:t>Bilgibilim</a:t>
            </a:r>
            <a:r>
              <a:rPr lang="tr-TR" b="1" dirty="0"/>
              <a:t> (epistemoloji)</a:t>
            </a:r>
            <a:endParaRPr lang="en-GB" dirty="0"/>
          </a:p>
          <a:p>
            <a:pPr marL="0" indent="0">
              <a:buNone/>
            </a:pPr>
            <a:r>
              <a:rPr lang="tr-TR" dirty="0"/>
              <a:t>Antik Yunan’da ki farklı dinin önemli konuları farklı açıkladığını söylemiştik. </a:t>
            </a:r>
            <a:r>
              <a:rPr lang="tr-TR" b="1" dirty="0"/>
              <a:t>Önemli bir konuda iki farklı açıklama </a:t>
            </a:r>
            <a:r>
              <a:rPr lang="tr-TR" dirty="0"/>
              <a:t>varsa, insan doğal olarak bunların ikisinin birden doğru olamayacağını ve birinin yanlış olduğunu düşünebilir. Buradan hareketle biri yanlış olabilecekse, ikisinin de yanlış olabileceği de akla gelecektir doğal olarak.</a:t>
            </a:r>
            <a:endParaRPr lang="en-GB" dirty="0"/>
          </a:p>
          <a:p>
            <a:pPr marL="0" indent="0">
              <a:buNone/>
            </a:pPr>
            <a:r>
              <a:rPr lang="tr-TR" dirty="0"/>
              <a:t>Bu gibi soruların varacağı nokta insan aklının gerçekliği doğru kavrayıp kavrayamayacağı sorusudur. “</a:t>
            </a:r>
            <a:r>
              <a:rPr lang="tr-TR" b="1" dirty="0"/>
              <a:t>Kavrayamaz” </a:t>
            </a:r>
            <a:r>
              <a:rPr lang="tr-TR" dirty="0"/>
              <a:t>yanıtı sorgulamayı gereksiz hale getirir ve </a:t>
            </a:r>
            <a:r>
              <a:rPr lang="tr-TR" b="1" dirty="0"/>
              <a:t>dine zemin kazandırır</a:t>
            </a:r>
            <a:r>
              <a:rPr lang="tr-TR" dirty="0"/>
              <a:t>. Ama “</a:t>
            </a:r>
            <a:r>
              <a:rPr lang="tr-TR" b="1" dirty="0"/>
              <a:t>kavrayabilir”</a:t>
            </a:r>
            <a:r>
              <a:rPr lang="tr-TR" dirty="0"/>
              <a:t> yanıtı veriliyorsa bu kez de </a:t>
            </a:r>
            <a:r>
              <a:rPr lang="tr-TR" b="1" dirty="0"/>
              <a:t>hangi yollarla edinilmiş bilgilerin geçerli olduğu sorusu </a:t>
            </a:r>
            <a:r>
              <a:rPr lang="tr-TR" dirty="0"/>
              <a:t>gündeme gelecektir. </a:t>
            </a:r>
            <a:endParaRPr lang="en-GB" dirty="0"/>
          </a:p>
          <a:p>
            <a:pPr marL="0" indent="0">
              <a:buNone/>
            </a:pPr>
            <a:r>
              <a:rPr lang="tr-TR" dirty="0"/>
              <a:t>Böylelikle yönteme ve düşüncenin kendisine odaklanma başlar. Bu noktada artık bilginin içeriğine bakılmamaktadır ve bilgi edinmenin kendisiyle ilgilenilmektedir. Felsefenin bilgi felsefesi (</a:t>
            </a:r>
            <a:r>
              <a:rPr lang="tr-TR" dirty="0" err="1"/>
              <a:t>epistomoloji</a:t>
            </a:r>
            <a:r>
              <a:rPr lang="tr-TR" dirty="0"/>
              <a:t>) dalı işte buna odaklanır.</a:t>
            </a:r>
            <a:endParaRPr lang="en-GB" dirty="0"/>
          </a:p>
          <a:p>
            <a:pPr marL="0" indent="0">
              <a:buNone/>
            </a:pPr>
            <a:r>
              <a:rPr lang="tr-TR" dirty="0"/>
              <a:t>Varlık felsefesi (ontoloji) ise varoluşa, varlığın oluşumuna ve niteliklerine ilişkin sorulara yanıt arar.</a:t>
            </a:r>
            <a:endParaRPr lang="en-GB" dirty="0"/>
          </a:p>
          <a:p>
            <a:pPr marL="0" indent="0">
              <a:buNone/>
            </a:pPr>
            <a:endParaRPr lang="tr-TR" dirty="0"/>
          </a:p>
        </p:txBody>
      </p:sp>
    </p:spTree>
    <p:extLst>
      <p:ext uri="{BB962C8B-B14F-4D97-AF65-F5344CB8AC3E}">
        <p14:creationId xmlns:p14="http://schemas.microsoft.com/office/powerpoint/2010/main" val="9186273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lstStyle/>
          <a:p>
            <a:r>
              <a:rPr lang="tr-TR" b="1" dirty="0"/>
              <a:t>Sofistler</a:t>
            </a:r>
            <a:endParaRPr lang="en-GB" dirty="0"/>
          </a:p>
          <a:p>
            <a:pPr marL="0" indent="0">
              <a:buNone/>
            </a:pPr>
            <a:r>
              <a:rPr lang="tr-TR" dirty="0"/>
              <a:t>Bilge, erdem sahibi kişi anlamındaki </a:t>
            </a:r>
            <a:r>
              <a:rPr lang="tr-TR" i="1" dirty="0" err="1"/>
              <a:t>sophistes</a:t>
            </a:r>
            <a:r>
              <a:rPr lang="tr-TR" dirty="0"/>
              <a:t> sözcüğünden gelir.  Ücret karşılığı bilgi satan gezgin filozoflardır. Retorik (iyi konuşma sanatı), dilbilgisi, politika, felsefe vb. konularda ders verirler.</a:t>
            </a:r>
            <a:endParaRPr lang="en-GB" dirty="0"/>
          </a:p>
          <a:p>
            <a:pPr marL="0" indent="0">
              <a:buNone/>
            </a:pPr>
            <a:r>
              <a:rPr lang="tr-TR" dirty="0"/>
              <a:t>Sofistler, Atina’ya dışarıdan gelmiş ve geçim olanağı arayan aydınlardır. Paralı derslerle hitabet öğretirler. Konuşma sanatı öğretilirken, ister istemez konuşmanın içeriğini dolduracak bilgilerin de öğretilmesi gerekir. Dolayısıyla felsefeye de bulaşırlar.</a:t>
            </a:r>
            <a:endParaRPr lang="en-GB" dirty="0"/>
          </a:p>
          <a:p>
            <a:pPr marL="0" indent="0">
              <a:buNone/>
            </a:pPr>
            <a:endParaRPr lang="tr-TR" dirty="0"/>
          </a:p>
        </p:txBody>
      </p:sp>
    </p:spTree>
    <p:extLst>
      <p:ext uri="{BB962C8B-B14F-4D97-AF65-F5344CB8AC3E}">
        <p14:creationId xmlns:p14="http://schemas.microsoft.com/office/powerpoint/2010/main" val="16140711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lstStyle/>
          <a:p>
            <a:r>
              <a:rPr lang="tr-TR" b="1" dirty="0"/>
              <a:t>Sokrates – Platon – Aristo</a:t>
            </a:r>
            <a:endParaRPr lang="en-GB" dirty="0"/>
          </a:p>
          <a:p>
            <a:pPr marL="0" indent="0">
              <a:buNone/>
            </a:pPr>
            <a:r>
              <a:rPr lang="tr-TR" dirty="0"/>
              <a:t>Sofistlerin karşısına </a:t>
            </a:r>
            <a:r>
              <a:rPr lang="tr-TR" b="1" dirty="0"/>
              <a:t>Sokrates</a:t>
            </a:r>
            <a:r>
              <a:rPr lang="tr-TR" dirty="0"/>
              <a:t> (M.Ö. 469-399) çıkar. Bilgiyi sattıklarını, felsefeyi metalaştırdıklarını düşündüğü Sofistlere karşı tavır alır. </a:t>
            </a:r>
          </a:p>
          <a:p>
            <a:pPr marL="0" indent="0">
              <a:buNone/>
            </a:pPr>
            <a:r>
              <a:rPr lang="tr-TR" dirty="0"/>
              <a:t>Sokrates, devlet yönetiminin bilgisi olmayanlara bırakıldığından şikâyetçidir. </a:t>
            </a:r>
          </a:p>
          <a:p>
            <a:pPr marL="0" indent="0">
              <a:buNone/>
            </a:pPr>
            <a:r>
              <a:rPr lang="tr-TR" dirty="0"/>
              <a:t>Sokrates’in düşünceleri diyalektik yönteme dayanır. İki aşamalı bir konuşma yöntemi vardır. Önce belli bir konuda kendisinin bilgisiz olduğunu söyleyerek karşısındakine sorular sorar. Daha sonra karşısındakinin içine düştüğü çelişkileri göstererek söylediği şeyin yanlışlığını kendisine ispat ettirir. </a:t>
            </a:r>
            <a:endParaRPr lang="en-GB" dirty="0"/>
          </a:p>
          <a:p>
            <a:pPr marL="0" indent="0">
              <a:buNone/>
            </a:pPr>
            <a:endParaRPr lang="tr-TR" dirty="0"/>
          </a:p>
        </p:txBody>
      </p:sp>
    </p:spTree>
    <p:extLst>
      <p:ext uri="{BB962C8B-B14F-4D97-AF65-F5344CB8AC3E}">
        <p14:creationId xmlns:p14="http://schemas.microsoft.com/office/powerpoint/2010/main" val="151628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251520" y="260648"/>
            <a:ext cx="8712968" cy="6408712"/>
          </a:xfrm>
        </p:spPr>
        <p:txBody>
          <a:bodyPr/>
          <a:lstStyle/>
          <a:p>
            <a:pPr marL="0" indent="0">
              <a:buNone/>
            </a:pPr>
            <a:r>
              <a:rPr lang="tr-TR" dirty="0"/>
              <a:t>Eril tanrısallık ikincildir. Eril öğe en çok kuvvetin ve yaratıcı gücün simgesi olan boğa ile betimlenir.</a:t>
            </a:r>
            <a:endParaRPr lang="en-GB" dirty="0"/>
          </a:p>
          <a:p>
            <a:endParaRPr lang="tr-TR" dirty="0"/>
          </a:p>
          <a:p>
            <a:pPr marL="0" indent="0">
              <a:buNone/>
            </a:pPr>
            <a:r>
              <a:rPr lang="tr-TR" dirty="0"/>
              <a:t>Boğalara da, yılanlar gibi, özel saygı gösterilir. Boğa dansı, yani gençlerin kendilerine saldıran boğanın boynuzlarından tuttukları ve onun sırtının üzerinden atladıkları gösteri, önemli bir dinsel törendir. Ayrıca mitolojilerinde de boğanın yeri vardır. (</a:t>
            </a:r>
            <a:r>
              <a:rPr lang="tr-TR" dirty="0" err="1"/>
              <a:t>Minos</a:t>
            </a:r>
            <a:r>
              <a:rPr lang="tr-TR" dirty="0"/>
              <a:t> ve oğlu </a:t>
            </a:r>
            <a:r>
              <a:rPr lang="tr-TR" dirty="0" err="1"/>
              <a:t>Minotauros</a:t>
            </a:r>
            <a:r>
              <a:rPr lang="tr-TR" dirty="0"/>
              <a:t>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54110132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normAutofit lnSpcReduction="10000"/>
          </a:bodyPr>
          <a:lstStyle/>
          <a:p>
            <a:pPr marL="0" indent="0">
              <a:buNone/>
            </a:pPr>
            <a:r>
              <a:rPr lang="tr-TR" dirty="0"/>
              <a:t>Kendinden önceki filozoflar doğa ile uğraşırken Sokrates insan üzerine, özellikle de mutlak, evrensel etik davranış standartları bulmak üzerine kafa yormuştur. Atina evlerinde, sokaklarında insanlarla konuşmuş, onlara kendilerini tanımalarını, sürekli olarak önyargılarını sınamalarını, mutluluğun maddi zenginlikten ve bedensel zevklerden değil, insan ruhunun mükemmelleştirilmesinden geçtiğini anlatmıştır. “Erdemin ödülü yine erdemin kendisidir” der. </a:t>
            </a:r>
            <a:endParaRPr lang="en-GB" dirty="0"/>
          </a:p>
          <a:p>
            <a:pPr marL="0" indent="0">
              <a:buNone/>
            </a:pPr>
            <a:r>
              <a:rPr lang="tr-TR" dirty="0"/>
              <a:t>Sokrates kentin tanrılarına inanmamak, başka tanrıların düşünceleriyle gençliği zehirlemekle suçlanır ve baldıran zehri içerek ölüme mahkûm edilir.</a:t>
            </a:r>
            <a:endParaRPr lang="en-GB" dirty="0"/>
          </a:p>
          <a:p>
            <a:pPr marL="0" indent="0">
              <a:buNone/>
            </a:pPr>
            <a:endParaRPr lang="tr-TR" dirty="0"/>
          </a:p>
        </p:txBody>
      </p:sp>
    </p:spTree>
    <p:extLst>
      <p:ext uri="{BB962C8B-B14F-4D97-AF65-F5344CB8AC3E}">
        <p14:creationId xmlns:p14="http://schemas.microsoft.com/office/powerpoint/2010/main" val="24195556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0BEAA-0BFC-418B-9BCD-285F8861C3B6}"/>
              </a:ext>
            </a:extLst>
          </p:cNvPr>
          <p:cNvSpPr>
            <a:spLocks noGrp="1"/>
          </p:cNvSpPr>
          <p:nvPr>
            <p:ph idx="1"/>
          </p:nvPr>
        </p:nvSpPr>
        <p:spPr>
          <a:xfrm>
            <a:off x="179512" y="260648"/>
            <a:ext cx="8856984" cy="6408712"/>
          </a:xfrm>
        </p:spPr>
        <p:txBody>
          <a:bodyPr>
            <a:normAutofit lnSpcReduction="10000"/>
          </a:bodyPr>
          <a:lstStyle/>
          <a:p>
            <a:pPr marL="0" indent="0">
              <a:buNone/>
            </a:pPr>
            <a:r>
              <a:rPr lang="tr-TR" b="1" dirty="0"/>
              <a:t>Platon </a:t>
            </a:r>
            <a:r>
              <a:rPr lang="tr-TR" dirty="0"/>
              <a:t>(M.Ö. 427-347)</a:t>
            </a:r>
            <a:endParaRPr lang="tr-TR" b="1" dirty="0"/>
          </a:p>
          <a:p>
            <a:pPr marL="0" indent="0">
              <a:buNone/>
            </a:pPr>
            <a:r>
              <a:rPr lang="tr-TR" dirty="0"/>
              <a:t>Sokrates’in aristokrat öğrencilerinden biridir. Bir süre politikaya atılmış, demokrasiye olan inancı sarsıldığı için politikayı bırakmış, 10 yıl kadar Yunanistan, İtalya ve Anadolu’da gezmiştir. </a:t>
            </a:r>
          </a:p>
          <a:p>
            <a:pPr marL="0" indent="0">
              <a:buNone/>
            </a:pPr>
            <a:r>
              <a:rPr lang="tr-TR" dirty="0"/>
              <a:t>Platon’a göre asıl gerçek olan nesnel, değişmez, evrensel </a:t>
            </a:r>
            <a:r>
              <a:rPr lang="tr-TR" dirty="0" err="1"/>
              <a:t>İdealar’dır</a:t>
            </a:r>
            <a:r>
              <a:rPr lang="tr-TR" dirty="0"/>
              <a:t>. Bunlar Adalet, Güzellik, Yüreklilik gibi sadece akıl aracılığıyla ulaşabildiğimiz evrensel, mutlak kavramlardır. Dolayısıyla varlığın doğru bilgisine duyu organlarıyla ulaşılamaz, ancak akılla ulaşılır. Bu nedenle toplumların yönetimini gerçeğin, ideaların bilgisini edinmiş kişilere, yani filozoflara bırakmak gerekir. </a:t>
            </a:r>
          </a:p>
        </p:txBody>
      </p:sp>
    </p:spTree>
    <p:extLst>
      <p:ext uri="{BB962C8B-B14F-4D97-AF65-F5344CB8AC3E}">
        <p14:creationId xmlns:p14="http://schemas.microsoft.com/office/powerpoint/2010/main" val="9231596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455EBF-5BCB-4DEC-88BD-25226C766695}"/>
              </a:ext>
            </a:extLst>
          </p:cNvPr>
          <p:cNvSpPr>
            <a:spLocks noGrp="1"/>
          </p:cNvSpPr>
          <p:nvPr>
            <p:ph idx="1"/>
          </p:nvPr>
        </p:nvSpPr>
        <p:spPr>
          <a:xfrm>
            <a:off x="457200" y="188640"/>
            <a:ext cx="8229600" cy="5937523"/>
          </a:xfrm>
        </p:spPr>
        <p:txBody>
          <a:bodyPr/>
          <a:lstStyle/>
          <a:p>
            <a:r>
              <a:rPr lang="tr-TR" b="1" dirty="0"/>
              <a:t>Aristoteles</a:t>
            </a:r>
            <a:r>
              <a:rPr lang="tr-TR" dirty="0"/>
              <a:t>, (M.Ö. 384-322)</a:t>
            </a:r>
          </a:p>
          <a:p>
            <a:pPr marL="0" indent="0">
              <a:buNone/>
            </a:pPr>
            <a:r>
              <a:rPr lang="tr-TR" dirty="0"/>
              <a:t>Makedonya Kralı II. </a:t>
            </a:r>
            <a:r>
              <a:rPr lang="tr-TR" dirty="0" err="1"/>
              <a:t>Philippos’un</a:t>
            </a:r>
            <a:r>
              <a:rPr lang="tr-TR" dirty="0"/>
              <a:t> doktorunun oğludur. Aristokrat olmadığı için siyasete aristokrat olmayanlar açısından bakabilir. Platon’un öğrencisidir. Ayrıca yaşadığı dönemde Atina’da dengenin demokratlardan yana bastığının bilincindedir. Bu yüzden tüm </a:t>
            </a:r>
            <a:r>
              <a:rPr lang="tr-TR" dirty="0" err="1"/>
              <a:t>kenttaşların</a:t>
            </a:r>
            <a:r>
              <a:rPr lang="tr-TR" dirty="0"/>
              <a:t> yönetime katılmasından yana olduğunu belirtir. </a:t>
            </a:r>
          </a:p>
          <a:p>
            <a:pPr marL="0" indent="0">
              <a:buNone/>
            </a:pPr>
            <a:endParaRPr lang="tr-TR" dirty="0"/>
          </a:p>
        </p:txBody>
      </p:sp>
    </p:spTree>
    <p:extLst>
      <p:ext uri="{BB962C8B-B14F-4D97-AF65-F5344CB8AC3E}">
        <p14:creationId xmlns:p14="http://schemas.microsoft.com/office/powerpoint/2010/main" val="2548394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107504" y="188640"/>
            <a:ext cx="8712968" cy="6408712"/>
          </a:xfrm>
        </p:spPr>
        <p:txBody>
          <a:bodyPr>
            <a:normAutofit fontScale="92500" lnSpcReduction="10000"/>
          </a:bodyPr>
          <a:lstStyle/>
          <a:p>
            <a:pPr marL="0" indent="0">
              <a:buNone/>
            </a:pPr>
            <a:r>
              <a:rPr lang="tr-TR" b="1" dirty="0"/>
              <a:t>YUNAN UYGARLIĞI</a:t>
            </a:r>
            <a:endParaRPr lang="en-GB"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r>
              <a:rPr lang="tr-TR" dirty="0"/>
              <a:t>Arkaik dönemde Yunan kentleri ve kolonileri</a:t>
            </a:r>
            <a:endParaRPr lang="en-GB" dirty="0"/>
          </a:p>
        </p:txBody>
      </p:sp>
      <p:pic>
        <p:nvPicPr>
          <p:cNvPr id="4" name="19 Resim">
            <a:extLst>
              <a:ext uri="{FF2B5EF4-FFF2-40B4-BE49-F238E27FC236}">
                <a16:creationId xmlns:a16="http://schemas.microsoft.com/office/drawing/2014/main" id="{832A1B4E-A4EC-47F1-B1C2-BEDCEF305554}"/>
              </a:ext>
            </a:extLst>
          </p:cNvPr>
          <p:cNvPicPr/>
          <p:nvPr/>
        </p:nvPicPr>
        <p:blipFill>
          <a:blip r:embed="rId2" cstate="print"/>
          <a:stretch>
            <a:fillRect/>
          </a:stretch>
        </p:blipFill>
        <p:spPr>
          <a:xfrm>
            <a:off x="755576" y="1052736"/>
            <a:ext cx="7344816" cy="4608511"/>
          </a:xfrm>
          <a:prstGeom prst="rect">
            <a:avLst/>
          </a:prstGeom>
        </p:spPr>
      </p:pic>
    </p:spTree>
    <p:extLst>
      <p:ext uri="{BB962C8B-B14F-4D97-AF65-F5344CB8AC3E}">
        <p14:creationId xmlns:p14="http://schemas.microsoft.com/office/powerpoint/2010/main" val="154347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D35F-9F9D-4F9E-9945-0125E2082BBC}"/>
              </a:ext>
            </a:extLst>
          </p:cNvPr>
          <p:cNvSpPr>
            <a:spLocks noGrp="1"/>
          </p:cNvSpPr>
          <p:nvPr>
            <p:ph idx="1"/>
          </p:nvPr>
        </p:nvSpPr>
        <p:spPr>
          <a:xfrm>
            <a:off x="107504" y="260648"/>
            <a:ext cx="8856984" cy="6597352"/>
          </a:xfrm>
        </p:spPr>
        <p:txBody>
          <a:bodyPr>
            <a:normAutofit/>
          </a:bodyPr>
          <a:lstStyle/>
          <a:p>
            <a:r>
              <a:rPr lang="tr-TR" b="1" dirty="0"/>
              <a:t>Yunan Toplumunun Yapısı</a:t>
            </a:r>
            <a:endParaRPr lang="en-GB" dirty="0"/>
          </a:p>
          <a:p>
            <a:pPr marL="0" indent="0">
              <a:buNone/>
            </a:pPr>
            <a:r>
              <a:rPr lang="tr-TR" dirty="0"/>
              <a:t>Antik Yunan uygarlığının tek bir etnik yapıdan oluştuğu söylenemez. Çok sayıda etnik gruplu bir yapı söz konusudur ama bunlardan üçü öne çıkar;</a:t>
            </a:r>
          </a:p>
          <a:p>
            <a:pPr marL="571500" indent="-571500">
              <a:buAutoNum type="romanLcParenR"/>
            </a:pPr>
            <a:r>
              <a:rPr lang="tr-TR" dirty="0"/>
              <a:t>Başlangıçta Yunan yarımadasında bulunan </a:t>
            </a:r>
            <a:r>
              <a:rPr lang="tr-TR" dirty="0" err="1"/>
              <a:t>Hellas</a:t>
            </a:r>
            <a:r>
              <a:rPr lang="tr-TR" dirty="0"/>
              <a:t> köylüleri, yani </a:t>
            </a:r>
            <a:r>
              <a:rPr lang="tr-TR" dirty="0" err="1"/>
              <a:t>Hellenler</a:t>
            </a:r>
            <a:r>
              <a:rPr lang="tr-TR" dirty="0"/>
              <a:t> (neolitik köylüler); </a:t>
            </a:r>
          </a:p>
          <a:p>
            <a:pPr marL="571500" indent="-571500">
              <a:buAutoNum type="romanLcParenR"/>
            </a:pPr>
            <a:r>
              <a:rPr lang="tr-TR" dirty="0"/>
              <a:t>Sonradan gelen </a:t>
            </a:r>
            <a:r>
              <a:rPr lang="tr-TR" dirty="0" err="1"/>
              <a:t>Akha</a:t>
            </a:r>
            <a:r>
              <a:rPr lang="tr-TR" dirty="0"/>
              <a:t> çobanları (köylüleri artı ürün üretmeye zorlayan ve uygarlığı başlatan göçebe çobanlar); </a:t>
            </a:r>
          </a:p>
          <a:p>
            <a:pPr marL="571500" indent="-571500">
              <a:buAutoNum type="romanLcParenR"/>
            </a:pPr>
            <a:r>
              <a:rPr lang="tr-TR" dirty="0" err="1"/>
              <a:t>Akhalardan</a:t>
            </a:r>
            <a:r>
              <a:rPr lang="tr-TR" dirty="0"/>
              <a:t> sonra gelen </a:t>
            </a:r>
            <a:r>
              <a:rPr lang="tr-TR" dirty="0" err="1"/>
              <a:t>Dor</a:t>
            </a:r>
            <a:r>
              <a:rPr lang="tr-TR" dirty="0"/>
              <a:t> çobanları.</a:t>
            </a:r>
          </a:p>
          <a:p>
            <a:pPr marL="0" indent="0">
              <a:buNone/>
            </a:pPr>
            <a:r>
              <a:rPr lang="tr-TR" dirty="0"/>
              <a:t>Bunların yanı sıra Batı Anadolu’da </a:t>
            </a:r>
            <a:r>
              <a:rPr lang="tr-TR" dirty="0" err="1"/>
              <a:t>İyonyalılar</a:t>
            </a:r>
            <a:r>
              <a:rPr lang="tr-TR" dirty="0"/>
              <a:t>, Kuzey Anadolu’da </a:t>
            </a:r>
            <a:r>
              <a:rPr lang="tr-TR" dirty="0" err="1"/>
              <a:t>Aeolyalılar</a:t>
            </a:r>
            <a:r>
              <a:rPr lang="tr-TR" dirty="0"/>
              <a:t> vardır. </a:t>
            </a:r>
          </a:p>
        </p:txBody>
      </p:sp>
    </p:spTree>
    <p:extLst>
      <p:ext uri="{BB962C8B-B14F-4D97-AF65-F5344CB8AC3E}">
        <p14:creationId xmlns:p14="http://schemas.microsoft.com/office/powerpoint/2010/main" val="411371227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5880</Words>
  <Application>Microsoft Office PowerPoint</Application>
  <PresentationFormat>Ekran Gösterisi (4:3)</PresentationFormat>
  <Paragraphs>182</Paragraphs>
  <Slides>72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72</vt:i4>
      </vt:variant>
    </vt:vector>
  </HeadingPairs>
  <TitlesOfParts>
    <vt:vector size="75" baseType="lpstr">
      <vt:lpstr>Arial</vt:lpstr>
      <vt:lpstr>Calibri</vt:lpstr>
      <vt:lpstr>Ofis Teması</vt:lpstr>
      <vt:lpstr>KONU 7 ANTİK YUNAN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7 ANTİK YUNAN</dc:title>
  <dc:creator>Nilüfer Pınar KILIÇ</dc:creator>
  <cp:lastModifiedBy>Author</cp:lastModifiedBy>
  <cp:revision>13</cp:revision>
  <dcterms:created xsi:type="dcterms:W3CDTF">2019-09-16T12:55:59Z</dcterms:created>
  <dcterms:modified xsi:type="dcterms:W3CDTF">2019-09-25T10:03:47Z</dcterms:modified>
</cp:coreProperties>
</file>