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35" d="100"/>
          <a:sy n="35" d="100"/>
        </p:scale>
        <p:origin x="6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3F8A9-0B7D-40DF-AB11-F6B0F3D112E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7F04E-6B2A-48DD-AA03-723DFAD6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6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İyi günler, bugün YÜZMEDE KİNEMATİK PARAMETRELER VE PERFORMANSLA İLİŞKİSİ konulu seminer konusu</a:t>
            </a:r>
            <a:r>
              <a:rPr lang="tr-TR" baseline="0" dirty="0" smtClean="0"/>
              <a:t> hakkında sizlere bilgilendirmede bulunacağım.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690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9832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2030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SEBEBİ: Kadın yüzücüler gövdelerini yatay pozisyona daha iyi adapte etmektedirler ve bunun etkisiyle su altında daha az dönme kuvvetinden etkilenmektedirler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Zamparo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 ve ark., 1996; 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Yanai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, 2001).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9969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9742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7663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>
                <a:latin typeface="Calibri" pitchFamily="34" charset="0"/>
              </a:rPr>
              <a:t>Çünkü büyük kas gruplarının daha fazla kullanılmasına ve vücudun</a:t>
            </a:r>
            <a:r>
              <a:rPr lang="tr-TR" sz="1200" baseline="0" dirty="0" smtClean="0">
                <a:latin typeface="Calibri" pitchFamily="34" charset="0"/>
              </a:rPr>
              <a:t> </a:t>
            </a:r>
            <a:r>
              <a:rPr lang="tr-TR" sz="1200" dirty="0" smtClean="0">
                <a:latin typeface="Calibri" pitchFamily="34" charset="0"/>
              </a:rPr>
              <a:t>daha ileriye ulaşmasına izin vermektedir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934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KİNETİK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Cisimlerin hareketini etkileyen kuvvetler ile ilgili</a:t>
            </a:r>
            <a:r>
              <a:rPr lang="tr-T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olayları incelemektedir. 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ÖRNEĞİN:  Yüzücünün</a:t>
            </a: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 atlama tahtasından ilk çıkışı sırasındaki kuvvet, 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Kelebek tekniğinde yüzücünün </a:t>
            </a:r>
            <a:r>
              <a:rPr lang="tr-TR" sz="1200" dirty="0" err="1" smtClean="0">
                <a:solidFill>
                  <a:srgbClr val="002060"/>
                </a:solidFill>
                <a:latin typeface="Calibri" pitchFamily="34" charset="0"/>
              </a:rPr>
              <a:t>dolfin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 ayaktan sonra sudan yukarı sıçramak için uyguladığı</a:t>
            </a: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 itiş kuvveti, yüzücünün duvardan dönüş sonrası itiş kuvveti, 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kasların açığa çıkardığı kuvvet,, eklemlerde dengeyi sağlayan kuvvetler, </a:t>
            </a:r>
            <a:r>
              <a:rPr lang="tr-TR" sz="1200" dirty="0" err="1" smtClean="0">
                <a:solidFill>
                  <a:srgbClr val="002060"/>
                </a:solidFill>
                <a:latin typeface="Calibri" pitchFamily="34" charset="0"/>
              </a:rPr>
              <a:t>v.b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. kinetik değerlendirme ile incelenmektedir.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725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KİNEMATİK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Hareket ile birleşen referans kuvvetler olmadan, cisim ve taneciklerin hareketinin incelenmesidir. 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Örneğin; yüzücünün</a:t>
            </a: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 su yüzeyindeki rotasyon hareketi, yüzme </a:t>
            </a:r>
            <a:r>
              <a:rPr lang="tr-TR" sz="1200" baseline="0" dirty="0" err="1" smtClean="0">
                <a:solidFill>
                  <a:srgbClr val="002060"/>
                </a:solidFill>
                <a:latin typeface="Calibri" pitchFamily="34" charset="0"/>
              </a:rPr>
              <a:t>hızı,</a:t>
            </a:r>
            <a:r>
              <a:rPr lang="tr-TR" sz="1200" dirty="0" err="1" smtClean="0">
                <a:solidFill>
                  <a:srgbClr val="002060"/>
                </a:solidFill>
                <a:latin typeface="Calibri" pitchFamily="34" charset="0"/>
              </a:rPr>
              <a:t>yüzücünün</a:t>
            </a: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 belirli mesafede kat ettiği kulaç uzunluğu,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 yüzülen</a:t>
            </a: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 mesafeye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 ulaşana kadar geçen süre kinematik olarak değerlendirilmektedir.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Yüzmede Kinematik Parametreler: </a:t>
            </a: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Kulaç Sayısı, 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Kulaç Sıklığı/Oranı, Kulaç Uzunluğu</a:t>
            </a: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 ve Yüzme Hızıdır.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Yüzme hızı kulaç oranı, kulaç sayısı ya da kulaç uzunluğuna bağlıdır.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Hız=SR x SC/SL</a:t>
            </a:r>
            <a:br>
              <a:rPr lang="tr-T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Hız-verim = daha az sürtünme = itici gücün artması</a:t>
            </a:r>
            <a:br>
              <a:rPr lang="tr-T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tr-TR" sz="12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88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1819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Yüzme hızı (V)= Kulaç uzunluğu(SL)*Kulaç Sıklığı (SF)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Barbosa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 ve ark., 2005)</a:t>
            </a:r>
            <a:endParaRPr lang="tr-TR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37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2000 Sydney Olimpiyatlarındaki bayan ve erkek yüzücülerin</a:t>
            </a:r>
            <a:r>
              <a:rPr lang="tr-TR" baseline="0" dirty="0" smtClean="0"/>
              <a:t> serbest stildeki kulaç oranlarıdır.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48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Kulaç sıklığı yüzücünün bir saniyede yapabildiği ortalama kol devir sayısıdır. Bir başka deyişle atılan kol sayısıdır.</a:t>
            </a:r>
          </a:p>
          <a:p>
            <a:r>
              <a:rPr lang="tr-TR" dirty="0" smtClean="0"/>
              <a:t>Serbest tekniği yüzen yüzücüler sırtüstü yüzenlere ve olimpik yüzücüler ulusal</a:t>
            </a:r>
            <a:r>
              <a:rPr lang="tr-TR" baseline="0" dirty="0" smtClean="0"/>
              <a:t> seviyedeki yüzücülere göre kulaç sıklıkları daha az değişkenlik göstermektedir.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7581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Chollet</a:t>
            </a:r>
            <a:r>
              <a:rPr lang="tr-TR" dirty="0" smtClean="0"/>
              <a:t> ve ark yaptığı çalışmada,</a:t>
            </a:r>
            <a:r>
              <a:rPr lang="tr-TR" baseline="0" dirty="0" smtClean="0"/>
              <a:t> üst düzey yüzücülerde dört kulaç vuruşunda 100 ve 200 </a:t>
            </a:r>
            <a:r>
              <a:rPr lang="tr-TR" baseline="0" dirty="0" err="1" smtClean="0"/>
              <a:t>mt</a:t>
            </a:r>
            <a:r>
              <a:rPr lang="tr-TR" baseline="0" dirty="0" smtClean="0"/>
              <a:t> performanslarında kulaç sıklıklarının azaldığı gözlenmektedir.</a:t>
            </a:r>
          </a:p>
          <a:p>
            <a:r>
              <a:rPr lang="tr-TR" baseline="0" dirty="0" smtClean="0"/>
              <a:t>Literatüre göre kulaç sıklığındaki artış yüzme hızında ve tüketilen enerjide önemli artışa neden olmaktadır.</a:t>
            </a:r>
          </a:p>
          <a:p>
            <a:r>
              <a:rPr lang="tr-TR" baseline="0" dirty="0" smtClean="0"/>
              <a:t>Yüzücülerde kuvvet azaldığında, yüzme hızı ve kulaç sıklığının da azaldığı ortaya çıkmaktadır.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6906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Kulaaç </a:t>
            </a:r>
            <a:r>
              <a:rPr lang="tr-TR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uzunluğu yüzücünün </a:t>
            </a:r>
            <a:r>
              <a:rPr lang="tr-TR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 kol devrinde</a:t>
            </a:r>
            <a:r>
              <a:rPr lang="tr-TR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kat ettiği </a:t>
            </a:r>
            <a:r>
              <a:rPr lang="tr-TR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mesafe</a:t>
            </a:r>
            <a:r>
              <a:rPr lang="tr-TR" sz="1200" baseline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olarak tanımlanmaktadır</a:t>
            </a:r>
            <a:r>
              <a:rPr lang="tr-TR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(m/devir). Kulaç uzunluğu ile kulaç sıklığı arasında ters orantı vardır.</a:t>
            </a:r>
            <a:r>
              <a:rPr lang="tr-TR" sz="1200" baseline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Kulaç uzunluğu arttıkça, kulaç sıklığı azalmakta veya tersi olmaktadır. Yüzücü uzun bir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112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7ED0-ED42-474D-84E7-3C640A8216D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8F18-27CA-42CE-966E-CCDF672F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7ED0-ED42-474D-84E7-3C640A8216D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8F18-27CA-42CE-966E-CCDF672F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6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7ED0-ED42-474D-84E7-3C640A8216D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8F18-27CA-42CE-966E-CCDF672F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7ED0-ED42-474D-84E7-3C640A8216D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8F18-27CA-42CE-966E-CCDF672F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0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7ED0-ED42-474D-84E7-3C640A8216D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8F18-27CA-42CE-966E-CCDF672F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7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7ED0-ED42-474D-84E7-3C640A8216D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8F18-27CA-42CE-966E-CCDF672F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1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7ED0-ED42-474D-84E7-3C640A8216D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8F18-27CA-42CE-966E-CCDF672F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7ED0-ED42-474D-84E7-3C640A8216D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8F18-27CA-42CE-966E-CCDF672F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0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7ED0-ED42-474D-84E7-3C640A8216D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8F18-27CA-42CE-966E-CCDF672F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7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7ED0-ED42-474D-84E7-3C640A8216D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8F18-27CA-42CE-966E-CCDF672F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8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7ED0-ED42-474D-84E7-3C640A8216D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F8F18-27CA-42CE-966E-CCDF672F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3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D7ED0-ED42-474D-84E7-3C640A8216D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F8F18-27CA-42CE-966E-CCDF672F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ncbi.nlm.nih.gov/pubmed/10453920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ncbi.nlm.nih.gov/pubmed/19117572" TargetMode="External"/><Relationship Id="rId4" Type="http://schemas.openxmlformats.org/officeDocument/2006/relationships/hyperlink" Target="https://www.ncbi.nlm.nih.gov/pubmed/395986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911757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911757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59696" y="-67224"/>
            <a:ext cx="4813678" cy="313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1631504" y="2636912"/>
            <a:ext cx="864096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YÜZMEDE KİNEMATİK PARAMETRELER </a:t>
            </a: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VE </a:t>
            </a: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PERFORMANSLA İLİŞKİSİ</a:t>
            </a:r>
            <a:b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Dr. Burcu ERTAŞ DÖLEK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6100311"/>
            <a:ext cx="792088" cy="73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00311"/>
            <a:ext cx="899592" cy="75673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2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412584" y="366135"/>
            <a:ext cx="6347713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KULAÇ </a:t>
            </a:r>
            <a:r>
              <a:rPr lang="tr-TR" dirty="0"/>
              <a:t>UZUNLUĞU(</a:t>
            </a:r>
            <a:r>
              <a:rPr lang="tr-TR" dirty="0" err="1"/>
              <a:t>Stroke</a:t>
            </a:r>
            <a:r>
              <a:rPr lang="tr-TR" dirty="0"/>
              <a:t> </a:t>
            </a:r>
            <a:r>
              <a:rPr lang="tr-TR" dirty="0" err="1"/>
              <a:t>Length</a:t>
            </a:r>
            <a:r>
              <a:rPr lang="tr-TR" dirty="0"/>
              <a:t>)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775520" y="1772816"/>
            <a:ext cx="7920880" cy="3024336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Yapılan araştırmalarda,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yüzmede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aerobik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antrenmanlarında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kulaç uzunluğunun sabit olduğu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gözlenmektedir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Keskinen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 ve Komi, 1993; 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Wakayoshi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 ve ark., 1996; 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Barbosa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 ve ark., 2005).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Maksimum aerobik ve anaerobik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yüzme antrenmanlarında artan yüzme hızı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ve lokal yorgunluğa bağlı olarak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kulaç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uzunluğunun azaldığı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 gözlenmektedir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Keskinen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 ve Komi, 1993; 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Wakayoshi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 ve ark., 1996; 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Barbosa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 ve ark., 2005).  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11216" y="12015782"/>
            <a:ext cx="3705138" cy="5131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tr-TR" sz="1000" kern="0" dirty="0">
                <a:latin typeface="Calibri" panose="020F0502020204030204" pitchFamily="34" charset="0"/>
              </a:rPr>
              <a:t>.</a:t>
            </a: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9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0" y="6315394"/>
            <a:ext cx="531592" cy="54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59247" y="5843793"/>
            <a:ext cx="7682582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Barbosa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Keskinen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KL,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Fernandes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RJ,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Colac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̧o P,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Carmo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Vilas-Boas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JP (2005)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energetic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determinants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velocity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butterfly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Sports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26:841–846.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Keskinen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KL, Komi PV (1993)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crawl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Biomech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9:219–226.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Wakayoshi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D’Acquisito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Cappert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JM,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Troup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JP (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1996),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metabolic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crawl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Troup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JP,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Hollander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Strasse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Trappe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SW,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Cappaert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JM,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Trappe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(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chanics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VII. E &amp; FN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London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152–158.</a:t>
            </a:r>
            <a:endParaRPr lang="tr-TR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Resi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315395"/>
            <a:ext cx="611560" cy="53412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4871865" y="6637876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760296" y="6492876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10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567609" y="116632"/>
            <a:ext cx="6347713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KULAÇ </a:t>
            </a:r>
            <a:r>
              <a:rPr lang="tr-TR" dirty="0"/>
              <a:t>UZUNLUĞU(</a:t>
            </a:r>
            <a:r>
              <a:rPr lang="tr-TR" dirty="0" err="1"/>
              <a:t>Stroke</a:t>
            </a:r>
            <a:r>
              <a:rPr lang="tr-TR" dirty="0"/>
              <a:t> </a:t>
            </a:r>
            <a:r>
              <a:rPr lang="tr-TR" dirty="0" err="1"/>
              <a:t>Length</a:t>
            </a:r>
            <a:r>
              <a:rPr lang="tr-TR" dirty="0"/>
              <a:t>)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784448" y="1178535"/>
            <a:ext cx="8712968" cy="146513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11 yaşından itibaren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maksimum yüzme hızının artması (</a:t>
            </a:r>
            <a:r>
              <a:rPr lang="tr-TR" sz="2400" dirty="0" err="1">
                <a:solidFill>
                  <a:srgbClr val="002060"/>
                </a:solidFill>
                <a:latin typeface="Calibri" pitchFamily="34" charset="0"/>
              </a:rPr>
              <a:t>vmax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),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kulaç uzunluğunun artması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ile ilişkilendirilirken,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kulaç oranıyla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bu ilişki bulunmamaktadır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Ahlemann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, 1981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; 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Pelayo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ve ark.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1997; 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Kjendlie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ve ark.,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2003). </a:t>
            </a:r>
            <a:endParaRPr lang="tr-TR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11216" y="12015782"/>
            <a:ext cx="3705138" cy="5131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tr-TR" sz="1000" kern="0" dirty="0">
                <a:latin typeface="Calibri" panose="020F0502020204030204" pitchFamily="34" charset="0"/>
              </a:rPr>
              <a:t>.</a:t>
            </a: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9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0" y="6281936"/>
            <a:ext cx="4595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59336" y="5683308"/>
            <a:ext cx="7682582" cy="877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Ahlemann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 (1981) Zum Entwicklungsverlauf von 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Schwimm-geschwindigkeit 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Zugfrequenz und Zyklusweg beim Sprint </a:t>
            </a:r>
            <a:r>
              <a:rPr lang="de-DE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ueber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 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Dauer von 10 s bei </a:t>
            </a:r>
            <a:r>
              <a:rPr lang="de-DE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Schuelern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 Alter von 9 bis 14 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Jahren.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Wiss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de-DE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Dtsch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Hochsch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Korperkult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Leipz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22:65–72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Kjendlie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Stallman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RK,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Stray-Gundersen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(2003)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swimmers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Chatard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JC (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Biomechanics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IX.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́ de Saint-E ́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tienne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Saint-E ́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tienne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France,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139–143.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Pelayo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Sidney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Berthoin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Lavoie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JM (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1997),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skilled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pupils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anthropometric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 Sports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Fitness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37:187–193.</a:t>
            </a:r>
            <a:endParaRPr lang="tr-TR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Resi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940" y="6272438"/>
            <a:ext cx="540060" cy="57606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5059006" y="6619385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96585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11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098" name="Picture 2" descr="kÄ±ds swimming stroke rate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3525">
            <a:off x="1856241" y="3044056"/>
            <a:ext cx="3611443" cy="2053849"/>
          </a:xfrm>
          <a:prstGeom prst="round2DiagRect">
            <a:avLst>
              <a:gd name="adj1" fmla="val 16667"/>
              <a:gd name="adj2" fmla="val 1184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Ä±ds swimming stroke rate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045">
            <a:off x="6491746" y="2950159"/>
            <a:ext cx="3765677" cy="2142939"/>
          </a:xfrm>
          <a:prstGeom prst="round2DiagRect">
            <a:avLst>
              <a:gd name="adj1" fmla="val 16667"/>
              <a:gd name="adj2" fmla="val 427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454029" y="2704"/>
            <a:ext cx="8712968" cy="507481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Cinsiyet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 farklılıklarına bakıldığında, </a:t>
            </a:r>
            <a:endParaRPr lang="tr-TR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E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rkeklerin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kadınlardan daha büyük bir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kulaç uzunluğu ve yüzme hızına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sahip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oldukları görülmektedir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Pai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ve ark.,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1984). </a:t>
            </a:r>
            <a:endParaRPr lang="tr-TR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Kadın yüzücüler belirli bir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hızda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erkeklere göre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daha az enerji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tüketmekte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Onodera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ve ark., 1999)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ve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düşük kulaç uzunluğuna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(Kennedy ve ark., 1990; 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Chengalur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ve Brown, 1992)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sahip oldukları görülmektedir .</a:t>
            </a:r>
            <a:endParaRPr lang="tr-TR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11216" y="12015782"/>
            <a:ext cx="3705138" cy="5131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tr-TR" sz="1000" kern="0" dirty="0">
                <a:latin typeface="Calibri" panose="020F0502020204030204" pitchFamily="34" charset="0"/>
              </a:rPr>
              <a:t>.</a:t>
            </a: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9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60" y="6236508"/>
            <a:ext cx="531592" cy="6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96220" y="5833558"/>
            <a:ext cx="7682582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Y, Hay J, Wilson BD (1984)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elite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swimmers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 Sports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2:225–239.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Chengalur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S, Brown P (1992) An analysis of male and female </a:t>
            </a:r>
            <a:r>
              <a:rPr lang="en-US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olympic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swimmers 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200 m events. Can J Sport </a:t>
            </a:r>
            <a:r>
              <a:rPr lang="en-US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17:104–109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Kennedy P, Brown P, </a:t>
            </a:r>
            <a:r>
              <a:rPr lang="en-US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Chengalur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S, Nelson R (1990) Analysis of 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 </a:t>
            </a:r>
            <a:r>
              <a:rPr lang="en-US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olympic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swimmers in the 100 meter events. </a:t>
            </a:r>
            <a:r>
              <a:rPr lang="en-US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Sports </a:t>
            </a:r>
            <a:r>
              <a:rPr lang="en-US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Biomech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6:187–197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Onodera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Miyachi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Yano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Yano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Hoshijnma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Y, Harada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(1999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buoyancy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body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Keskinen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KL, Komi PV,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Hollander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 (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Biomechanics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VIII.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Gummerus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Printing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Jyvaskyla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355–358.</a:t>
            </a:r>
            <a:endParaRPr lang="tr-TR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Resi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965" y="6258820"/>
            <a:ext cx="540060" cy="57686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4871865" y="6627168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84300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12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209" y="2540113"/>
            <a:ext cx="8544658" cy="32385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061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940654" y="5834784"/>
            <a:ext cx="8356911" cy="741836"/>
          </a:xfrm>
        </p:spPr>
        <p:txBody>
          <a:bodyPr>
            <a:noAutofit/>
          </a:bodyPr>
          <a:lstStyle/>
          <a:p>
            <a:r>
              <a:rPr lang="tr-TR" sz="900" dirty="0" err="1">
                <a:solidFill>
                  <a:srgbClr val="002060"/>
                </a:solidFill>
                <a:latin typeface="+mn-lt"/>
              </a:rPr>
              <a:t>Deschodt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VJ,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Arsac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LM,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Rouard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AH.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Relative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contribution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of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arms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and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legs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in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humans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to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propulsion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in 25 m sprint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front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crawl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swimming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. 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Eur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J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Appl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Physiol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. 1999;80(1):192–199. [</a:t>
            </a:r>
            <a:r>
              <a:rPr lang="tr-TR" sz="900" dirty="0" err="1">
                <a:solidFill>
                  <a:srgbClr val="002060"/>
                </a:solidFill>
                <a:latin typeface="+mn-lt"/>
                <a:hlinkClick r:id="rId3"/>
              </a:rPr>
              <a:t>PubMed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].</a:t>
            </a:r>
            <a:br>
              <a:rPr lang="tr-TR" sz="900" dirty="0">
                <a:solidFill>
                  <a:srgbClr val="002060"/>
                </a:solidFill>
                <a:latin typeface="+mn-lt"/>
              </a:rPr>
            </a:br>
            <a:r>
              <a:rPr lang="en-US" sz="900" dirty="0" err="1">
                <a:solidFill>
                  <a:srgbClr val="002060"/>
                </a:solidFill>
                <a:latin typeface="+mn-lt"/>
              </a:rPr>
              <a:t>Grimston</a:t>
            </a:r>
            <a:r>
              <a:rPr lang="en-US" sz="900" dirty="0">
                <a:solidFill>
                  <a:srgbClr val="002060"/>
                </a:solidFill>
                <a:latin typeface="+mn-lt"/>
              </a:rPr>
              <a:t> SK, Hay JG. Relationships among anthropometric and stroking characteristics of college swimmers. Med </a:t>
            </a:r>
            <a:r>
              <a:rPr lang="en-US" sz="900" dirty="0" err="1">
                <a:solidFill>
                  <a:srgbClr val="002060"/>
                </a:solidFill>
                <a:latin typeface="+mn-lt"/>
              </a:rPr>
              <a:t>Sci</a:t>
            </a:r>
            <a:r>
              <a:rPr lang="en-US" sz="900" dirty="0">
                <a:solidFill>
                  <a:srgbClr val="002060"/>
                </a:solidFill>
                <a:latin typeface="+mn-lt"/>
              </a:rPr>
              <a:t> Sports </a:t>
            </a:r>
            <a:r>
              <a:rPr lang="en-US" sz="900" dirty="0" err="1">
                <a:solidFill>
                  <a:srgbClr val="002060"/>
                </a:solidFill>
                <a:latin typeface="+mn-lt"/>
              </a:rPr>
              <a:t>Exerc</a:t>
            </a:r>
            <a:r>
              <a:rPr lang="en-US" sz="900" dirty="0">
                <a:solidFill>
                  <a:srgbClr val="002060"/>
                </a:solidFill>
                <a:latin typeface="+mn-lt"/>
              </a:rPr>
              <a:t>. 1986;18(1):60–68. [</a:t>
            </a:r>
            <a:r>
              <a:rPr lang="en-US" sz="900" dirty="0">
                <a:solidFill>
                  <a:srgbClr val="002060"/>
                </a:solidFill>
                <a:latin typeface="+mn-lt"/>
                <a:hlinkClick r:id="rId4"/>
              </a:rPr>
              <a:t>PubMed</a:t>
            </a:r>
            <a:r>
              <a:rPr lang="en-US" sz="900" dirty="0">
                <a:solidFill>
                  <a:srgbClr val="002060"/>
                </a:solidFill>
                <a:latin typeface="+mn-lt"/>
              </a:rPr>
              <a:t>]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.</a:t>
            </a:r>
            <a:r>
              <a:rPr lang="tr-TR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tr-TR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</a:br>
            <a:r>
              <a:rPr lang="tr-TR" sz="900" dirty="0" err="1">
                <a:solidFill>
                  <a:srgbClr val="002060"/>
                </a:solidFill>
                <a:latin typeface="+mn-lt"/>
              </a:rPr>
              <a:t>Sanders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Ross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Psycharakis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Stelios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. Rolling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rhythms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in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front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crawl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swimming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with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six-beat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kick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. 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Journal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of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Biomechanics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. 2008;42(3):273–279. [</a:t>
            </a:r>
            <a:r>
              <a:rPr lang="tr-TR" sz="900" dirty="0" err="1">
                <a:solidFill>
                  <a:srgbClr val="002060"/>
                </a:solidFill>
                <a:latin typeface="+mn-lt"/>
                <a:hlinkClick r:id="rId5"/>
              </a:rPr>
              <a:t>PubMed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].</a:t>
            </a:r>
            <a:endParaRPr lang="tr-TR" sz="9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554656" y="332657"/>
            <a:ext cx="8568952" cy="453510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Serbest yüzme tekniğinde ayak vuruşu miktarı  kulaç uzunluğunu arttırarak suda ileri hareket verimliğine katkıda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bulunmaktadır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Grimston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ve Hay, 1986; 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Deschodt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 ve ark.,1999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).</a:t>
            </a: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Serbest tekniğinde, her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kolda daha fazla mesafe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kat edebilmenin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karakteristik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özelliği: </a:t>
            </a:r>
          </a:p>
          <a:p>
            <a:pPr marL="457200" lvl="1" indent="0" algn="just">
              <a:buNone/>
            </a:pPr>
            <a:r>
              <a:rPr lang="tr-TR" sz="2000" dirty="0">
                <a:solidFill>
                  <a:srgbClr val="002060"/>
                </a:solidFill>
                <a:latin typeface="Calibri" pitchFamily="34" charset="0"/>
              </a:rPr>
              <a:t>Altı </a:t>
            </a:r>
            <a:r>
              <a:rPr lang="tr-TR" sz="2000" dirty="0">
                <a:solidFill>
                  <a:srgbClr val="002060"/>
                </a:solidFill>
                <a:latin typeface="Calibri" pitchFamily="34" charset="0"/>
              </a:rPr>
              <a:t>ayak vuruşu ve vücudun </a:t>
            </a:r>
            <a:r>
              <a:rPr lang="tr-TR" sz="2000" dirty="0">
                <a:solidFill>
                  <a:srgbClr val="002060"/>
                </a:solidFill>
                <a:latin typeface="Calibri" pitchFamily="34" charset="0"/>
              </a:rPr>
              <a:t>kayma hareketi</a:t>
            </a:r>
            <a:r>
              <a:rPr lang="tr-T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700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sz="1700" dirty="0" err="1">
                <a:solidFill>
                  <a:srgbClr val="002060"/>
                </a:solidFill>
                <a:latin typeface="Calibri" pitchFamily="34" charset="0"/>
              </a:rPr>
              <a:t>Sanders</a:t>
            </a:r>
            <a:r>
              <a:rPr lang="tr-TR" sz="1700" dirty="0">
                <a:solidFill>
                  <a:srgbClr val="002060"/>
                </a:solidFill>
                <a:latin typeface="Calibri" pitchFamily="34" charset="0"/>
              </a:rPr>
              <a:t> ve </a:t>
            </a:r>
            <a:r>
              <a:rPr lang="tr-TR" sz="1700" dirty="0" err="1">
                <a:solidFill>
                  <a:srgbClr val="002060"/>
                </a:solidFill>
                <a:latin typeface="Calibri" pitchFamily="34" charset="0"/>
              </a:rPr>
              <a:t>Psychakaris</a:t>
            </a:r>
            <a:r>
              <a:rPr lang="tr-TR" sz="1700" dirty="0">
                <a:solidFill>
                  <a:srgbClr val="002060"/>
                </a:solidFill>
                <a:latin typeface="Calibri" pitchFamily="34" charset="0"/>
              </a:rPr>
              <a:t>, 2008).</a:t>
            </a:r>
            <a:r>
              <a:rPr lang="tr-T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tr-TR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33152" y="6135820"/>
            <a:ext cx="5472608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200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43" y="6373156"/>
            <a:ext cx="422311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565" y="6381328"/>
            <a:ext cx="370435" cy="4685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Dikdörtgen 10"/>
          <p:cNvSpPr/>
          <p:nvPr/>
        </p:nvSpPr>
        <p:spPr>
          <a:xfrm>
            <a:off x="5087889" y="6618997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84705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13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7728" y="2870631"/>
            <a:ext cx="5040560" cy="26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940654" y="6123120"/>
            <a:ext cx="8356911" cy="488373"/>
          </a:xfrm>
        </p:spPr>
        <p:txBody>
          <a:bodyPr>
            <a:noAutofit/>
          </a:bodyPr>
          <a:lstStyle/>
          <a:p>
            <a:r>
              <a:rPr lang="en-US" sz="900" b="1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Chollet</a:t>
            </a:r>
            <a:r>
              <a:rPr lang="en-US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, D., </a:t>
            </a:r>
            <a:r>
              <a:rPr lang="en-US" sz="900" b="1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Chalies</a:t>
            </a:r>
            <a:r>
              <a:rPr lang="en-US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, S. and </a:t>
            </a:r>
            <a:r>
              <a:rPr lang="en-US" sz="900" b="1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Chatard</a:t>
            </a:r>
            <a:r>
              <a:rPr lang="en-US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, J.C. (2000) A new index of </a:t>
            </a:r>
            <a:r>
              <a:rPr lang="en-US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coordination </a:t>
            </a:r>
            <a:r>
              <a:rPr lang="en-US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for the crawl: Description </a:t>
            </a:r>
            <a:r>
              <a:rPr lang="en-US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and</a:t>
            </a:r>
            <a:r>
              <a:rPr lang="tr-TR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usefulness</a:t>
            </a:r>
            <a:r>
              <a:rPr lang="en-US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. </a:t>
            </a:r>
            <a:r>
              <a:rPr lang="en-US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International</a:t>
            </a:r>
            <a:r>
              <a:rPr lang="tr-TR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Journal </a:t>
            </a:r>
            <a:r>
              <a:rPr lang="en-US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of Sports Medicine 21, 54-59</a:t>
            </a:r>
            <a:r>
              <a:rPr lang="en-US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.</a:t>
            </a:r>
            <a:r>
              <a:rPr lang="tr-TR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tr-TR" sz="9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</a:br>
            <a:r>
              <a:rPr lang="tr-TR" sz="900" dirty="0" err="1">
                <a:solidFill>
                  <a:srgbClr val="002060"/>
                </a:solidFill>
                <a:latin typeface="+mn-lt"/>
              </a:rPr>
              <a:t>Sanders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Ross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Psycharakis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Stelios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. Rolling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rhythms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in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front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crawl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swimming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with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six-beat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kick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. 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Journal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of </a:t>
            </a:r>
            <a:r>
              <a:rPr lang="tr-TR" sz="900" dirty="0" err="1">
                <a:solidFill>
                  <a:srgbClr val="002060"/>
                </a:solidFill>
                <a:latin typeface="+mn-lt"/>
              </a:rPr>
              <a:t>Biomechanics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. 2008;42(3):273–279. [</a:t>
            </a:r>
            <a:r>
              <a:rPr lang="tr-TR" sz="900" dirty="0" err="1">
                <a:solidFill>
                  <a:srgbClr val="002060"/>
                </a:solidFill>
                <a:latin typeface="+mn-lt"/>
                <a:hlinkClick r:id="rId3"/>
              </a:rPr>
              <a:t>PubMed</a:t>
            </a:r>
            <a:r>
              <a:rPr lang="tr-TR" sz="900" dirty="0">
                <a:solidFill>
                  <a:srgbClr val="002060"/>
                </a:solidFill>
                <a:latin typeface="+mn-lt"/>
              </a:rPr>
              <a:t>].</a:t>
            </a:r>
            <a:endParaRPr lang="tr-TR" sz="9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554656" y="332657"/>
            <a:ext cx="8568952" cy="453510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Serbest yüzme performansında altı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ayak vuruşu, yüzücünün  bir kol döngüsünün tüm aşamaları boyunca rotasyon ve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kayma hareketlerini yaparken vücudun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sabit kalmasını sağlar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Chollet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, 2000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). </a:t>
            </a:r>
            <a:endParaRPr lang="tr-TR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Yüzücülerin su yüzeyinde kayması kulaç giriş aşaması için öne doğru ulaşma kabiliyetini arttırdığı gözlenmektedir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Sanders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ve 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Psychakaris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, 2008).  </a:t>
            </a:r>
          </a:p>
          <a:p>
            <a:pPr marL="0" indent="0" algn="just">
              <a:buNone/>
            </a:pPr>
            <a:endParaRPr lang="tr-TR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33152" y="6135820"/>
            <a:ext cx="5472608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200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43" y="6373156"/>
            <a:ext cx="422311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565" y="6381328"/>
            <a:ext cx="370435" cy="4685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Dikdörtgen 10"/>
          <p:cNvSpPr/>
          <p:nvPr/>
        </p:nvSpPr>
        <p:spPr>
          <a:xfrm>
            <a:off x="5087889" y="6618997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84705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14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152" y="2854494"/>
            <a:ext cx="6043168" cy="29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2064135" y="6258692"/>
            <a:ext cx="8063804" cy="512128"/>
          </a:xfrm>
        </p:spPr>
        <p:txBody>
          <a:bodyPr>
            <a:noAutofit/>
          </a:bodyPr>
          <a:lstStyle/>
          <a:p>
            <a:r>
              <a:rPr lang="tr-TR" sz="900" dirty="0" err="1">
                <a:solidFill>
                  <a:srgbClr val="002060"/>
                </a:solidFill>
              </a:rPr>
              <a:t>Sanders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Ross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Psycharakis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Stelios</a:t>
            </a:r>
            <a:r>
              <a:rPr lang="tr-TR" sz="900" dirty="0">
                <a:solidFill>
                  <a:srgbClr val="002060"/>
                </a:solidFill>
              </a:rPr>
              <a:t>. Rolling </a:t>
            </a:r>
            <a:r>
              <a:rPr lang="tr-TR" sz="900" dirty="0" err="1">
                <a:solidFill>
                  <a:srgbClr val="002060"/>
                </a:solidFill>
              </a:rPr>
              <a:t>rhythms</a:t>
            </a:r>
            <a:r>
              <a:rPr lang="tr-TR" sz="900" dirty="0">
                <a:solidFill>
                  <a:srgbClr val="002060"/>
                </a:solidFill>
              </a:rPr>
              <a:t> in </a:t>
            </a:r>
            <a:r>
              <a:rPr lang="tr-TR" sz="900" dirty="0" err="1">
                <a:solidFill>
                  <a:srgbClr val="002060"/>
                </a:solidFill>
              </a:rPr>
              <a:t>front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crawl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swimming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with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six-beat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kick</a:t>
            </a:r>
            <a:r>
              <a:rPr lang="tr-TR" sz="900" dirty="0">
                <a:solidFill>
                  <a:srgbClr val="002060"/>
                </a:solidFill>
              </a:rPr>
              <a:t>. </a:t>
            </a:r>
            <a:r>
              <a:rPr lang="tr-TR" sz="900" dirty="0" err="1">
                <a:solidFill>
                  <a:srgbClr val="002060"/>
                </a:solidFill>
              </a:rPr>
              <a:t>Journal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of </a:t>
            </a:r>
            <a:r>
              <a:rPr lang="tr-TR" sz="900" dirty="0" err="1">
                <a:solidFill>
                  <a:srgbClr val="002060"/>
                </a:solidFill>
              </a:rPr>
              <a:t>Biomechanics</a:t>
            </a:r>
            <a:r>
              <a:rPr lang="tr-TR" sz="900" dirty="0">
                <a:solidFill>
                  <a:srgbClr val="002060"/>
                </a:solidFill>
              </a:rPr>
              <a:t>. 2008;42(3):273–279. [</a:t>
            </a:r>
            <a:r>
              <a:rPr lang="tr-TR" sz="900" dirty="0" err="1">
                <a:solidFill>
                  <a:srgbClr val="002060"/>
                </a:solidFill>
                <a:hlinkClick r:id="rId3"/>
              </a:rPr>
              <a:t>PubMed</a:t>
            </a:r>
            <a:r>
              <a:rPr lang="tr-TR" sz="900" dirty="0">
                <a:solidFill>
                  <a:srgbClr val="002060"/>
                </a:solidFill>
              </a:rPr>
              <a:t>].</a:t>
            </a:r>
            <a:br>
              <a:rPr lang="tr-TR" sz="900" dirty="0">
                <a:solidFill>
                  <a:srgbClr val="002060"/>
                </a:solidFill>
              </a:rPr>
            </a:br>
            <a:r>
              <a:rPr lang="en-US" sz="900" dirty="0">
                <a:solidFill>
                  <a:srgbClr val="002060"/>
                </a:solidFill>
              </a:rPr>
              <a:t>Craig A.B., </a:t>
            </a:r>
            <a:r>
              <a:rPr lang="en-US" sz="900" dirty="0" err="1">
                <a:solidFill>
                  <a:srgbClr val="002060"/>
                </a:solidFill>
              </a:rPr>
              <a:t>Pendergast</a:t>
            </a:r>
            <a:r>
              <a:rPr lang="en-US" sz="900" dirty="0">
                <a:solidFill>
                  <a:srgbClr val="002060"/>
                </a:solidFill>
              </a:rPr>
              <a:t> D.R. (1979) Relationships </a:t>
            </a:r>
            <a:r>
              <a:rPr lang="en-US" sz="900" dirty="0">
                <a:solidFill>
                  <a:srgbClr val="002060"/>
                </a:solidFill>
              </a:rPr>
              <a:t>of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</a:rPr>
              <a:t>stroke </a:t>
            </a:r>
            <a:r>
              <a:rPr lang="en-US" sz="900" dirty="0">
                <a:solidFill>
                  <a:srgbClr val="002060"/>
                </a:solidFill>
              </a:rPr>
              <a:t>rate, distance per stroke, and velocity </a:t>
            </a:r>
            <a:r>
              <a:rPr lang="en-US" sz="900" dirty="0">
                <a:solidFill>
                  <a:srgbClr val="002060"/>
                </a:solidFill>
              </a:rPr>
              <a:t>in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</a:rPr>
              <a:t>competitive </a:t>
            </a:r>
            <a:r>
              <a:rPr lang="en-US" sz="900" dirty="0">
                <a:solidFill>
                  <a:srgbClr val="002060"/>
                </a:solidFill>
              </a:rPr>
              <a:t>swimming. Med </a:t>
            </a:r>
            <a:r>
              <a:rPr lang="en-US" sz="900" dirty="0" err="1">
                <a:solidFill>
                  <a:srgbClr val="002060"/>
                </a:solidFill>
              </a:rPr>
              <a:t>Sci</a:t>
            </a:r>
            <a:r>
              <a:rPr lang="en-US" sz="900" dirty="0">
                <a:solidFill>
                  <a:srgbClr val="002060"/>
                </a:solidFill>
              </a:rPr>
              <a:t> Sports, 11(3) </a:t>
            </a:r>
            <a:r>
              <a:rPr lang="en-US" sz="900" dirty="0">
                <a:solidFill>
                  <a:srgbClr val="002060"/>
                </a:solidFill>
              </a:rPr>
              <a:t>278–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</a:rPr>
              <a:t>283</a:t>
            </a:r>
            <a:r>
              <a:rPr lang="en-US" sz="900" dirty="0">
                <a:solidFill>
                  <a:srgbClr val="002060"/>
                </a:solidFill>
              </a:rPr>
              <a:t>.</a:t>
            </a:r>
            <a:endParaRPr lang="tr-TR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631504" y="3595506"/>
            <a:ext cx="8568952" cy="20815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Rotasyon  ve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kayma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hareketi kulaç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uzunluğunu etkilemektedir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Sanders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ve 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Psycharakis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2008). </a:t>
            </a:r>
            <a:endParaRPr lang="tr-TR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tr-TR" sz="2400" dirty="0" err="1">
                <a:solidFill>
                  <a:srgbClr val="002060"/>
                </a:solidFill>
                <a:latin typeface="Calibri" pitchFamily="34" charset="0"/>
              </a:rPr>
              <a:t>Craig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 ve </a:t>
            </a:r>
            <a:r>
              <a:rPr lang="tr-TR" sz="2400" dirty="0" err="1">
                <a:solidFill>
                  <a:srgbClr val="002060"/>
                </a:solidFill>
                <a:latin typeface="Calibri" pitchFamily="34" charset="0"/>
              </a:rPr>
              <a:t>Pendergast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(1979)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 yaptığı çalışmada,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yüzmede verim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ve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hızını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en üst düzeye çıkarma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yeteneği, kulaç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parametrelerinden 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kulaç uzunluğu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ile ilgilidir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tr-TR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33152" y="6135820"/>
            <a:ext cx="5472608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200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5" y="6353944"/>
            <a:ext cx="54006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940" y="6353944"/>
            <a:ext cx="540060" cy="45943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Dikdörtgen 10"/>
          <p:cNvSpPr/>
          <p:nvPr/>
        </p:nvSpPr>
        <p:spPr>
          <a:xfrm>
            <a:off x="4943873" y="6605972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92876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15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0138" y="294477"/>
            <a:ext cx="7344816" cy="312738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41915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39617" y="116632"/>
            <a:ext cx="6347713" cy="731168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latin typeface="+mn-lt"/>
              </a:rPr>
              <a:t>KİNETİK ve KİNEMATİK</a:t>
            </a:r>
            <a:endParaRPr lang="tr-TR" sz="32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03512" y="882609"/>
            <a:ext cx="4605808" cy="338437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Farklı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hızlarda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hareket eden objelerin mekaniğini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inceleyen dinamik;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kinetik ve kinematik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olmak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üzere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ikiye ayrılır.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Kinetik;</a:t>
            </a:r>
          </a:p>
          <a:p>
            <a:pPr marL="457200" lvl="1" indent="0">
              <a:buNone/>
            </a:pPr>
            <a:r>
              <a:rPr lang="tr-TR" sz="2200" dirty="0">
                <a:solidFill>
                  <a:srgbClr val="002060"/>
                </a:solidFill>
                <a:latin typeface="Calibri" pitchFamily="34" charset="0"/>
              </a:rPr>
              <a:t>	Kütle </a:t>
            </a:r>
            <a:r>
              <a:rPr lang="tr-TR" sz="2200" dirty="0">
                <a:solidFill>
                  <a:srgbClr val="002060"/>
                </a:solidFill>
                <a:latin typeface="Calibri" pitchFamily="34" charset="0"/>
              </a:rPr>
              <a:t>(m) ve kuvvet (F) ölçümleri yapılarak hareketi oluşturan </a:t>
            </a:r>
            <a:r>
              <a:rPr lang="tr-TR" sz="2200" dirty="0">
                <a:solidFill>
                  <a:srgbClr val="002060"/>
                </a:solidFill>
                <a:latin typeface="Calibri" pitchFamily="34" charset="0"/>
              </a:rPr>
              <a:t>kuvvetlerin miktarını </a:t>
            </a:r>
            <a:r>
              <a:rPr lang="tr-TR" sz="2200" dirty="0">
                <a:solidFill>
                  <a:srgbClr val="002060"/>
                </a:solidFill>
                <a:latin typeface="Calibri" pitchFamily="34" charset="0"/>
              </a:rPr>
              <a:t>hesaplamaktadır. </a:t>
            </a:r>
          </a:p>
          <a:p>
            <a:pPr marL="457200" lvl="1" indent="0" algn="just">
              <a:buNone/>
            </a:pPr>
            <a:r>
              <a:rPr lang="tr-TR" sz="2200" dirty="0">
                <a:solidFill>
                  <a:srgbClr val="FF0000"/>
                </a:solidFill>
                <a:latin typeface="Calibri" pitchFamily="34" charset="0"/>
              </a:rPr>
              <a:t>	Kinetiğe </a:t>
            </a:r>
            <a:r>
              <a:rPr lang="tr-TR" sz="2200" dirty="0">
                <a:solidFill>
                  <a:srgbClr val="FF0000"/>
                </a:solidFill>
                <a:latin typeface="Calibri" pitchFamily="34" charset="0"/>
              </a:rPr>
              <a:t>etki eden konular: </a:t>
            </a:r>
            <a:r>
              <a:rPr lang="tr-TR" sz="2200" dirty="0">
                <a:solidFill>
                  <a:srgbClr val="002060"/>
                </a:solidFill>
                <a:latin typeface="Calibri" pitchFamily="34" charset="0"/>
              </a:rPr>
              <a:t>Objeye etki eden, </a:t>
            </a:r>
            <a:r>
              <a:rPr lang="tr-TR" sz="2200" dirty="0">
                <a:solidFill>
                  <a:srgbClr val="FF0000"/>
                </a:solidFill>
                <a:latin typeface="Calibri" pitchFamily="34" charset="0"/>
              </a:rPr>
              <a:t>kasların</a:t>
            </a:r>
            <a:r>
              <a:rPr lang="tr-TR" sz="2200" dirty="0">
                <a:solidFill>
                  <a:srgbClr val="002060"/>
                </a:solidFill>
                <a:latin typeface="Calibri" pitchFamily="34" charset="0"/>
              </a:rPr>
              <a:t> açığa çıkardığı, vücuda etki eden </a:t>
            </a:r>
            <a:r>
              <a:rPr lang="tr-TR" sz="2200" dirty="0">
                <a:solidFill>
                  <a:srgbClr val="FF0000"/>
                </a:solidFill>
                <a:latin typeface="Calibri" pitchFamily="34" charset="0"/>
              </a:rPr>
              <a:t>yerçekimi</a:t>
            </a:r>
            <a:r>
              <a:rPr lang="tr-TR" sz="2200" dirty="0">
                <a:solidFill>
                  <a:srgbClr val="002060"/>
                </a:solidFill>
                <a:latin typeface="Calibri" pitchFamily="34" charset="0"/>
              </a:rPr>
              <a:t> ve </a:t>
            </a:r>
            <a:r>
              <a:rPr lang="tr-TR" sz="2200" dirty="0">
                <a:solidFill>
                  <a:srgbClr val="FF0000"/>
                </a:solidFill>
                <a:latin typeface="Calibri" pitchFamily="34" charset="0"/>
              </a:rPr>
              <a:t>yer reaksiyon </a:t>
            </a:r>
            <a:r>
              <a:rPr lang="tr-TR" sz="2200" dirty="0">
                <a:solidFill>
                  <a:srgbClr val="002060"/>
                </a:solidFill>
                <a:latin typeface="Calibri" pitchFamily="34" charset="0"/>
              </a:rPr>
              <a:t>kuvveti </a:t>
            </a:r>
            <a:r>
              <a:rPr lang="tr-TR" sz="2200" dirty="0" err="1">
                <a:solidFill>
                  <a:srgbClr val="002060"/>
                </a:solidFill>
                <a:latin typeface="Calibri" pitchFamily="34" charset="0"/>
              </a:rPr>
              <a:t>v.b</a:t>
            </a:r>
            <a:r>
              <a:rPr lang="tr-TR" sz="2200" dirty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tr-TR" sz="1800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sz="1800" dirty="0">
                <a:solidFill>
                  <a:srgbClr val="002060"/>
                </a:solidFill>
                <a:latin typeface="Calibri" pitchFamily="34" charset="0"/>
              </a:rPr>
              <a:t>İnal, 2004</a:t>
            </a:r>
            <a:r>
              <a:rPr lang="tr-TR" sz="1800" dirty="0">
                <a:solidFill>
                  <a:srgbClr val="002060"/>
                </a:solidFill>
                <a:latin typeface="Calibri" pitchFamily="34" charset="0"/>
              </a:rPr>
              <a:t>).</a:t>
            </a:r>
            <a:endParaRPr lang="tr-TR" sz="18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53861"/>
            <a:ext cx="648072" cy="6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444" y="6299939"/>
            <a:ext cx="575556" cy="5595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2304649" y="6488668"/>
            <a:ext cx="668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002060"/>
                </a:solidFill>
              </a:rPr>
              <a:t>İnal HS. Spor Biyomekaniği Temel Prensipler, Nobel Yayın Dağıtım, 1. Baskı, İstanbul,2004;4-6</a:t>
            </a:r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</a:t>
            </a:r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Üniversitesi Spor Bilimleri Fakültesi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832304" y="6494381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</a:rPr>
              <a:t>2</a:t>
            </a:fld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r="9409"/>
          <a:stretch/>
        </p:blipFill>
        <p:spPr bwMode="auto">
          <a:xfrm>
            <a:off x="6441362" y="2013200"/>
            <a:ext cx="3938861" cy="292157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7498" y="3617340"/>
            <a:ext cx="8352928" cy="223224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Kinematik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, objelerin hareketlerini;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0000"/>
                </a:solidFill>
                <a:latin typeface="Calibri" pitchFamily="34" charset="0"/>
              </a:rPr>
              <a:t>Kat edilen yol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0000"/>
                </a:solidFill>
                <a:latin typeface="Calibri" pitchFamily="34" charset="0"/>
              </a:rPr>
              <a:t>Geçen süre, ivme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ve</a:t>
            </a:r>
            <a:r>
              <a:rPr lang="tr-TR" dirty="0">
                <a:solidFill>
                  <a:srgbClr val="FF0000"/>
                </a:solidFill>
                <a:latin typeface="Calibri" pitchFamily="34" charset="0"/>
              </a:rPr>
              <a:t> hızlanma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0000"/>
                </a:solidFill>
                <a:latin typeface="Calibri" pitchFamily="34" charset="0"/>
              </a:rPr>
              <a:t>Hareketin yönü, şekli ve hızı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açısından değerlendirmektedir </a:t>
            </a:r>
            <a:r>
              <a:rPr lang="tr-TR" sz="1800" dirty="0">
                <a:solidFill>
                  <a:srgbClr val="002060"/>
                </a:solidFill>
                <a:latin typeface="Calibri" pitchFamily="34" charset="0"/>
              </a:rPr>
              <a:t>(İnal</a:t>
            </a:r>
            <a:r>
              <a:rPr lang="tr-TR" sz="1800" dirty="0">
                <a:solidFill>
                  <a:srgbClr val="002060"/>
                </a:solidFill>
                <a:latin typeface="Calibri" pitchFamily="34" charset="0"/>
              </a:rPr>
              <a:t>, 2004</a:t>
            </a:r>
            <a:r>
              <a:rPr lang="tr-TR" sz="1800" dirty="0">
                <a:solidFill>
                  <a:srgbClr val="002060"/>
                </a:solidFill>
                <a:latin typeface="Calibri" pitchFamily="34" charset="0"/>
              </a:rPr>
              <a:t>).</a:t>
            </a:r>
            <a:endParaRPr lang="tr-TR" sz="18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Resi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350" y="6279074"/>
            <a:ext cx="540060" cy="56958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91" y="6233865"/>
            <a:ext cx="648072" cy="6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943873" y="6601843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832304" y="6492876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3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711624" y="6420881"/>
            <a:ext cx="66247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002060"/>
                </a:solidFill>
              </a:rPr>
              <a:t>İnal </a:t>
            </a:r>
            <a:r>
              <a:rPr lang="tr-TR" sz="900" dirty="0">
                <a:solidFill>
                  <a:srgbClr val="002060"/>
                </a:solidFill>
              </a:rPr>
              <a:t>HS. Spor Biyomekaniği Temel Prensipler, Nobel Yayın Dağıtım, 1.Baskı, </a:t>
            </a:r>
            <a:r>
              <a:rPr lang="tr-TR" sz="900" dirty="0">
                <a:solidFill>
                  <a:srgbClr val="002060"/>
                </a:solidFill>
              </a:rPr>
              <a:t>İstanbul, </a:t>
            </a:r>
            <a:r>
              <a:rPr lang="tr-TR" sz="900" dirty="0">
                <a:solidFill>
                  <a:srgbClr val="002060"/>
                </a:solidFill>
              </a:rPr>
              <a:t>2004;4-6</a:t>
            </a:r>
            <a:r>
              <a:rPr lang="tr-TR" sz="900" dirty="0"/>
              <a:t>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/>
          <a:srcRect l="3841" t="1606" r="5892" b="3895"/>
          <a:stretch/>
        </p:blipFill>
        <p:spPr>
          <a:xfrm>
            <a:off x="2711624" y="332656"/>
            <a:ext cx="6408712" cy="2913051"/>
          </a:xfrm>
          <a:prstGeom prst="roundRect">
            <a:avLst>
              <a:gd name="adj" fmla="val 26963"/>
            </a:avLst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0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619953" y="255296"/>
            <a:ext cx="4464434" cy="57754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+mn-lt"/>
              </a:rPr>
              <a:t>YÜZME HIZI (VELOCİTY)</a:t>
            </a:r>
            <a:endParaRPr lang="tr-TR" dirty="0">
              <a:latin typeface="+mn-lt"/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540110" y="3570060"/>
            <a:ext cx="8301739" cy="1994833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A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rdışık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kol ve bacak hareketlerinin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bir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sonucudur.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Yüzme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hızındaki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azalmanın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kulaç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uzunluğundaki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azalmayla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ilişkili olduğu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gözlenmektedir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Craig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ve ark.,1985; Hay ve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Guimaraes,1983).</a:t>
            </a:r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 flipV="1">
            <a:off x="3852170" y="11994620"/>
            <a:ext cx="3518010" cy="148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6453336"/>
            <a:ext cx="413740" cy="4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44311" y="6291754"/>
            <a:ext cx="8406730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</a:rPr>
              <a:t>Craig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A, </a:t>
            </a:r>
            <a:r>
              <a:rPr lang="tr-TR" sz="900" dirty="0" err="1">
                <a:solidFill>
                  <a:srgbClr val="002060"/>
                </a:solidFill>
              </a:rPr>
              <a:t>Skehan</a:t>
            </a:r>
            <a:r>
              <a:rPr lang="tr-TR" sz="900" dirty="0">
                <a:solidFill>
                  <a:srgbClr val="002060"/>
                </a:solidFill>
              </a:rPr>
              <a:t> P, </a:t>
            </a:r>
            <a:r>
              <a:rPr lang="tr-TR" sz="900" dirty="0" err="1">
                <a:solidFill>
                  <a:srgbClr val="002060"/>
                </a:solidFill>
              </a:rPr>
              <a:t>Pawelczyk</a:t>
            </a:r>
            <a:r>
              <a:rPr lang="tr-TR" sz="900" dirty="0">
                <a:solidFill>
                  <a:srgbClr val="002060"/>
                </a:solidFill>
              </a:rPr>
              <a:t> J, et al. </a:t>
            </a:r>
            <a:r>
              <a:rPr lang="tr-TR" sz="900" dirty="0" err="1">
                <a:solidFill>
                  <a:srgbClr val="002060"/>
                </a:solidFill>
              </a:rPr>
              <a:t>Velocity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stroke</a:t>
            </a:r>
            <a:r>
              <a:rPr lang="tr-TR" sz="900" dirty="0">
                <a:solidFill>
                  <a:srgbClr val="002060"/>
                </a:solidFill>
              </a:rPr>
              <a:t> rate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distance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per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stroke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during</a:t>
            </a:r>
            <a:r>
              <a:rPr lang="tr-TR" sz="900" dirty="0">
                <a:solidFill>
                  <a:srgbClr val="002060"/>
                </a:solidFill>
              </a:rPr>
              <a:t> elite </a:t>
            </a:r>
            <a:r>
              <a:rPr lang="tr-TR" sz="900" dirty="0" err="1">
                <a:solidFill>
                  <a:srgbClr val="002060"/>
                </a:solidFill>
              </a:rPr>
              <a:t>swimming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competition.</a:t>
            </a:r>
            <a:r>
              <a:rPr lang="tr-TR" sz="900" i="1" dirty="0" err="1">
                <a:solidFill>
                  <a:srgbClr val="002060"/>
                </a:solidFill>
              </a:rPr>
              <a:t>MedSci</a:t>
            </a:r>
            <a:r>
              <a:rPr lang="tr-TR" sz="900" i="1" dirty="0">
                <a:solidFill>
                  <a:srgbClr val="002060"/>
                </a:solidFill>
              </a:rPr>
              <a:t> Sports </a:t>
            </a:r>
            <a:r>
              <a:rPr lang="tr-TR" sz="900" i="1" dirty="0" err="1">
                <a:solidFill>
                  <a:srgbClr val="002060"/>
                </a:solidFill>
              </a:rPr>
              <a:t>Exerc</a:t>
            </a:r>
            <a:r>
              <a:rPr lang="tr-TR" sz="900" dirty="0">
                <a:solidFill>
                  <a:srgbClr val="002060"/>
                </a:solidFill>
              </a:rPr>
              <a:t> 1985;</a:t>
            </a:r>
            <a:r>
              <a:rPr lang="tr-TR" sz="900" b="1" dirty="0">
                <a:solidFill>
                  <a:srgbClr val="002060"/>
                </a:solidFill>
              </a:rPr>
              <a:t>17</a:t>
            </a:r>
            <a:r>
              <a:rPr lang="tr-TR" sz="900" dirty="0">
                <a:solidFill>
                  <a:srgbClr val="002060"/>
                </a:solidFill>
              </a:rPr>
              <a:t>:625–34.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>
                <a:solidFill>
                  <a:srgbClr val="002060"/>
                </a:solidFill>
              </a:rPr>
              <a:t>Hay J, </a:t>
            </a:r>
            <a:r>
              <a:rPr lang="tr-TR" sz="900" dirty="0" err="1">
                <a:solidFill>
                  <a:srgbClr val="002060"/>
                </a:solidFill>
              </a:rPr>
              <a:t>Guimarães</a:t>
            </a:r>
            <a:r>
              <a:rPr lang="tr-TR" sz="900" dirty="0">
                <a:solidFill>
                  <a:srgbClr val="002060"/>
                </a:solidFill>
              </a:rPr>
              <a:t> A. A </a:t>
            </a:r>
            <a:r>
              <a:rPr lang="tr-TR" sz="900" dirty="0" err="1">
                <a:solidFill>
                  <a:srgbClr val="002060"/>
                </a:solidFill>
              </a:rPr>
              <a:t>quantitative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look</a:t>
            </a:r>
            <a:r>
              <a:rPr lang="tr-TR" sz="900" dirty="0">
                <a:solidFill>
                  <a:srgbClr val="002060"/>
                </a:solidFill>
              </a:rPr>
              <a:t> at </a:t>
            </a:r>
            <a:r>
              <a:rPr lang="tr-TR" sz="900" dirty="0" err="1">
                <a:solidFill>
                  <a:srgbClr val="002060"/>
                </a:solidFill>
              </a:rPr>
              <a:t>swimming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biomechanics</a:t>
            </a:r>
            <a:r>
              <a:rPr lang="tr-TR" sz="900" dirty="0">
                <a:solidFill>
                  <a:srgbClr val="002060"/>
                </a:solidFill>
              </a:rPr>
              <a:t>. </a:t>
            </a:r>
            <a:r>
              <a:rPr lang="tr-TR" sz="900" i="1" dirty="0" err="1">
                <a:solidFill>
                  <a:srgbClr val="002060"/>
                </a:solidFill>
              </a:rPr>
              <a:t>Swimming</a:t>
            </a:r>
            <a:r>
              <a:rPr lang="tr-TR" sz="900" i="1" dirty="0">
                <a:solidFill>
                  <a:srgbClr val="002060"/>
                </a:solidFill>
              </a:rPr>
              <a:t> </a:t>
            </a:r>
            <a:r>
              <a:rPr lang="tr-TR" sz="900" i="1" dirty="0" err="1">
                <a:solidFill>
                  <a:srgbClr val="002060"/>
                </a:solidFill>
              </a:rPr>
              <a:t>Tech</a:t>
            </a:r>
            <a:r>
              <a:rPr lang="tr-TR" sz="900" i="1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1983;</a:t>
            </a:r>
            <a:r>
              <a:rPr lang="tr-TR" sz="900" b="1" dirty="0">
                <a:solidFill>
                  <a:srgbClr val="002060"/>
                </a:solidFill>
              </a:rPr>
              <a:t>20</a:t>
            </a:r>
            <a:r>
              <a:rPr lang="tr-TR" sz="900" dirty="0">
                <a:solidFill>
                  <a:srgbClr val="002060"/>
                </a:solidFill>
              </a:rPr>
              <a:t>:11–7.). </a:t>
            </a:r>
            <a:endParaRPr lang="tr-TR" sz="9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9" name="Resi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6453336"/>
            <a:ext cx="323528" cy="40466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Dikdörtgen 10"/>
          <p:cNvSpPr/>
          <p:nvPr/>
        </p:nvSpPr>
        <p:spPr>
          <a:xfrm>
            <a:off x="5012433" y="6656075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760296" y="6521783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4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32" y="674139"/>
            <a:ext cx="5508104" cy="2741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524002" y="302633"/>
            <a:ext cx="4536442" cy="57754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+mn-lt"/>
              </a:rPr>
              <a:t>YÜZME HIZI (VELOCİTY)</a:t>
            </a:r>
            <a:endParaRPr lang="tr-TR" dirty="0">
              <a:latin typeface="+mn-lt"/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573437" y="3589992"/>
            <a:ext cx="8563721" cy="211872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Yüzme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performansını ölçmenin en iyi yöntemi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yüzme hızıdır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Craig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ve ark., 1979;1985). </a:t>
            </a:r>
            <a:endParaRPr lang="tr-TR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Hız=SR(Kulaç Oranı)x SC(Kulaç Sayısı/SL (Kulaç Uzunluğu) (DPS)</a:t>
            </a:r>
            <a:endParaRPr lang="tr-TR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Bir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yüzücünün aynı hızı sürdürmesi için tek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çözüm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kulaç oranını (SR)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arttırmaktır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Craig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ve 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Pendergast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, 1979).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 flipV="1">
            <a:off x="3852170" y="11994620"/>
            <a:ext cx="3518010" cy="148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6453336"/>
            <a:ext cx="413740" cy="4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46452" y="6182576"/>
            <a:ext cx="8190707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Craig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A,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Pendergast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D.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Relationships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of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stroke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rate,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distance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per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stroke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and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velocity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in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competitive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swimming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tr-TR" sz="900" i="1" dirty="0" err="1">
                <a:solidFill>
                  <a:srgbClr val="002060"/>
                </a:solidFill>
                <a:latin typeface="Calibri" pitchFamily="34" charset="0"/>
              </a:rPr>
              <a:t>Med</a:t>
            </a:r>
            <a:r>
              <a:rPr lang="tr-TR" sz="90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i="1" dirty="0" err="1">
                <a:solidFill>
                  <a:srgbClr val="002060"/>
                </a:solidFill>
                <a:latin typeface="Calibri" pitchFamily="34" charset="0"/>
              </a:rPr>
              <a:t>Sci</a:t>
            </a:r>
            <a:r>
              <a:rPr lang="tr-TR" sz="900" i="1" dirty="0">
                <a:solidFill>
                  <a:srgbClr val="002060"/>
                </a:solidFill>
                <a:latin typeface="Calibri" pitchFamily="34" charset="0"/>
              </a:rPr>
              <a:t> Sports </a:t>
            </a:r>
            <a:r>
              <a:rPr lang="tr-TR" sz="900" i="1" dirty="0" err="1">
                <a:solidFill>
                  <a:srgbClr val="002060"/>
                </a:solidFill>
                <a:latin typeface="Calibri" pitchFamily="34" charset="0"/>
              </a:rPr>
              <a:t>Exerc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1979;</a:t>
            </a:r>
            <a:r>
              <a:rPr lang="tr-TR" sz="900" b="1" dirty="0">
                <a:solidFill>
                  <a:srgbClr val="002060"/>
                </a:solidFill>
                <a:latin typeface="Calibri" pitchFamily="34" charset="0"/>
              </a:rPr>
              <a:t>11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:278–83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</a:rPr>
              <a:t>Craig</a:t>
            </a:r>
            <a:r>
              <a:rPr lang="tr-TR" sz="900" dirty="0">
                <a:solidFill>
                  <a:srgbClr val="002060"/>
                </a:solidFill>
              </a:rPr>
              <a:t> A, </a:t>
            </a:r>
            <a:r>
              <a:rPr lang="tr-TR" sz="900" dirty="0" err="1">
                <a:solidFill>
                  <a:srgbClr val="002060"/>
                </a:solidFill>
              </a:rPr>
              <a:t>Skehan</a:t>
            </a:r>
            <a:r>
              <a:rPr lang="tr-TR" sz="900" dirty="0">
                <a:solidFill>
                  <a:srgbClr val="002060"/>
                </a:solidFill>
              </a:rPr>
              <a:t> P, </a:t>
            </a:r>
            <a:r>
              <a:rPr lang="tr-TR" sz="900" dirty="0" err="1">
                <a:solidFill>
                  <a:srgbClr val="002060"/>
                </a:solidFill>
              </a:rPr>
              <a:t>Pawelczyk</a:t>
            </a:r>
            <a:r>
              <a:rPr lang="tr-TR" sz="900" dirty="0">
                <a:solidFill>
                  <a:srgbClr val="002060"/>
                </a:solidFill>
              </a:rPr>
              <a:t> J, et al. </a:t>
            </a:r>
            <a:r>
              <a:rPr lang="tr-TR" sz="900" dirty="0" err="1">
                <a:solidFill>
                  <a:srgbClr val="002060"/>
                </a:solidFill>
              </a:rPr>
              <a:t>Velocity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stroke</a:t>
            </a:r>
            <a:r>
              <a:rPr lang="tr-TR" sz="900" dirty="0">
                <a:solidFill>
                  <a:srgbClr val="002060"/>
                </a:solidFill>
              </a:rPr>
              <a:t> rate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distance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per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stroke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during</a:t>
            </a:r>
            <a:r>
              <a:rPr lang="tr-TR" sz="900" dirty="0">
                <a:solidFill>
                  <a:srgbClr val="002060"/>
                </a:solidFill>
              </a:rPr>
              <a:t> elite </a:t>
            </a:r>
            <a:r>
              <a:rPr lang="tr-TR" sz="900" dirty="0" err="1">
                <a:solidFill>
                  <a:srgbClr val="002060"/>
                </a:solidFill>
              </a:rPr>
              <a:t>swimming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competition.</a:t>
            </a:r>
            <a:r>
              <a:rPr lang="tr-TR" sz="900" i="1" dirty="0" err="1">
                <a:solidFill>
                  <a:srgbClr val="002060"/>
                </a:solidFill>
              </a:rPr>
              <a:t>MedSci</a:t>
            </a:r>
            <a:r>
              <a:rPr lang="tr-TR" sz="900" i="1" dirty="0">
                <a:solidFill>
                  <a:srgbClr val="002060"/>
                </a:solidFill>
              </a:rPr>
              <a:t> Sports </a:t>
            </a:r>
            <a:r>
              <a:rPr lang="tr-TR" sz="900" i="1" dirty="0" err="1">
                <a:solidFill>
                  <a:srgbClr val="002060"/>
                </a:solidFill>
              </a:rPr>
              <a:t>Exerc</a:t>
            </a:r>
            <a:r>
              <a:rPr lang="tr-TR" sz="900" dirty="0">
                <a:solidFill>
                  <a:srgbClr val="002060"/>
                </a:solidFill>
              </a:rPr>
              <a:t> 1985;</a:t>
            </a:r>
            <a:r>
              <a:rPr lang="tr-TR" sz="900" b="1" dirty="0">
                <a:solidFill>
                  <a:srgbClr val="002060"/>
                </a:solidFill>
              </a:rPr>
              <a:t>17</a:t>
            </a:r>
            <a:r>
              <a:rPr lang="tr-TR" sz="900" dirty="0">
                <a:solidFill>
                  <a:srgbClr val="002060"/>
                </a:solidFill>
              </a:rPr>
              <a:t>:625–34.</a:t>
            </a:r>
          </a:p>
        </p:txBody>
      </p:sp>
      <p:pic>
        <p:nvPicPr>
          <p:cNvPr id="9" name="Resi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6453336"/>
            <a:ext cx="323528" cy="40466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Dikdörtgen 10"/>
          <p:cNvSpPr/>
          <p:nvPr/>
        </p:nvSpPr>
        <p:spPr>
          <a:xfrm>
            <a:off x="5012433" y="6656075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92876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5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050" name="Picture 2" descr="SpeedEqu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67" y="726653"/>
            <a:ext cx="3827105" cy="2458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45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730872" y="106293"/>
            <a:ext cx="6012158" cy="57754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+mn-lt"/>
              </a:rPr>
              <a:t>KULAÇ ORANI (STROKE RATE)</a:t>
            </a:r>
            <a:endParaRPr lang="tr-TR" dirty="0">
              <a:latin typeface="+mn-lt"/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525317" y="904815"/>
            <a:ext cx="8115178" cy="128709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Kulaç oranı, bir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dakikada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atılan kol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sayısıdır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(kulaç/</a:t>
            </a:r>
            <a:r>
              <a:rPr lang="tr-TR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tr-T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Değerler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saniyede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atılan kol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sayısına bölünerek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hesaplanır 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Maglishco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2003). </a:t>
            </a:r>
            <a:endParaRPr lang="tr-T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 flipV="1">
            <a:off x="3852170" y="11994620"/>
            <a:ext cx="3518010" cy="1482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6453336"/>
            <a:ext cx="413740" cy="4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79777" y="6492875"/>
            <a:ext cx="4434373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900" dirty="0" err="1">
                <a:solidFill>
                  <a:srgbClr val="002060"/>
                </a:solidFill>
              </a:rPr>
              <a:t>Maglischo</a:t>
            </a:r>
            <a:r>
              <a:rPr lang="tr-TR" sz="900" dirty="0">
                <a:solidFill>
                  <a:srgbClr val="002060"/>
                </a:solidFill>
              </a:rPr>
              <a:t>, E.W. (2003). </a:t>
            </a:r>
            <a:r>
              <a:rPr lang="tr-TR" sz="900" dirty="0" err="1">
                <a:solidFill>
                  <a:srgbClr val="002060"/>
                </a:solidFill>
              </a:rPr>
              <a:t>Swimming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fastest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>
                <a:solidFill>
                  <a:srgbClr val="002060"/>
                </a:solidFill>
              </a:rPr>
              <a:t>Human </a:t>
            </a:r>
            <a:r>
              <a:rPr lang="tr-TR" sz="900" dirty="0" err="1">
                <a:solidFill>
                  <a:srgbClr val="002060"/>
                </a:solidFill>
              </a:rPr>
              <a:t>Kinetics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Champaign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>
                <a:solidFill>
                  <a:srgbClr val="002060"/>
                </a:solidFill>
              </a:rPr>
              <a:t>Illinois.</a:t>
            </a:r>
            <a:endParaRPr lang="tr-TR" sz="900" dirty="0">
              <a:solidFill>
                <a:srgbClr val="002060"/>
              </a:solidFill>
            </a:endParaRPr>
          </a:p>
        </p:txBody>
      </p:sp>
      <p:pic>
        <p:nvPicPr>
          <p:cNvPr id="9" name="Resi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6453336"/>
            <a:ext cx="323528" cy="40466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Dikdörtgen 10"/>
          <p:cNvSpPr/>
          <p:nvPr/>
        </p:nvSpPr>
        <p:spPr>
          <a:xfrm>
            <a:off x="5012433" y="6656075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92876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6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/>
          <a:srcRect l="19561" t="23423" r="20115" b="31297"/>
          <a:stretch/>
        </p:blipFill>
        <p:spPr>
          <a:xfrm>
            <a:off x="2639616" y="2492896"/>
            <a:ext cx="4896544" cy="3593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s://iconoclasses.files.wordpress.com/2017/05/stroke-rate.jpg?w=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05" y="1916832"/>
            <a:ext cx="2357973" cy="2287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83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524000" y="241990"/>
            <a:ext cx="7240852" cy="731168"/>
          </a:xfrm>
        </p:spPr>
        <p:txBody>
          <a:bodyPr>
            <a:normAutofit/>
          </a:bodyPr>
          <a:lstStyle/>
          <a:p>
            <a:pPr algn="ctr"/>
            <a:r>
              <a:rPr lang="tr-TR" sz="3200" dirty="0"/>
              <a:t>KULAÇ SIKLIĞI (</a:t>
            </a:r>
            <a:r>
              <a:rPr lang="tr-TR" sz="3200" dirty="0" err="1"/>
              <a:t>Stroke</a:t>
            </a:r>
            <a:r>
              <a:rPr lang="tr-TR" sz="3200" dirty="0"/>
              <a:t> </a:t>
            </a:r>
            <a:r>
              <a:rPr lang="tr-TR" sz="3200" dirty="0" err="1"/>
              <a:t>Frequency</a:t>
            </a:r>
            <a:r>
              <a:rPr lang="tr-TR" sz="3200" dirty="0"/>
              <a:t>)</a:t>
            </a:r>
            <a:endParaRPr lang="tr-TR" sz="3200" dirty="0"/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652467" y="1268032"/>
            <a:ext cx="5738773" cy="36011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üzücünün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 saniyede yapabildiği ortalama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 devir sayısıdır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devir/</a:t>
            </a:r>
            <a:r>
              <a:rPr lang="tr-TR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Cinemre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Alpar 1996).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Serbest tekniği yüzen yüzücüler sırtüstü yüzenlere ve Olimpik yüzücülerin Ulusal seviyedeki yüzücülere göre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kulaç sıklıkları daha az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değişkenlik göstermektedir</a:t>
            </a:r>
            <a:r>
              <a:rPr lang="tr-TR" sz="31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Hellard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ve ark., 2008).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11216" y="12015782"/>
            <a:ext cx="3705138" cy="5131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tr-TR" sz="1000" kern="0" dirty="0">
                <a:latin typeface="Calibri" panose="020F0502020204030204" pitchFamily="34" charset="0"/>
              </a:rPr>
              <a:t>.</a:t>
            </a: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9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14" y="6391501"/>
            <a:ext cx="333214" cy="46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78673" y="6025754"/>
            <a:ext cx="8496944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Cinemre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A, Alpar R. Yüzme Kulaç Uzunluğu ve Kulaç Sıklığı Parametrelerinin Hıza Etkisi 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ve 100 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m. Sırt Üstü 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Yarışına İlişkin 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Bir Örnek, Hacettepe Üniversitesi Bilim Teknik Yüzme 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Dergisi,1996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; 10: 6 – 12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Hellard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P,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Dekerle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J,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Avalos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M, et al.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Kinematic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measures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and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stroke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rate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variability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in elite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female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200-m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swimmers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in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the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four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swimming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techniques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Athens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2004 Olympic semi-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finalists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and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French 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National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2004 Championship semi-</a:t>
            </a: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finalists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tr-TR" sz="900" i="1" dirty="0">
                <a:solidFill>
                  <a:srgbClr val="002060"/>
                </a:solidFill>
                <a:latin typeface="Calibri" pitchFamily="34" charset="0"/>
              </a:rPr>
              <a:t>J Sports </a:t>
            </a:r>
            <a:r>
              <a:rPr lang="tr-TR" sz="900" i="1" dirty="0" err="1">
                <a:solidFill>
                  <a:srgbClr val="002060"/>
                </a:solidFill>
                <a:latin typeface="Calibri" pitchFamily="34" charset="0"/>
              </a:rPr>
              <a:t>Sci</a:t>
            </a:r>
            <a:r>
              <a:rPr lang="tr-TR" sz="90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2008;</a:t>
            </a:r>
            <a:r>
              <a:rPr lang="tr-TR" sz="900" b="1" dirty="0">
                <a:solidFill>
                  <a:srgbClr val="002060"/>
                </a:solidFill>
                <a:latin typeface="Calibri" pitchFamily="34" charset="0"/>
              </a:rPr>
              <a:t>26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:35–46.</a:t>
            </a:r>
            <a:endParaRPr lang="tr-TR" altLang="tr-TR" sz="9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Resi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6391500"/>
            <a:ext cx="323528" cy="45483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4791224" y="6615502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518" y="3403696"/>
            <a:ext cx="2985482" cy="2401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2518" y="836712"/>
            <a:ext cx="2985482" cy="2477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38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617717" y="139884"/>
            <a:ext cx="7240852" cy="43979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/>
              <a:t>KULAÇ SIKLIĞI (</a:t>
            </a:r>
            <a:r>
              <a:rPr lang="tr-TR" sz="3200" dirty="0" err="1"/>
              <a:t>Stroke</a:t>
            </a:r>
            <a:r>
              <a:rPr lang="tr-TR" sz="3200" dirty="0"/>
              <a:t> </a:t>
            </a:r>
            <a:r>
              <a:rPr lang="tr-TR" sz="3200" dirty="0" err="1"/>
              <a:t>Frequency</a:t>
            </a:r>
            <a:r>
              <a:rPr lang="tr-TR" sz="3200" dirty="0"/>
              <a:t>/Rate)</a:t>
            </a:r>
            <a:endParaRPr lang="tr-TR" sz="3200" dirty="0"/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577581" y="836712"/>
            <a:ext cx="8856476" cy="38616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2060"/>
                </a:solidFill>
                <a:latin typeface="Calibri" pitchFamily="34" charset="0"/>
              </a:rPr>
              <a:t>Chollet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ve ark.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(1996),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üst düzey yüzücülerde, 100 ve 200 metre performanslarında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kulaç sıklıklarının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azaldığı gözlenmektedir.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Literatüre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göre, Kulaç sıklığındaki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artış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yüzme hızında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ve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buna bağlı olarak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tüketilen enerjide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önemli artış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yarattığı gözlenmektedir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(Smith ve ark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.,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1988, 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Klentrou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ve 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Montpetit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1992; 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Wakayoshi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ve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ark.,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1995; 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Barbosa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ve ark., 2005; 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Zamparo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ve ark., 2005a).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Yüzücülerde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kuvvet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 azaldığında,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yüzme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hızı (v) ve kulaç sıklığının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da (</a:t>
            </a:r>
            <a:r>
              <a:rPr lang="tr-TR" sz="2400" dirty="0" err="1">
                <a:solidFill>
                  <a:srgbClr val="002060"/>
                </a:solidFill>
                <a:latin typeface="Calibri" pitchFamily="34" charset="0"/>
              </a:rPr>
              <a:t>sf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)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azaldığı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gözlenmektedir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>
                <a:solidFill>
                  <a:srgbClr val="002060"/>
                </a:solidFill>
                <a:latin typeface="Calibri" pitchFamily="34" charset="0"/>
              </a:rPr>
              <a:t>Toussaint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 ve ark., 2006). </a:t>
            </a:r>
            <a:endParaRPr lang="tr-TR" sz="2400" dirty="0">
              <a:solidFill>
                <a:srgbClr val="002060"/>
              </a:solidFill>
              <a:latin typeface="Calibri" pitchFamily="34" charset="0"/>
            </a:endParaRPr>
          </a:p>
          <a:p>
            <a:endParaRPr lang="tr-TR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11216" y="12015782"/>
            <a:ext cx="3705138" cy="5131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tr-TR" sz="1000" kern="0" dirty="0">
                <a:latin typeface="Calibri" panose="020F0502020204030204" pitchFamily="34" charset="0"/>
              </a:rPr>
              <a:t>.</a:t>
            </a: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9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14" y="6391501"/>
            <a:ext cx="333214" cy="46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07276" y="5024608"/>
            <a:ext cx="8229344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2060"/>
                </a:solidFill>
              </a:rPr>
              <a:t>Smith H, </a:t>
            </a:r>
            <a:r>
              <a:rPr lang="en-US" sz="900" dirty="0" err="1">
                <a:solidFill>
                  <a:srgbClr val="002060"/>
                </a:solidFill>
              </a:rPr>
              <a:t>Montpetit</a:t>
            </a:r>
            <a:r>
              <a:rPr lang="en-US" sz="900" dirty="0">
                <a:solidFill>
                  <a:srgbClr val="002060"/>
                </a:solidFill>
              </a:rPr>
              <a:t> R, Perrault H (1988) The aerobic demand </a:t>
            </a:r>
            <a:r>
              <a:rPr lang="en-US" sz="900" dirty="0">
                <a:solidFill>
                  <a:srgbClr val="002060"/>
                </a:solidFill>
              </a:rPr>
              <a:t>of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</a:rPr>
              <a:t>backstroke </a:t>
            </a:r>
            <a:r>
              <a:rPr lang="en-US" sz="900" dirty="0">
                <a:solidFill>
                  <a:srgbClr val="002060"/>
                </a:solidFill>
              </a:rPr>
              <a:t>swimming, and its relation to body size, stroke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2060"/>
                </a:solidFill>
              </a:rPr>
              <a:t>technique, and performance. </a:t>
            </a:r>
            <a:r>
              <a:rPr lang="en-US" sz="900" dirty="0" err="1">
                <a:solidFill>
                  <a:srgbClr val="002060"/>
                </a:solidFill>
              </a:rPr>
              <a:t>Eur</a:t>
            </a:r>
            <a:r>
              <a:rPr lang="en-US" sz="900" dirty="0">
                <a:solidFill>
                  <a:srgbClr val="002060"/>
                </a:solidFill>
              </a:rPr>
              <a:t> J </a:t>
            </a:r>
            <a:r>
              <a:rPr lang="en-US" sz="900" dirty="0" err="1">
                <a:solidFill>
                  <a:srgbClr val="002060"/>
                </a:solidFill>
              </a:rPr>
              <a:t>Appl</a:t>
            </a:r>
            <a:r>
              <a:rPr lang="en-US" sz="900" dirty="0">
                <a:solidFill>
                  <a:srgbClr val="002060"/>
                </a:solidFill>
              </a:rPr>
              <a:t> </a:t>
            </a:r>
            <a:r>
              <a:rPr lang="en-US" sz="900" dirty="0" err="1">
                <a:solidFill>
                  <a:srgbClr val="002060"/>
                </a:solidFill>
              </a:rPr>
              <a:t>Physiol</a:t>
            </a:r>
            <a:r>
              <a:rPr lang="en-US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</a:rPr>
              <a:t>58:182–188</a:t>
            </a:r>
            <a:r>
              <a:rPr lang="tr-TR" sz="900" dirty="0">
                <a:solidFill>
                  <a:srgbClr val="002060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2060"/>
                </a:solidFill>
              </a:rPr>
              <a:t>Toussaint H, Carol A, </a:t>
            </a:r>
            <a:r>
              <a:rPr lang="en-US" sz="900" dirty="0" err="1">
                <a:solidFill>
                  <a:srgbClr val="002060"/>
                </a:solidFill>
              </a:rPr>
              <a:t>Kranenborg</a:t>
            </a:r>
            <a:r>
              <a:rPr lang="en-US" sz="900" dirty="0">
                <a:solidFill>
                  <a:srgbClr val="002060"/>
                </a:solidFill>
              </a:rPr>
              <a:t> H, </a:t>
            </a:r>
            <a:r>
              <a:rPr lang="en-US" sz="900" dirty="0" err="1">
                <a:solidFill>
                  <a:srgbClr val="002060"/>
                </a:solidFill>
              </a:rPr>
              <a:t>Truijens</a:t>
            </a:r>
            <a:r>
              <a:rPr lang="en-US" sz="900" dirty="0">
                <a:solidFill>
                  <a:srgbClr val="002060"/>
                </a:solidFill>
              </a:rPr>
              <a:t> M (2006) Effect </a:t>
            </a:r>
            <a:r>
              <a:rPr lang="en-US" sz="900" dirty="0">
                <a:solidFill>
                  <a:srgbClr val="002060"/>
                </a:solidFill>
              </a:rPr>
              <a:t>of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</a:rPr>
              <a:t>fatigue </a:t>
            </a:r>
            <a:r>
              <a:rPr lang="en-US" sz="900" dirty="0">
                <a:solidFill>
                  <a:srgbClr val="002060"/>
                </a:solidFill>
              </a:rPr>
              <a:t>on stroking characteristics in an arms-only 100-m </a:t>
            </a:r>
            <a:r>
              <a:rPr lang="en-US" sz="900" dirty="0">
                <a:solidFill>
                  <a:srgbClr val="002060"/>
                </a:solidFill>
              </a:rPr>
              <a:t>front-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</a:rPr>
              <a:t>crawl </a:t>
            </a:r>
            <a:r>
              <a:rPr lang="en-US" sz="900" dirty="0">
                <a:solidFill>
                  <a:srgbClr val="002060"/>
                </a:solidFill>
              </a:rPr>
              <a:t>race. Med </a:t>
            </a:r>
            <a:r>
              <a:rPr lang="en-US" sz="900" dirty="0" err="1">
                <a:solidFill>
                  <a:srgbClr val="002060"/>
                </a:solidFill>
              </a:rPr>
              <a:t>Sci</a:t>
            </a:r>
            <a:r>
              <a:rPr lang="en-US" sz="900" dirty="0">
                <a:solidFill>
                  <a:srgbClr val="002060"/>
                </a:solidFill>
              </a:rPr>
              <a:t> Sports </a:t>
            </a:r>
            <a:r>
              <a:rPr lang="en-US" sz="900" dirty="0" err="1">
                <a:solidFill>
                  <a:srgbClr val="002060"/>
                </a:solidFill>
              </a:rPr>
              <a:t>Exerc</a:t>
            </a:r>
            <a:r>
              <a:rPr lang="en-US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</a:rPr>
              <a:t>38:1635–1642</a:t>
            </a:r>
            <a:r>
              <a:rPr lang="tr-TR" sz="900" dirty="0">
                <a:solidFill>
                  <a:srgbClr val="002060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rgbClr val="002060"/>
                </a:solidFill>
              </a:rPr>
              <a:t>Klentrou</a:t>
            </a:r>
            <a:r>
              <a:rPr lang="en-US" sz="900" dirty="0">
                <a:solidFill>
                  <a:srgbClr val="002060"/>
                </a:solidFill>
              </a:rPr>
              <a:t> P, </a:t>
            </a:r>
            <a:r>
              <a:rPr lang="en-US" sz="900" dirty="0" err="1">
                <a:solidFill>
                  <a:srgbClr val="002060"/>
                </a:solidFill>
              </a:rPr>
              <a:t>Montpetit</a:t>
            </a:r>
            <a:r>
              <a:rPr lang="en-US" sz="900" dirty="0">
                <a:solidFill>
                  <a:srgbClr val="002060"/>
                </a:solidFill>
              </a:rPr>
              <a:t> R (1992) Energetics of backstroke </a:t>
            </a:r>
            <a:r>
              <a:rPr lang="en-US" sz="900" dirty="0">
                <a:solidFill>
                  <a:srgbClr val="002060"/>
                </a:solidFill>
              </a:rPr>
              <a:t>swimming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</a:rPr>
              <a:t>in </a:t>
            </a:r>
            <a:r>
              <a:rPr lang="en-US" sz="900" dirty="0">
                <a:solidFill>
                  <a:srgbClr val="002060"/>
                </a:solidFill>
              </a:rPr>
              <a:t>males and females. Med </a:t>
            </a:r>
            <a:r>
              <a:rPr lang="en-US" sz="900" dirty="0" err="1">
                <a:solidFill>
                  <a:srgbClr val="002060"/>
                </a:solidFill>
              </a:rPr>
              <a:t>Sci</a:t>
            </a:r>
            <a:r>
              <a:rPr lang="en-US" sz="900" dirty="0">
                <a:solidFill>
                  <a:srgbClr val="002060"/>
                </a:solidFill>
              </a:rPr>
              <a:t> Sports </a:t>
            </a:r>
            <a:r>
              <a:rPr lang="en-US" sz="900" dirty="0" err="1">
                <a:solidFill>
                  <a:srgbClr val="002060"/>
                </a:solidFill>
              </a:rPr>
              <a:t>Exerc</a:t>
            </a:r>
            <a:r>
              <a:rPr lang="en-US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</a:rPr>
              <a:t>24:371–375</a:t>
            </a:r>
            <a:r>
              <a:rPr lang="tr-TR" sz="900" dirty="0">
                <a:solidFill>
                  <a:srgbClr val="002060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/>
              <a:t>Chollet</a:t>
            </a:r>
            <a:r>
              <a:rPr lang="tr-TR" sz="900" dirty="0"/>
              <a:t> D, </a:t>
            </a:r>
            <a:r>
              <a:rPr lang="tr-TR" sz="900" dirty="0" err="1"/>
              <a:t>Pelayo</a:t>
            </a:r>
            <a:r>
              <a:rPr lang="tr-TR" sz="900" dirty="0"/>
              <a:t> P, </a:t>
            </a:r>
            <a:r>
              <a:rPr lang="tr-TR" sz="900" dirty="0" err="1"/>
              <a:t>Tourney</a:t>
            </a:r>
            <a:r>
              <a:rPr lang="tr-TR" sz="900" dirty="0"/>
              <a:t> C, et al. </a:t>
            </a:r>
            <a:r>
              <a:rPr lang="tr-TR" sz="900" dirty="0" err="1"/>
              <a:t>Comparative</a:t>
            </a:r>
            <a:r>
              <a:rPr lang="tr-TR" sz="900" dirty="0"/>
              <a:t> </a:t>
            </a:r>
            <a:r>
              <a:rPr lang="tr-TR" sz="900" dirty="0" err="1"/>
              <a:t>analysis</a:t>
            </a:r>
            <a:r>
              <a:rPr lang="tr-TR" sz="900" dirty="0"/>
              <a:t> of 100 m </a:t>
            </a:r>
            <a:r>
              <a:rPr lang="tr-TR" sz="900" dirty="0" err="1"/>
              <a:t>and</a:t>
            </a:r>
            <a:r>
              <a:rPr lang="tr-TR" sz="900" dirty="0"/>
              <a:t> 200 m </a:t>
            </a:r>
            <a:r>
              <a:rPr lang="tr-TR" sz="900" dirty="0" err="1"/>
              <a:t>events</a:t>
            </a:r>
            <a:r>
              <a:rPr lang="tr-TR" sz="900" dirty="0"/>
              <a:t> in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four</a:t>
            </a:r>
            <a:r>
              <a:rPr lang="tr-TR" sz="900" dirty="0"/>
              <a:t> </a:t>
            </a:r>
            <a:r>
              <a:rPr lang="tr-TR" sz="900" dirty="0" err="1"/>
              <a:t>strokes</a:t>
            </a:r>
            <a:r>
              <a:rPr lang="tr-TR" sz="900" dirty="0"/>
              <a:t> in top </a:t>
            </a:r>
            <a:r>
              <a:rPr lang="tr-TR" sz="900" dirty="0" err="1"/>
              <a:t>level</a:t>
            </a:r>
            <a:r>
              <a:rPr lang="tr-TR" sz="900" dirty="0"/>
              <a:t> </a:t>
            </a:r>
            <a:r>
              <a:rPr lang="tr-TR" sz="900" dirty="0" err="1"/>
              <a:t>swimmers</a:t>
            </a:r>
            <a:r>
              <a:rPr lang="tr-TR" sz="900" dirty="0"/>
              <a:t>. </a:t>
            </a:r>
            <a:r>
              <a:rPr lang="tr-TR" sz="900" i="1" dirty="0"/>
              <a:t>J Hum </a:t>
            </a:r>
            <a:r>
              <a:rPr lang="tr-TR" sz="900" i="1" dirty="0" err="1"/>
              <a:t>Mov</a:t>
            </a:r>
            <a:r>
              <a:rPr lang="tr-TR" sz="900" dirty="0"/>
              <a:t> </a:t>
            </a:r>
            <a:r>
              <a:rPr lang="tr-TR" sz="900" i="1" dirty="0" err="1"/>
              <a:t>Studies</a:t>
            </a:r>
            <a:r>
              <a:rPr lang="tr-TR" sz="900" i="1" dirty="0"/>
              <a:t> </a:t>
            </a:r>
            <a:r>
              <a:rPr lang="tr-TR" sz="900" dirty="0"/>
              <a:t>1996;</a:t>
            </a:r>
            <a:r>
              <a:rPr lang="tr-TR" sz="900" b="1" dirty="0"/>
              <a:t>31</a:t>
            </a:r>
            <a:r>
              <a:rPr lang="tr-TR" sz="900" dirty="0"/>
              <a:t>:25–37.)</a:t>
            </a:r>
            <a:endParaRPr lang="tr-TR" sz="900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</a:rPr>
              <a:t>Wakayoshi</a:t>
            </a:r>
            <a:r>
              <a:rPr lang="tr-TR" sz="900" dirty="0">
                <a:solidFill>
                  <a:srgbClr val="002060"/>
                </a:solidFill>
              </a:rPr>
              <a:t> K, </a:t>
            </a:r>
            <a:r>
              <a:rPr lang="tr-TR" sz="900" dirty="0" err="1">
                <a:solidFill>
                  <a:srgbClr val="002060"/>
                </a:solidFill>
              </a:rPr>
              <a:t>D’Acquisito</a:t>
            </a:r>
            <a:r>
              <a:rPr lang="tr-TR" sz="900" dirty="0">
                <a:solidFill>
                  <a:srgbClr val="002060"/>
                </a:solidFill>
              </a:rPr>
              <a:t> J, </a:t>
            </a:r>
            <a:r>
              <a:rPr lang="tr-TR" sz="900" dirty="0" err="1">
                <a:solidFill>
                  <a:srgbClr val="002060"/>
                </a:solidFill>
              </a:rPr>
              <a:t>Cappert</a:t>
            </a:r>
            <a:r>
              <a:rPr lang="tr-TR" sz="900" dirty="0">
                <a:solidFill>
                  <a:srgbClr val="002060"/>
                </a:solidFill>
              </a:rPr>
              <a:t> JM, </a:t>
            </a:r>
            <a:r>
              <a:rPr lang="tr-TR" sz="900" dirty="0" err="1">
                <a:solidFill>
                  <a:srgbClr val="002060"/>
                </a:solidFill>
              </a:rPr>
              <a:t>Troup</a:t>
            </a:r>
            <a:r>
              <a:rPr lang="tr-TR" sz="900" dirty="0">
                <a:solidFill>
                  <a:srgbClr val="002060"/>
                </a:solidFill>
              </a:rPr>
              <a:t> JP (</a:t>
            </a:r>
            <a:r>
              <a:rPr lang="tr-TR" sz="900" dirty="0">
                <a:solidFill>
                  <a:srgbClr val="002060"/>
                </a:solidFill>
              </a:rPr>
              <a:t>1995) </a:t>
            </a:r>
            <a:r>
              <a:rPr lang="tr-TR" sz="900" dirty="0" err="1">
                <a:solidFill>
                  <a:srgbClr val="002060"/>
                </a:solidFill>
              </a:rPr>
              <a:t>Relationship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between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oxygen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uptake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stroke</a:t>
            </a:r>
            <a:r>
              <a:rPr lang="tr-TR" sz="900" dirty="0">
                <a:solidFill>
                  <a:srgbClr val="002060"/>
                </a:solidFill>
              </a:rPr>
              <a:t> rate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swimming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velocity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in </a:t>
            </a:r>
            <a:r>
              <a:rPr lang="tr-TR" sz="900" dirty="0" err="1">
                <a:solidFill>
                  <a:srgbClr val="002060"/>
                </a:solidFill>
              </a:rPr>
              <a:t>competitive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swimming</a:t>
            </a:r>
            <a:r>
              <a:rPr lang="tr-TR" sz="900" dirty="0">
                <a:solidFill>
                  <a:srgbClr val="002060"/>
                </a:solidFill>
              </a:rPr>
              <a:t>. </a:t>
            </a:r>
            <a:r>
              <a:rPr lang="tr-TR" sz="900" dirty="0" err="1">
                <a:solidFill>
                  <a:srgbClr val="002060"/>
                </a:solidFill>
              </a:rPr>
              <a:t>Int</a:t>
            </a:r>
            <a:r>
              <a:rPr lang="tr-TR" sz="900" dirty="0">
                <a:solidFill>
                  <a:srgbClr val="002060"/>
                </a:solidFill>
              </a:rPr>
              <a:t> J Sports </a:t>
            </a:r>
            <a:r>
              <a:rPr lang="tr-TR" sz="900" dirty="0" err="1">
                <a:solidFill>
                  <a:srgbClr val="002060"/>
                </a:solidFill>
              </a:rPr>
              <a:t>Med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16:19–23.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</a:rPr>
              <a:t>Zamparo</a:t>
            </a:r>
            <a:r>
              <a:rPr lang="tr-TR" sz="900" dirty="0">
                <a:solidFill>
                  <a:srgbClr val="002060"/>
                </a:solidFill>
              </a:rPr>
              <a:t> P, </a:t>
            </a:r>
            <a:r>
              <a:rPr lang="tr-TR" sz="900" dirty="0" err="1">
                <a:solidFill>
                  <a:srgbClr val="002060"/>
                </a:solidFill>
              </a:rPr>
              <a:t>Pendergast</a:t>
            </a:r>
            <a:r>
              <a:rPr lang="tr-TR" sz="900" dirty="0">
                <a:solidFill>
                  <a:srgbClr val="002060"/>
                </a:solidFill>
              </a:rPr>
              <a:t> D, </a:t>
            </a:r>
            <a:r>
              <a:rPr lang="tr-TR" sz="900" dirty="0" err="1">
                <a:solidFill>
                  <a:srgbClr val="002060"/>
                </a:solidFill>
              </a:rPr>
              <a:t>Mollendorf</a:t>
            </a:r>
            <a:r>
              <a:rPr lang="tr-TR" sz="900" dirty="0">
                <a:solidFill>
                  <a:srgbClr val="002060"/>
                </a:solidFill>
              </a:rPr>
              <a:t> J, </a:t>
            </a:r>
            <a:r>
              <a:rPr lang="tr-TR" sz="900" dirty="0" err="1">
                <a:solidFill>
                  <a:srgbClr val="002060"/>
                </a:solidFill>
              </a:rPr>
              <a:t>Termin</a:t>
            </a:r>
            <a:r>
              <a:rPr lang="tr-TR" sz="900" dirty="0">
                <a:solidFill>
                  <a:srgbClr val="002060"/>
                </a:solidFill>
              </a:rPr>
              <a:t> A, </a:t>
            </a:r>
            <a:r>
              <a:rPr lang="tr-TR" sz="900" dirty="0" err="1">
                <a:solidFill>
                  <a:srgbClr val="002060"/>
                </a:solidFill>
              </a:rPr>
              <a:t>Minetti</a:t>
            </a:r>
            <a:r>
              <a:rPr lang="tr-TR" sz="900" dirty="0">
                <a:solidFill>
                  <a:srgbClr val="002060"/>
                </a:solidFill>
              </a:rPr>
              <a:t> A (</a:t>
            </a:r>
            <a:r>
              <a:rPr lang="tr-TR" sz="900" dirty="0">
                <a:solidFill>
                  <a:srgbClr val="002060"/>
                </a:solidFill>
              </a:rPr>
              <a:t>2005a) An </a:t>
            </a:r>
            <a:r>
              <a:rPr lang="tr-TR" sz="900" dirty="0" err="1">
                <a:solidFill>
                  <a:srgbClr val="002060"/>
                </a:solidFill>
              </a:rPr>
              <a:t>energy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balance</a:t>
            </a:r>
            <a:r>
              <a:rPr lang="tr-TR" sz="900" dirty="0">
                <a:solidFill>
                  <a:srgbClr val="002060"/>
                </a:solidFill>
              </a:rPr>
              <a:t> of </a:t>
            </a:r>
            <a:r>
              <a:rPr lang="tr-TR" sz="900" dirty="0" err="1">
                <a:solidFill>
                  <a:srgbClr val="002060"/>
                </a:solidFill>
              </a:rPr>
              <a:t>front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crawl</a:t>
            </a:r>
            <a:r>
              <a:rPr lang="tr-TR" sz="900" dirty="0">
                <a:solidFill>
                  <a:srgbClr val="002060"/>
                </a:solidFill>
              </a:rPr>
              <a:t>. </a:t>
            </a:r>
            <a:r>
              <a:rPr lang="tr-TR" sz="900" dirty="0" err="1">
                <a:solidFill>
                  <a:srgbClr val="002060"/>
                </a:solidFill>
              </a:rPr>
              <a:t>Eur</a:t>
            </a:r>
            <a:r>
              <a:rPr lang="tr-TR" sz="900" dirty="0">
                <a:solidFill>
                  <a:srgbClr val="002060"/>
                </a:solidFill>
              </a:rPr>
              <a:t> J </a:t>
            </a:r>
            <a:r>
              <a:rPr lang="tr-TR" sz="900" dirty="0" err="1">
                <a:solidFill>
                  <a:srgbClr val="002060"/>
                </a:solidFill>
              </a:rPr>
              <a:t>Appl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Physiol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94:134–144.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</a:rPr>
              <a:t>Barbosa</a:t>
            </a:r>
            <a:r>
              <a:rPr lang="tr-TR" sz="900" dirty="0">
                <a:solidFill>
                  <a:srgbClr val="002060"/>
                </a:solidFill>
              </a:rPr>
              <a:t> TM, </a:t>
            </a:r>
            <a:r>
              <a:rPr lang="tr-TR" sz="900" dirty="0" err="1">
                <a:solidFill>
                  <a:srgbClr val="002060"/>
                </a:solidFill>
              </a:rPr>
              <a:t>Keskinen</a:t>
            </a:r>
            <a:r>
              <a:rPr lang="tr-TR" sz="900" dirty="0">
                <a:solidFill>
                  <a:srgbClr val="002060"/>
                </a:solidFill>
              </a:rPr>
              <a:t> KL, </a:t>
            </a:r>
            <a:r>
              <a:rPr lang="tr-TR" sz="900" dirty="0" err="1">
                <a:solidFill>
                  <a:srgbClr val="002060"/>
                </a:solidFill>
              </a:rPr>
              <a:t>Fernandes</a:t>
            </a:r>
            <a:r>
              <a:rPr lang="tr-TR" sz="900" dirty="0">
                <a:solidFill>
                  <a:srgbClr val="002060"/>
                </a:solidFill>
              </a:rPr>
              <a:t> RJ, </a:t>
            </a:r>
            <a:r>
              <a:rPr lang="tr-TR" sz="900" dirty="0" err="1">
                <a:solidFill>
                  <a:srgbClr val="002060"/>
                </a:solidFill>
              </a:rPr>
              <a:t>Colac</a:t>
            </a:r>
            <a:r>
              <a:rPr lang="tr-TR" sz="900" dirty="0">
                <a:solidFill>
                  <a:srgbClr val="002060"/>
                </a:solidFill>
              </a:rPr>
              <a:t> ̧o P, </a:t>
            </a:r>
            <a:r>
              <a:rPr lang="tr-TR" sz="900" dirty="0" err="1">
                <a:solidFill>
                  <a:srgbClr val="002060"/>
                </a:solidFill>
              </a:rPr>
              <a:t>Carmo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C, </a:t>
            </a:r>
            <a:r>
              <a:rPr lang="tr-TR" sz="900" dirty="0" err="1">
                <a:solidFill>
                  <a:srgbClr val="002060"/>
                </a:solidFill>
              </a:rPr>
              <a:t>Vilas-Boas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>
                <a:solidFill>
                  <a:srgbClr val="002060"/>
                </a:solidFill>
              </a:rPr>
              <a:t>JP (2005) </a:t>
            </a:r>
            <a:r>
              <a:rPr lang="tr-TR" sz="900" dirty="0" err="1">
                <a:solidFill>
                  <a:srgbClr val="002060"/>
                </a:solidFill>
              </a:rPr>
              <a:t>Relationship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between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energetic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stroke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determinants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velocity</a:t>
            </a:r>
            <a:r>
              <a:rPr lang="tr-TR" sz="900" dirty="0">
                <a:solidFill>
                  <a:srgbClr val="002060"/>
                </a:solidFill>
              </a:rPr>
              <a:t> in </a:t>
            </a:r>
            <a:r>
              <a:rPr lang="tr-TR" sz="900" dirty="0" err="1">
                <a:solidFill>
                  <a:srgbClr val="002060"/>
                </a:solidFill>
              </a:rPr>
              <a:t>butterfly</a:t>
            </a:r>
            <a:r>
              <a:rPr lang="tr-TR" sz="900" dirty="0">
                <a:solidFill>
                  <a:srgbClr val="002060"/>
                </a:solidFill>
              </a:rPr>
              <a:t> </a:t>
            </a:r>
            <a:r>
              <a:rPr lang="tr-TR" sz="900" dirty="0" err="1">
                <a:solidFill>
                  <a:srgbClr val="002060"/>
                </a:solidFill>
              </a:rPr>
              <a:t>stroke</a:t>
            </a:r>
            <a:r>
              <a:rPr lang="tr-TR" sz="900" dirty="0">
                <a:solidFill>
                  <a:srgbClr val="002060"/>
                </a:solidFill>
              </a:rPr>
              <a:t>. </a:t>
            </a:r>
            <a:r>
              <a:rPr lang="tr-TR" sz="900" dirty="0" err="1">
                <a:solidFill>
                  <a:srgbClr val="002060"/>
                </a:solidFill>
              </a:rPr>
              <a:t>Int</a:t>
            </a:r>
            <a:r>
              <a:rPr lang="tr-TR" sz="900" dirty="0">
                <a:solidFill>
                  <a:srgbClr val="002060"/>
                </a:solidFill>
              </a:rPr>
              <a:t> J Sports </a:t>
            </a:r>
            <a:r>
              <a:rPr lang="tr-TR" sz="900" dirty="0" err="1">
                <a:solidFill>
                  <a:srgbClr val="002060"/>
                </a:solidFill>
              </a:rPr>
              <a:t>Med</a:t>
            </a:r>
            <a:r>
              <a:rPr lang="tr-TR" sz="900" dirty="0">
                <a:solidFill>
                  <a:srgbClr val="002060"/>
                </a:solidFill>
              </a:rPr>
              <a:t> 26:841–846.</a:t>
            </a:r>
          </a:p>
        </p:txBody>
      </p:sp>
      <p:pic>
        <p:nvPicPr>
          <p:cNvPr id="11" name="Resi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6391500"/>
            <a:ext cx="323528" cy="45483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4791224" y="6615502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47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135560" y="188640"/>
            <a:ext cx="7200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KULAÇ UZUNLUĞU (</a:t>
            </a:r>
            <a:r>
              <a:rPr lang="tr-TR" dirty="0" err="1" smtClean="0"/>
              <a:t>Stroke</a:t>
            </a:r>
            <a:r>
              <a:rPr lang="tr-TR" dirty="0" smtClean="0"/>
              <a:t> </a:t>
            </a:r>
            <a:r>
              <a:rPr lang="tr-TR" dirty="0" err="1" smtClean="0"/>
              <a:t>Length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624060" y="1376910"/>
            <a:ext cx="8712968" cy="2376264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üzücünün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 kol devrinde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kat ettiği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mesafedir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(m/devir). </a:t>
            </a:r>
            <a:endParaRPr lang="tr-T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Kulaç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uzunluğu ile kulaç sıklığı birbiri ile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ters </a:t>
            </a:r>
            <a:r>
              <a:rPr lang="tr-T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orantılıdır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Cinemre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Alpar, 1996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tr-TR" dirty="0"/>
              <a:t> </a:t>
            </a:r>
            <a:endParaRPr lang="tr-TR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Yüzücünün uzun bir kulaç uzunluğu yoksa, yüzme hızını arttırmak için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kulaç </a:t>
            </a:r>
            <a:r>
              <a:rPr lang="tr-TR" sz="2400" dirty="0">
                <a:solidFill>
                  <a:srgbClr val="FF0000"/>
                </a:solidFill>
                <a:latin typeface="Calibri" pitchFamily="34" charset="0"/>
              </a:rPr>
              <a:t>sıklığının </a:t>
            </a:r>
            <a:r>
              <a:rPr lang="tr-TR" sz="2400" dirty="0">
                <a:solidFill>
                  <a:srgbClr val="002060"/>
                </a:solidFill>
                <a:latin typeface="Calibri" pitchFamily="34" charset="0"/>
              </a:rPr>
              <a:t>önemi ortaya çıkmaktadır 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tr-TR" dirty="0" err="1" smtClean="0">
                <a:solidFill>
                  <a:srgbClr val="002060"/>
                </a:solidFill>
                <a:latin typeface="Calibri" pitchFamily="34" charset="0"/>
              </a:rPr>
              <a:t>Craig</a:t>
            </a:r>
            <a:r>
              <a:rPr lang="tr-TR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Calibri" pitchFamily="34" charset="0"/>
              </a:rPr>
              <a:t>ve ark., 1979).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tr-TR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11216" y="12015782"/>
            <a:ext cx="3705138" cy="5131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tr-TR" sz="1000" kern="0" dirty="0">
                <a:latin typeface="Calibri" panose="020F0502020204030204" pitchFamily="34" charset="0"/>
              </a:rPr>
              <a:t>.</a:t>
            </a:r>
            <a:endParaRPr lang="tr-TR" sz="1000" kern="0" dirty="0">
              <a:latin typeface="Calibri" panose="020F0502020204030204" pitchFamily="34" charset="0"/>
            </a:endParaRPr>
          </a:p>
        </p:txBody>
      </p:sp>
      <p:pic>
        <p:nvPicPr>
          <p:cNvPr id="9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16" y="6237311"/>
            <a:ext cx="504056" cy="6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73858" y="5963827"/>
            <a:ext cx="7682582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>
                <a:solidFill>
                  <a:srgbClr val="002060"/>
                </a:solidFill>
                <a:latin typeface="Calibri" pitchFamily="34" charset="0"/>
              </a:rPr>
              <a:t>Cinemre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 A, Alpar R. Yüzme Kulaç Uzunluğu ve Kulaç Sıklığı Parametrelerinin Hıza Etkisi ve 100 m. Sırt Üstü Yarışına İlişkin Bir Örnek, Hacettepe Üniversitesi Bilim Teknik Yüzme Dergisi,1996; 10: 6 – 12</a:t>
            </a:r>
            <a:r>
              <a:rPr lang="tr-TR" sz="900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 err="1"/>
              <a:t>Craig</a:t>
            </a:r>
            <a:r>
              <a:rPr lang="tr-TR" sz="900" dirty="0"/>
              <a:t> A, </a:t>
            </a:r>
            <a:r>
              <a:rPr lang="tr-TR" sz="900" dirty="0" err="1"/>
              <a:t>Pendergast</a:t>
            </a:r>
            <a:r>
              <a:rPr lang="tr-TR" sz="900" dirty="0"/>
              <a:t> D. </a:t>
            </a:r>
            <a:r>
              <a:rPr lang="tr-TR" sz="900" dirty="0" err="1"/>
              <a:t>Relationships</a:t>
            </a:r>
            <a:r>
              <a:rPr lang="tr-TR" sz="900" dirty="0"/>
              <a:t> of </a:t>
            </a:r>
            <a:r>
              <a:rPr lang="tr-TR" sz="900" dirty="0" err="1"/>
              <a:t>stroke</a:t>
            </a:r>
            <a:r>
              <a:rPr lang="tr-TR" sz="900" dirty="0"/>
              <a:t> rate, </a:t>
            </a:r>
            <a:r>
              <a:rPr lang="tr-TR" sz="900" dirty="0" err="1"/>
              <a:t>distance</a:t>
            </a:r>
            <a:r>
              <a:rPr lang="tr-TR" sz="900" dirty="0"/>
              <a:t> </a:t>
            </a:r>
            <a:r>
              <a:rPr lang="tr-TR" sz="900" dirty="0" err="1"/>
              <a:t>per</a:t>
            </a:r>
            <a:r>
              <a:rPr lang="tr-TR" sz="900" dirty="0"/>
              <a:t> </a:t>
            </a:r>
            <a:r>
              <a:rPr lang="tr-TR" sz="900" dirty="0" err="1"/>
              <a:t>stroke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velocity</a:t>
            </a:r>
            <a:r>
              <a:rPr lang="tr-TR" sz="900" dirty="0"/>
              <a:t> in </a:t>
            </a:r>
            <a:r>
              <a:rPr lang="tr-TR" sz="900" dirty="0" err="1"/>
              <a:t>competitive</a:t>
            </a:r>
            <a:r>
              <a:rPr lang="tr-TR" sz="900" dirty="0"/>
              <a:t> </a:t>
            </a:r>
            <a:r>
              <a:rPr lang="tr-TR" sz="900" dirty="0" err="1"/>
              <a:t>swimming</a:t>
            </a:r>
            <a:r>
              <a:rPr lang="tr-TR" sz="900" dirty="0"/>
              <a:t>. </a:t>
            </a:r>
            <a:r>
              <a:rPr lang="tr-TR" sz="900" i="1" dirty="0" err="1"/>
              <a:t>Med</a:t>
            </a:r>
            <a:r>
              <a:rPr lang="tr-TR" sz="900" i="1" dirty="0"/>
              <a:t> </a:t>
            </a:r>
            <a:r>
              <a:rPr lang="tr-TR" sz="900" i="1" dirty="0" err="1"/>
              <a:t>Sci</a:t>
            </a:r>
            <a:r>
              <a:rPr lang="tr-TR" sz="900" i="1" dirty="0"/>
              <a:t> Sports </a:t>
            </a:r>
            <a:r>
              <a:rPr lang="tr-TR" sz="900" i="1" dirty="0" err="1"/>
              <a:t>Exerc</a:t>
            </a:r>
            <a:r>
              <a:rPr lang="tr-TR" sz="900" dirty="0"/>
              <a:t/>
            </a:r>
            <a:br>
              <a:rPr lang="tr-TR" sz="900" dirty="0"/>
            </a:br>
            <a:r>
              <a:rPr lang="tr-TR" sz="900" dirty="0"/>
              <a:t>1979;</a:t>
            </a:r>
            <a:r>
              <a:rPr lang="tr-TR" sz="900" b="1" dirty="0"/>
              <a:t>11</a:t>
            </a:r>
            <a:r>
              <a:rPr lang="tr-TR" sz="900" dirty="0"/>
              <a:t>:278–83.)</a:t>
            </a:r>
            <a:endParaRPr lang="tr-TR" sz="2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" name="Resi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6237312"/>
            <a:ext cx="611560" cy="61551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Dikdörtgen 11"/>
          <p:cNvSpPr/>
          <p:nvPr/>
        </p:nvSpPr>
        <p:spPr>
          <a:xfrm>
            <a:off x="5030769" y="6621992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505162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9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/>
          <a:srcRect t="33028"/>
          <a:stretch/>
        </p:blipFill>
        <p:spPr>
          <a:xfrm>
            <a:off x="1815734" y="4221365"/>
            <a:ext cx="8406595" cy="160644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689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2175</Words>
  <Application>Microsoft Office PowerPoint</Application>
  <PresentationFormat>Geniş ekran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Teması</vt:lpstr>
      <vt:lpstr>PowerPoint Sunusu</vt:lpstr>
      <vt:lpstr>KİNETİK ve KİNEMATİK</vt:lpstr>
      <vt:lpstr>PowerPoint Sunusu</vt:lpstr>
      <vt:lpstr>YÜZME HIZI (VELOCİTY)</vt:lpstr>
      <vt:lpstr>YÜZME HIZI (VELOCİTY)</vt:lpstr>
      <vt:lpstr>KULAÇ ORANI (STROKE RATE)</vt:lpstr>
      <vt:lpstr>KULAÇ SIKLIĞI (Stroke Frequency)</vt:lpstr>
      <vt:lpstr>KULAÇ SIKLIĞI (Stroke Frequency/Rate)</vt:lpstr>
      <vt:lpstr>KULAÇ UZUNLUĞU (Stroke Length)</vt:lpstr>
      <vt:lpstr>KULAÇ UZUNLUĞU(Stroke Length)</vt:lpstr>
      <vt:lpstr>KULAÇ UZUNLUĞU(Stroke Length)</vt:lpstr>
      <vt:lpstr>PowerPoint Sunusu</vt:lpstr>
      <vt:lpstr>Deschodt VJ, Arsac LM, Rouard AH. Relative contribution of arms and legs in humans to propulsion in 25 m sprint front crawl swimming. Eur J Appl Physiol. 1999;80(1):192–199. [PubMed]. Grimston SK, Hay JG. Relationships among anthropometric and stroking characteristics of college swimmers. Med Sci Sports Exerc. 1986;18(1):60–68. [PubMed]. Sanders Ross, Psycharakis Stelios. Rolling rhythms in front crawl swimming with six-beat kick. Journal of Biomechanics. 2008;42(3):273–279. [PubMed].</vt:lpstr>
      <vt:lpstr>Chollet, D., Chalies, S. and Chatard, J.C. (2000) A new index of coordination for the crawl: Description and usefulness. International Journal of Sports Medicine 21, 54-59. Sanders Ross, Psycharakis Stelios. Rolling rhythms in front crawl swimming with six-beat kick. Journal of Biomechanics. 2008;42(3):273–279. [PubMed].</vt:lpstr>
      <vt:lpstr>Sanders Ross, Psycharakis Stelios. Rolling rhythms in front crawl swimming with six-beat kick. Journal of Biomechanics. 2008;42(3):273–279. [PubMed]. Craig A.B., Pendergast D.R. (1979) Relationships of stroke rate, distance per stroke, and velocity in competitive swimming. Med Sci Sports, 11(3) 278– 283.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BURCU</dc:creator>
  <cp:lastModifiedBy>BURCU</cp:lastModifiedBy>
  <cp:revision>1</cp:revision>
  <dcterms:created xsi:type="dcterms:W3CDTF">2020-03-31T15:44:27Z</dcterms:created>
  <dcterms:modified xsi:type="dcterms:W3CDTF">2020-03-31T15:44:48Z</dcterms:modified>
</cp:coreProperties>
</file>