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6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5989-9BE2-42EA-94EB-AE6B383E5BD2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FAA5-0A77-4350-A0E0-ED649BBE5677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56C0-74FB-47A5-AD9A-55E6465309A2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4832-1F8D-43CC-B573-35127D736F8E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1138-2B4A-4FC5-A8D6-F2FB19CF2B99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E088-8CEA-4817-B695-5E0534F84759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93D8A-9C67-41C8-AB58-B7A765E93F96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C33AF-4157-4193-B76C-FD9461B17F21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DE08-ACF0-47CF-8083-91B7EC901726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8D0BA-0DD2-4175-9F25-507435837B13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CD8E-FB09-4A03-A70B-9A059565E87D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B5B69-E005-4069-838C-1D10D5EB3ADA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resulting error is encoded along with the parameter</a:t>
            </a:r>
            <a:r>
              <a:rPr lang="tr-TR" sz="2800" dirty="0"/>
              <a:t> </a:t>
            </a:r>
            <a:r>
              <a:rPr lang="en-US" sz="2800" dirty="0"/>
              <a:t>values to form the transmitted digital signal.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receiver in Fig. 12.3–10</a:t>
            </a:r>
            <a:r>
              <a:rPr lang="en-US" sz="2800" i="1" dirty="0"/>
              <a:t>b </a:t>
            </a:r>
            <a:r>
              <a:rPr lang="tr-TR" sz="2800" i="1" dirty="0"/>
              <a:t>(</a:t>
            </a:r>
            <a:r>
              <a:rPr lang="tr-TR" sz="2800" i="1" dirty="0" err="1"/>
              <a:t>Carlson</a:t>
            </a:r>
            <a:r>
              <a:rPr lang="tr-TR" sz="2800" i="1" dirty="0"/>
              <a:t> , </a:t>
            </a:r>
            <a:r>
              <a:rPr lang="tr-TR" sz="2800" i="1" dirty="0" err="1"/>
              <a:t>page</a:t>
            </a:r>
            <a:r>
              <a:rPr lang="tr-TR" sz="2800" i="1" dirty="0"/>
              <a:t> 570) </a:t>
            </a:r>
            <a:r>
              <a:rPr lang="en-US" sz="2800" dirty="0"/>
              <a:t>uses the</a:t>
            </a:r>
            <a:r>
              <a:rPr lang="tr-TR" sz="2800" dirty="0"/>
              <a:t> </a:t>
            </a:r>
            <a:r>
              <a:rPr lang="en-US" sz="2800" dirty="0"/>
              <a:t>parameter values and quantized error to reconstruct the voice waveform.</a:t>
            </a:r>
            <a:endParaRPr lang="tr-TR" sz="2800" dirty="0"/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421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10248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 complete LPC codeword consists of 80 bits—1 bit for the voiced/unvoiced</a:t>
            </a:r>
            <a:r>
              <a:rPr lang="tr-TR" sz="2800" dirty="0"/>
              <a:t> </a:t>
            </a:r>
            <a:r>
              <a:rPr lang="en-US" sz="2800" dirty="0"/>
              <a:t>switch, 6 bits for the pitch frequency, 5 for the amplifier gain, 6 for each of the 10 tap</a:t>
            </a:r>
            <a:r>
              <a:rPr lang="tr-TR" sz="2800" dirty="0"/>
              <a:t> </a:t>
            </a:r>
            <a:r>
              <a:rPr lang="en-US" sz="2800" dirty="0"/>
              <a:t>gains, and a few bits for the error.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Updating the parameters every 10–25 </a:t>
            </a:r>
            <a:r>
              <a:rPr lang="en-US" sz="2800" dirty="0" err="1"/>
              <a:t>ms</a:t>
            </a:r>
            <a:r>
              <a:rPr lang="en-US" sz="2800" dirty="0"/>
              <a:t> is equivalent</a:t>
            </a:r>
            <a:r>
              <a:rPr lang="tr-TR" sz="2800" dirty="0"/>
              <a:t> </a:t>
            </a:r>
            <a:r>
              <a:rPr lang="en-US" sz="2800" dirty="0"/>
              <a:t>to sampling at 40–100 Hz, so LPC requires a very modest bit rate in the vicinity</a:t>
            </a:r>
            <a:r>
              <a:rPr lang="tr-TR" sz="2800" dirty="0"/>
              <a:t> </a:t>
            </a:r>
            <a:r>
              <a:rPr lang="en-US" sz="2800" dirty="0"/>
              <a:t>of 3000 to 8000 bps.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Table 12.3–1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 , </a:t>
            </a:r>
            <a:r>
              <a:rPr lang="tr-TR" sz="2800" dirty="0" err="1"/>
              <a:t>page</a:t>
            </a:r>
            <a:r>
              <a:rPr lang="tr-TR" sz="2800" dirty="0"/>
              <a:t> 571) </a:t>
            </a:r>
            <a:r>
              <a:rPr lang="en-US" sz="2800" dirty="0"/>
              <a:t>compares LPC with other voice encoding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r>
              <a:rPr lang="tr-TR" sz="2800" dirty="0"/>
              <a:t>.</a:t>
            </a:r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0677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substantial bit-rate reduction made possible by LPC has stimulated</a:t>
            </a:r>
            <a:r>
              <a:rPr lang="tr-TR" sz="2800" dirty="0"/>
              <a:t> </a:t>
            </a:r>
            <a:r>
              <a:rPr lang="en-US" sz="2800" dirty="0"/>
              <a:t>efforts to improve the quality of speech synthesis for voice communication.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In fact,</a:t>
            </a:r>
            <a:r>
              <a:rPr lang="tr-TR" sz="2800" dirty="0"/>
              <a:t> </a:t>
            </a:r>
            <a:r>
              <a:rPr lang="en-US" sz="2800" dirty="0"/>
              <a:t>as shown in Table 12.3–1</a:t>
            </a:r>
            <a:r>
              <a:rPr lang="tr-TR" sz="2800" dirty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 , </a:t>
            </a:r>
            <a:r>
              <a:rPr lang="tr-TR" sz="2800" dirty="0" err="1"/>
              <a:t>page</a:t>
            </a:r>
            <a:r>
              <a:rPr lang="tr-TR" sz="2800" dirty="0"/>
              <a:t> 571)</a:t>
            </a:r>
            <a:r>
              <a:rPr lang="en-US" sz="2800" dirty="0"/>
              <a:t>, using LPC we can compress speech from a 56 kbps to</a:t>
            </a:r>
            <a:r>
              <a:rPr lang="tr-TR" sz="2800" dirty="0"/>
              <a:t> 3 </a:t>
            </a:r>
            <a:r>
              <a:rPr lang="tr-TR" sz="2800" dirty="0" err="1"/>
              <a:t>kbps</a:t>
            </a:r>
            <a:r>
              <a:rPr lang="tr-TR" sz="2800" dirty="0"/>
              <a:t> rate.</a:t>
            </a:r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684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10</a:t>
            </a:r>
          </a:p>
          <a:p>
            <a:pPr marL="0" indent="0">
              <a:buNone/>
            </a:pPr>
            <a:r>
              <a:rPr lang="tr-TR" dirty="0"/>
              <a:t>PCM AND PREDICTIVE CODING: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LINEAR PREDICTIVE CODING (LPC)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b="1" dirty="0"/>
              <a:t>Linear predictive coding </a:t>
            </a:r>
            <a:r>
              <a:rPr lang="en-US" sz="2800" dirty="0"/>
              <a:t>(LPC) is a novel approach to digital representation of analog</a:t>
            </a:r>
            <a:r>
              <a:rPr lang="tr-TR" sz="2800" dirty="0"/>
              <a:t> </a:t>
            </a:r>
            <a:r>
              <a:rPr lang="en-US" sz="2800" dirty="0"/>
              <a:t>signals.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method uses a transversal filter (or its digital-circuit equivalent) plus</a:t>
            </a:r>
            <a:r>
              <a:rPr lang="tr-TR" sz="2800" dirty="0"/>
              <a:t> </a:t>
            </a:r>
            <a:r>
              <a:rPr lang="en-US" sz="2800" dirty="0"/>
              <a:t>some auxiliary components to </a:t>
            </a:r>
            <a:r>
              <a:rPr lang="en-US" sz="2800" i="1" dirty="0"/>
              <a:t>synthesize </a:t>
            </a:r>
            <a:r>
              <a:rPr lang="en-US" sz="2800" dirty="0"/>
              <a:t>the waveform in question.</a:t>
            </a:r>
            <a:endParaRPr lang="tr-TR" sz="2800" dirty="0"/>
          </a:p>
          <a:p>
            <a:pPr algn="just"/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10064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parameters</a:t>
            </a:r>
            <a:r>
              <a:rPr lang="tr-TR" sz="2800" dirty="0"/>
              <a:t> </a:t>
            </a:r>
            <a:r>
              <a:rPr lang="en-US" sz="2800" dirty="0"/>
              <a:t>of the waveform synthesizer are then encoded for transmission, instead of the actual</a:t>
            </a:r>
            <a:r>
              <a:rPr lang="tr-TR" sz="2800" dirty="0"/>
              <a:t> </a:t>
            </a:r>
            <a:r>
              <a:rPr lang="en-US" sz="2800" dirty="0"/>
              <a:t>signal.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Considerable efficiency results if the synthesizer accurately mimics the analog</a:t>
            </a:r>
            <a:r>
              <a:rPr lang="tr-TR" sz="2800" dirty="0"/>
              <a:t> </a:t>
            </a:r>
            <a:r>
              <a:rPr lang="en-US" sz="2800" dirty="0"/>
              <a:t>process.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Since there already exists extensive knowledge about speech processes,</a:t>
            </a:r>
            <a:r>
              <a:rPr lang="tr-TR" sz="2800" dirty="0"/>
              <a:t> </a:t>
            </a:r>
            <a:r>
              <a:rPr lang="en-US" sz="2800" dirty="0"/>
              <a:t>LPC is particularly well suited to speech synthesis and transmission.</a:t>
            </a: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657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3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Figure 12.3–9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569) </a:t>
            </a:r>
            <a:r>
              <a:rPr lang="en-US" sz="2800" dirty="0"/>
              <a:t>diagrams a speech synthesizer consisting of two input generators, a</a:t>
            </a:r>
            <a:r>
              <a:rPr lang="tr-TR" sz="2800" dirty="0"/>
              <a:t> </a:t>
            </a:r>
            <a:r>
              <a:rPr lang="en-US" sz="2800" dirty="0"/>
              <a:t>variable-gain amplifier, and a transversal filter in a feedback loop. </a:t>
            </a: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The amplifier gain</a:t>
            </a:r>
            <a:r>
              <a:rPr lang="tr-TR" sz="2800" dirty="0"/>
              <a:t> </a:t>
            </a:r>
            <a:r>
              <a:rPr lang="en-US" sz="2800" dirty="0"/>
              <a:t>and filter tap gains are adjusted to model the acoustical properties of the vocal tract.</a:t>
            </a:r>
            <a:endParaRPr lang="tr-TR" sz="2800" dirty="0"/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9292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Unvoiced speech (such as hissing sound) is produced by connecting the white-noise</a:t>
            </a:r>
            <a:r>
              <a:rPr lang="tr-TR" sz="2800" dirty="0"/>
              <a:t> </a:t>
            </a:r>
            <a:r>
              <a:rPr lang="en-US" sz="2800" dirty="0"/>
              <a:t>generator.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Voiced speech is produced by connecting the impulse-train generator set at</a:t>
            </a:r>
            <a:r>
              <a:rPr lang="tr-TR" sz="2800" dirty="0"/>
              <a:t> an </a:t>
            </a:r>
            <a:r>
              <a:rPr lang="tr-TR" sz="2800" dirty="0" err="1"/>
              <a:t>appropriate</a:t>
            </a:r>
            <a:r>
              <a:rPr lang="tr-TR" sz="2800" dirty="0"/>
              <a:t> </a:t>
            </a:r>
            <a:r>
              <a:rPr lang="tr-TR" sz="2800" dirty="0" err="1"/>
              <a:t>pitch</a:t>
            </a:r>
            <a:r>
              <a:rPr lang="tr-TR" sz="2800" dirty="0"/>
              <a:t> </a:t>
            </a:r>
            <a:r>
              <a:rPr lang="tr-TR" sz="2800" dirty="0" err="1"/>
              <a:t>frequency</a:t>
            </a:r>
            <a:r>
              <a:rPr lang="tr-TR" sz="2800" dirty="0"/>
              <a:t>.</a:t>
            </a:r>
          </a:p>
          <a:p>
            <a:pPr algn="just"/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386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If the filter has about 10 tap gains, and all parameter values are updated every</a:t>
            </a:r>
            <a:r>
              <a:rPr lang="tr-TR" sz="2800" dirty="0"/>
              <a:t> </a:t>
            </a:r>
            <a:r>
              <a:rPr lang="en-US" sz="2800" dirty="0"/>
              <a:t>10 to 25 </a:t>
            </a:r>
            <a:r>
              <a:rPr lang="en-US" sz="2800" dirty="0" err="1"/>
              <a:t>ms</a:t>
            </a:r>
            <a:r>
              <a:rPr lang="en-US" sz="2800" dirty="0"/>
              <a:t>, the synthesized speech</a:t>
            </a:r>
            <a:r>
              <a:rPr lang="tr-TR" sz="2800" dirty="0"/>
              <a:t> </a:t>
            </a:r>
            <a:r>
              <a:rPr lang="en-US" sz="2800" dirty="0"/>
              <a:t>is quite intelligible, although it may sound rather</a:t>
            </a:r>
            <a:r>
              <a:rPr lang="tr-TR" sz="2800" dirty="0"/>
              <a:t> </a:t>
            </a:r>
            <a:r>
              <a:rPr lang="en-US" sz="2800" dirty="0"/>
              <a:t>artificial, like a robot.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Some talking toys and recorded-message systems generate</a:t>
            </a:r>
            <a:r>
              <a:rPr lang="tr-TR" sz="2800" dirty="0"/>
              <a:t> </a:t>
            </a:r>
            <a:r>
              <a:rPr lang="en-US" sz="2800" dirty="0"/>
              <a:t>speech sounds by the synthesis method, drawing upon</a:t>
            </a:r>
            <a:r>
              <a:rPr lang="tr-TR" sz="2800" dirty="0"/>
              <a:t> </a:t>
            </a:r>
            <a:r>
              <a:rPr lang="en-US" sz="2800" dirty="0"/>
              <a:t>parameter values stored in a</a:t>
            </a:r>
            <a:r>
              <a:rPr lang="tr-TR" sz="2800" dirty="0"/>
              <a:t> </a:t>
            </a:r>
            <a:r>
              <a:rPr lang="tr-TR" sz="2800" dirty="0" err="1"/>
              <a:t>digital</a:t>
            </a:r>
            <a:r>
              <a:rPr lang="tr-TR" sz="2800" dirty="0"/>
              <a:t> </a:t>
            </a:r>
            <a:r>
              <a:rPr lang="tr-TR" sz="2800" dirty="0" err="1"/>
              <a:t>memory</a:t>
            </a:r>
            <a:r>
              <a:rPr lang="tr-TR" sz="2800" dirty="0"/>
              <a:t>.</a:t>
            </a:r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022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Systems that generate speech in this manner are called </a:t>
            </a:r>
            <a:r>
              <a:rPr lang="en-US" sz="2800" b="1" dirty="0"/>
              <a:t>vocoders. </a:t>
            </a:r>
            <a:endParaRPr lang="tr-TR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An</a:t>
            </a:r>
            <a:r>
              <a:rPr lang="tr-TR" sz="2800" dirty="0"/>
              <a:t> </a:t>
            </a:r>
            <a:r>
              <a:rPr lang="en-US" sz="2800" dirty="0"/>
              <a:t>alternative to vocoders are </a:t>
            </a:r>
            <a:r>
              <a:rPr lang="en-US" sz="2800" b="1" dirty="0"/>
              <a:t>waveform</a:t>
            </a:r>
            <a:r>
              <a:rPr lang="tr-TR" sz="2800" b="1" dirty="0"/>
              <a:t> </a:t>
            </a:r>
            <a:r>
              <a:rPr lang="en-US" sz="2800" b="1" dirty="0"/>
              <a:t>encoders </a:t>
            </a:r>
            <a:r>
              <a:rPr lang="en-US" sz="2800" dirty="0"/>
              <a:t>where a given algorithm such as</a:t>
            </a:r>
            <a:r>
              <a:rPr lang="tr-TR" sz="2800" dirty="0"/>
              <a:t> </a:t>
            </a:r>
            <a:r>
              <a:rPr lang="en-US" sz="2800" dirty="0"/>
              <a:t>PCM is employed to replicate a given speech signal.</a:t>
            </a:r>
            <a:endParaRPr lang="tr-TR" sz="2800" dirty="0"/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561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LPC Speech </a:t>
            </a:r>
            <a:r>
              <a:rPr lang="tr-TR" sz="3600" dirty="0" err="1"/>
              <a:t>Synthesis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Now consider the LPC transmitter of Fig. 12.3–10</a:t>
            </a:r>
            <a:r>
              <a:rPr lang="en-US" sz="2800" i="1" dirty="0"/>
              <a:t>a. </a:t>
            </a:r>
            <a:endParaRPr lang="tr-TR" sz="28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Sample values of voice</a:t>
            </a:r>
            <a:r>
              <a:rPr lang="tr-TR" sz="2800" dirty="0"/>
              <a:t> </a:t>
            </a:r>
            <a:r>
              <a:rPr lang="en-US" sz="2800" dirty="0"/>
              <a:t>input are analyzed to determine the parameters for the synthesizer, whose output </a:t>
            </a:r>
            <a:r>
              <a:rPr lang="en-US" sz="2800" dirty="0" err="1"/>
              <a:t>i</a:t>
            </a:r>
            <a:r>
              <a:rPr lang="tr-TR" sz="2800" dirty="0"/>
              <a:t>s </a:t>
            </a:r>
            <a:r>
              <a:rPr lang="tr-TR" sz="2800" dirty="0" err="1"/>
              <a:t>compared</a:t>
            </a:r>
            <a:r>
              <a:rPr lang="tr-TR" sz="2800" dirty="0"/>
              <a:t> </a:t>
            </a:r>
            <a:r>
              <a:rPr lang="tr-TR" sz="2800" dirty="0" err="1"/>
              <a:t>with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input</a:t>
            </a:r>
            <a:r>
              <a:rPr lang="tr-TR" sz="2800" dirty="0"/>
              <a:t>.</a:t>
            </a:r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356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751</Words>
  <Application>Microsoft Office PowerPoint</Application>
  <PresentationFormat>Geniş ekran</PresentationFormat>
  <Paragraphs>143</Paragraphs>
  <Slides>13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8</cp:revision>
  <dcterms:created xsi:type="dcterms:W3CDTF">2019-01-31T13:56:40Z</dcterms:created>
  <dcterms:modified xsi:type="dcterms:W3CDTF">2019-04-06T11:35:08Z</dcterms:modified>
</cp:coreProperties>
</file>