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150" d="100"/>
          <a:sy n="150" d="100"/>
        </p:scale>
        <p:origin x="65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827088"/>
            <a:ext cx="1528762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etin kutusu 14"/>
          <p:cNvSpPr txBox="1">
            <a:spLocks noChangeArrowheads="1"/>
          </p:cNvSpPr>
          <p:nvPr/>
        </p:nvSpPr>
        <p:spPr bwMode="auto">
          <a:xfrm>
            <a:off x="4557713" y="1052513"/>
            <a:ext cx="39322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tr-TR" sz="24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 eaLnBrk="1" hangingPunct="1"/>
            <a:r>
              <a:rPr lang="tr-TR" altLang="tr-TR" sz="24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 Meslek Yüksekokulu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/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9F8459EC-3693-4B40-BBC3-073D56A815B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452693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F2694-EA35-46BD-83C9-A0EBD635E9C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3606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2C53F-FD40-4459-8D9B-A0B7EA52EA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2587019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C21040F-1145-4E32-801F-DE5177ECAC8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6953643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/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1BA7001E-54B7-4135-B7D1-9BE7C556BCE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22676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DA21B-5B81-4342-BDB6-07C770C1009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7477948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D9490-A6F9-4971-9F29-B3B500AFC42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0521626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8E88D-03FF-4A8F-8BE7-9BE63FF2530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54905174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94E2B-45C6-49DD-BF26-B0769FB782C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3227420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/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3FEB724C-E5C4-4579-9F18-CC399A5CD1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77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9AC1C-E8EF-4000-8CE5-3AE5C3ED1B6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7897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63" y="1846263"/>
            <a:ext cx="10058400" cy="402272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788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90C4E5AD-14B2-4620-9154-60A85D8C334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75" r:id="rId4"/>
    <p:sldLayoutId id="2147483876" r:id="rId5"/>
    <p:sldLayoutId id="2147483877" r:id="rId6"/>
    <p:sldLayoutId id="2147483882" r:id="rId7"/>
    <p:sldLayoutId id="2147483883" r:id="rId8"/>
    <p:sldLayoutId id="2147483884" r:id="rId9"/>
    <p:sldLayoutId id="2147483878" r:id="rId10"/>
    <p:sldLayoutId id="2147483885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 kern="1200" spc="-38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68263" indent="-68263" algn="l" defTabSz="685800" rtl="0" fontAlgn="base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7338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3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3863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1975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8500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Uzak </a:t>
            </a:r>
            <a:r>
              <a:rPr lang="tr-TR" sz="3600" dirty="0" err="1" smtClean="0">
                <a:solidFill>
                  <a:schemeClr val="tx2">
                    <a:satMod val="130000"/>
                  </a:schemeClr>
                </a:solidFill>
              </a:rPr>
              <a:t>Veritabanına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 Bağlanmak Ve Verileri Listelemek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5375" y="4456113"/>
            <a:ext cx="10058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1800" dirty="0">
                <a:solidFill>
                  <a:schemeClr val="tx2">
                    <a:satMod val="130000"/>
                  </a:schemeClr>
                </a:solidFill>
              </a:rPr>
              <a:t>İleri Görsel Programlama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altLang="tr-TR" sz="1800" dirty="0" err="1">
                <a:latin typeface="Arial" panose="020B0604020202020204" pitchFamily="34" charset="0"/>
              </a:rPr>
              <a:t>Öğr.Gör</a:t>
            </a:r>
            <a:r>
              <a:rPr lang="tr-TR" altLang="tr-TR" sz="1800" dirty="0">
                <a:latin typeface="Arial" panose="020B0604020202020204" pitchFamily="34" charset="0"/>
              </a:rPr>
              <a:t>. Mahmut </a:t>
            </a:r>
            <a:r>
              <a:rPr lang="tr-TR" altLang="tr-TR" sz="1800" dirty="0" err="1">
                <a:latin typeface="Arial" panose="020B0604020202020204" pitchFamily="34" charset="0"/>
              </a:rPr>
              <a:t>kılıçaslan</a:t>
            </a:r>
            <a:endParaRPr lang="tr-TR" altLang="tr-TR" sz="1800">
              <a:latin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endParaRPr lang="tr-TR" sz="1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786" b="43579"/>
          <a:stretch>
            <a:fillRect/>
          </a:stretch>
        </p:blipFill>
        <p:spPr bwMode="auto">
          <a:xfrm>
            <a:off x="533400" y="3124200"/>
            <a:ext cx="39624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1096963" y="1905000"/>
            <a:ext cx="9190037" cy="86177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tr-TR" sz="25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CurrencyManager (cm) özellikleri kullanılarak aktif kayıt değiştirilir</a:t>
            </a:r>
            <a:r>
              <a:rPr lang="tr-TR" altLang="tr-TR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altLang="tr-TR" sz="25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5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Böylece kayıtlar arası gezinti yapılabilir</a:t>
            </a:r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26" t="55011" r="-2"/>
          <a:stretch>
            <a:fillRect/>
          </a:stretch>
        </p:blipFill>
        <p:spPr bwMode="auto">
          <a:xfrm>
            <a:off x="4495800" y="3163888"/>
            <a:ext cx="2914650" cy="243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err="1" smtClean="0"/>
              <a:t>ComboBox’a</a:t>
            </a:r>
            <a:r>
              <a:rPr lang="tr-TR" dirty="0" smtClean="0"/>
              <a:t> </a:t>
            </a:r>
            <a:r>
              <a:rPr lang="tr-TR" smtClean="0"/>
              <a:t>veri bağlamak [1]</a:t>
            </a:r>
            <a:endParaRPr lang="tr-TR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ve </a:t>
            </a:r>
            <a:r>
              <a:rPr lang="tr-TR" altLang="tr-TR" sz="2500" dirty="0" err="1" smtClean="0"/>
              <a:t>ComboBox</a:t>
            </a:r>
            <a:r>
              <a:rPr lang="tr-TR" altLang="tr-TR" sz="2500" dirty="0" smtClean="0"/>
              <a:t> kontrollerini kullanarak </a:t>
            </a:r>
            <a:r>
              <a:rPr lang="tr-TR" altLang="tr-TR" sz="2500" dirty="0" err="1" smtClean="0"/>
              <a:t>DataTable</a:t>
            </a:r>
            <a:r>
              <a:rPr lang="tr-TR" altLang="tr-TR" sz="2500" dirty="0" smtClean="0"/>
              <a:t> içindeki bir sütunun tamamı gösterilebilir.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Bunun için </a:t>
            </a:r>
            <a:r>
              <a:rPr lang="tr-TR" altLang="tr-TR" sz="2500" dirty="0" err="1" smtClean="0"/>
              <a:t>ListBox’ın</a:t>
            </a:r>
            <a:r>
              <a:rPr lang="tr-TR" altLang="tr-TR" sz="2500" dirty="0" smtClean="0"/>
              <a:t> </a:t>
            </a:r>
            <a:r>
              <a:rPr lang="tr-TR" altLang="tr-TR" sz="2500" dirty="0" err="1" smtClean="0"/>
              <a:t>DataSource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DisplayMember</a:t>
            </a:r>
            <a:r>
              <a:rPr lang="tr-TR" altLang="tr-TR" sz="2500" dirty="0" smtClean="0"/>
              <a:t> ve </a:t>
            </a:r>
            <a:r>
              <a:rPr lang="tr-TR" altLang="tr-TR" sz="2500" dirty="0" err="1" smtClean="0"/>
              <a:t>ValueMember</a:t>
            </a:r>
            <a:r>
              <a:rPr lang="tr-TR" altLang="tr-TR" sz="2500" dirty="0" smtClean="0"/>
              <a:t> özellikleri kullanılır</a:t>
            </a: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</a:t>
            </a:r>
            <a:r>
              <a:rPr lang="tr-TR" smtClean="0"/>
              <a:t>1]</a:t>
            </a:r>
            <a:endParaRPr lang="tr-TR" dirty="0"/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847"/>
          <a:stretch>
            <a:fillRect/>
          </a:stretch>
        </p:blipFill>
        <p:spPr bwMode="auto">
          <a:xfrm>
            <a:off x="609600" y="1847850"/>
            <a:ext cx="7983537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53"/>
          <a:stretch>
            <a:fillRect/>
          </a:stretch>
        </p:blipFill>
        <p:spPr bwMode="auto">
          <a:xfrm>
            <a:off x="4876800" y="2819400"/>
            <a:ext cx="7200900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özellikleri</a:t>
            </a:r>
          </a:p>
          <a:p>
            <a:pPr marL="288036" lvl="1" indent="-137160" fontAlgn="auto">
              <a:defRPr/>
            </a:pPr>
            <a:r>
              <a:rPr lang="tr-TR" altLang="tr-TR" sz="2500" b="1" dirty="0" err="1" smtClean="0"/>
              <a:t>DataSource</a:t>
            </a:r>
            <a:r>
              <a:rPr lang="tr-TR" altLang="tr-TR" sz="2500" b="1" dirty="0" smtClean="0"/>
              <a:t> : </a:t>
            </a:r>
            <a:r>
              <a:rPr lang="tr-TR" altLang="tr-TR" sz="2500" dirty="0" smtClean="0"/>
              <a:t>Bağlanacak veri kaynağı belirtilir</a:t>
            </a:r>
          </a:p>
          <a:p>
            <a:pPr marL="288036" lvl="1" indent="-137160" fontAlgn="auto">
              <a:defRPr/>
            </a:pPr>
            <a:r>
              <a:rPr lang="tr-TR" altLang="tr-TR" sz="2500" b="1" dirty="0" err="1" smtClean="0"/>
              <a:t>DisplayMember</a:t>
            </a:r>
            <a:r>
              <a:rPr lang="tr-TR" altLang="tr-TR" sz="2500" b="1" dirty="0" smtClean="0"/>
              <a:t>:  </a:t>
            </a:r>
            <a:r>
              <a:rPr lang="tr-TR" altLang="tr-TR" sz="2500" dirty="0" smtClean="0"/>
              <a:t>Veri kaynağındaki hangi sütun liste içinde gösterilecekse o sütun adı yazılır</a:t>
            </a:r>
          </a:p>
          <a:p>
            <a:pPr marL="288036" lvl="1" indent="-137160" fontAlgn="auto">
              <a:defRPr/>
            </a:pPr>
            <a:r>
              <a:rPr lang="tr-TR" altLang="tr-TR" sz="2500" b="1" dirty="0" err="1" smtClean="0"/>
              <a:t>ValueMember</a:t>
            </a:r>
            <a:r>
              <a:rPr lang="tr-TR" altLang="tr-TR" sz="2500" b="1" dirty="0" smtClean="0"/>
              <a:t>:  </a:t>
            </a:r>
            <a:r>
              <a:rPr lang="tr-TR" altLang="tr-TR" sz="2500" dirty="0" smtClean="0"/>
              <a:t>Gösterilen liste yanında arka tarafta her elemana ait, işlemler sırasında kullanılabilecek değer listesi için kullanılacak sütun</a:t>
            </a: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ve </a:t>
            </a:r>
            <a:r>
              <a:rPr lang="tr-TR" altLang="tr-TR" sz="2500" dirty="0" err="1" smtClean="0"/>
              <a:t>ComboBox</a:t>
            </a:r>
            <a:r>
              <a:rPr lang="tr-TR" altLang="tr-TR" sz="2500" dirty="0" smtClean="0"/>
              <a:t> aynı şekilde kullanılır.</a:t>
            </a:r>
          </a:p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içinde gösterilen listede seçili elemanın her kayıt doğru gelmesi için </a:t>
            </a:r>
            <a:r>
              <a:rPr lang="tr-TR" altLang="tr-TR" sz="2500" dirty="0" err="1" smtClean="0"/>
              <a:t>DataBindings.Add</a:t>
            </a:r>
            <a:r>
              <a:rPr lang="tr-TR" altLang="tr-TR" sz="2500" dirty="0" smtClean="0"/>
              <a:t> ile </a:t>
            </a:r>
            <a:r>
              <a:rPr lang="tr-TR" altLang="tr-TR" sz="2500" dirty="0" err="1" smtClean="0"/>
              <a:t>Text</a:t>
            </a:r>
            <a:r>
              <a:rPr lang="tr-TR" altLang="tr-TR" sz="2500" dirty="0" smtClean="0"/>
              <a:t> özelliği istenen değere bağlanır</a:t>
            </a:r>
          </a:p>
          <a:p>
            <a:pPr marL="150876" lvl="1" indent="0" fontAlgn="auto">
              <a:spcBef>
                <a:spcPts val="1200"/>
              </a:spcBef>
              <a:buNone/>
              <a:defRPr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listBox1.DataBindings.Add("Text", </a:t>
            </a: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dt</a:t>
            </a:r>
            <a:r>
              <a:rPr lang="tr-TR" altLang="tr-TR" sz="180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"must_id");</a:t>
            </a:r>
            <a:endParaRPr lang="tr-TR" altLang="tr-TR" sz="18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096963" y="1981200"/>
            <a:ext cx="10058400" cy="2878138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/>
              <a:t>ListBox’da</a:t>
            </a:r>
            <a:r>
              <a:rPr lang="tr-TR" altLang="tr-TR" sz="2500" dirty="0"/>
              <a:t> seçili değer değiştirildiğinde, seçilen müşterinin kaydına gidilecek şekilde programımız değiştirilebilir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Böylece “Önceki” ve “Sonraki” düğmelerini kullanmadan, istenen kayda doğrudan gidilecek bir yapı kurulabilir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Bunun için </a:t>
            </a:r>
            <a:r>
              <a:rPr lang="tr-TR" altLang="tr-TR" sz="2500" dirty="0" err="1"/>
              <a:t>ListBox’da</a:t>
            </a:r>
            <a:r>
              <a:rPr lang="tr-TR" altLang="tr-TR" sz="2500" dirty="0"/>
              <a:t> değer değiştiğinde (</a:t>
            </a:r>
            <a:r>
              <a:rPr lang="tr-TR" altLang="tr-TR" sz="2500" dirty="0">
                <a:solidFill>
                  <a:srgbClr val="FF0000"/>
                </a:solidFill>
              </a:rPr>
              <a:t>olay: </a:t>
            </a:r>
            <a:r>
              <a:rPr lang="tr-TR" altLang="tr-TR" sz="2500" dirty="0" err="1">
                <a:solidFill>
                  <a:srgbClr val="FF0000"/>
                </a:solidFill>
              </a:rPr>
              <a:t>SelectedIndexChanged</a:t>
            </a:r>
            <a:r>
              <a:rPr lang="tr-TR" altLang="tr-TR" sz="2500" dirty="0"/>
              <a:t>), </a:t>
            </a:r>
            <a:r>
              <a:rPr lang="tr-TR" altLang="tr-TR" sz="2500" dirty="0" err="1">
                <a:solidFill>
                  <a:srgbClr val="00B050"/>
                </a:solidFill>
              </a:rPr>
              <a:t>CurrencyManager</a:t>
            </a:r>
            <a:r>
              <a:rPr lang="tr-TR" altLang="tr-TR" sz="2500" dirty="0"/>
              <a:t> üzerinde işlem yapan bir kod yazılması gerekmektedir</a:t>
            </a: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28800"/>
            <a:ext cx="723106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ular Callout 4"/>
          <p:cNvSpPr/>
          <p:nvPr/>
        </p:nvSpPr>
        <p:spPr>
          <a:xfrm>
            <a:off x="3386138" y="5410200"/>
            <a:ext cx="3200400" cy="838200"/>
          </a:xfrm>
          <a:prstGeom prst="wedgeRectCallout">
            <a:avLst>
              <a:gd name="adj1" fmla="val 99703"/>
              <a:gd name="adj2" fmla="val -1042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Çift tıklanarak istenen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handler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kod bloğu oluşturulur</a:t>
            </a:r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096963" y="1736725"/>
            <a:ext cx="9361487" cy="146367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smtClean="0"/>
              <a:t>Oluşturulan kod bloğu içinde sadece </a:t>
            </a:r>
            <a:r>
              <a:rPr lang="tr-TR" altLang="tr-TR" sz="2500" dirty="0" err="1" smtClean="0"/>
              <a:t>CurrencyManager</a:t>
            </a:r>
            <a:r>
              <a:rPr lang="tr-TR" altLang="tr-TR" sz="2500" dirty="0" smtClean="0"/>
              <a:t> nesnesinin </a:t>
            </a:r>
            <a:r>
              <a:rPr lang="tr-TR" altLang="tr-TR" sz="2500" dirty="0" err="1" smtClean="0"/>
              <a:t>Position</a:t>
            </a:r>
            <a:r>
              <a:rPr lang="tr-TR" altLang="tr-TR" sz="2500" dirty="0" smtClean="0"/>
              <a:t> özelliğini değiştirecek tek satır yazılır</a:t>
            </a: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048000"/>
            <a:ext cx="7543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ComboBox’a veri bağlamak [1]</a:t>
            </a:r>
            <a:endParaRPr lang="tr-TR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76313" y="1782763"/>
            <a:ext cx="9361487" cy="960437"/>
          </a:xfrm>
        </p:spPr>
        <p:txBody>
          <a:bodyPr>
            <a:noAutofit/>
          </a:bodyPr>
          <a:lstStyle/>
          <a:p>
            <a:pPr marL="68580" indent="-68580" fontAlgn="auto">
              <a:defRPr/>
            </a:pPr>
            <a:r>
              <a:rPr lang="tr-TR" altLang="tr-TR" sz="2500" dirty="0" smtClean="0"/>
              <a:t>Böylece </a:t>
            </a:r>
            <a:r>
              <a:rPr lang="tr-TR" altLang="tr-TR" sz="2500" dirty="0" err="1" smtClean="0"/>
              <a:t>comboBox’da</a:t>
            </a:r>
            <a:r>
              <a:rPr lang="tr-TR" altLang="tr-TR" sz="2500" dirty="0" smtClean="0"/>
              <a:t> seçim yapıldığında otomatik olarak istenen kayda gidilecektir</a:t>
            </a:r>
          </a:p>
        </p:txBody>
      </p:sp>
      <p:pic>
        <p:nvPicPr>
          <p:cNvPr id="266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048000"/>
            <a:ext cx="7594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05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tx2">
                    <a:satMod val="130000"/>
                  </a:schemeClr>
                </a:solidFill>
              </a:rPr>
              <a:t>Konular [1]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smtClean="0"/>
              <a:t>Görsel kontrollere veri bağlamak</a:t>
            </a:r>
          </a:p>
          <a:p>
            <a:pPr marL="288036" lvl="1" indent="-137160" fontAlgn="auto">
              <a:defRPr/>
            </a:pPr>
            <a:r>
              <a:rPr lang="tr-TR" altLang="tr-TR" sz="2500" dirty="0" err="1" smtClean="0"/>
              <a:t>DataBindings</a:t>
            </a:r>
            <a:r>
              <a:rPr lang="tr-TR" altLang="tr-TR" sz="2500" dirty="0" smtClean="0"/>
              <a:t> özelliği</a:t>
            </a:r>
          </a:p>
          <a:p>
            <a:pPr marL="68580" indent="-68580" fontAlgn="auto">
              <a:defRPr/>
            </a:pPr>
            <a:r>
              <a:rPr lang="tr-TR" altLang="tr-TR" sz="2500" dirty="0" err="1" smtClean="0"/>
              <a:t>ListBox</a:t>
            </a:r>
            <a:r>
              <a:rPr lang="tr-TR" altLang="tr-TR" sz="2500" dirty="0" smtClean="0"/>
              <a:t> ve </a:t>
            </a:r>
            <a:r>
              <a:rPr lang="tr-TR" altLang="tr-TR" sz="2500" dirty="0" err="1" smtClean="0"/>
              <a:t>ComboBox’a</a:t>
            </a:r>
            <a:r>
              <a:rPr lang="tr-TR" altLang="tr-TR" sz="2500" dirty="0" smtClean="0"/>
              <a:t> veri bağlamak</a:t>
            </a:r>
          </a:p>
          <a:p>
            <a:pPr marL="288036" lvl="1" indent="-137160" fontAlgn="auto">
              <a:defRPr/>
            </a:pPr>
            <a:r>
              <a:rPr lang="tr-TR" altLang="tr-TR" sz="2500" dirty="0" err="1" smtClean="0"/>
              <a:t>DataSource</a:t>
            </a:r>
            <a:endParaRPr lang="tr-TR" altLang="tr-TR" sz="2500" dirty="0" smtClean="0"/>
          </a:p>
          <a:p>
            <a:pPr marL="288036" lvl="1" indent="-137160" fontAlgn="auto">
              <a:defRPr/>
            </a:pPr>
            <a:r>
              <a:rPr lang="tr-TR" altLang="tr-TR" sz="2500" dirty="0" err="1" smtClean="0"/>
              <a:t>DisplayMember</a:t>
            </a:r>
            <a:endParaRPr lang="tr-TR" altLang="tr-TR" sz="2500" dirty="0" smtClean="0"/>
          </a:p>
          <a:p>
            <a:pPr marL="288036" lvl="1" indent="-137160" fontAlgn="auto">
              <a:defRPr/>
            </a:pPr>
            <a:r>
              <a:rPr lang="tr-TR" altLang="tr-TR" sz="2500" dirty="0" err="1" smtClean="0"/>
              <a:t>ValueMember</a:t>
            </a:r>
            <a:r>
              <a:rPr lang="tr-TR" altLang="tr-TR" sz="2500" dirty="0" smtClean="0"/>
              <a:t> özellikleri</a:t>
            </a:r>
          </a:p>
          <a:p>
            <a:pPr marL="68580" indent="-68580" fontAlgn="auto">
              <a:defRPr/>
            </a:pPr>
            <a:endParaRPr lang="tr-TR" altLang="tr-TR" sz="25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Görsel Kontrollere Veri Bağlamak</a:t>
            </a:r>
            <a:r>
              <a:rPr lang="tr-TR" smtClean="0">
                <a:solidFill>
                  <a:schemeClr val="tx2">
                    <a:satMod val="130000"/>
                  </a:schemeClr>
                </a:solidFill>
              </a:rPr>
              <a:t> [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1]</a:t>
            </a:r>
            <a:endParaRPr lang="tr-T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561637" cy="402272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Toolbox</a:t>
            </a:r>
            <a:r>
              <a:rPr lang="tr-TR" altLang="tr-TR" sz="2500" dirty="0" smtClean="0"/>
              <a:t> üzerinden erişebildiğimiz tüm görsel nesnelere kontrol (Control) denir</a:t>
            </a:r>
          </a:p>
          <a:p>
            <a:pPr marL="68580" indent="-68580" fontAlgn="auto">
              <a:defRPr/>
            </a:pPr>
            <a:r>
              <a:rPr lang="tr-TR" altLang="tr-TR" sz="2500" dirty="0" err="1" smtClean="0"/>
              <a:t>TextBox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Label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Button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CheckBox</a:t>
            </a:r>
            <a:r>
              <a:rPr lang="tr-TR" altLang="tr-TR" sz="2500" dirty="0" smtClean="0"/>
              <a:t> </a:t>
            </a:r>
            <a:r>
              <a:rPr lang="tr-TR" altLang="tr-TR" sz="2500" dirty="0" err="1" smtClean="0"/>
              <a:t>v.b</a:t>
            </a:r>
            <a:r>
              <a:rPr lang="tr-TR" altLang="tr-TR" sz="2500" dirty="0" smtClean="0"/>
              <a:t>. hepsi Control sınıfından türetilmiş nesnelerdir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Bu görsel kontrollerin hepsine </a:t>
            </a:r>
            <a:r>
              <a:rPr lang="tr-TR" altLang="tr-TR" sz="2500" dirty="0" err="1" smtClean="0"/>
              <a:t>veritabanından</a:t>
            </a:r>
            <a:r>
              <a:rPr lang="tr-TR" altLang="tr-TR" sz="2500" dirty="0" smtClean="0"/>
              <a:t> gelen veriler bağlanabilir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Bunun için tüm kontrollerin ortak özelliği olan </a:t>
            </a:r>
            <a:r>
              <a:rPr lang="tr-TR" altLang="tr-TR" sz="2500" dirty="0" err="1" smtClean="0"/>
              <a:t>DataBindings.Add</a:t>
            </a:r>
            <a:r>
              <a:rPr lang="tr-TR" altLang="tr-TR" sz="2500" dirty="0" smtClean="0"/>
              <a:t> metodu kullanılır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1736725"/>
            <a:ext cx="11049000" cy="161607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Örneğin </a:t>
            </a:r>
            <a:r>
              <a:rPr lang="tr-TR" altLang="tr-TR" sz="2500" b="1" dirty="0" err="1"/>
              <a:t>musteriler</a:t>
            </a:r>
            <a:r>
              <a:rPr lang="tr-TR" altLang="tr-TR" sz="2500" dirty="0"/>
              <a:t> tablosundaki tüm satırlar </a:t>
            </a:r>
            <a:r>
              <a:rPr lang="tr-TR" altLang="tr-TR" sz="2500" dirty="0" err="1">
                <a:solidFill>
                  <a:srgbClr val="00B050"/>
                </a:solidFill>
              </a:rPr>
              <a:t>SqlCommand</a:t>
            </a:r>
            <a:r>
              <a:rPr lang="tr-TR" altLang="tr-TR" sz="2500" dirty="0"/>
              <a:t> nesnesi kullanılarak </a:t>
            </a:r>
            <a:r>
              <a:rPr lang="tr-TR" altLang="tr-TR" sz="2500" b="1" dirty="0" err="1">
                <a:solidFill>
                  <a:srgbClr val="FF0000"/>
                </a:solidFill>
              </a:rPr>
              <a:t>dt</a:t>
            </a:r>
            <a:r>
              <a:rPr lang="tr-TR" altLang="tr-TR" sz="2500" dirty="0"/>
              <a:t> isimli </a:t>
            </a:r>
            <a:r>
              <a:rPr lang="tr-TR" altLang="tr-TR" sz="2500" dirty="0" err="1">
                <a:solidFill>
                  <a:srgbClr val="00B050"/>
                </a:solidFill>
              </a:rPr>
              <a:t>DataTable</a:t>
            </a:r>
            <a:r>
              <a:rPr lang="tr-TR" altLang="tr-TR" sz="2500" dirty="0"/>
              <a:t> nesnesine doldurulmuş olsun.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Aşağıdaki kod textBox1 nesnesine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içindeki aktif satırın </a:t>
            </a:r>
            <a:r>
              <a:rPr lang="tr-TR" altLang="tr-TR" sz="2500" b="1" dirty="0" err="1"/>
              <a:t>must_id</a:t>
            </a:r>
            <a:r>
              <a:rPr lang="tr-TR" altLang="tr-TR" sz="2500" dirty="0"/>
              <a:t> sütunundaki değeri bağlayacaktır</a:t>
            </a: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2667000" y="4191000"/>
            <a:ext cx="701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tr-TR" sz="2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textBox1.</a:t>
            </a:r>
            <a:r>
              <a:rPr lang="tr-TR" altLang="tr-TR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DataBindings.Add</a:t>
            </a:r>
            <a:r>
              <a:rPr lang="tr-TR" altLang="tr-TR" sz="2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(“Text”, dt, “must_id”);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2895600" y="5105400"/>
            <a:ext cx="3048000" cy="533400"/>
          </a:xfrm>
          <a:prstGeom prst="wedgeRectCallout">
            <a:avLst>
              <a:gd name="adj1" fmla="val 72917"/>
              <a:gd name="adj2" fmla="val -1571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textBox’ın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hangi özelliğinde veri gösterilecek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7010400" y="3624263"/>
            <a:ext cx="3352800" cy="381000"/>
          </a:xfrm>
          <a:prstGeom prst="wedgeRectCallout">
            <a:avLst>
              <a:gd name="adj1" fmla="val -11927"/>
              <a:gd name="adj2" fmla="val 1234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sütundaki veri gösterilecek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7467600" y="5148263"/>
            <a:ext cx="2438400" cy="685800"/>
          </a:xfrm>
          <a:prstGeom prst="wedgeRectCallout">
            <a:avLst>
              <a:gd name="adj1" fmla="val -37239"/>
              <a:gd name="adj2" fmla="val -1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DataTable’dan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veriler alınacak</a:t>
            </a: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28800"/>
            <a:ext cx="651192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grpSp>
        <p:nvGrpSpPr>
          <p:cNvPr id="14339" name="Grup 2"/>
          <p:cNvGrpSpPr>
            <a:grpSpLocks/>
          </p:cNvGrpSpPr>
          <p:nvPr/>
        </p:nvGrpSpPr>
        <p:grpSpPr bwMode="auto">
          <a:xfrm>
            <a:off x="425450" y="2547938"/>
            <a:ext cx="6110288" cy="2516187"/>
            <a:chOff x="425222" y="2547690"/>
            <a:chExt cx="6110990" cy="2516981"/>
          </a:xfrm>
        </p:grpSpPr>
        <p:pic>
          <p:nvPicPr>
            <p:cNvPr id="1434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2657"/>
            <a:stretch>
              <a:fillRect/>
            </a:stretch>
          </p:blipFill>
          <p:spPr bwMode="auto">
            <a:xfrm>
              <a:off x="425222" y="2547690"/>
              <a:ext cx="6096000" cy="2516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3" name="TextBox 3"/>
            <p:cNvSpPr txBox="1">
              <a:spLocks noChangeArrowheads="1"/>
            </p:cNvSpPr>
            <p:nvPr/>
          </p:nvSpPr>
          <p:spPr bwMode="auto">
            <a:xfrm>
              <a:off x="5164612" y="4629888"/>
              <a:ext cx="1371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tr-TR" altLang="tr-TR" b="1">
                  <a:latin typeface="Arial" panose="020B0604020202020204" pitchFamily="34" charset="0"/>
                </a:rPr>
                <a:t>must_ad</a:t>
              </a:r>
            </a:p>
          </p:txBody>
        </p:sp>
      </p:grp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0" t="61630" r="22501"/>
          <a:stretch>
            <a:fillRect/>
          </a:stretch>
        </p:blipFill>
        <p:spPr bwMode="auto">
          <a:xfrm>
            <a:off x="7848600" y="2547938"/>
            <a:ext cx="3886200" cy="203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ağ Ok 3"/>
          <p:cNvSpPr/>
          <p:nvPr/>
        </p:nvSpPr>
        <p:spPr>
          <a:xfrm>
            <a:off x="6789738" y="3036888"/>
            <a:ext cx="1143000" cy="7620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077712" y="1828800"/>
            <a:ext cx="10180637" cy="1524000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Bir görsel kontrol bir kaydın sadece bir alanını – yani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üzerindeki sadece bir hücreyi – gösterebildiği için bir kaydın tüm alanlarını göstermek için alan sayısı kadar kontrol – örneğin </a:t>
            </a:r>
            <a:r>
              <a:rPr lang="tr-TR" altLang="tr-TR" sz="2500" dirty="0" err="1"/>
              <a:t>TextBox</a:t>
            </a:r>
            <a:r>
              <a:rPr lang="tr-TR" altLang="tr-TR" sz="2500" dirty="0"/>
              <a:t> – kullanmak gerekmektedir</a:t>
            </a: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71800"/>
            <a:ext cx="389572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94" t="38951" r="21951"/>
          <a:stretch>
            <a:fillRect/>
          </a:stretch>
        </p:blipFill>
        <p:spPr bwMode="auto">
          <a:xfrm>
            <a:off x="8089900" y="2028825"/>
            <a:ext cx="373380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025"/>
          <a:stretch>
            <a:fillRect/>
          </a:stretch>
        </p:blipFill>
        <p:spPr bwMode="auto">
          <a:xfrm>
            <a:off x="346075" y="2530642"/>
            <a:ext cx="6248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ağ Ok 5"/>
          <p:cNvSpPr/>
          <p:nvPr/>
        </p:nvSpPr>
        <p:spPr>
          <a:xfrm>
            <a:off x="6711950" y="2819400"/>
            <a:ext cx="1143000" cy="7620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/>
              <a:t>Görsel Kontrollere Veri Bağlamak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409237" cy="402272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Birkaç </a:t>
            </a:r>
            <a:r>
              <a:rPr lang="tr-TR" altLang="tr-TR" sz="2500" dirty="0" err="1"/>
              <a:t>TextBox</a:t>
            </a:r>
            <a:r>
              <a:rPr lang="tr-TR" altLang="tr-TR" sz="2500" dirty="0"/>
              <a:t> kontrolü ile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içindeki tek bir satırı gösterebildiğimiz için diğer satırları (kayıtları) gösterebilmek için </a:t>
            </a:r>
            <a:r>
              <a:rPr lang="tr-TR" altLang="tr-TR" sz="2500" dirty="0" err="1"/>
              <a:t>CurrencyManager</a:t>
            </a:r>
            <a:r>
              <a:rPr lang="tr-TR" altLang="tr-TR" sz="2500" dirty="0"/>
              <a:t> nesnesi kullanılmalıdır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Bu nesnesinin </a:t>
            </a:r>
            <a:r>
              <a:rPr lang="tr-TR" altLang="tr-TR" sz="2500" dirty="0" err="1"/>
              <a:t>Position</a:t>
            </a:r>
            <a:r>
              <a:rPr lang="tr-TR" altLang="tr-TR" sz="2500" dirty="0"/>
              <a:t> özelliği değiştirilerek kayıtlar arası gezinti yapılabilir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cm.Position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 = </a:t>
            </a: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cm.Position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 + 1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cm.Position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--;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cm.Position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 = </a:t>
            </a:r>
            <a:r>
              <a:rPr lang="tr-TR" altLang="tr-TR" sz="1800" dirty="0" err="1">
                <a:solidFill>
                  <a:schemeClr val="tx1"/>
                </a:solidFill>
                <a:latin typeface="Consolas" panose="020B0609020204030204" pitchFamily="49" charset="0"/>
              </a:rPr>
              <a:t>cm.Count</a:t>
            </a:r>
            <a:r>
              <a:rPr lang="tr-TR" altLang="tr-TR" sz="1800" dirty="0">
                <a:solidFill>
                  <a:schemeClr val="tx1"/>
                </a:solidFill>
                <a:latin typeface="Consolas" panose="020B0609020204030204" pitchFamily="49" charset="0"/>
              </a:rPr>
              <a:t> – 1;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593</TotalTime>
  <Words>507</Words>
  <Application>Microsoft Office PowerPoint</Application>
  <PresentationFormat>Geniş ekran</PresentationFormat>
  <Paragraphs>62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Consolas</vt:lpstr>
      <vt:lpstr>Times New Roman</vt:lpstr>
      <vt:lpstr>AnkaraÜniversitesiDersNotları</vt:lpstr>
      <vt:lpstr>Uzak Veritabanına Bağlanmak Ve Verileri Listelemek</vt:lpstr>
      <vt:lpstr>Konular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Görsel Kontrollere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ComboBox’a veri bağlamak [1]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65</cp:revision>
  <cp:lastPrinted>1601-01-01T00:00:00Z</cp:lastPrinted>
  <dcterms:created xsi:type="dcterms:W3CDTF">2012-02-07T21:22:49Z</dcterms:created>
  <dcterms:modified xsi:type="dcterms:W3CDTF">2020-01-29T08:16:34Z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