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8" r:id="rId1"/>
  </p:sldMasterIdLst>
  <p:notesMasterIdLst>
    <p:notesMasterId r:id="rId15"/>
  </p:notesMasterIdLst>
  <p:handoutMasterIdLst>
    <p:handoutMasterId r:id="rId16"/>
  </p:handoutMasterIdLst>
  <p:sldIdLst>
    <p:sldId id="256" r:id="rId2"/>
    <p:sldId id="281" r:id="rId3"/>
    <p:sldId id="275" r:id="rId4"/>
    <p:sldId id="284" r:id="rId5"/>
    <p:sldId id="283" r:id="rId6"/>
    <p:sldId id="282" r:id="rId7"/>
    <p:sldId id="276" r:id="rId8"/>
    <p:sldId id="286" r:id="rId9"/>
    <p:sldId id="279" r:id="rId10"/>
    <p:sldId id="287" r:id="rId11"/>
    <p:sldId id="288" r:id="rId12"/>
    <p:sldId id="289" r:id="rId13"/>
    <p:sldId id="285" r:id="rId14"/>
  </p:sldIdLst>
  <p:sldSz cx="9144000" cy="6858000" type="screen4x3"/>
  <p:notesSz cx="6877050" cy="96567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294" autoAdjust="0"/>
  </p:normalViewPr>
  <p:slideViewPr>
    <p:cSldViewPr>
      <p:cViewPr varScale="1">
        <p:scale>
          <a:sx n="60" d="100"/>
          <a:sy n="60" d="100"/>
        </p:scale>
        <p:origin x="1454" y="2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9738" cy="4826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95725" y="0"/>
            <a:ext cx="2979738" cy="482600"/>
          </a:xfrm>
          <a:prstGeom prst="rect">
            <a:avLst/>
          </a:prstGeom>
        </p:spPr>
        <p:txBody>
          <a:bodyPr vert="horz" lIns="91440" tIns="45720" rIns="91440" bIns="45720" rtlCol="0"/>
          <a:lstStyle>
            <a:lvl1pPr algn="r">
              <a:defRPr sz="1200"/>
            </a:lvl1pPr>
          </a:lstStyle>
          <a:p>
            <a:fld id="{332A5866-B6A8-4F7D-B4F8-DD276585E6DD}" type="datetimeFigureOut">
              <a:rPr lang="en-US" smtClean="0"/>
              <a:pPr/>
              <a:t>3/19/2018</a:t>
            </a:fld>
            <a:endParaRPr lang="en-US" dirty="0"/>
          </a:p>
        </p:txBody>
      </p:sp>
      <p:sp>
        <p:nvSpPr>
          <p:cNvPr id="4" name="Footer Placeholder 3"/>
          <p:cNvSpPr>
            <a:spLocks noGrp="1"/>
          </p:cNvSpPr>
          <p:nvPr>
            <p:ph type="ftr" sz="quarter" idx="2"/>
          </p:nvPr>
        </p:nvSpPr>
        <p:spPr>
          <a:xfrm>
            <a:off x="0" y="9172575"/>
            <a:ext cx="2979738" cy="4826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95725" y="9172575"/>
            <a:ext cx="2979738" cy="482600"/>
          </a:xfrm>
          <a:prstGeom prst="rect">
            <a:avLst/>
          </a:prstGeom>
        </p:spPr>
        <p:txBody>
          <a:bodyPr vert="horz" lIns="91440" tIns="45720" rIns="91440" bIns="45720" rtlCol="0" anchor="b"/>
          <a:lstStyle>
            <a:lvl1pPr algn="r">
              <a:defRPr sz="1200"/>
            </a:lvl1pPr>
          </a:lstStyle>
          <a:p>
            <a:fld id="{D32A1995-A16E-4984-8506-B2D3A4298BE9}" type="slidenum">
              <a:rPr lang="en-US" smtClean="0"/>
              <a:pPr/>
              <a:t>‹#›</a:t>
            </a:fld>
            <a:endParaRPr lang="en-US" dirty="0"/>
          </a:p>
        </p:txBody>
      </p:sp>
    </p:spTree>
    <p:extLst>
      <p:ext uri="{BB962C8B-B14F-4D97-AF65-F5344CB8AC3E}">
        <p14:creationId xmlns:p14="http://schemas.microsoft.com/office/powerpoint/2010/main" val="28890961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0055" cy="4828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95405" y="0"/>
            <a:ext cx="2980055" cy="482838"/>
          </a:xfrm>
          <a:prstGeom prst="rect">
            <a:avLst/>
          </a:prstGeom>
        </p:spPr>
        <p:txBody>
          <a:bodyPr vert="horz" lIns="91440" tIns="45720" rIns="91440" bIns="45720" rtlCol="0"/>
          <a:lstStyle>
            <a:lvl1pPr algn="r">
              <a:defRPr sz="1200"/>
            </a:lvl1pPr>
          </a:lstStyle>
          <a:p>
            <a:fld id="{E5B007A6-C0BB-405E-AD87-262DC8BAF809}" type="datetimeFigureOut">
              <a:rPr lang="en-US" smtClean="0"/>
              <a:pPr/>
              <a:t>3/19/2018</a:t>
            </a:fld>
            <a:endParaRPr lang="en-US" dirty="0"/>
          </a:p>
        </p:txBody>
      </p:sp>
      <p:sp>
        <p:nvSpPr>
          <p:cNvPr id="4" name="Slide Image Placeholder 3"/>
          <p:cNvSpPr>
            <a:spLocks noGrp="1" noRot="1" noChangeAspect="1"/>
          </p:cNvSpPr>
          <p:nvPr>
            <p:ph type="sldImg" idx="2"/>
          </p:nvPr>
        </p:nvSpPr>
        <p:spPr>
          <a:xfrm>
            <a:off x="1023938" y="723900"/>
            <a:ext cx="4829175" cy="3621088"/>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7706" y="4586964"/>
            <a:ext cx="5501640" cy="434554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72249"/>
            <a:ext cx="2980055" cy="48283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95405" y="9172249"/>
            <a:ext cx="2980055" cy="482838"/>
          </a:xfrm>
          <a:prstGeom prst="rect">
            <a:avLst/>
          </a:prstGeom>
        </p:spPr>
        <p:txBody>
          <a:bodyPr vert="horz" lIns="91440" tIns="45720" rIns="91440" bIns="45720" rtlCol="0" anchor="b"/>
          <a:lstStyle>
            <a:lvl1pPr algn="r">
              <a:defRPr sz="1200"/>
            </a:lvl1pPr>
          </a:lstStyle>
          <a:p>
            <a:fld id="{8B2B07B1-7666-46CB-B4D4-FC8CDCE9FCDB}" type="slidenum">
              <a:rPr lang="en-US" smtClean="0"/>
              <a:pPr/>
              <a:t>‹#›</a:t>
            </a:fld>
            <a:endParaRPr lang="en-US" dirty="0"/>
          </a:p>
        </p:txBody>
      </p:sp>
    </p:spTree>
    <p:extLst>
      <p:ext uri="{BB962C8B-B14F-4D97-AF65-F5344CB8AC3E}">
        <p14:creationId xmlns:p14="http://schemas.microsoft.com/office/powerpoint/2010/main" val="13949189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dirty="0"/>
          </a:p>
        </p:txBody>
      </p:sp>
      <p:sp>
        <p:nvSpPr>
          <p:cNvPr id="4" name="Slayt Numarası Yer Tutucusu 3"/>
          <p:cNvSpPr>
            <a:spLocks noGrp="1"/>
          </p:cNvSpPr>
          <p:nvPr>
            <p:ph type="sldNum" sz="quarter" idx="10"/>
          </p:nvPr>
        </p:nvSpPr>
        <p:spPr/>
        <p:txBody>
          <a:bodyPr/>
          <a:lstStyle/>
          <a:p>
            <a:fld id="{8B2B07B1-7666-46CB-B4D4-FC8CDCE9FCDB}" type="slidenum">
              <a:rPr lang="en-US" smtClean="0"/>
              <a:pPr/>
              <a:t>2</a:t>
            </a:fld>
            <a:endParaRPr lang="en-US" dirty="0"/>
          </a:p>
        </p:txBody>
      </p:sp>
    </p:spTree>
    <p:extLst>
      <p:ext uri="{BB962C8B-B14F-4D97-AF65-F5344CB8AC3E}">
        <p14:creationId xmlns:p14="http://schemas.microsoft.com/office/powerpoint/2010/main" val="16436377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B2B07B1-7666-46CB-B4D4-FC8CDCE9FCDB}" type="slidenum">
              <a:rPr lang="en-US" smtClean="0"/>
              <a:pPr/>
              <a:t>9</a:t>
            </a:fld>
            <a:endParaRPr lang="en-US" dirty="0"/>
          </a:p>
        </p:txBody>
      </p:sp>
    </p:spTree>
    <p:extLst>
      <p:ext uri="{BB962C8B-B14F-4D97-AF65-F5344CB8AC3E}">
        <p14:creationId xmlns:p14="http://schemas.microsoft.com/office/powerpoint/2010/main" val="14313792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B2B07B1-7666-46CB-B4D4-FC8CDCE9FCDB}" type="slidenum">
              <a:rPr lang="en-US" smtClean="0"/>
              <a:pPr/>
              <a:t>10</a:t>
            </a:fld>
            <a:endParaRPr lang="en-US" dirty="0"/>
          </a:p>
        </p:txBody>
      </p:sp>
    </p:spTree>
    <p:extLst>
      <p:ext uri="{BB962C8B-B14F-4D97-AF65-F5344CB8AC3E}">
        <p14:creationId xmlns:p14="http://schemas.microsoft.com/office/powerpoint/2010/main" val="17312550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F779A9BB-E751-4BCC-A038-F126BF4EA288}" type="datetimeFigureOut">
              <a:rPr lang="en-US" smtClean="0"/>
              <a:pPr/>
              <a:t>3/19/2018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1E25F21-F703-4A0A-BDD5-2540C615364E}" type="slidenum">
              <a:rPr lang="en-US" smtClean="0"/>
              <a:pPr/>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270310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779A9BB-E751-4BCC-A038-F126BF4EA288}" type="datetimeFigureOut">
              <a:rPr lang="en-US" smtClean="0"/>
              <a:pPr/>
              <a:t>3/19/2018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1E25F21-F703-4A0A-BDD5-2540C615364E}" type="slidenum">
              <a:rPr lang="en-US" smtClean="0"/>
              <a:pPr/>
              <a:t>‹#›</a:t>
            </a:fld>
            <a:endParaRPr lang="en-US" dirty="0"/>
          </a:p>
        </p:txBody>
      </p:sp>
    </p:spTree>
    <p:extLst>
      <p:ext uri="{BB962C8B-B14F-4D97-AF65-F5344CB8AC3E}">
        <p14:creationId xmlns:p14="http://schemas.microsoft.com/office/powerpoint/2010/main" val="16286902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779A9BB-E751-4BCC-A038-F126BF4EA288}" type="datetimeFigureOut">
              <a:rPr lang="en-US" smtClean="0"/>
              <a:pPr/>
              <a:t>3/19/2018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1E25F21-F703-4A0A-BDD5-2540C615364E}" type="slidenum">
              <a:rPr lang="en-US" smtClean="0"/>
              <a:pPr/>
              <a:t>‹#›</a:t>
            </a:fld>
            <a:endParaRPr lang="en-US" dirty="0"/>
          </a:p>
        </p:txBody>
      </p:sp>
    </p:spTree>
    <p:extLst>
      <p:ext uri="{BB962C8B-B14F-4D97-AF65-F5344CB8AC3E}">
        <p14:creationId xmlns:p14="http://schemas.microsoft.com/office/powerpoint/2010/main" val="26060634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779A9BB-E751-4BCC-A038-F126BF4EA288}" type="datetimeFigureOut">
              <a:rPr lang="en-US" smtClean="0"/>
              <a:pPr/>
              <a:t>3/19/2018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1E25F21-F703-4A0A-BDD5-2540C615364E}" type="slidenum">
              <a:rPr lang="en-US" smtClean="0"/>
              <a:pPr/>
              <a:t>‹#›</a:t>
            </a:fld>
            <a:endParaRPr lang="en-US" dirty="0"/>
          </a:p>
        </p:txBody>
      </p:sp>
    </p:spTree>
    <p:extLst>
      <p:ext uri="{BB962C8B-B14F-4D97-AF65-F5344CB8AC3E}">
        <p14:creationId xmlns:p14="http://schemas.microsoft.com/office/powerpoint/2010/main" val="1111412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779A9BB-E751-4BCC-A038-F126BF4EA288}" type="datetimeFigureOut">
              <a:rPr lang="en-US" smtClean="0"/>
              <a:pPr/>
              <a:t>3/19/2018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1E25F21-F703-4A0A-BDD5-2540C615364E}" type="slidenum">
              <a:rPr lang="en-US" smtClean="0"/>
              <a:pPr/>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432014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F779A9BB-E751-4BCC-A038-F126BF4EA288}" type="datetimeFigureOut">
              <a:rPr lang="en-US" smtClean="0"/>
              <a:pPr/>
              <a:t>3/19/2018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1E25F21-F703-4A0A-BDD5-2540C615364E}" type="slidenum">
              <a:rPr lang="en-US" smtClean="0"/>
              <a:pPr/>
              <a:t>‹#›</a:t>
            </a:fld>
            <a:endParaRPr lang="en-US" dirty="0"/>
          </a:p>
        </p:txBody>
      </p:sp>
    </p:spTree>
    <p:extLst>
      <p:ext uri="{BB962C8B-B14F-4D97-AF65-F5344CB8AC3E}">
        <p14:creationId xmlns:p14="http://schemas.microsoft.com/office/powerpoint/2010/main" val="21922540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822960" y="2582334"/>
            <a:ext cx="370332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4663440" y="2582334"/>
            <a:ext cx="370332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F779A9BB-E751-4BCC-A038-F126BF4EA288}" type="datetimeFigureOut">
              <a:rPr lang="en-US" smtClean="0"/>
              <a:pPr/>
              <a:t>3/19/2018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1E25F21-F703-4A0A-BDD5-2540C615364E}" type="slidenum">
              <a:rPr lang="en-US" smtClean="0"/>
              <a:pPr/>
              <a:t>‹#›</a:t>
            </a:fld>
            <a:endParaRPr lang="en-US" dirty="0"/>
          </a:p>
        </p:txBody>
      </p:sp>
    </p:spTree>
    <p:extLst>
      <p:ext uri="{BB962C8B-B14F-4D97-AF65-F5344CB8AC3E}">
        <p14:creationId xmlns:p14="http://schemas.microsoft.com/office/powerpoint/2010/main" val="33661021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F779A9BB-E751-4BCC-A038-F126BF4EA288}" type="datetimeFigureOut">
              <a:rPr lang="en-US" smtClean="0"/>
              <a:pPr/>
              <a:t>3/19/2018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1E25F21-F703-4A0A-BDD5-2540C615364E}" type="slidenum">
              <a:rPr lang="en-US" smtClean="0"/>
              <a:pPr/>
              <a:t>‹#›</a:t>
            </a:fld>
            <a:endParaRPr lang="en-US" dirty="0"/>
          </a:p>
        </p:txBody>
      </p:sp>
    </p:spTree>
    <p:extLst>
      <p:ext uri="{BB962C8B-B14F-4D97-AF65-F5344CB8AC3E}">
        <p14:creationId xmlns:p14="http://schemas.microsoft.com/office/powerpoint/2010/main" val="14126903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F779A9BB-E751-4BCC-A038-F126BF4EA288}" type="datetimeFigureOut">
              <a:rPr lang="en-US" smtClean="0"/>
              <a:pPr/>
              <a:t>3/19/2018</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D1E25F21-F703-4A0A-BDD5-2540C615364E}" type="slidenum">
              <a:rPr lang="en-US" smtClean="0"/>
              <a:pPr/>
              <a:t>‹#›</a:t>
            </a:fld>
            <a:endParaRPr lang="en-US" dirty="0"/>
          </a:p>
        </p:txBody>
      </p:sp>
    </p:spTree>
    <p:extLst>
      <p:ext uri="{BB962C8B-B14F-4D97-AF65-F5344CB8AC3E}">
        <p14:creationId xmlns:p14="http://schemas.microsoft.com/office/powerpoint/2010/main" val="1641341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F779A9BB-E751-4BCC-A038-F126BF4EA288}" type="datetimeFigureOut">
              <a:rPr lang="en-US" smtClean="0"/>
              <a:pPr/>
              <a:t>3/19/2018</a:t>
            </a:fld>
            <a:endParaRPr lang="en-US" dirty="0"/>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1E25F21-F703-4A0A-BDD5-2540C615364E}" type="slidenum">
              <a:rPr lang="en-US" smtClean="0"/>
              <a:pPr/>
              <a:t>‹#›</a:t>
            </a:fld>
            <a:endParaRPr lang="en-US" dirty="0"/>
          </a:p>
        </p:txBody>
      </p:sp>
    </p:spTree>
    <p:extLst>
      <p:ext uri="{BB962C8B-B14F-4D97-AF65-F5344CB8AC3E}">
        <p14:creationId xmlns:p14="http://schemas.microsoft.com/office/powerpoint/2010/main" val="39864473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dirty="0" smtClean="0"/>
              <a:t>Resim eklemek için simgeyi tıklatın</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F779A9BB-E751-4BCC-A038-F126BF4EA288}" type="datetimeFigureOut">
              <a:rPr lang="en-US" smtClean="0"/>
              <a:pPr/>
              <a:t>3/19/2018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1E25F21-F703-4A0A-BDD5-2540C615364E}" type="slidenum">
              <a:rPr lang="en-US" smtClean="0"/>
              <a:pPr/>
              <a:t>‹#›</a:t>
            </a:fld>
            <a:endParaRPr lang="en-US" dirty="0"/>
          </a:p>
        </p:txBody>
      </p:sp>
    </p:spTree>
    <p:extLst>
      <p:ext uri="{BB962C8B-B14F-4D97-AF65-F5344CB8AC3E}">
        <p14:creationId xmlns:p14="http://schemas.microsoft.com/office/powerpoint/2010/main" val="15746041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F779A9BB-E751-4BCC-A038-F126BF4EA288}" type="datetimeFigureOut">
              <a:rPr lang="en-US" smtClean="0"/>
              <a:pPr/>
              <a:t>3/19/2018</a:t>
            </a:fld>
            <a:endParaRPr lang="en-US" dirty="0"/>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D1E25F21-F703-4A0A-BDD5-2540C615364E}" type="slidenum">
              <a:rPr lang="en-US" smtClean="0"/>
              <a:pPr/>
              <a:t>‹#›</a:t>
            </a:fld>
            <a:endParaRPr lang="en-US" dirty="0"/>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8813736"/>
      </p:ext>
    </p:extLst>
  </p:cSld>
  <p:clrMap bg1="lt1" tx1="dk1" bg2="lt2" tx2="dk2" accent1="accent1" accent2="accent2" accent3="accent3" accent4="accent4" accent5="accent5" accent6="accent6" hlink="hlink" folHlink="folHlink"/>
  <p:sldLayoutIdLst>
    <p:sldLayoutId id="2147483799" r:id="rId1"/>
    <p:sldLayoutId id="2147483800" r:id="rId2"/>
    <p:sldLayoutId id="2147483801" r:id="rId3"/>
    <p:sldLayoutId id="2147483802" r:id="rId4"/>
    <p:sldLayoutId id="2147483803" r:id="rId5"/>
    <p:sldLayoutId id="2147483804" r:id="rId6"/>
    <p:sldLayoutId id="2147483805" r:id="rId7"/>
    <p:sldLayoutId id="2147483806" r:id="rId8"/>
    <p:sldLayoutId id="2147483807" r:id="rId9"/>
    <p:sldLayoutId id="2147483808" r:id="rId10"/>
    <p:sldLayoutId id="2147483809"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752601"/>
            <a:ext cx="7391400" cy="1829761"/>
          </a:xfrm>
        </p:spPr>
        <p:txBody>
          <a:bodyPr>
            <a:normAutofit/>
          </a:bodyPr>
          <a:lstStyle/>
          <a:p>
            <a:r>
              <a:rPr lang="tr-TR" sz="4400" dirty="0" smtClean="0"/>
              <a:t>Kendini Anlatmaya Dayalı </a:t>
            </a:r>
            <a:r>
              <a:rPr lang="tr-TR" sz="4400" smtClean="0"/>
              <a:t>Teknikler </a:t>
            </a:r>
            <a:r>
              <a:rPr lang="tr-TR" sz="4400" smtClean="0"/>
              <a:t>I</a:t>
            </a:r>
            <a:endParaRPr lang="tr-TR" sz="4400" dirty="0"/>
          </a:p>
        </p:txBody>
      </p:sp>
      <p:sp>
        <p:nvSpPr>
          <p:cNvPr id="3" name="Subtitle 2"/>
          <p:cNvSpPr>
            <a:spLocks noGrp="1"/>
          </p:cNvSpPr>
          <p:nvPr>
            <p:ph type="subTitle" idx="1"/>
          </p:nvPr>
        </p:nvSpPr>
        <p:spPr>
          <a:xfrm>
            <a:off x="914400" y="3657600"/>
            <a:ext cx="6019800" cy="990600"/>
          </a:xfrm>
        </p:spPr>
        <p:txBody>
          <a:bodyPr/>
          <a:lstStyle/>
          <a:p>
            <a:r>
              <a:rPr lang="en-US" dirty="0" smtClean="0"/>
              <a:t>Dr. Gökhan At</a:t>
            </a:r>
            <a:r>
              <a:rPr lang="tr-TR" dirty="0" smtClean="0"/>
              <a:t>İ</a:t>
            </a:r>
            <a:r>
              <a:rPr lang="en-US" dirty="0" smtClean="0"/>
              <a:t>k</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smtClean="0"/>
              <a:t>Problem Tarama Listesi</a:t>
            </a:r>
            <a:r>
              <a:rPr lang="tr-TR" dirty="0" smtClean="0"/>
              <a:t> - II</a:t>
            </a:r>
            <a:endParaRPr lang="en-US" dirty="0"/>
          </a:p>
        </p:txBody>
      </p:sp>
      <p:sp>
        <p:nvSpPr>
          <p:cNvPr id="4" name="Content Placeholder 1"/>
          <p:cNvSpPr txBox="1">
            <a:spLocks/>
          </p:cNvSpPr>
          <p:nvPr/>
        </p:nvSpPr>
        <p:spPr>
          <a:xfrm>
            <a:off x="914400" y="1905000"/>
            <a:ext cx="7452360" cy="4081272"/>
          </a:xfrm>
          <a:prstGeom prst="rect">
            <a:avLst/>
          </a:prstGeom>
        </p:spPr>
        <p:style>
          <a:lnRef idx="1">
            <a:schemeClr val="accent1"/>
          </a:lnRef>
          <a:fillRef idx="2">
            <a:schemeClr val="accent1"/>
          </a:fillRef>
          <a:effectRef idx="1">
            <a:schemeClr val="accent1"/>
          </a:effectRef>
          <a:fontRef idx="minor">
            <a:schemeClr val="dk1"/>
          </a:fontRef>
        </p:style>
        <p:txBody>
          <a:bodyPr vert="horz">
            <a:normAutofit fontScale="47500" lnSpcReduction="20000"/>
          </a:bodyPr>
          <a:lstStyle/>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r>
              <a:rPr lang="en-US" sz="3800" b="1" dirty="0" smtClean="0">
                <a:solidFill>
                  <a:srgbClr val="0070C0"/>
                </a:solidFill>
              </a:rPr>
              <a:t>Örnek</a:t>
            </a:r>
            <a:endParaRPr lang="tr-TR" sz="3800" b="1" dirty="0">
              <a:solidFill>
                <a:srgbClr val="0070C0"/>
              </a:solidFill>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endParaRPr lang="tr-TR" sz="3800" b="1" dirty="0" smtClean="0">
              <a:solidFill>
                <a:srgbClr val="0070C0"/>
              </a:solidFill>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r>
              <a:rPr lang="tr-TR" sz="2900" dirty="0" smtClean="0">
                <a:solidFill>
                  <a:srgbClr val="FF0000"/>
                </a:solidFill>
              </a:rPr>
              <a:t>Bu problem tarama listesi siz öğrencilerimizin belli başlı üzüntülerini, ihtiyaçlarını ve her türlü problemlerini öğrenip, sizlere yardımcı olabilmemiz için hazırlanmıştır. Size ilgilendiren sorunun başındaki </a:t>
            </a:r>
            <a:r>
              <a:rPr lang="tr-TR" sz="2900" dirty="0" err="1" smtClean="0">
                <a:solidFill>
                  <a:srgbClr val="FF0000"/>
                </a:solidFill>
              </a:rPr>
              <a:t>paratez</a:t>
            </a:r>
            <a:r>
              <a:rPr lang="tr-TR" sz="2900" dirty="0" smtClean="0">
                <a:solidFill>
                  <a:srgbClr val="FF0000"/>
                </a:solidFill>
              </a:rPr>
              <a:t> içine «X» işareti koyunuz. Cevaplarını gizli tutulacaktır.</a:t>
            </a:r>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endParaRPr lang="en-US" sz="2700" dirty="0" smtClean="0">
              <a:solidFill>
                <a:srgbClr val="FF0000"/>
              </a:solidFill>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r>
              <a:rPr kumimoji="0" lang="tr-TR" sz="2700" b="1" i="0" u="none" strike="noStrike" kern="1200" cap="none" spc="0" normalizeH="0" baseline="0" noProof="0" dirty="0" smtClean="0">
                <a:ln>
                  <a:noFill/>
                </a:ln>
                <a:solidFill>
                  <a:schemeClr val="tx1"/>
                </a:solidFill>
                <a:effectLst/>
                <a:uLnTx/>
                <a:uFillTx/>
              </a:rPr>
              <a:t>I. Sağlık ve Bedenle İlgili</a:t>
            </a:r>
            <a:r>
              <a:rPr kumimoji="0" lang="tr-TR" sz="2700" b="1" i="0" u="none" strike="noStrike" kern="1200" cap="none" spc="0" normalizeH="0" noProof="0" dirty="0" smtClean="0">
                <a:ln>
                  <a:noFill/>
                </a:ln>
                <a:solidFill>
                  <a:schemeClr val="tx1"/>
                </a:solidFill>
                <a:effectLst/>
                <a:uLnTx/>
                <a:uFillTx/>
              </a:rPr>
              <a:t> Olanlar</a:t>
            </a:r>
            <a:endParaRPr lang="tr-TR" sz="2700" b="1" dirty="0">
              <a:solidFill>
                <a:schemeClr val="tx1"/>
              </a:solidFill>
            </a:endParaRPr>
          </a:p>
          <a:p>
            <a:pPr marL="822960" lvl="1" indent="-256032">
              <a:spcBef>
                <a:spcPts val="400"/>
              </a:spcBef>
              <a:buClr>
                <a:schemeClr val="accent1"/>
              </a:buClr>
              <a:buSzPct val="68000"/>
              <a:buFont typeface="Wingdings 3"/>
              <a:buChar char=""/>
              <a:defRPr/>
            </a:pPr>
            <a:r>
              <a:rPr lang="en-US" sz="2700" dirty="0" smtClean="0"/>
              <a:t>Sık </a:t>
            </a:r>
            <a:r>
              <a:rPr lang="en-US" sz="2700" dirty="0" err="1" smtClean="0"/>
              <a:t>sık</a:t>
            </a:r>
            <a:r>
              <a:rPr lang="en-US" sz="2700" dirty="0" smtClean="0"/>
              <a:t> </a:t>
            </a:r>
            <a:r>
              <a:rPr lang="en-US" sz="2700" dirty="0" err="1" smtClean="0"/>
              <a:t>başım</a:t>
            </a:r>
            <a:r>
              <a:rPr lang="en-US" sz="2700" dirty="0" smtClean="0"/>
              <a:t> </a:t>
            </a:r>
            <a:r>
              <a:rPr lang="en-US" sz="2700" dirty="0" err="1" smtClean="0"/>
              <a:t>ağrıyor</a:t>
            </a:r>
            <a:r>
              <a:rPr lang="en-US" sz="2700" dirty="0" smtClean="0"/>
              <a:t>.</a:t>
            </a:r>
            <a:r>
              <a:rPr lang="tr-TR" sz="2700" dirty="0" smtClean="0"/>
              <a:t>		(  )</a:t>
            </a:r>
          </a:p>
          <a:p>
            <a:pPr marL="822960" lvl="1" indent="-256032">
              <a:spcBef>
                <a:spcPts val="400"/>
              </a:spcBef>
              <a:buClr>
                <a:schemeClr val="accent1"/>
              </a:buClr>
              <a:buSzPct val="68000"/>
              <a:buFont typeface="Wingdings 3"/>
              <a:buChar char=""/>
              <a:defRPr/>
            </a:pPr>
            <a:r>
              <a:rPr kumimoji="0" lang="tr-TR" sz="2700" b="0" i="0" u="none" strike="noStrike" kern="1200" cap="none" spc="0" normalizeH="0" baseline="0" noProof="0" dirty="0" smtClean="0">
                <a:ln>
                  <a:noFill/>
                </a:ln>
                <a:solidFill>
                  <a:schemeClr val="tx1"/>
                </a:solidFill>
                <a:effectLst/>
                <a:uLnTx/>
                <a:uFillTx/>
                <a:latin typeface="+mn-lt"/>
                <a:ea typeface="+mn-ea"/>
                <a:cs typeface="+mn-cs"/>
              </a:rPr>
              <a:t>Gözlerimden rahatsızım.		(  )</a:t>
            </a:r>
          </a:p>
          <a:p>
            <a:pPr marL="365760" indent="-256032">
              <a:spcBef>
                <a:spcPts val="400"/>
              </a:spcBef>
              <a:buClr>
                <a:schemeClr val="accent1"/>
              </a:buClr>
              <a:buSzPct val="68000"/>
              <a:buFont typeface="Wingdings 3"/>
              <a:buChar char=""/>
              <a:defRPr/>
            </a:pPr>
            <a:r>
              <a:rPr lang="tr-TR" sz="2700" b="1" dirty="0" smtClean="0">
                <a:solidFill>
                  <a:schemeClr val="tx1"/>
                </a:solidFill>
              </a:rPr>
              <a:t>II. Okul ve Derslerle İlgili Olanlar</a:t>
            </a:r>
            <a:endParaRPr kumimoji="0" lang="tr-TR" sz="2700" b="1" i="0" u="none" strike="noStrike" kern="1200" cap="none" spc="0" normalizeH="0" baseline="0" noProof="0" dirty="0">
              <a:ln>
                <a:noFill/>
              </a:ln>
              <a:solidFill>
                <a:schemeClr val="tx1"/>
              </a:solidFill>
              <a:effectLst/>
              <a:uLnTx/>
              <a:uFillTx/>
            </a:endParaRPr>
          </a:p>
          <a:p>
            <a:pPr marL="822960" lvl="1" indent="-256032">
              <a:spcBef>
                <a:spcPts val="400"/>
              </a:spcBef>
              <a:buClr>
                <a:schemeClr val="accent1"/>
              </a:buClr>
              <a:buSzPct val="68000"/>
              <a:buFont typeface="Wingdings 3"/>
              <a:buChar char=""/>
              <a:defRPr/>
            </a:pPr>
            <a:r>
              <a:rPr kumimoji="0" lang="en-US" sz="2700" b="0" i="0" u="none" strike="noStrike" kern="1200" cap="none" spc="0" normalizeH="0" baseline="0" noProof="0" dirty="0" smtClean="0">
                <a:ln>
                  <a:noFill/>
                </a:ln>
                <a:solidFill>
                  <a:schemeClr val="tx1"/>
                </a:solidFill>
                <a:effectLst/>
                <a:uLnTx/>
                <a:uFillTx/>
                <a:latin typeface="+mn-lt"/>
                <a:ea typeface="+mn-ea"/>
                <a:cs typeface="+mn-cs"/>
              </a:rPr>
              <a:t>Okulda düşük notlar alıyorum.</a:t>
            </a:r>
            <a:r>
              <a:rPr lang="tr-TR" sz="2700" dirty="0">
                <a:solidFill>
                  <a:schemeClr val="tx1"/>
                </a:solidFill>
              </a:rPr>
              <a:t>	</a:t>
            </a:r>
            <a:r>
              <a:rPr lang="tr-TR" sz="2700" dirty="0" smtClean="0">
                <a:solidFill>
                  <a:schemeClr val="tx1"/>
                </a:solidFill>
              </a:rPr>
              <a:t>(  )</a:t>
            </a:r>
            <a:endParaRPr kumimoji="0" lang="tr-TR" sz="2700" b="0" i="0" u="none" strike="noStrike" kern="1200" cap="none" spc="0" normalizeH="0" baseline="0" noProof="0" dirty="0" smtClean="0">
              <a:ln>
                <a:noFill/>
              </a:ln>
              <a:solidFill>
                <a:schemeClr val="tx1"/>
              </a:solidFill>
              <a:effectLst/>
              <a:uLnTx/>
              <a:uFillTx/>
              <a:latin typeface="+mn-lt"/>
              <a:ea typeface="+mn-ea"/>
              <a:cs typeface="+mn-cs"/>
            </a:endParaRPr>
          </a:p>
          <a:p>
            <a:pPr marL="822960" lvl="1" indent="-256032">
              <a:spcBef>
                <a:spcPts val="400"/>
              </a:spcBef>
              <a:buClr>
                <a:schemeClr val="accent1"/>
              </a:buClr>
              <a:buSzPct val="68000"/>
              <a:buFont typeface="Wingdings 3"/>
              <a:buChar char=""/>
              <a:defRPr/>
            </a:pPr>
            <a:r>
              <a:rPr lang="en-US" sz="2700" dirty="0" smtClean="0"/>
              <a:t>Ders çalışmaktan hoşlanmıyorum.</a:t>
            </a:r>
            <a:r>
              <a:rPr lang="tr-TR" sz="2700" dirty="0" smtClean="0"/>
              <a:t>	(  )</a:t>
            </a:r>
            <a:endParaRPr lang="tr-TR" sz="2700" dirty="0">
              <a:solidFill>
                <a:schemeClr val="tx1"/>
              </a:solidFill>
            </a:endParaRPr>
          </a:p>
          <a:p>
            <a:pPr marL="365760" indent="-256032">
              <a:spcBef>
                <a:spcPts val="400"/>
              </a:spcBef>
              <a:buClr>
                <a:schemeClr val="accent1"/>
              </a:buClr>
              <a:buSzPct val="68000"/>
              <a:buFont typeface="Wingdings 3"/>
              <a:buChar char=""/>
              <a:defRPr/>
            </a:pPr>
            <a:r>
              <a:rPr lang="tr-TR" sz="2700" b="1" dirty="0" smtClean="0">
                <a:solidFill>
                  <a:schemeClr val="tx1"/>
                </a:solidFill>
              </a:rPr>
              <a:t>III. Ev ve Aile Yaşamı İle İlgili Olanlar</a:t>
            </a:r>
          </a:p>
          <a:p>
            <a:pPr marL="822960" lvl="1" indent="-256032">
              <a:spcBef>
                <a:spcPts val="400"/>
              </a:spcBef>
              <a:buClr>
                <a:schemeClr val="accent1"/>
              </a:buClr>
              <a:buSzPct val="68000"/>
              <a:buFont typeface="Wingdings 3"/>
              <a:buChar char=""/>
              <a:defRPr/>
            </a:pPr>
            <a:r>
              <a:rPr lang="tr-TR" sz="2700" dirty="0" smtClean="0">
                <a:solidFill>
                  <a:schemeClr val="tx1"/>
                </a:solidFill>
              </a:rPr>
              <a:t>Annem beni sevmiyor.		(  )</a:t>
            </a:r>
          </a:p>
          <a:p>
            <a:pPr marL="822960" lvl="1" indent="-256032">
              <a:spcBef>
                <a:spcPts val="400"/>
              </a:spcBef>
              <a:buClr>
                <a:schemeClr val="accent1"/>
              </a:buClr>
              <a:buSzPct val="68000"/>
              <a:buFont typeface="Wingdings 3"/>
              <a:buChar char=""/>
              <a:defRPr/>
            </a:pPr>
            <a:r>
              <a:rPr lang="tr-TR" sz="2700" dirty="0" smtClean="0">
                <a:solidFill>
                  <a:schemeClr val="tx1"/>
                </a:solidFill>
              </a:rPr>
              <a:t>Ailemin fazla baskısı beni sıkıyor.	(  )</a:t>
            </a:r>
          </a:p>
          <a:p>
            <a:pPr marL="365760" indent="-256032">
              <a:spcBef>
                <a:spcPts val="400"/>
              </a:spcBef>
              <a:buClr>
                <a:schemeClr val="accent1"/>
              </a:buClr>
              <a:buSzPct val="68000"/>
              <a:buFont typeface="Wingdings 3"/>
              <a:buChar char=""/>
              <a:defRPr/>
            </a:pPr>
            <a:r>
              <a:rPr lang="tr-TR" sz="2700" b="1" dirty="0" smtClean="0">
                <a:solidFill>
                  <a:schemeClr val="tx1"/>
                </a:solidFill>
              </a:rPr>
              <a:t>IV. Arkadaşlık İlişkileri ve Toplumla İlgili Olanlar</a:t>
            </a:r>
          </a:p>
          <a:p>
            <a:pPr marL="822960" lvl="1" indent="-256032">
              <a:spcBef>
                <a:spcPts val="400"/>
              </a:spcBef>
              <a:buClr>
                <a:schemeClr val="accent1"/>
              </a:buClr>
              <a:buSzPct val="68000"/>
              <a:buFont typeface="Wingdings 3"/>
              <a:buChar char=""/>
              <a:defRPr/>
            </a:pPr>
            <a:r>
              <a:rPr lang="tr-TR" sz="2700" dirty="0" smtClean="0">
                <a:solidFill>
                  <a:schemeClr val="tx1"/>
                </a:solidFill>
              </a:rPr>
              <a:t>Herkesle rahat ilişki kuramıyorum.	(  )</a:t>
            </a:r>
          </a:p>
          <a:p>
            <a:pPr marL="822960" lvl="1" indent="-256032">
              <a:spcBef>
                <a:spcPts val="400"/>
              </a:spcBef>
              <a:buClr>
                <a:schemeClr val="accent1"/>
              </a:buClr>
              <a:buSzPct val="68000"/>
              <a:buFont typeface="Wingdings 3"/>
              <a:buChar char=""/>
              <a:defRPr/>
            </a:pPr>
            <a:r>
              <a:rPr lang="tr-TR" sz="2700" dirty="0" smtClean="0">
                <a:solidFill>
                  <a:schemeClr val="tx1"/>
                </a:solidFill>
              </a:rPr>
              <a:t>Okul arkadaşlarımla iyi geçinemiyorum.	(  )</a:t>
            </a:r>
            <a:endParaRPr lang="tr-TR" sz="2700" dirty="0" smtClean="0"/>
          </a:p>
        </p:txBody>
      </p:sp>
    </p:spTree>
    <p:extLst>
      <p:ext uri="{BB962C8B-B14F-4D97-AF65-F5344CB8AC3E}">
        <p14:creationId xmlns:p14="http://schemas.microsoft.com/office/powerpoint/2010/main" val="370255375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a:t>Problem Tarama Listesi</a:t>
            </a:r>
            <a:r>
              <a:rPr lang="tr-TR" dirty="0"/>
              <a:t> - </a:t>
            </a:r>
            <a:r>
              <a:rPr lang="tr-TR" dirty="0" smtClean="0"/>
              <a:t>III</a:t>
            </a:r>
            <a:endParaRPr lang="en-US" dirty="0"/>
          </a:p>
        </p:txBody>
      </p:sp>
      <p:sp>
        <p:nvSpPr>
          <p:cNvPr id="3" name="İçerik Yer Tutucusu 2"/>
          <p:cNvSpPr>
            <a:spLocks noGrp="1"/>
          </p:cNvSpPr>
          <p:nvPr>
            <p:ph idx="1"/>
          </p:nvPr>
        </p:nvSpPr>
        <p:spPr/>
        <p:txBody>
          <a:bodyPr>
            <a:normAutofit/>
          </a:bodyPr>
          <a:lstStyle/>
          <a:p>
            <a:pPr marL="0" indent="0">
              <a:buNone/>
            </a:pPr>
            <a:r>
              <a:rPr lang="en-US" sz="2400" b="1" dirty="0" smtClean="0"/>
              <a:t>Problem </a:t>
            </a:r>
            <a:r>
              <a:rPr lang="en-US" sz="2400" b="1" dirty="0"/>
              <a:t>tarama </a:t>
            </a:r>
            <a:r>
              <a:rPr lang="en-US" sz="2400" b="1" dirty="0" smtClean="0"/>
              <a:t>listeleri</a:t>
            </a:r>
            <a:r>
              <a:rPr lang="tr-TR" sz="2400" b="1" dirty="0" err="1" smtClean="0"/>
              <a:t>nin</a:t>
            </a:r>
            <a:r>
              <a:rPr lang="tr-TR" sz="2400" b="1" dirty="0" smtClean="0"/>
              <a:t> kullanım amacı;</a:t>
            </a:r>
          </a:p>
          <a:p>
            <a:pPr>
              <a:buFont typeface="Wingdings" panose="05000000000000000000" pitchFamily="2" charset="2"/>
              <a:buChar char="ü"/>
            </a:pPr>
            <a:r>
              <a:rPr lang="tr-TR" sz="2400" dirty="0" smtClean="0"/>
              <a:t> </a:t>
            </a:r>
            <a:r>
              <a:rPr lang="tr-TR" sz="2200" dirty="0" smtClean="0"/>
              <a:t>Tüm</a:t>
            </a:r>
            <a:r>
              <a:rPr lang="en-US" sz="2200" dirty="0" smtClean="0"/>
              <a:t> </a:t>
            </a:r>
            <a:r>
              <a:rPr lang="en-US" sz="2200" dirty="0"/>
              <a:t>bir okulun eğitim programının yeniden düzenlenmesinde, </a:t>
            </a:r>
            <a:endParaRPr lang="tr-TR" sz="2200" dirty="0" smtClean="0"/>
          </a:p>
          <a:p>
            <a:pPr>
              <a:buFont typeface="Wingdings" panose="05000000000000000000" pitchFamily="2" charset="2"/>
              <a:buChar char="ü"/>
            </a:pPr>
            <a:r>
              <a:rPr lang="tr-TR" sz="2200" dirty="0" smtClean="0"/>
              <a:t> Okul</a:t>
            </a:r>
            <a:r>
              <a:rPr lang="en-US" sz="2200" dirty="0" smtClean="0"/>
              <a:t> </a:t>
            </a:r>
            <a:r>
              <a:rPr lang="en-US" sz="2200" dirty="0"/>
              <a:t>rehberlik programının örgütlenmesi ve geliştirilmesinde, </a:t>
            </a:r>
            <a:endParaRPr lang="tr-TR" sz="2200" dirty="0" smtClean="0"/>
          </a:p>
          <a:p>
            <a:pPr>
              <a:buFont typeface="Wingdings" panose="05000000000000000000" pitchFamily="2" charset="2"/>
              <a:buChar char="ü"/>
            </a:pPr>
            <a:r>
              <a:rPr lang="tr-TR" sz="2200" dirty="0" smtClean="0"/>
              <a:t> Bireylerin</a:t>
            </a:r>
            <a:r>
              <a:rPr lang="en-US" sz="2200" dirty="0" smtClean="0"/>
              <a:t> </a:t>
            </a:r>
            <a:r>
              <a:rPr lang="en-US" sz="2200" dirty="0"/>
              <a:t>problemlerini daha iyi anlamada, </a:t>
            </a:r>
            <a:endParaRPr lang="tr-TR" sz="2200" dirty="0" smtClean="0"/>
          </a:p>
          <a:p>
            <a:pPr>
              <a:buFont typeface="Wingdings" panose="05000000000000000000" pitchFamily="2" charset="2"/>
              <a:buChar char="ü"/>
            </a:pPr>
            <a:r>
              <a:rPr lang="tr-TR" sz="2200" dirty="0" smtClean="0"/>
              <a:t> Psikolojik</a:t>
            </a:r>
            <a:r>
              <a:rPr lang="en-US" sz="2200" dirty="0" smtClean="0"/>
              <a:t> </a:t>
            </a:r>
            <a:r>
              <a:rPr lang="en-US" sz="2200" dirty="0"/>
              <a:t>danışmaya ihtiyaç duyan öğrencilerin saptanmasında, </a:t>
            </a:r>
            <a:endParaRPr lang="tr-TR" sz="2200" dirty="0" smtClean="0"/>
          </a:p>
          <a:p>
            <a:pPr>
              <a:buFont typeface="Wingdings" panose="05000000000000000000" pitchFamily="2" charset="2"/>
              <a:buChar char="ü"/>
            </a:pPr>
            <a:r>
              <a:rPr lang="tr-TR" sz="2200" dirty="0" smtClean="0"/>
              <a:t> Ö</a:t>
            </a:r>
            <a:r>
              <a:rPr lang="en-US" sz="2200" dirty="0" err="1" smtClean="0"/>
              <a:t>ğr</a:t>
            </a:r>
            <a:r>
              <a:rPr lang="tr-TR" sz="2200" dirty="0" smtClean="0"/>
              <a:t>e</a:t>
            </a:r>
            <a:r>
              <a:rPr lang="en-US" sz="2200" dirty="0" err="1" smtClean="0"/>
              <a:t>nci</a:t>
            </a:r>
            <a:r>
              <a:rPr lang="en-US" sz="2200" dirty="0" smtClean="0"/>
              <a:t> </a:t>
            </a:r>
            <a:r>
              <a:rPr lang="en-US" sz="2200" dirty="0"/>
              <a:t>problemlerinin yaş, cinsiyet, sınıf düzeyine göre nasıl farklılaştığını incelenmesinde kullanılmaktadır.</a:t>
            </a:r>
          </a:p>
          <a:p>
            <a:endParaRPr lang="en-US" dirty="0"/>
          </a:p>
        </p:txBody>
      </p:sp>
    </p:spTree>
    <p:extLst>
      <p:ext uri="{BB962C8B-B14F-4D97-AF65-F5344CB8AC3E}">
        <p14:creationId xmlns:p14="http://schemas.microsoft.com/office/powerpoint/2010/main" val="33931182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a:t>Problem Tarama Listesi</a:t>
            </a:r>
            <a:r>
              <a:rPr lang="tr-TR" dirty="0"/>
              <a:t> - </a:t>
            </a:r>
            <a:r>
              <a:rPr lang="tr-TR" dirty="0" smtClean="0"/>
              <a:t>IV</a:t>
            </a:r>
            <a:endParaRPr lang="en-US" dirty="0"/>
          </a:p>
        </p:txBody>
      </p:sp>
      <p:sp>
        <p:nvSpPr>
          <p:cNvPr id="3" name="İçerik Yer Tutucusu 2"/>
          <p:cNvSpPr>
            <a:spLocks noGrp="1"/>
          </p:cNvSpPr>
          <p:nvPr>
            <p:ph idx="1"/>
          </p:nvPr>
        </p:nvSpPr>
        <p:spPr/>
        <p:txBody>
          <a:bodyPr>
            <a:normAutofit/>
          </a:bodyPr>
          <a:lstStyle/>
          <a:p>
            <a:r>
              <a:rPr lang="tr-TR" sz="2400" b="1" dirty="0" smtClean="0"/>
              <a:t>Problem Tarama Listelerinin Hazırlanması</a:t>
            </a:r>
            <a:endParaRPr lang="tr-TR" sz="2400" b="1" dirty="0"/>
          </a:p>
          <a:p>
            <a:r>
              <a:rPr lang="tr-TR" b="1" dirty="0" smtClean="0"/>
              <a:t>Odak Grup Görüşmesi:</a:t>
            </a:r>
            <a:r>
              <a:rPr lang="tr-TR" dirty="0" smtClean="0"/>
              <a:t> Problem tarama listesi uygulanacak gruptan 5-10 kişilik gruba çeşitli problem alanlarıyla ilgili açık uçlu sorular sorularak, grubun problemleri hakkında bilgi toplanabilir. Toplanan bilgiler doğrultusunda, öğretmenler ile uzmanların gözlemleri birleştirilerek bir problem tarama listesi hazırlanır.</a:t>
            </a:r>
          </a:p>
          <a:p>
            <a:r>
              <a:rPr lang="tr-TR" b="1" dirty="0" smtClean="0"/>
              <a:t>Deneme Formunun Hazırlanması ve Uygulanması: </a:t>
            </a:r>
            <a:r>
              <a:rPr lang="tr-TR" dirty="0" smtClean="0"/>
              <a:t> Hazırlanan deneme form esas uygulama grubuna benzer 30-40 kişilik küçük bir gruba uygulanır. Uygulamadan sonra gerekli düzeltmeler yapılarak esas form oluşturulur.  </a:t>
            </a:r>
            <a:endParaRPr lang="en-US" b="1" dirty="0"/>
          </a:p>
        </p:txBody>
      </p:sp>
    </p:spTree>
    <p:extLst>
      <p:ext uri="{BB962C8B-B14F-4D97-AF65-F5344CB8AC3E}">
        <p14:creationId xmlns:p14="http://schemas.microsoft.com/office/powerpoint/2010/main" val="36326812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en-US" dirty="0"/>
          </a:p>
        </p:txBody>
      </p:sp>
      <p:sp>
        <p:nvSpPr>
          <p:cNvPr id="3" name="İçerik Yer Tutucusu 2"/>
          <p:cNvSpPr>
            <a:spLocks noGrp="1"/>
          </p:cNvSpPr>
          <p:nvPr>
            <p:ph idx="1"/>
          </p:nvPr>
        </p:nvSpPr>
        <p:spPr/>
        <p:txBody>
          <a:bodyPr/>
          <a:lstStyle/>
          <a:p>
            <a:r>
              <a:rPr lang="tr-TR" dirty="0"/>
              <a:t>Yeşilyaprak, B. (Ed.) (2013). </a:t>
            </a:r>
            <a:r>
              <a:rPr lang="tr-TR" i="1" dirty="0"/>
              <a:t>21. yüzyılda eğitimde rehberlik hizmetleri</a:t>
            </a:r>
            <a:r>
              <a:rPr lang="tr-TR" dirty="0"/>
              <a:t>. Ankara: Nobel Yayın </a:t>
            </a:r>
            <a:r>
              <a:rPr lang="tr-TR" dirty="0" smtClean="0"/>
              <a:t>Dağıtım.</a:t>
            </a:r>
          </a:p>
          <a:p>
            <a:r>
              <a:rPr lang="tr-TR" dirty="0" smtClean="0"/>
              <a:t>Çelik Örücü, M. (2015). Kendini anlatmaya dayalı teknikler. İçinde C. Şahin (Ed.), </a:t>
            </a:r>
            <a:r>
              <a:rPr lang="tr-TR" i="1" dirty="0"/>
              <a:t>Bireyi tanıma </a:t>
            </a:r>
            <a:r>
              <a:rPr lang="tr-TR" i="1" dirty="0" smtClean="0"/>
              <a:t>teknikleri</a:t>
            </a:r>
            <a:r>
              <a:rPr lang="tr-TR" dirty="0" smtClean="0"/>
              <a:t>, (s. 239-267). </a:t>
            </a:r>
            <a:r>
              <a:rPr lang="tr-TR" dirty="0"/>
              <a:t>Ankara: Pegem Akademi.</a:t>
            </a:r>
            <a:endParaRPr lang="en-US" dirty="0"/>
          </a:p>
          <a:p>
            <a:pPr marL="0" indent="0">
              <a:buNone/>
            </a:pPr>
            <a:endParaRPr lang="en-US" dirty="0"/>
          </a:p>
        </p:txBody>
      </p:sp>
    </p:spTree>
    <p:extLst>
      <p:ext uri="{BB962C8B-B14F-4D97-AF65-F5344CB8AC3E}">
        <p14:creationId xmlns:p14="http://schemas.microsoft.com/office/powerpoint/2010/main" val="20931348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4000" dirty="0" smtClean="0"/>
              <a:t>Kendini Anlatmaya Dayalı Teknikler</a:t>
            </a:r>
            <a:endParaRPr lang="en-US" sz="4000" dirty="0"/>
          </a:p>
        </p:txBody>
      </p:sp>
      <p:sp>
        <p:nvSpPr>
          <p:cNvPr id="3" name="İçerik Yer Tutucusu 2"/>
          <p:cNvSpPr>
            <a:spLocks noGrp="1"/>
          </p:cNvSpPr>
          <p:nvPr>
            <p:ph idx="1"/>
          </p:nvPr>
        </p:nvSpPr>
        <p:spPr>
          <a:xfrm>
            <a:off x="822959" y="1845734"/>
            <a:ext cx="7254241" cy="4023360"/>
          </a:xfrm>
        </p:spPr>
        <p:txBody>
          <a:bodyPr>
            <a:normAutofit fontScale="92500" lnSpcReduction="20000"/>
          </a:bodyPr>
          <a:lstStyle/>
          <a:p>
            <a:pPr algn="ctr">
              <a:lnSpc>
                <a:spcPct val="100000"/>
              </a:lnSpc>
              <a:buFont typeface="Wingdings" panose="05000000000000000000" pitchFamily="2" charset="2"/>
              <a:buChar char="v"/>
            </a:pPr>
            <a:r>
              <a:rPr lang="tr-TR" sz="3200" dirty="0" smtClean="0"/>
              <a:t>Otobiyografi</a:t>
            </a:r>
          </a:p>
          <a:p>
            <a:pPr algn="ctr">
              <a:lnSpc>
                <a:spcPct val="100000"/>
              </a:lnSpc>
              <a:buFont typeface="Wingdings" panose="05000000000000000000" pitchFamily="2" charset="2"/>
              <a:buChar char="v"/>
            </a:pPr>
            <a:r>
              <a:rPr lang="tr-TR" sz="3200" dirty="0" smtClean="0"/>
              <a:t>Problem Tarama Listesi</a:t>
            </a:r>
          </a:p>
          <a:p>
            <a:pPr algn="ctr">
              <a:lnSpc>
                <a:spcPct val="100000"/>
              </a:lnSpc>
              <a:buFont typeface="Wingdings" panose="05000000000000000000" pitchFamily="2" charset="2"/>
              <a:buChar char="v"/>
            </a:pPr>
            <a:r>
              <a:rPr lang="tr-TR" sz="3200" dirty="0" smtClean="0"/>
              <a:t>Anket</a:t>
            </a:r>
          </a:p>
          <a:p>
            <a:pPr algn="ctr">
              <a:lnSpc>
                <a:spcPct val="100000"/>
              </a:lnSpc>
              <a:buFont typeface="Wingdings" panose="05000000000000000000" pitchFamily="2" charset="2"/>
              <a:buChar char="v"/>
            </a:pPr>
            <a:r>
              <a:rPr lang="tr-TR" sz="3200" dirty="0" smtClean="0"/>
              <a:t>Kime Göre Ben Neyim?</a:t>
            </a:r>
          </a:p>
          <a:p>
            <a:pPr algn="ctr">
              <a:lnSpc>
                <a:spcPct val="100000"/>
              </a:lnSpc>
              <a:buFont typeface="Wingdings" panose="05000000000000000000" pitchFamily="2" charset="2"/>
              <a:buChar char="v"/>
            </a:pPr>
            <a:r>
              <a:rPr lang="tr-TR" sz="3200" dirty="0" smtClean="0"/>
              <a:t>Zaman Çizelgesi</a:t>
            </a:r>
          </a:p>
          <a:p>
            <a:pPr algn="ctr">
              <a:lnSpc>
                <a:spcPct val="100000"/>
              </a:lnSpc>
              <a:buFont typeface="Wingdings" panose="05000000000000000000" pitchFamily="2" charset="2"/>
              <a:buChar char="v"/>
            </a:pPr>
            <a:r>
              <a:rPr lang="tr-TR" sz="3200" dirty="0" smtClean="0"/>
              <a:t>Arzu Listesi</a:t>
            </a:r>
          </a:p>
          <a:p>
            <a:pPr algn="ctr">
              <a:lnSpc>
                <a:spcPct val="100000"/>
              </a:lnSpc>
              <a:buFont typeface="Wingdings" panose="05000000000000000000" pitchFamily="2" charset="2"/>
              <a:buChar char="v"/>
            </a:pPr>
            <a:r>
              <a:rPr lang="tr-TR" sz="3200" dirty="0" smtClean="0"/>
              <a:t>Cümle Tamamlama</a:t>
            </a:r>
          </a:p>
          <a:p>
            <a:pPr marL="0" indent="0">
              <a:buNone/>
            </a:pPr>
            <a:endParaRPr lang="en-US" dirty="0"/>
          </a:p>
        </p:txBody>
      </p:sp>
    </p:spTree>
    <p:extLst>
      <p:ext uri="{BB962C8B-B14F-4D97-AF65-F5344CB8AC3E}">
        <p14:creationId xmlns:p14="http://schemas.microsoft.com/office/powerpoint/2010/main" val="31964383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smtClean="0"/>
              <a:t>Otobiyografi</a:t>
            </a:r>
            <a:r>
              <a:rPr lang="tr-TR" dirty="0" smtClean="0"/>
              <a:t> - I</a:t>
            </a:r>
            <a:endParaRPr lang="en-US" dirty="0"/>
          </a:p>
        </p:txBody>
      </p:sp>
      <p:sp>
        <p:nvSpPr>
          <p:cNvPr id="2" name="Content Placeholder 1"/>
          <p:cNvSpPr>
            <a:spLocks noGrp="1"/>
          </p:cNvSpPr>
          <p:nvPr>
            <p:ph idx="1"/>
          </p:nvPr>
        </p:nvSpPr>
        <p:spPr/>
        <p:txBody>
          <a:bodyPr>
            <a:normAutofit/>
          </a:bodyPr>
          <a:lstStyle/>
          <a:p>
            <a:r>
              <a:rPr lang="tr-TR" sz="2400" b="1" dirty="0" smtClean="0"/>
              <a:t>Otobiyografi</a:t>
            </a:r>
            <a:r>
              <a:rPr lang="tr-TR" sz="2400" dirty="0" smtClean="0"/>
              <a:t>, </a:t>
            </a:r>
            <a:r>
              <a:rPr lang="tr-TR" dirty="0" smtClean="0"/>
              <a:t>sözlük anlamıyla öz yaşam öyküsü, bireyin kendisi yani hayatı ile ilgili yazılı olarak bilgi vermesine dayanan bir tekniktir.</a:t>
            </a:r>
          </a:p>
          <a:p>
            <a:r>
              <a:rPr lang="tr-TR" dirty="0" smtClean="0"/>
              <a:t>Bireyin kendisini anlaması ve yaşadığı çelişkili durumları değerlendirebilmesi için </a:t>
            </a:r>
            <a:r>
              <a:rPr lang="tr-TR" dirty="0"/>
              <a:t>kendisiyle </a:t>
            </a:r>
            <a:r>
              <a:rPr lang="tr-TR" dirty="0" smtClean="0"/>
              <a:t>ilgili geri bildirime, bir bağlantıya ihtiyaçları vardır.  Otobiyografi de amaç bireyin davranışlarının gerisinde bulunan ihtiyaçları ve tutumları tespit etmektir, bir </a:t>
            </a:r>
            <a:r>
              <a:rPr lang="tr-TR" b="1" dirty="0" smtClean="0"/>
              <a:t>öz yansıtma</a:t>
            </a:r>
            <a:r>
              <a:rPr lang="tr-TR" dirty="0" smtClean="0"/>
              <a:t> sağlamaktır.</a:t>
            </a:r>
          </a:p>
          <a:p>
            <a:r>
              <a:rPr lang="tr-TR" dirty="0" smtClean="0"/>
              <a:t>Kişi yaşam öyküsünü anlatırken kendince önemli gördüğü özellikleri ve bu özelliklere karşı tutumunu, bunların oluşmasında rol oynayan geçmiş olaylara ve kişilere verdiği önemi yansıtır. Bu da bireyi inceleyen kişiye onun değerleri, beklentileri, ihtiyaçları ve problemleri yani kişilik dinamiği hakkında ipuçları verir.</a:t>
            </a:r>
          </a:p>
          <a:p>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Otobiyografi - II</a:t>
            </a:r>
            <a:endParaRPr lang="en-US" dirty="0"/>
          </a:p>
        </p:txBody>
      </p:sp>
      <p:sp>
        <p:nvSpPr>
          <p:cNvPr id="3" name="İçerik Yer Tutucusu 2"/>
          <p:cNvSpPr>
            <a:spLocks noGrp="1"/>
          </p:cNvSpPr>
          <p:nvPr>
            <p:ph idx="1"/>
          </p:nvPr>
        </p:nvSpPr>
        <p:spPr/>
        <p:txBody>
          <a:bodyPr>
            <a:normAutofit/>
          </a:bodyPr>
          <a:lstStyle/>
          <a:p>
            <a:r>
              <a:rPr lang="tr-TR" sz="2400" b="1" dirty="0" smtClean="0"/>
              <a:t>Otobiyografi Yazdırma Yolları</a:t>
            </a:r>
          </a:p>
          <a:p>
            <a:endParaRPr lang="tr-TR" sz="100" b="1" dirty="0" smtClean="0"/>
          </a:p>
          <a:p>
            <a:r>
              <a:rPr lang="tr-TR" sz="2200" b="1" dirty="0" smtClean="0"/>
              <a:t>1- Plansız, serbest veya sınır otobiyografi:</a:t>
            </a:r>
            <a:r>
              <a:rPr lang="tr-TR" sz="2200" dirty="0" smtClean="0"/>
              <a:t> Bireyin kendisi hakkında her konuda istediğini serbestçe yazabilmesidir.</a:t>
            </a:r>
          </a:p>
          <a:p>
            <a:r>
              <a:rPr lang="tr-TR" sz="2200" b="1" dirty="0" smtClean="0"/>
              <a:t>Örnek:</a:t>
            </a:r>
            <a:r>
              <a:rPr lang="tr-TR" sz="2200" dirty="0" smtClean="0"/>
              <a:t> </a:t>
            </a:r>
            <a:r>
              <a:rPr lang="en-US" sz="2200" dirty="0" smtClean="0"/>
              <a:t>“</a:t>
            </a:r>
            <a:r>
              <a:rPr lang="tr-TR" sz="2200" dirty="0" smtClean="0"/>
              <a:t>Kendinizi</a:t>
            </a:r>
            <a:r>
              <a:rPr lang="en-US" sz="2200" dirty="0" smtClean="0"/>
              <a:t> </a:t>
            </a:r>
            <a:r>
              <a:rPr lang="en-US" sz="2200" dirty="0"/>
              <a:t>tanıtan bir kompozisyon </a:t>
            </a:r>
            <a:r>
              <a:rPr lang="en-US" sz="2200" dirty="0" smtClean="0"/>
              <a:t>yazınız</a:t>
            </a:r>
            <a:r>
              <a:rPr lang="tr-TR" sz="2200" dirty="0" smtClean="0"/>
              <a:t>.</a:t>
            </a:r>
            <a:r>
              <a:rPr lang="en-US" sz="2200" dirty="0" smtClean="0"/>
              <a:t>”</a:t>
            </a:r>
            <a:endParaRPr lang="en-US" sz="2200" dirty="0"/>
          </a:p>
          <a:p>
            <a:r>
              <a:rPr lang="tr-TR" sz="2200" b="1" dirty="0" smtClean="0"/>
              <a:t>2- Planlı, kontrollü veya sınırlı </a:t>
            </a:r>
            <a:r>
              <a:rPr lang="tr-TR" sz="2200" b="1" dirty="0"/>
              <a:t>otobiyografi</a:t>
            </a:r>
            <a:r>
              <a:rPr lang="tr-TR" sz="2200" b="1" dirty="0" smtClean="0"/>
              <a:t>: </a:t>
            </a:r>
            <a:r>
              <a:rPr lang="tr-TR" sz="2200" dirty="0" smtClean="0"/>
              <a:t>Bireyin belli bir konu etrafında söz gelimi aile özgeçmişi ve ilgileri hakkında serbestçe yazabilmesidir.</a:t>
            </a:r>
          </a:p>
          <a:p>
            <a:r>
              <a:rPr lang="tr-TR" sz="2200" b="1" dirty="0" smtClean="0"/>
              <a:t>Örnek:</a:t>
            </a:r>
            <a:r>
              <a:rPr lang="tr-TR" sz="2200" dirty="0" smtClean="0"/>
              <a:t> </a:t>
            </a:r>
            <a:r>
              <a:rPr lang="en-US" sz="2200" b="1" dirty="0"/>
              <a:t>“</a:t>
            </a:r>
            <a:r>
              <a:rPr lang="en-US" sz="2200" dirty="0"/>
              <a:t>Çocukluğunuza ilişkin önemli yaşantılar nelerdir</a:t>
            </a:r>
            <a:r>
              <a:rPr lang="en-US" sz="2200" dirty="0" smtClean="0"/>
              <a:t>?”</a:t>
            </a:r>
            <a:r>
              <a:rPr lang="tr-TR" sz="2200" dirty="0" smtClean="0"/>
              <a:t>, </a:t>
            </a:r>
            <a:r>
              <a:rPr lang="en-US" sz="2200" dirty="0" smtClean="0"/>
              <a:t>“Geleceğe yönelik plan ve beklentileriniz neler</a:t>
            </a:r>
            <a:r>
              <a:rPr lang="tr-TR" sz="2200" dirty="0" smtClean="0"/>
              <a:t>dir</a:t>
            </a:r>
            <a:r>
              <a:rPr lang="en-US" sz="2200" dirty="0" smtClean="0"/>
              <a:t>?”</a:t>
            </a:r>
          </a:p>
        </p:txBody>
      </p:sp>
    </p:spTree>
    <p:extLst>
      <p:ext uri="{BB962C8B-B14F-4D97-AF65-F5344CB8AC3E}">
        <p14:creationId xmlns:p14="http://schemas.microsoft.com/office/powerpoint/2010/main" val="617811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Otobiyografi - III</a:t>
            </a:r>
            <a:endParaRPr lang="en-US" dirty="0"/>
          </a:p>
        </p:txBody>
      </p:sp>
      <p:sp>
        <p:nvSpPr>
          <p:cNvPr id="3" name="İçerik Yer Tutucusu 2"/>
          <p:cNvSpPr>
            <a:spLocks noGrp="1"/>
          </p:cNvSpPr>
          <p:nvPr>
            <p:ph idx="1"/>
          </p:nvPr>
        </p:nvSpPr>
        <p:spPr/>
        <p:txBody>
          <a:bodyPr/>
          <a:lstStyle/>
          <a:p>
            <a:r>
              <a:rPr lang="tr-TR" sz="2400" b="1" dirty="0" smtClean="0"/>
              <a:t>Otobiyografin ile toplanan bilgilerin geçerliğini ve güvenirliğini artırmak için;</a:t>
            </a:r>
          </a:p>
          <a:p>
            <a:endParaRPr lang="tr-TR" sz="300" dirty="0" smtClean="0"/>
          </a:p>
          <a:p>
            <a:pPr lvl="1"/>
            <a:r>
              <a:rPr lang="tr-TR" sz="2200" dirty="0" smtClean="0"/>
              <a:t>Öğrencilere toplanan bilgilerin gizli kalacağını söylemek,</a:t>
            </a:r>
          </a:p>
          <a:p>
            <a:pPr lvl="1"/>
            <a:r>
              <a:rPr lang="tr-TR" sz="2200" dirty="0" smtClean="0"/>
              <a:t>Öğrencileri otobiyografi yazdırmaya heveslendirmek,</a:t>
            </a:r>
          </a:p>
          <a:p>
            <a:pPr lvl="1"/>
            <a:r>
              <a:rPr lang="tr-TR" sz="2200" dirty="0" smtClean="0"/>
              <a:t>Öğrenciye istediğinde, otobiyografide belirtilen herhangi bir problemi için serbestçe görüşme imkanı ve fırsatı hazırlamak,</a:t>
            </a:r>
          </a:p>
          <a:p>
            <a:pPr lvl="1"/>
            <a:r>
              <a:rPr lang="tr-TR" sz="2200" dirty="0" smtClean="0"/>
              <a:t>Öğrenciye yeteri kadar zaman vermek,</a:t>
            </a:r>
          </a:p>
          <a:p>
            <a:pPr lvl="1"/>
            <a:r>
              <a:rPr lang="tr-TR" sz="2200" dirty="0" smtClean="0"/>
              <a:t>Öğrenci okula alışana kadar otobiyografi yazdırmamak.</a:t>
            </a:r>
          </a:p>
        </p:txBody>
      </p:sp>
    </p:spTree>
    <p:extLst>
      <p:ext uri="{BB962C8B-B14F-4D97-AF65-F5344CB8AC3E}">
        <p14:creationId xmlns:p14="http://schemas.microsoft.com/office/powerpoint/2010/main" val="22954695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Otobiyografi - IV</a:t>
            </a:r>
            <a:endParaRPr lang="en-US" dirty="0"/>
          </a:p>
        </p:txBody>
      </p:sp>
      <p:sp>
        <p:nvSpPr>
          <p:cNvPr id="3" name="İçerik Yer Tutucusu 2"/>
          <p:cNvSpPr>
            <a:spLocks noGrp="1"/>
          </p:cNvSpPr>
          <p:nvPr>
            <p:ph idx="1"/>
          </p:nvPr>
        </p:nvSpPr>
        <p:spPr/>
        <p:txBody>
          <a:bodyPr>
            <a:normAutofit/>
          </a:bodyPr>
          <a:lstStyle/>
          <a:p>
            <a:r>
              <a:rPr lang="tr-TR" sz="2400" b="1" dirty="0" smtClean="0"/>
              <a:t>Otobiyografinin Olumlu Yönleri</a:t>
            </a:r>
          </a:p>
          <a:p>
            <a:endParaRPr lang="tr-TR" sz="100" dirty="0" smtClean="0"/>
          </a:p>
          <a:p>
            <a:pPr lvl="1"/>
            <a:r>
              <a:rPr lang="tr-TR" sz="2200" dirty="0" smtClean="0"/>
              <a:t>Öğretmen, öğrencinin önemli duygularını, tutumlarını ve yaşantılarını öğrenebilir.</a:t>
            </a:r>
          </a:p>
          <a:p>
            <a:pPr lvl="1"/>
            <a:r>
              <a:rPr lang="tr-TR" sz="2200" dirty="0" smtClean="0"/>
              <a:t>Öğrencinin benlik algısı hakkında bilgi edinmek mümkün olur.</a:t>
            </a:r>
          </a:p>
          <a:p>
            <a:pPr lvl="1"/>
            <a:r>
              <a:rPr lang="tr-TR" sz="2200" dirty="0" smtClean="0"/>
              <a:t>Uygulama ve değerlendirme süreci görüşmeden daha az zaman alır.</a:t>
            </a:r>
          </a:p>
          <a:p>
            <a:pPr lvl="1"/>
            <a:r>
              <a:rPr lang="tr-TR" sz="2200" dirty="0" smtClean="0"/>
              <a:t>Öğrenci, kendini ve yaşantılarını anlatırken duygusal boşalım sağlamış olur.</a:t>
            </a:r>
            <a:endParaRPr lang="en-US" sz="2200" dirty="0"/>
          </a:p>
        </p:txBody>
      </p:sp>
    </p:spTree>
    <p:extLst>
      <p:ext uri="{BB962C8B-B14F-4D97-AF65-F5344CB8AC3E}">
        <p14:creationId xmlns:p14="http://schemas.microsoft.com/office/powerpoint/2010/main" val="17326700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smtClean="0"/>
              <a:t>Otobiyografi</a:t>
            </a:r>
            <a:r>
              <a:rPr lang="tr-TR" dirty="0" smtClean="0"/>
              <a:t> -V</a:t>
            </a:r>
            <a:endParaRPr lang="en-US" dirty="0"/>
          </a:p>
        </p:txBody>
      </p:sp>
      <p:sp>
        <p:nvSpPr>
          <p:cNvPr id="2" name="Content Placeholder 1"/>
          <p:cNvSpPr>
            <a:spLocks noGrp="1"/>
          </p:cNvSpPr>
          <p:nvPr>
            <p:ph idx="1"/>
          </p:nvPr>
        </p:nvSpPr>
        <p:spPr/>
        <p:txBody>
          <a:bodyPr>
            <a:normAutofit lnSpcReduction="10000"/>
          </a:bodyPr>
          <a:lstStyle/>
          <a:p>
            <a:r>
              <a:rPr lang="en-US" sz="2400" dirty="0" smtClean="0"/>
              <a:t>Otobiyografinin uygulanması kolay olsa da, </a:t>
            </a:r>
            <a:r>
              <a:rPr lang="tr-TR" sz="2400" b="1" dirty="0" smtClean="0"/>
              <a:t>değerlendirilmesi</a:t>
            </a:r>
            <a:r>
              <a:rPr lang="en-US" sz="2400" dirty="0" smtClean="0"/>
              <a:t> o denli güçtür. Onun içi başka tekniklerden elde edilen bilgilerle karşılaştırılması gerekmektedir.</a:t>
            </a:r>
            <a:endParaRPr lang="tr-TR" sz="2400" dirty="0" smtClean="0"/>
          </a:p>
          <a:p>
            <a:r>
              <a:rPr lang="en-US" sz="2400" b="1" dirty="0" smtClean="0"/>
              <a:t>Otobiyografinin </a:t>
            </a:r>
            <a:r>
              <a:rPr lang="tr-TR" sz="2400" b="1" dirty="0" smtClean="0"/>
              <a:t>değerlendirilmesinde</a:t>
            </a:r>
            <a:r>
              <a:rPr lang="en-US" sz="2400" b="1" dirty="0" smtClean="0"/>
              <a:t> dikkat edilen hususlar:</a:t>
            </a:r>
          </a:p>
          <a:p>
            <a:pPr lvl="1"/>
            <a:r>
              <a:rPr lang="en-US" sz="2400" dirty="0" smtClean="0"/>
              <a:t>Yazıdaki genel izlenim: Mutluluk, karamsarlık, öfke …</a:t>
            </a:r>
          </a:p>
          <a:p>
            <a:pPr lvl="1"/>
            <a:r>
              <a:rPr lang="en-US" sz="2400" dirty="0" smtClean="0"/>
              <a:t>Öyküde yer verilmeyen önemli olaylar ve kişiler</a:t>
            </a:r>
          </a:p>
          <a:p>
            <a:pPr lvl="1"/>
            <a:r>
              <a:rPr lang="en-US" sz="2400" dirty="0" smtClean="0"/>
              <a:t>Otobiyografinin u</a:t>
            </a:r>
            <a:r>
              <a:rPr lang="tr-TR" sz="2400" dirty="0" err="1" smtClean="0"/>
              <a:t>zunluğu</a:t>
            </a:r>
            <a:endParaRPr lang="en-US" sz="2400" dirty="0" smtClean="0"/>
          </a:p>
          <a:p>
            <a:pPr lvl="1"/>
            <a:r>
              <a:rPr lang="en-US" sz="2400" dirty="0" smtClean="0"/>
              <a:t>Anlatımdaki özen ve tutum</a:t>
            </a:r>
          </a:p>
          <a:p>
            <a:pPr lvl="1"/>
            <a:r>
              <a:rPr lang="tr-TR" sz="2400" dirty="0" smtClean="0"/>
              <a:t>Yazının tutarlılığı</a:t>
            </a:r>
            <a:r>
              <a:rPr lang="en-US" sz="2400" dirty="0" smtClean="0"/>
              <a:t> </a:t>
            </a:r>
            <a:endParaRPr lang="en-US" sz="2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Otobiyografi - VI</a:t>
            </a:r>
            <a:endParaRPr lang="en-US" dirty="0"/>
          </a:p>
        </p:txBody>
      </p:sp>
      <p:sp>
        <p:nvSpPr>
          <p:cNvPr id="3" name="İçerik Yer Tutucusu 2"/>
          <p:cNvSpPr>
            <a:spLocks noGrp="1"/>
          </p:cNvSpPr>
          <p:nvPr>
            <p:ph idx="1"/>
          </p:nvPr>
        </p:nvSpPr>
        <p:spPr/>
        <p:txBody>
          <a:bodyPr>
            <a:normAutofit fontScale="92500" lnSpcReduction="10000"/>
          </a:bodyPr>
          <a:lstStyle/>
          <a:p>
            <a:pPr marL="0" indent="0">
              <a:lnSpc>
                <a:spcPct val="100000"/>
              </a:lnSpc>
              <a:buNone/>
            </a:pPr>
            <a:r>
              <a:rPr lang="tr-TR" sz="2600" b="1" dirty="0" smtClean="0"/>
              <a:t>Uygulamada Dikkat Edilecek Hususlar</a:t>
            </a:r>
            <a:endParaRPr lang="tr-TR" sz="2400" b="1" dirty="0" smtClean="0"/>
          </a:p>
          <a:p>
            <a:pPr>
              <a:lnSpc>
                <a:spcPct val="100000"/>
              </a:lnSpc>
              <a:buFont typeface="Wingdings" panose="05000000000000000000" pitchFamily="2" charset="2"/>
              <a:buChar char="Ø"/>
            </a:pPr>
            <a:r>
              <a:rPr lang="tr-TR" sz="2400" dirty="0" smtClean="0"/>
              <a:t>Genel bir kural olarak, PDR hizmetlerinde otobiyografi tekniği ile sık sık bilgi toplamak doğru değildir. Çünkü otobiyografi tekniği «sosyal istenirlik» denilen kişinin kendisini olduğu gibi değil de, görünmek istediği şekilde göstermek istemesinden çok etkilenen bir teknik olduğu için geçerliği ve güvenirliği diğer tekniklere nazaran düşüktür.</a:t>
            </a:r>
          </a:p>
          <a:p>
            <a:pPr>
              <a:lnSpc>
                <a:spcPct val="100000"/>
              </a:lnSpc>
              <a:buFont typeface="Wingdings" panose="05000000000000000000" pitchFamily="2" charset="2"/>
              <a:buChar char="Ø"/>
            </a:pPr>
            <a:r>
              <a:rPr lang="tr-TR" sz="2400" dirty="0" smtClean="0"/>
              <a:t>Arada geçen zaman süresinde öğrencinin benlik kavramında, duygu, düşünce ve tavırlarında meydana gelen gelişmeleri tespit etmek için, öğrencinin okula başladığı ilk yıl ile son yıl uygulanması uygun olur.</a:t>
            </a:r>
          </a:p>
          <a:p>
            <a:endParaRPr lang="en-US" dirty="0"/>
          </a:p>
        </p:txBody>
      </p:sp>
    </p:spTree>
    <p:extLst>
      <p:ext uri="{BB962C8B-B14F-4D97-AF65-F5344CB8AC3E}">
        <p14:creationId xmlns:p14="http://schemas.microsoft.com/office/powerpoint/2010/main" val="26677084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smtClean="0"/>
              <a:t>Problem Tarama Listesi</a:t>
            </a:r>
            <a:r>
              <a:rPr lang="tr-TR" dirty="0" smtClean="0"/>
              <a:t> - I</a:t>
            </a:r>
            <a:endParaRPr lang="en-US" dirty="0"/>
          </a:p>
        </p:txBody>
      </p:sp>
      <p:sp>
        <p:nvSpPr>
          <p:cNvPr id="2" name="Content Placeholder 1"/>
          <p:cNvSpPr>
            <a:spLocks noGrp="1"/>
          </p:cNvSpPr>
          <p:nvPr>
            <p:ph idx="1"/>
          </p:nvPr>
        </p:nvSpPr>
        <p:spPr>
          <a:xfrm>
            <a:off x="990600" y="1981200"/>
            <a:ext cx="7376160" cy="4038600"/>
          </a:xfrm>
        </p:spPr>
        <p:txBody>
          <a:bodyPr>
            <a:normAutofit lnSpcReduction="10000"/>
          </a:bodyPr>
          <a:lstStyle/>
          <a:p>
            <a:pPr>
              <a:buFont typeface="Wingdings" panose="05000000000000000000" pitchFamily="2" charset="2"/>
              <a:buChar char="Ø"/>
            </a:pPr>
            <a:r>
              <a:rPr lang="tr-TR" sz="2400" dirty="0" smtClean="0"/>
              <a:t> </a:t>
            </a:r>
            <a:r>
              <a:rPr lang="en-US" sz="2400" dirty="0" smtClean="0"/>
              <a:t>Bir okulda öğrencileri en çok rahatsız eden, üzen problemlerin saptanması için kullanılan bir tekniktir.</a:t>
            </a:r>
            <a:endParaRPr lang="tr-TR" sz="2400" dirty="0" smtClean="0"/>
          </a:p>
          <a:p>
            <a:pPr>
              <a:buFont typeface="Wingdings" panose="05000000000000000000" pitchFamily="2" charset="2"/>
              <a:buChar char="Ø"/>
            </a:pPr>
            <a:r>
              <a:rPr lang="tr-TR" sz="2400" dirty="0" smtClean="0"/>
              <a:t> </a:t>
            </a:r>
            <a:r>
              <a:rPr lang="en-US" sz="2400" dirty="0" smtClean="0"/>
              <a:t>Problem taramada amaç, okulda öğrencileri kaygılandıran, dengeli ve sağlıklı uyum sağlamalarını engelleyen problemleri ortaya çıkararak, onlara yardımcı olmaktır.</a:t>
            </a:r>
            <a:endParaRPr lang="tr-TR" sz="2400" dirty="0" smtClean="0"/>
          </a:p>
          <a:p>
            <a:pPr>
              <a:buFont typeface="Wingdings" panose="05000000000000000000" pitchFamily="2" charset="2"/>
              <a:buChar char="Ø"/>
            </a:pPr>
            <a:r>
              <a:rPr lang="tr-TR" sz="2400" dirty="0" smtClean="0"/>
              <a:t> </a:t>
            </a:r>
            <a:r>
              <a:rPr lang="en-US" sz="2400" dirty="0" smtClean="0"/>
              <a:t>Problem </a:t>
            </a:r>
            <a:r>
              <a:rPr lang="en-US" sz="2400" dirty="0"/>
              <a:t>tarama listesi, okul türlerine ve kademelerine göre düzenlenebilir. Bu listelerin zaman </a:t>
            </a:r>
            <a:r>
              <a:rPr lang="en-US" sz="2400" dirty="0" err="1"/>
              <a:t>zaman</a:t>
            </a:r>
            <a:r>
              <a:rPr lang="en-US" sz="2400" dirty="0"/>
              <a:t> gözden geçirilerek yeniden düzenlenmesi gerekir. Problem tarama listesi genellikle okul yaşamı, ev ve aile yaşamı, başkaları ile ilişki kurma, arkadaşlıklar, bireyin kendi içi dünyası ve benlik tasarımı gibi alanlardaki problemleri kapsar.</a:t>
            </a:r>
          </a:p>
          <a:p>
            <a:pPr>
              <a:buFont typeface="Wingdings" panose="05000000000000000000" pitchFamily="2" charset="2"/>
              <a:buChar char="Ø"/>
            </a:pPr>
            <a:endParaRPr lang="en-US" sz="2400" dirty="0" smtClean="0"/>
          </a:p>
          <a:p>
            <a:pPr>
              <a:buFont typeface="Wingdings" panose="05000000000000000000" pitchFamily="2" charset="2"/>
              <a:buChar char="Ø"/>
            </a:pPr>
            <a:endParaRPr lang="en-US" sz="2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Retrospect</Template>
  <TotalTime>1730</TotalTime>
  <Words>819</Words>
  <Application>Microsoft Office PowerPoint</Application>
  <PresentationFormat>Ekran Gösterisi (4:3)</PresentationFormat>
  <Paragraphs>86</Paragraphs>
  <Slides>13</Slides>
  <Notes>3</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13</vt:i4>
      </vt:variant>
    </vt:vector>
  </HeadingPairs>
  <TitlesOfParts>
    <vt:vector size="18" baseType="lpstr">
      <vt:lpstr>Calibri</vt:lpstr>
      <vt:lpstr>Calibri Light</vt:lpstr>
      <vt:lpstr>Wingdings</vt:lpstr>
      <vt:lpstr>Wingdings 3</vt:lpstr>
      <vt:lpstr>Geçmişe bakış</vt:lpstr>
      <vt:lpstr>Kendini Anlatmaya Dayalı Teknikler I</vt:lpstr>
      <vt:lpstr>Kendini Anlatmaya Dayalı Teknikler</vt:lpstr>
      <vt:lpstr>Otobiyografi - I</vt:lpstr>
      <vt:lpstr>Otobiyografi - II</vt:lpstr>
      <vt:lpstr>Otobiyografi - III</vt:lpstr>
      <vt:lpstr>Otobiyografi - IV</vt:lpstr>
      <vt:lpstr>Otobiyografi -V</vt:lpstr>
      <vt:lpstr>Otobiyografi - VI</vt:lpstr>
      <vt:lpstr>Problem Tarama Listesi - I</vt:lpstr>
      <vt:lpstr>Problem Tarama Listesi - II</vt:lpstr>
      <vt:lpstr>Problem Tarama Listesi - III</vt:lpstr>
      <vt:lpstr>Problem Tarama Listesi - IV</vt:lpstr>
      <vt:lpstr>Kaynakça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Bireyi Tanıma Teknikleri I</dc:title>
  <dc:creator>Reviewer</dc:creator>
  <cp:lastModifiedBy>Gökhan Atik</cp:lastModifiedBy>
  <cp:revision>192</cp:revision>
  <dcterms:created xsi:type="dcterms:W3CDTF">2013-11-17T19:42:21Z</dcterms:created>
  <dcterms:modified xsi:type="dcterms:W3CDTF">2018-03-18T21:30:56Z</dcterms:modified>
</cp:coreProperties>
</file>