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45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929ECF7-20EB-41F3-9B59-BBB7BC0F773D}" type="datetimeFigureOut">
              <a:rPr lang="tr-TR" smtClean="0"/>
              <a:pPr/>
              <a:t>4.01.2018</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4C0537F-3F33-48B0-A632-CEBA33BACEA4}" type="slidenum">
              <a:rPr lang="tr-TR" smtClean="0"/>
              <a:pPr/>
              <a:t>‹#›</a:t>
            </a:fld>
            <a:endParaRPr lang="tr-TR"/>
          </a:p>
        </p:txBody>
      </p:sp>
    </p:spTree>
    <p:extLst>
      <p:ext uri="{BB962C8B-B14F-4D97-AF65-F5344CB8AC3E}">
        <p14:creationId xmlns:p14="http://schemas.microsoft.com/office/powerpoint/2010/main" val="1125186923"/>
      </p:ext>
    </p:extLst>
  </p:cSld>
  <p:clrMapOvr>
    <a:masterClrMapping/>
  </p:clrMapOvr>
  <p:transition spd="slow">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929ECF7-20EB-41F3-9B59-BBB7BC0F773D}" type="datetimeFigureOut">
              <a:rPr lang="tr-TR" smtClean="0"/>
              <a:pPr/>
              <a:t>4.01.2018</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4C0537F-3F33-48B0-A632-CEBA33BACEA4}" type="slidenum">
              <a:rPr lang="tr-TR" smtClean="0"/>
              <a:pPr/>
              <a:t>‹#›</a:t>
            </a:fld>
            <a:endParaRPr lang="tr-TR"/>
          </a:p>
        </p:txBody>
      </p:sp>
    </p:spTree>
    <p:extLst>
      <p:ext uri="{BB962C8B-B14F-4D97-AF65-F5344CB8AC3E}">
        <p14:creationId xmlns:p14="http://schemas.microsoft.com/office/powerpoint/2010/main" val="1036819543"/>
      </p:ext>
    </p:extLst>
  </p:cSld>
  <p:clrMapOvr>
    <a:masterClrMapping/>
  </p:clrMapOvr>
  <p:transition spd="slow">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929ECF7-20EB-41F3-9B59-BBB7BC0F773D}" type="datetimeFigureOut">
              <a:rPr lang="tr-TR" smtClean="0"/>
              <a:pPr/>
              <a:t>4.01.2018</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4C0537F-3F33-48B0-A632-CEBA33BACEA4}" type="slidenum">
              <a:rPr lang="tr-TR" smtClean="0"/>
              <a:pPr/>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93462876"/>
      </p:ext>
    </p:extLst>
  </p:cSld>
  <p:clrMapOvr>
    <a:masterClrMapping/>
  </p:clrMapOvr>
  <p:transition spd="slow">
    <p:cover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D929ECF7-20EB-41F3-9B59-BBB7BC0F773D}" type="datetimeFigureOut">
              <a:rPr lang="tr-TR" smtClean="0"/>
              <a:pPr/>
              <a:t>4.01.2018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C0537F-3F33-48B0-A632-CEBA33BACEA4}" type="slidenum">
              <a:rPr lang="tr-TR" smtClean="0"/>
              <a:pPr/>
              <a:t>‹#›</a:t>
            </a:fld>
            <a:endParaRPr lang="tr-TR"/>
          </a:p>
        </p:txBody>
      </p:sp>
    </p:spTree>
    <p:extLst>
      <p:ext uri="{BB962C8B-B14F-4D97-AF65-F5344CB8AC3E}">
        <p14:creationId xmlns:p14="http://schemas.microsoft.com/office/powerpoint/2010/main" val="3594477876"/>
      </p:ext>
    </p:extLst>
  </p:cSld>
  <p:clrMapOvr>
    <a:masterClrMapping/>
  </p:clrMapOvr>
  <p:transition spd="slow">
    <p:cover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D929ECF7-20EB-41F3-9B59-BBB7BC0F773D}" type="datetimeFigureOut">
              <a:rPr lang="tr-TR" smtClean="0"/>
              <a:pPr/>
              <a:t>4.01.2018</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C0537F-3F33-48B0-A632-CEBA33BACEA4}" type="slidenum">
              <a:rPr lang="tr-TR" smtClean="0"/>
              <a:pPr/>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81418685"/>
      </p:ext>
    </p:extLst>
  </p:cSld>
  <p:clrMapOvr>
    <a:masterClrMapping/>
  </p:clrMapOvr>
  <p:transition spd="slow">
    <p:cover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D929ECF7-20EB-41F3-9B59-BBB7BC0F773D}" type="datetimeFigureOut">
              <a:rPr lang="tr-TR" smtClean="0"/>
              <a:pPr/>
              <a:t>4.01.2018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C0537F-3F33-48B0-A632-CEBA33BACEA4}" type="slidenum">
              <a:rPr lang="tr-TR" smtClean="0"/>
              <a:pPr/>
              <a:t>‹#›</a:t>
            </a:fld>
            <a:endParaRPr lang="tr-TR"/>
          </a:p>
        </p:txBody>
      </p:sp>
    </p:spTree>
    <p:extLst>
      <p:ext uri="{BB962C8B-B14F-4D97-AF65-F5344CB8AC3E}">
        <p14:creationId xmlns:p14="http://schemas.microsoft.com/office/powerpoint/2010/main" val="4156645819"/>
      </p:ext>
    </p:extLst>
  </p:cSld>
  <p:clrMapOvr>
    <a:masterClrMapping/>
  </p:clrMapOvr>
  <p:transition spd="slow">
    <p:cover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29ECF7-20EB-41F3-9B59-BBB7BC0F773D}" type="datetimeFigureOut">
              <a:rPr lang="tr-TR" smtClean="0"/>
              <a:pPr/>
              <a:t>4.01.2018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4C0537F-3F33-48B0-A632-CEBA33BACEA4}" type="slidenum">
              <a:rPr lang="tr-TR" smtClean="0"/>
              <a:pPr/>
              <a:t>‹#›</a:t>
            </a:fld>
            <a:endParaRPr lang="tr-TR"/>
          </a:p>
        </p:txBody>
      </p:sp>
    </p:spTree>
    <p:extLst>
      <p:ext uri="{BB962C8B-B14F-4D97-AF65-F5344CB8AC3E}">
        <p14:creationId xmlns:p14="http://schemas.microsoft.com/office/powerpoint/2010/main" val="3263170156"/>
      </p:ext>
    </p:extLst>
  </p:cSld>
  <p:clrMapOvr>
    <a:masterClrMapping/>
  </p:clrMapOvr>
  <p:transition spd="slow">
    <p:cover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29ECF7-20EB-41F3-9B59-BBB7BC0F773D}" type="datetimeFigureOut">
              <a:rPr lang="tr-TR" smtClean="0"/>
              <a:pPr/>
              <a:t>4.01.2018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4C0537F-3F33-48B0-A632-CEBA33BACEA4}" type="slidenum">
              <a:rPr lang="tr-TR" smtClean="0"/>
              <a:pPr/>
              <a:t>‹#›</a:t>
            </a:fld>
            <a:endParaRPr lang="tr-TR"/>
          </a:p>
        </p:txBody>
      </p:sp>
    </p:spTree>
    <p:extLst>
      <p:ext uri="{BB962C8B-B14F-4D97-AF65-F5344CB8AC3E}">
        <p14:creationId xmlns:p14="http://schemas.microsoft.com/office/powerpoint/2010/main" val="673080105"/>
      </p:ext>
    </p:extLst>
  </p:cSld>
  <p:clrMapOvr>
    <a:masterClrMapping/>
  </p:clrMapOvr>
  <p:transition spd="slow">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29ECF7-20EB-41F3-9B59-BBB7BC0F773D}" type="datetimeFigureOut">
              <a:rPr lang="tr-TR" smtClean="0"/>
              <a:pPr/>
              <a:t>4.01.2018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4C0537F-3F33-48B0-A632-CEBA33BACEA4}" type="slidenum">
              <a:rPr lang="tr-TR" smtClean="0"/>
              <a:pPr/>
              <a:t>‹#›</a:t>
            </a:fld>
            <a:endParaRPr lang="tr-TR"/>
          </a:p>
        </p:txBody>
      </p:sp>
    </p:spTree>
    <p:extLst>
      <p:ext uri="{BB962C8B-B14F-4D97-AF65-F5344CB8AC3E}">
        <p14:creationId xmlns:p14="http://schemas.microsoft.com/office/powerpoint/2010/main" val="3983449317"/>
      </p:ext>
    </p:extLst>
  </p:cSld>
  <p:clrMapOvr>
    <a:masterClrMapping/>
  </p:clrMapOvr>
  <p:transition spd="slow">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929ECF7-20EB-41F3-9B59-BBB7BC0F773D}" type="datetimeFigureOut">
              <a:rPr lang="tr-TR" smtClean="0"/>
              <a:pPr/>
              <a:t>4.01.2018</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4C0537F-3F33-48B0-A632-CEBA33BACEA4}" type="slidenum">
              <a:rPr lang="tr-TR" smtClean="0"/>
              <a:pPr/>
              <a:t>‹#›</a:t>
            </a:fld>
            <a:endParaRPr lang="tr-TR"/>
          </a:p>
        </p:txBody>
      </p:sp>
    </p:spTree>
    <p:extLst>
      <p:ext uri="{BB962C8B-B14F-4D97-AF65-F5344CB8AC3E}">
        <p14:creationId xmlns:p14="http://schemas.microsoft.com/office/powerpoint/2010/main" val="4036691910"/>
      </p:ext>
    </p:extLst>
  </p:cSld>
  <p:clrMapOvr>
    <a:masterClrMapping/>
  </p:clrMapOvr>
  <p:transition spd="slow">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929ECF7-20EB-41F3-9B59-BBB7BC0F773D}" type="datetimeFigureOut">
              <a:rPr lang="tr-TR" smtClean="0"/>
              <a:pPr/>
              <a:t>4.01.2018</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4C0537F-3F33-48B0-A632-CEBA33BACEA4}" type="slidenum">
              <a:rPr lang="tr-TR" smtClean="0"/>
              <a:pPr/>
              <a:t>‹#›</a:t>
            </a:fld>
            <a:endParaRPr lang="tr-TR"/>
          </a:p>
        </p:txBody>
      </p:sp>
    </p:spTree>
    <p:extLst>
      <p:ext uri="{BB962C8B-B14F-4D97-AF65-F5344CB8AC3E}">
        <p14:creationId xmlns:p14="http://schemas.microsoft.com/office/powerpoint/2010/main" val="748258981"/>
      </p:ext>
    </p:extLst>
  </p:cSld>
  <p:clrMapOvr>
    <a:masterClrMapping/>
  </p:clrMapOvr>
  <p:transition spd="slow">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929ECF7-20EB-41F3-9B59-BBB7BC0F773D}" type="datetimeFigureOut">
              <a:rPr lang="tr-TR" smtClean="0"/>
              <a:pPr/>
              <a:t>4.01.2018</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4C0537F-3F33-48B0-A632-CEBA33BACEA4}" type="slidenum">
              <a:rPr lang="tr-TR" smtClean="0"/>
              <a:pPr/>
              <a:t>‹#›</a:t>
            </a:fld>
            <a:endParaRPr lang="tr-TR"/>
          </a:p>
        </p:txBody>
      </p:sp>
    </p:spTree>
    <p:extLst>
      <p:ext uri="{BB962C8B-B14F-4D97-AF65-F5344CB8AC3E}">
        <p14:creationId xmlns:p14="http://schemas.microsoft.com/office/powerpoint/2010/main" val="600852628"/>
      </p:ext>
    </p:extLst>
  </p:cSld>
  <p:clrMapOvr>
    <a:masterClrMapping/>
  </p:clrMapOvr>
  <p:transition spd="slow">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929ECF7-20EB-41F3-9B59-BBB7BC0F773D}" type="datetimeFigureOut">
              <a:rPr lang="tr-TR" smtClean="0"/>
              <a:pPr/>
              <a:t>4.01.2018</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4C0537F-3F33-48B0-A632-CEBA33BACEA4}" type="slidenum">
              <a:rPr lang="tr-TR" smtClean="0"/>
              <a:pPr/>
              <a:t>‹#›</a:t>
            </a:fld>
            <a:endParaRPr lang="tr-TR"/>
          </a:p>
        </p:txBody>
      </p:sp>
    </p:spTree>
    <p:extLst>
      <p:ext uri="{BB962C8B-B14F-4D97-AF65-F5344CB8AC3E}">
        <p14:creationId xmlns:p14="http://schemas.microsoft.com/office/powerpoint/2010/main" val="3058551961"/>
      </p:ext>
    </p:extLst>
  </p:cSld>
  <p:clrMapOvr>
    <a:masterClrMapping/>
  </p:clrMapOvr>
  <p:transition spd="slow">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9ECF7-20EB-41F3-9B59-BBB7BC0F773D}" type="datetimeFigureOut">
              <a:rPr lang="tr-TR" smtClean="0"/>
              <a:pPr/>
              <a:t>4.01.2018</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4C0537F-3F33-48B0-A632-CEBA33BACEA4}" type="slidenum">
              <a:rPr lang="tr-TR" smtClean="0"/>
              <a:pPr/>
              <a:t>‹#›</a:t>
            </a:fld>
            <a:endParaRPr lang="tr-TR"/>
          </a:p>
        </p:txBody>
      </p:sp>
    </p:spTree>
    <p:extLst>
      <p:ext uri="{BB962C8B-B14F-4D97-AF65-F5344CB8AC3E}">
        <p14:creationId xmlns:p14="http://schemas.microsoft.com/office/powerpoint/2010/main" val="3151826396"/>
      </p:ext>
    </p:extLst>
  </p:cSld>
  <p:clrMapOvr>
    <a:masterClrMapping/>
  </p:clrMapOvr>
  <p:transition spd="slow">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929ECF7-20EB-41F3-9B59-BBB7BC0F773D}" type="datetimeFigureOut">
              <a:rPr lang="tr-TR" smtClean="0"/>
              <a:pPr/>
              <a:t>4.01.2018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4C0537F-3F33-48B0-A632-CEBA33BACEA4}" type="slidenum">
              <a:rPr lang="tr-TR" smtClean="0"/>
              <a:pPr/>
              <a:t>‹#›</a:t>
            </a:fld>
            <a:endParaRPr lang="tr-TR"/>
          </a:p>
        </p:txBody>
      </p:sp>
    </p:spTree>
    <p:extLst>
      <p:ext uri="{BB962C8B-B14F-4D97-AF65-F5344CB8AC3E}">
        <p14:creationId xmlns:p14="http://schemas.microsoft.com/office/powerpoint/2010/main" val="4281879949"/>
      </p:ext>
    </p:extLst>
  </p:cSld>
  <p:clrMapOvr>
    <a:masterClrMapping/>
  </p:clrMapOvr>
  <p:transition spd="slow">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929ECF7-20EB-41F3-9B59-BBB7BC0F773D}" type="datetimeFigureOut">
              <a:rPr lang="tr-TR" smtClean="0"/>
              <a:pPr/>
              <a:t>4.01.2018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C0537F-3F33-48B0-A632-CEBA33BACEA4}" type="slidenum">
              <a:rPr lang="tr-TR" smtClean="0"/>
              <a:pPr/>
              <a:t>‹#›</a:t>
            </a:fld>
            <a:endParaRPr lang="tr-TR"/>
          </a:p>
        </p:txBody>
      </p:sp>
    </p:spTree>
    <p:extLst>
      <p:ext uri="{BB962C8B-B14F-4D97-AF65-F5344CB8AC3E}">
        <p14:creationId xmlns:p14="http://schemas.microsoft.com/office/powerpoint/2010/main" val="3948758041"/>
      </p:ext>
    </p:extLst>
  </p:cSld>
  <p:clrMapOvr>
    <a:masterClrMapping/>
  </p:clrMapOvr>
  <p:transition spd="slow">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929ECF7-20EB-41F3-9B59-BBB7BC0F773D}" type="datetimeFigureOut">
              <a:rPr lang="tr-TR" smtClean="0"/>
              <a:pPr/>
              <a:t>4.01.2018</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4C0537F-3F33-48B0-A632-CEBA33BACEA4}" type="slidenum">
              <a:rPr lang="tr-TR" smtClean="0"/>
              <a:pPr/>
              <a:t>‹#›</a:t>
            </a:fld>
            <a:endParaRPr lang="tr-TR"/>
          </a:p>
        </p:txBody>
      </p:sp>
    </p:spTree>
    <p:extLst>
      <p:ext uri="{BB962C8B-B14F-4D97-AF65-F5344CB8AC3E}">
        <p14:creationId xmlns:p14="http://schemas.microsoft.com/office/powerpoint/2010/main" val="63990782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ransition spd="slow">
    <p:cover dir="u"/>
  </p:transition>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protein.jpg"/>
          <p:cNvPicPr>
            <a:picLocks noChangeAspect="1"/>
          </p:cNvPicPr>
          <p:nvPr/>
        </p:nvPicPr>
        <p:blipFill>
          <a:blip r:embed="rId2"/>
          <a:stretch>
            <a:fillRect/>
          </a:stretch>
        </p:blipFill>
        <p:spPr>
          <a:xfrm>
            <a:off x="1959429" y="209006"/>
            <a:ext cx="10232571" cy="6332219"/>
          </a:xfrm>
          <a:prstGeom prst="ellipse">
            <a:avLst/>
          </a:prstGeom>
          <a:ln>
            <a:noFill/>
          </a:ln>
          <a:effectLst>
            <a:softEdge rad="112500"/>
          </a:effectLst>
        </p:spPr>
      </p:pic>
    </p:spTree>
    <p:extLst>
      <p:ext uri="{BB962C8B-B14F-4D97-AF65-F5344CB8AC3E}">
        <p14:creationId xmlns:p14="http://schemas.microsoft.com/office/powerpoint/2010/main" val="2042738769"/>
      </p:ext>
    </p:extLst>
  </p:cSld>
  <p:clrMapOvr>
    <a:masterClrMapping/>
  </p:clrMapOvr>
  <p:transition spd="slow">
    <p:cover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2664823" y="1267097"/>
            <a:ext cx="8347166" cy="457199"/>
          </a:xfrm>
        </p:spPr>
        <p:txBody>
          <a:bodyPr>
            <a:normAutofit fontScale="90000"/>
          </a:bodyPr>
          <a:lstStyle/>
          <a:p>
            <a:r>
              <a:rPr lang="tr-TR" b="1" dirty="0" smtClean="0"/>
              <a:t>Proteinlerin Sindirimi:</a:t>
            </a:r>
            <a:r>
              <a:rPr lang="tr-TR" dirty="0" smtClean="0"/>
              <a:t/>
            </a:r>
            <a:br>
              <a:rPr lang="tr-TR" dirty="0" smtClean="0"/>
            </a:br>
            <a:endParaRPr lang="tr-TR" dirty="0"/>
          </a:p>
        </p:txBody>
      </p:sp>
      <p:sp>
        <p:nvSpPr>
          <p:cNvPr id="3" name="2 İçerik Yer Tutucusu"/>
          <p:cNvSpPr>
            <a:spLocks noGrp="1"/>
          </p:cNvSpPr>
          <p:nvPr>
            <p:ph type="subTitle" idx="1"/>
          </p:nvPr>
        </p:nvSpPr>
        <p:spPr>
          <a:xfrm>
            <a:off x="1998617" y="1201783"/>
            <a:ext cx="9505995" cy="4701880"/>
          </a:xfrm>
        </p:spPr>
        <p:txBody>
          <a:bodyPr>
            <a:normAutofit/>
          </a:bodyPr>
          <a:lstStyle/>
          <a:p>
            <a:pPr>
              <a:buFont typeface="Wingdings" pitchFamily="2" charset="2"/>
              <a:buChar char="§"/>
            </a:pPr>
            <a:r>
              <a:rPr lang="tr-TR" sz="3200" b="1" u="sng" dirty="0" smtClean="0"/>
              <a:t>Proteinlerin fiziki sindirimi: </a:t>
            </a:r>
            <a:r>
              <a:rPr lang="tr-TR" sz="3200" dirty="0" smtClean="0"/>
              <a:t>yiyeceklerin ağızda çiğnenmesi ve bunların tükürük sıvısı ile karışmasıyla başlar.Besinlerin tümüyle ya da kısmen çiğnenmesi zorunluluğu yoktur.Çünkü sindirim sistemi çiğnenmemiş yiyecekleri bile sindirecek şekilde tasarlanmıştır.</a:t>
            </a:r>
          </a:p>
          <a:p>
            <a:pPr>
              <a:buFont typeface="Wingdings" pitchFamily="2" charset="2"/>
              <a:buChar char="§"/>
            </a:pPr>
            <a:r>
              <a:rPr lang="tr-TR" sz="3200" dirty="0" smtClean="0"/>
              <a:t>Besin kaynaklı proteinler ve ölmüş hücre proteinleri ince bağırsakta bir arada sindirilirler.</a:t>
            </a:r>
            <a:endParaRPr lang="tr-TR" sz="3200" dirty="0"/>
          </a:p>
        </p:txBody>
      </p:sp>
    </p:spTree>
  </p:cSld>
  <p:clrMapOvr>
    <a:masterClrMapping/>
  </p:clrMapOvr>
  <p:transition spd="slow">
    <p:pull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19793" y="248195"/>
            <a:ext cx="9884819" cy="613954"/>
          </a:xfrm>
        </p:spPr>
        <p:txBody>
          <a:bodyPr>
            <a:normAutofit fontScale="90000"/>
          </a:bodyPr>
          <a:lstStyle/>
          <a:p>
            <a:pPr algn="ctr"/>
            <a:r>
              <a:rPr lang="tr-TR" sz="4400" b="1" dirty="0" smtClean="0"/>
              <a:t>Proteinlerin</a:t>
            </a:r>
            <a:r>
              <a:rPr lang="tr-TR" b="1" dirty="0" smtClean="0"/>
              <a:t> Vücutta Kullanımı</a:t>
            </a:r>
            <a:endParaRPr lang="tr-TR" b="1" dirty="0"/>
          </a:p>
        </p:txBody>
      </p:sp>
      <p:sp>
        <p:nvSpPr>
          <p:cNvPr id="3" name="2 İçerik Yer Tutucusu"/>
          <p:cNvSpPr>
            <a:spLocks noGrp="1"/>
          </p:cNvSpPr>
          <p:nvPr>
            <p:ph idx="1"/>
          </p:nvPr>
        </p:nvSpPr>
        <p:spPr>
          <a:xfrm>
            <a:off x="1972491" y="836023"/>
            <a:ext cx="10219509" cy="6021977"/>
          </a:xfrm>
        </p:spPr>
        <p:txBody>
          <a:bodyPr/>
          <a:lstStyle/>
          <a:p>
            <a:r>
              <a:rPr lang="tr-TR" dirty="0" smtClean="0"/>
              <a:t>Hücrelerde istenilen özellikle bir proteinin üretilebilmesi için,havuzda buna uygun ve yeterli miktarda aminoasit bulunması gereklidir.</a:t>
            </a:r>
          </a:p>
          <a:p>
            <a:r>
              <a:rPr lang="tr-TR" dirty="0" smtClean="0"/>
              <a:t>Havuzda </a:t>
            </a:r>
            <a:r>
              <a:rPr lang="tr-TR" dirty="0" err="1" smtClean="0"/>
              <a:t>esansiyel</a:t>
            </a:r>
            <a:r>
              <a:rPr lang="tr-TR" dirty="0" smtClean="0"/>
              <a:t> olmayan aminoasitler yeterince bulunmadığı takdirde hücreler bunları diğer azot kaynaklarından üretebilir.</a:t>
            </a:r>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r>
              <a:rPr lang="tr-TR" dirty="0" smtClean="0"/>
              <a:t>Şayet gıdalarda sindirim sistemine yabancı bir cisim girmiş ve sindirim sistemimize zarar vermiş ise bunların hızlı bir şekilde onarılması gerekir.Bu durumda protein döngüsü hızla devreye girer ve sindirim siteminde oluşan hasar yeni  üretilen proteinlerle 3-5 gün içinde onarılır.</a:t>
            </a:r>
            <a:endParaRPr lang="tr-TR" dirty="0"/>
          </a:p>
        </p:txBody>
      </p:sp>
      <p:pic>
        <p:nvPicPr>
          <p:cNvPr id="4" name="3 Resim" descr="IMG_E8507.JPG"/>
          <p:cNvPicPr>
            <a:picLocks noChangeAspect="1"/>
          </p:cNvPicPr>
          <p:nvPr/>
        </p:nvPicPr>
        <p:blipFill>
          <a:blip r:embed="rId2" cstate="print"/>
          <a:stretch>
            <a:fillRect/>
          </a:stretch>
        </p:blipFill>
        <p:spPr>
          <a:xfrm>
            <a:off x="2364376" y="2117923"/>
            <a:ext cx="9157063" cy="2636957"/>
          </a:xfrm>
          <a:prstGeom prst="rect">
            <a:avLst/>
          </a:prstGeom>
          <a:ln>
            <a:noFill/>
          </a:ln>
          <a:effectLst>
            <a:softEdge rad="112500"/>
          </a:effectLst>
        </p:spPr>
      </p:pic>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685109" y="1"/>
            <a:ext cx="10175965" cy="2560319"/>
          </a:xfrm>
        </p:spPr>
        <p:txBody>
          <a:bodyPr>
            <a:noAutofit/>
          </a:bodyPr>
          <a:lstStyle/>
          <a:p>
            <a:r>
              <a:rPr lang="tr-TR" sz="2000" b="1" u="sng" dirty="0" smtClean="0"/>
              <a:t>Proteinle İlgili Önemli Noktalar:</a:t>
            </a:r>
          </a:p>
          <a:p>
            <a:pPr>
              <a:buFont typeface="Wingdings" pitchFamily="2" charset="2"/>
              <a:buChar char="Ø"/>
            </a:pPr>
            <a:r>
              <a:rPr lang="tr-TR" sz="2000" dirty="0" smtClean="0"/>
              <a:t>Hem Proteinin kendine özgü bir aminoasit dizilimi veya sıralaması vardır.</a:t>
            </a:r>
          </a:p>
          <a:p>
            <a:pPr>
              <a:buFont typeface="Wingdings" pitchFamily="2" charset="2"/>
              <a:buChar char="Ø"/>
            </a:pPr>
            <a:r>
              <a:rPr lang="tr-TR" sz="2000" dirty="0" smtClean="0"/>
              <a:t>20 farklı aminoasit bulunmaktadır.Bunlardan  dokuzu </a:t>
            </a:r>
            <a:r>
              <a:rPr lang="tr-TR" sz="2000" dirty="0" err="1" smtClean="0"/>
              <a:t>esansiyel</a:t>
            </a:r>
            <a:r>
              <a:rPr lang="tr-TR" sz="2000" dirty="0" smtClean="0"/>
              <a:t> aminoasittir.Bu 20 aminoasidin hepsi vücut proteinlerinde ve gıdalarla alınan proteinlerde bulunur.</a:t>
            </a:r>
          </a:p>
          <a:p>
            <a:pPr>
              <a:buFont typeface="Wingdings" pitchFamily="2" charset="2"/>
              <a:buChar char="Ø"/>
            </a:pPr>
            <a:r>
              <a:rPr lang="tr-TR" sz="2000" dirty="0" smtClean="0"/>
              <a:t>Proteinler Vücutta sürekli döngü halindedir.</a:t>
            </a:r>
          </a:p>
          <a:p>
            <a:pPr>
              <a:buFont typeface="Wingdings" pitchFamily="2" charset="2"/>
              <a:buChar char="Ø"/>
            </a:pPr>
            <a:r>
              <a:rPr lang="tr-TR" sz="2000" dirty="0" smtClean="0"/>
              <a:t>Proteinler ve aminoasitler vücutta depolanmaz.</a:t>
            </a:r>
            <a:endParaRPr lang="tr-TR" sz="2000" dirty="0"/>
          </a:p>
        </p:txBody>
      </p:sp>
      <p:pic>
        <p:nvPicPr>
          <p:cNvPr id="4" name="3 Resim" descr="IMG_E8508.JPG"/>
          <p:cNvPicPr>
            <a:picLocks noChangeAspect="1"/>
          </p:cNvPicPr>
          <p:nvPr/>
        </p:nvPicPr>
        <p:blipFill>
          <a:blip r:embed="rId2" cstate="print"/>
          <a:stretch>
            <a:fillRect/>
          </a:stretch>
        </p:blipFill>
        <p:spPr>
          <a:xfrm>
            <a:off x="1463041" y="2782389"/>
            <a:ext cx="10728960" cy="4075611"/>
          </a:xfrm>
          <a:prstGeom prst="rect">
            <a:avLst/>
          </a:prstGeom>
          <a:ln>
            <a:noFill/>
          </a:ln>
          <a:effectLst>
            <a:softEdge rad="112500"/>
          </a:effectLst>
        </p:spPr>
      </p:pic>
    </p:spTree>
  </p:cSld>
  <p:clrMapOvr>
    <a:masterClrMapping/>
  </p:clrMapOvr>
  <p:transition spd="slow">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33749" y="0"/>
            <a:ext cx="8983481" cy="721364"/>
          </a:xfrm>
        </p:spPr>
        <p:txBody>
          <a:bodyPr/>
          <a:lstStyle/>
          <a:p>
            <a:r>
              <a:rPr lang="tr-TR" b="1" dirty="0" smtClean="0"/>
              <a:t>PROTEİN EKSİKLİĞİ VE GEREKSİNİMİ</a:t>
            </a:r>
            <a:endParaRPr lang="tr-TR" b="1" dirty="0"/>
          </a:p>
        </p:txBody>
      </p:sp>
      <p:sp>
        <p:nvSpPr>
          <p:cNvPr id="3" name="2 İçerik Yer Tutucusu"/>
          <p:cNvSpPr>
            <a:spLocks noGrp="1"/>
          </p:cNvSpPr>
          <p:nvPr>
            <p:ph idx="1"/>
          </p:nvPr>
        </p:nvSpPr>
        <p:spPr>
          <a:xfrm>
            <a:off x="1593669" y="561704"/>
            <a:ext cx="10598331" cy="3135086"/>
          </a:xfrm>
        </p:spPr>
        <p:txBody>
          <a:bodyPr>
            <a:normAutofit fontScale="92500" lnSpcReduction="10000"/>
          </a:bodyPr>
          <a:lstStyle/>
          <a:p>
            <a:r>
              <a:rPr lang="tr-TR" sz="2800" dirty="0" smtClean="0"/>
              <a:t>Yetişkin bir insan protein gereksinimi vücudundan atılan protein miktarına eşittir.Ancak dış etkiler de düşünülerek alınan,atılandan biraz daha fazla olmalıdır.</a:t>
            </a:r>
          </a:p>
          <a:p>
            <a:r>
              <a:rPr lang="tr-TR" sz="2800" dirty="0" smtClean="0"/>
              <a:t>Büyümekte olanların protein gereksinimi vücuttan atılan proteine,büyümek için gereken protein miktarı da eklenerek bulunur.Bu bakımdan büyümenin hızlı olduğu dönemlerde proteine olan gereksinim de artmıştır. Aynı şekilde emzikli ve gebe kadının daha çok proteine gereksinimi vardır.</a:t>
            </a:r>
          </a:p>
          <a:p>
            <a:pPr>
              <a:buNone/>
            </a:pPr>
            <a:endParaRPr lang="tr-TR" dirty="0"/>
          </a:p>
        </p:txBody>
      </p:sp>
      <p:pic>
        <p:nvPicPr>
          <p:cNvPr id="5" name="4 Resim" descr="IMG_E8509.JPG"/>
          <p:cNvPicPr>
            <a:picLocks noChangeAspect="1"/>
          </p:cNvPicPr>
          <p:nvPr/>
        </p:nvPicPr>
        <p:blipFill>
          <a:blip r:embed="rId2" cstate="print"/>
          <a:stretch>
            <a:fillRect/>
          </a:stretch>
        </p:blipFill>
        <p:spPr>
          <a:xfrm>
            <a:off x="1631051" y="3722915"/>
            <a:ext cx="10299691" cy="31350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698171" y="0"/>
            <a:ext cx="9806441" cy="6858000"/>
          </a:xfrm>
        </p:spPr>
        <p:txBody>
          <a:bodyPr/>
          <a:lstStyle/>
          <a:p>
            <a:r>
              <a:rPr lang="tr-TR" b="1" u="sng" dirty="0" smtClean="0"/>
              <a:t>Protein Eksikliğinin Sonuçları:</a:t>
            </a:r>
          </a:p>
          <a:p>
            <a:pPr>
              <a:buFont typeface="Wingdings" pitchFamily="2" charset="2"/>
              <a:buChar char="Ø"/>
            </a:pPr>
            <a:r>
              <a:rPr lang="tr-TR" dirty="0" smtClean="0"/>
              <a:t>Zihinsel gerilik</a:t>
            </a:r>
          </a:p>
          <a:p>
            <a:pPr>
              <a:buFont typeface="Wingdings" pitchFamily="2" charset="2"/>
              <a:buChar char="Ø"/>
            </a:pPr>
            <a:r>
              <a:rPr lang="tr-TR" dirty="0" smtClean="0"/>
              <a:t>Büyümede kalıcı düşüş veya gerileme</a:t>
            </a:r>
          </a:p>
          <a:p>
            <a:pPr>
              <a:buFont typeface="Wingdings" pitchFamily="2" charset="2"/>
              <a:buChar char="Ø"/>
            </a:pPr>
            <a:r>
              <a:rPr lang="tr-TR" dirty="0" smtClean="0"/>
              <a:t>Ödem</a:t>
            </a:r>
          </a:p>
          <a:p>
            <a:pPr>
              <a:buFont typeface="Wingdings" pitchFamily="2" charset="2"/>
              <a:buChar char="Ø"/>
            </a:pPr>
            <a:r>
              <a:rPr lang="tr-TR" dirty="0" smtClean="0"/>
              <a:t>Bağırsak Problemi</a:t>
            </a:r>
          </a:p>
          <a:p>
            <a:pPr>
              <a:buFont typeface="Wingdings" pitchFamily="2" charset="2"/>
              <a:buChar char="Ø"/>
            </a:pPr>
            <a:r>
              <a:rPr lang="tr-TR" dirty="0" smtClean="0"/>
              <a:t>Karın Şişkinliği</a:t>
            </a:r>
          </a:p>
          <a:p>
            <a:pPr>
              <a:buFont typeface="Wingdings" pitchFamily="2" charset="2"/>
              <a:buChar char="Ø"/>
            </a:pPr>
            <a:r>
              <a:rPr lang="tr-TR" dirty="0" smtClean="0"/>
              <a:t>Enfeksiyonlar</a:t>
            </a:r>
          </a:p>
          <a:p>
            <a:pPr>
              <a:buNone/>
            </a:pPr>
            <a:r>
              <a:rPr lang="tr-TR" dirty="0" smtClean="0"/>
              <a:t>      </a:t>
            </a:r>
            <a:r>
              <a:rPr lang="tr-TR" b="1" u="sng" dirty="0" smtClean="0"/>
              <a:t>Protein Eksikliğine Bağlı Hastalıklar:</a:t>
            </a:r>
          </a:p>
          <a:p>
            <a:pPr>
              <a:buFont typeface="Wingdings" pitchFamily="2" charset="2"/>
              <a:buChar char="Ø"/>
            </a:pPr>
            <a:r>
              <a:rPr lang="tr-TR" u="sng" dirty="0" err="1" smtClean="0"/>
              <a:t>Kuvaşiorkor</a:t>
            </a:r>
            <a:r>
              <a:rPr lang="tr-TR" u="sng" dirty="0" smtClean="0"/>
              <a:t>:  </a:t>
            </a:r>
            <a:r>
              <a:rPr lang="tr-TR" dirty="0" smtClean="0"/>
              <a:t>İkinci çocuk doğduktan sonra  birinci çocuğun bedenini ele geçiren ‘’kötü ruh’’dur.Bu durum ,özellikle gelişmiş ülkelerdeki kadınların hızla ikinci çocuğa hamile kaldıktan sonra  sütten kesilmesi ve ilk doğan çocuğun yeterli  anne sütü almaması durumunda,protein ve enerji noksanlığı sonucunda ortaya çıkmaktadır.</a:t>
            </a:r>
          </a:p>
          <a:p>
            <a:pPr>
              <a:buFont typeface="Wingdings" pitchFamily="2" charset="2"/>
              <a:buChar char="Ø"/>
            </a:pPr>
            <a:r>
              <a:rPr lang="tr-TR" u="sng" dirty="0" smtClean="0"/>
              <a:t>Protein-Enerji </a:t>
            </a:r>
            <a:r>
              <a:rPr lang="tr-TR" u="sng" dirty="0" err="1" smtClean="0"/>
              <a:t>Malnutrisyonu</a:t>
            </a:r>
            <a:r>
              <a:rPr lang="tr-TR" u="sng" dirty="0" smtClean="0"/>
              <a:t>: </a:t>
            </a:r>
            <a:r>
              <a:rPr lang="tr-TR" dirty="0" smtClean="0"/>
              <a:t> Bebeklik ve ergenlik döneminde yani büyümenin en hızlı dönemlerde protein ihtiyacı karşılanamaması nedeniyle oluşur.</a:t>
            </a:r>
            <a:endParaRPr lang="tr-TR" u="sng" dirty="0" smtClean="0"/>
          </a:p>
        </p:txBody>
      </p:sp>
      <p:sp>
        <p:nvSpPr>
          <p:cNvPr id="4" name="3 Sağ Ok"/>
          <p:cNvSpPr/>
          <p:nvPr/>
        </p:nvSpPr>
        <p:spPr>
          <a:xfrm>
            <a:off x="1802674" y="2899954"/>
            <a:ext cx="261257" cy="235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protein1.jpg"/>
          <p:cNvPicPr>
            <a:picLocks noChangeAspect="1"/>
          </p:cNvPicPr>
          <p:nvPr/>
        </p:nvPicPr>
        <p:blipFill>
          <a:blip r:embed="rId2"/>
          <a:stretch>
            <a:fillRect/>
          </a:stretch>
        </p:blipFill>
        <p:spPr>
          <a:xfrm>
            <a:off x="6648829" y="182880"/>
            <a:ext cx="5199183" cy="3306681"/>
          </a:xfrm>
          <a:prstGeom prst="ellipse">
            <a:avLst/>
          </a:prstGeom>
          <a:ln>
            <a:noFill/>
          </a:ln>
          <a:effectLst>
            <a:softEdge rad="112500"/>
          </a:effectLst>
        </p:spPr>
      </p:pic>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567543" y="0"/>
            <a:ext cx="9492932" cy="6701246"/>
          </a:xfrm>
        </p:spPr>
        <p:txBody>
          <a:bodyPr/>
          <a:lstStyle/>
          <a:p>
            <a:r>
              <a:rPr lang="tr-TR" sz="3200" b="1" u="sng" dirty="0" smtClean="0"/>
              <a:t>Protein İhtiyacına Etki Eden Faktörler</a:t>
            </a:r>
          </a:p>
          <a:p>
            <a:pPr>
              <a:buNone/>
            </a:pPr>
            <a:r>
              <a:rPr lang="tr-TR" dirty="0" smtClean="0"/>
              <a:t> </a:t>
            </a:r>
            <a:r>
              <a:rPr lang="tr-TR" sz="2800" dirty="0" smtClean="0"/>
              <a:t>1-Büyüme</a:t>
            </a:r>
          </a:p>
          <a:p>
            <a:pPr>
              <a:buNone/>
            </a:pPr>
            <a:endParaRPr lang="tr-TR" sz="2800" dirty="0" smtClean="0"/>
          </a:p>
          <a:p>
            <a:pPr>
              <a:buNone/>
            </a:pPr>
            <a:r>
              <a:rPr lang="tr-TR" sz="2800" dirty="0" smtClean="0"/>
              <a:t>2-Hamilelik ve </a:t>
            </a:r>
            <a:r>
              <a:rPr lang="tr-TR" sz="2800" dirty="0" err="1" smtClean="0"/>
              <a:t>Laktasyon</a:t>
            </a:r>
            <a:endParaRPr lang="tr-TR" sz="2800" dirty="0" smtClean="0"/>
          </a:p>
          <a:p>
            <a:pPr>
              <a:buNone/>
            </a:pPr>
            <a:endParaRPr lang="tr-TR" sz="2800" dirty="0" smtClean="0"/>
          </a:p>
          <a:p>
            <a:pPr>
              <a:buNone/>
            </a:pPr>
            <a:r>
              <a:rPr lang="tr-TR" sz="2800" dirty="0" smtClean="0"/>
              <a:t>3-Yaralanma ve Hastalık</a:t>
            </a:r>
          </a:p>
          <a:p>
            <a:pPr>
              <a:buNone/>
            </a:pPr>
            <a:endParaRPr lang="tr-TR" sz="2800" dirty="0" smtClean="0"/>
          </a:p>
          <a:p>
            <a:pPr>
              <a:buNone/>
            </a:pPr>
            <a:r>
              <a:rPr lang="tr-TR" sz="2800" dirty="0" smtClean="0"/>
              <a:t>4-Egzersiz</a:t>
            </a:r>
          </a:p>
          <a:p>
            <a:pPr>
              <a:buNone/>
            </a:pPr>
            <a:endParaRPr lang="tr-TR" dirty="0" smtClean="0"/>
          </a:p>
          <a:p>
            <a:pPr>
              <a:buNone/>
            </a:pPr>
            <a:endParaRPr lang="tr-TR" dirty="0"/>
          </a:p>
        </p:txBody>
      </p:sp>
      <p:pic>
        <p:nvPicPr>
          <p:cNvPr id="4" name="3 Resim" descr="IMG_E8530.JPG"/>
          <p:cNvPicPr>
            <a:picLocks noChangeAspect="1"/>
          </p:cNvPicPr>
          <p:nvPr/>
        </p:nvPicPr>
        <p:blipFill>
          <a:blip r:embed="rId2" cstate="print"/>
          <a:stretch>
            <a:fillRect/>
          </a:stretch>
        </p:blipFill>
        <p:spPr>
          <a:xfrm>
            <a:off x="6165669" y="592728"/>
            <a:ext cx="6026330" cy="6265272"/>
          </a:xfrm>
          <a:prstGeom prst="rect">
            <a:avLst/>
          </a:prstGeom>
        </p:spPr>
      </p:pic>
    </p:spTree>
  </p:cSld>
  <p:clrMapOvr>
    <a:masterClrMapping/>
  </p:clrMapOvr>
  <p:transition spd="slow">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rot="10800000" flipV="1">
            <a:off x="1541416" y="796834"/>
            <a:ext cx="9679577" cy="6061165"/>
          </a:xfrm>
        </p:spPr>
        <p:txBody>
          <a:bodyPr>
            <a:noAutofit/>
          </a:bodyPr>
          <a:lstStyle/>
          <a:p>
            <a:pPr>
              <a:buNone/>
            </a:pPr>
            <a:r>
              <a:rPr lang="tr-TR" b="1" dirty="0" smtClean="0"/>
              <a:t>                     </a:t>
            </a:r>
            <a:r>
              <a:rPr lang="tr-TR" sz="2400" b="1" dirty="0" smtClean="0"/>
              <a:t>Gıda Etiketlerindeki  Protein Değerleri</a:t>
            </a:r>
          </a:p>
          <a:p>
            <a:pPr>
              <a:buNone/>
            </a:pPr>
            <a:endParaRPr lang="tr-TR" b="1" dirty="0" smtClean="0"/>
          </a:p>
          <a:p>
            <a:pPr>
              <a:buNone/>
            </a:pPr>
            <a:r>
              <a:rPr lang="tr-TR" dirty="0" smtClean="0"/>
              <a:t>İnsanların protein gereksinimleri vücut ağırlığına göre değişmektedir.</a:t>
            </a:r>
          </a:p>
          <a:p>
            <a:pPr>
              <a:buNone/>
            </a:pPr>
            <a:endParaRPr lang="tr-TR" dirty="0" smtClean="0"/>
          </a:p>
          <a:p>
            <a:pPr>
              <a:buNone/>
            </a:pPr>
            <a:r>
              <a:rPr lang="tr-TR" dirty="0" smtClean="0"/>
              <a:t>Diyetin içeriğini oluşturan gıdaların protein değerlerinin bilinmesi gerekmektir.</a:t>
            </a:r>
            <a:endParaRPr lang="tr-TR" dirty="0"/>
          </a:p>
        </p:txBody>
      </p:sp>
      <p:pic>
        <p:nvPicPr>
          <p:cNvPr id="6" name="5 Resim" descr="protein3.jpg"/>
          <p:cNvPicPr>
            <a:picLocks noChangeAspect="1"/>
          </p:cNvPicPr>
          <p:nvPr/>
        </p:nvPicPr>
        <p:blipFill>
          <a:blip r:embed="rId2"/>
          <a:stretch>
            <a:fillRect/>
          </a:stretch>
        </p:blipFill>
        <p:spPr>
          <a:xfrm>
            <a:off x="1998618" y="2884087"/>
            <a:ext cx="8752114" cy="3738782"/>
          </a:xfrm>
          <a:prstGeom prst="ellipse">
            <a:avLst/>
          </a:prstGeom>
          <a:ln>
            <a:noFill/>
          </a:ln>
          <a:effectLst>
            <a:softEdge rad="112500"/>
          </a:effectLst>
        </p:spPr>
      </p:pic>
    </p:spTree>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MG_E8524.JP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transition spd="slow">
    <p:comb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63783" y="232225"/>
            <a:ext cx="10228217" cy="629924"/>
          </a:xfrm>
        </p:spPr>
        <p:txBody>
          <a:bodyPr>
            <a:noAutofit/>
          </a:bodyPr>
          <a:lstStyle/>
          <a:p>
            <a:r>
              <a:rPr lang="tr-TR" b="1" u="sng" dirty="0" smtClean="0">
                <a:latin typeface="Aharoni" pitchFamily="2" charset="-79"/>
                <a:cs typeface="Aharoni" pitchFamily="2" charset="-79"/>
              </a:rPr>
              <a:t>Proteince Zengin Gıdaların Seçimi</a:t>
            </a:r>
            <a:endParaRPr lang="tr-TR" b="1" u="sng" dirty="0">
              <a:latin typeface="Aharoni" pitchFamily="2" charset="-79"/>
              <a:cs typeface="Aharoni" pitchFamily="2" charset="-79"/>
            </a:endParaRPr>
          </a:p>
        </p:txBody>
      </p:sp>
      <p:sp>
        <p:nvSpPr>
          <p:cNvPr id="3" name="2 İçerik Yer Tutucusu"/>
          <p:cNvSpPr>
            <a:spLocks noGrp="1"/>
          </p:cNvSpPr>
          <p:nvPr>
            <p:ph idx="1"/>
          </p:nvPr>
        </p:nvSpPr>
        <p:spPr>
          <a:xfrm>
            <a:off x="1959429" y="3540034"/>
            <a:ext cx="9966960" cy="2272937"/>
          </a:xfrm>
        </p:spPr>
        <p:txBody>
          <a:bodyPr>
            <a:normAutofit/>
          </a:bodyPr>
          <a:lstStyle/>
          <a:p>
            <a:r>
              <a:rPr lang="tr-TR" sz="2400" dirty="0" smtClean="0"/>
              <a:t>Gıdalar protein kalitesine göre farklılık gösterirler.Tüm proteinler </a:t>
            </a:r>
            <a:r>
              <a:rPr lang="tr-TR" sz="2400" dirty="0" err="1" smtClean="0"/>
              <a:t>esansiyel</a:t>
            </a:r>
            <a:r>
              <a:rPr lang="tr-TR" sz="2400" dirty="0" smtClean="0"/>
              <a:t> aminoasitleri içerirler ve azot kaynağıdırlar.Ancak proteinlerdeki </a:t>
            </a:r>
            <a:r>
              <a:rPr lang="tr-TR" sz="2400" dirty="0" err="1" smtClean="0"/>
              <a:t>esansiyel</a:t>
            </a:r>
            <a:r>
              <a:rPr lang="tr-TR" sz="2400" dirty="0" smtClean="0"/>
              <a:t> aminoasit miktarları yani oranları faklıdır. </a:t>
            </a:r>
          </a:p>
          <a:p>
            <a:r>
              <a:rPr lang="tr-TR" sz="2400" dirty="0" smtClean="0"/>
              <a:t>Bir gıdanın protein kalitesi o proteinin </a:t>
            </a:r>
            <a:r>
              <a:rPr lang="tr-TR" sz="2400" dirty="0" err="1" smtClean="0"/>
              <a:t>esansiyel</a:t>
            </a:r>
            <a:r>
              <a:rPr lang="tr-TR" sz="2400" dirty="0" smtClean="0"/>
              <a:t> aminoasit içeriğine bağlıdır.</a:t>
            </a:r>
            <a:endParaRPr lang="tr-TR" sz="2400" dirty="0"/>
          </a:p>
        </p:txBody>
      </p:sp>
      <p:sp>
        <p:nvSpPr>
          <p:cNvPr id="4" name="1 Başlık"/>
          <p:cNvSpPr txBox="1">
            <a:spLocks/>
          </p:cNvSpPr>
          <p:nvPr/>
        </p:nvSpPr>
        <p:spPr>
          <a:xfrm>
            <a:off x="1963783" y="2918819"/>
            <a:ext cx="10228217" cy="629924"/>
          </a:xfrm>
          <a:prstGeom prst="rect">
            <a:avLst/>
          </a:prstGeom>
        </p:spPr>
        <p:txBody>
          <a:bodyPr vert="horz" lIns="91440" tIns="45720" rIns="91440" bIns="45720" rtlCol="0" anchor="t">
            <a:no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tr-TR" sz="3600" b="1" i="0" u="sng" strike="noStrike" kern="1200" cap="none" spc="0" normalizeH="0" baseline="0" noProof="0" dirty="0" smtClean="0">
                <a:ln>
                  <a:noFill/>
                </a:ln>
                <a:solidFill>
                  <a:schemeClr val="tx1">
                    <a:lumMod val="85000"/>
                    <a:lumOff val="15000"/>
                  </a:schemeClr>
                </a:solidFill>
                <a:effectLst/>
                <a:uLnTx/>
                <a:uFillTx/>
                <a:latin typeface="Aharoni" pitchFamily="2" charset="-79"/>
                <a:ea typeface="+mj-ea"/>
                <a:cs typeface="Aharoni" pitchFamily="2" charset="-79"/>
              </a:rPr>
              <a:t>Protein </a:t>
            </a:r>
            <a:r>
              <a:rPr kumimoji="0" lang="tr-TR" sz="3600" b="1" i="0" u="sng" strike="noStrike" kern="1200" cap="none" spc="0" normalizeH="0" noProof="0" dirty="0" smtClean="0">
                <a:ln>
                  <a:noFill/>
                </a:ln>
                <a:solidFill>
                  <a:schemeClr val="tx1">
                    <a:lumMod val="85000"/>
                    <a:lumOff val="15000"/>
                  </a:schemeClr>
                </a:solidFill>
                <a:effectLst/>
                <a:uLnTx/>
                <a:uFillTx/>
                <a:latin typeface="Aharoni" pitchFamily="2" charset="-79"/>
                <a:ea typeface="+mj-ea"/>
                <a:cs typeface="Aharoni" pitchFamily="2" charset="-79"/>
              </a:rPr>
              <a:t>Kalitesi</a:t>
            </a:r>
            <a:endParaRPr kumimoji="0" lang="tr-TR" sz="3600" b="1" i="0" u="sng" strike="noStrike" kern="1200" cap="none" spc="0" normalizeH="0" baseline="0" noProof="0" dirty="0">
              <a:ln>
                <a:noFill/>
              </a:ln>
              <a:solidFill>
                <a:schemeClr val="tx1">
                  <a:lumMod val="85000"/>
                  <a:lumOff val="15000"/>
                </a:schemeClr>
              </a:solidFill>
              <a:effectLst/>
              <a:uLnTx/>
              <a:uFillTx/>
              <a:latin typeface="Aharoni" pitchFamily="2" charset="-79"/>
              <a:ea typeface="+mj-ea"/>
              <a:cs typeface="Aharoni" pitchFamily="2" charset="-79"/>
            </a:endParaRPr>
          </a:p>
        </p:txBody>
      </p:sp>
      <p:sp>
        <p:nvSpPr>
          <p:cNvPr id="5" name="2 İçerik Yer Tutucusu"/>
          <p:cNvSpPr txBox="1">
            <a:spLocks/>
          </p:cNvSpPr>
          <p:nvPr/>
        </p:nvSpPr>
        <p:spPr>
          <a:xfrm>
            <a:off x="1824446" y="962297"/>
            <a:ext cx="9958251" cy="205522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tr-TR"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Gıdalarda bulunan proteinlerle vücudumuzda bulunan proteinler,aminoasit içerikleri bakımından farklıdır.Vücudumuz için protein seçiminde gerekli </a:t>
            </a:r>
            <a:r>
              <a:rPr kumimoji="0" lang="tr-TR" sz="24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esansiyel</a:t>
            </a:r>
            <a:r>
              <a:rPr kumimoji="0" lang="tr-TR"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aminoasitleri içeren gıda kaynaklarını diyette kullanmamız gerekmektedir.</a:t>
            </a:r>
            <a:endParaRPr kumimoji="0" lang="tr-TR" sz="24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cSld>
  <p:clrMapOvr>
    <a:masterClrMapping/>
  </p:clrMapOvr>
  <p:transition spd="slow">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011680" y="261257"/>
            <a:ext cx="8856617" cy="6400799"/>
          </a:xfrm>
        </p:spPr>
        <p:txBody>
          <a:bodyPr>
            <a:normAutofit/>
          </a:bodyPr>
          <a:lstStyle/>
          <a:p>
            <a:r>
              <a:rPr lang="tr-TR" sz="2800" b="1" u="sng" dirty="0" smtClean="0"/>
              <a:t>Tam Protein</a:t>
            </a:r>
          </a:p>
          <a:p>
            <a:pPr>
              <a:buFont typeface="Wingdings" pitchFamily="2" charset="2"/>
              <a:buChar char="§"/>
            </a:pPr>
            <a:r>
              <a:rPr lang="tr-TR" sz="2400" dirty="0" smtClean="0"/>
              <a:t>Tam protein </a:t>
            </a:r>
            <a:r>
              <a:rPr lang="tr-TR" sz="2400" dirty="0" err="1" smtClean="0"/>
              <a:t>esansiyel</a:t>
            </a:r>
            <a:r>
              <a:rPr lang="tr-TR" sz="2400" dirty="0" smtClean="0"/>
              <a:t> dokuz aminoasidin hepsini içerir.</a:t>
            </a:r>
          </a:p>
          <a:p>
            <a:pPr>
              <a:buFont typeface="Wingdings" pitchFamily="2" charset="2"/>
              <a:buChar char="§"/>
            </a:pPr>
            <a:r>
              <a:rPr lang="tr-TR" sz="2400" dirty="0" err="1" smtClean="0"/>
              <a:t>Esansiyel</a:t>
            </a:r>
            <a:r>
              <a:rPr lang="tr-TR" sz="2400" dirty="0" smtClean="0"/>
              <a:t> aminoasitler </a:t>
            </a:r>
            <a:r>
              <a:rPr lang="tr-TR" sz="2400" dirty="0" err="1" smtClean="0"/>
              <a:t>ihityaca</a:t>
            </a:r>
            <a:r>
              <a:rPr lang="tr-TR" sz="2400" dirty="0" smtClean="0"/>
              <a:t> uygun oranda bulunur.</a:t>
            </a:r>
          </a:p>
          <a:p>
            <a:pPr>
              <a:buFont typeface="Wingdings" pitchFamily="2" charset="2"/>
              <a:buChar char="§"/>
            </a:pPr>
            <a:r>
              <a:rPr lang="tr-TR" sz="2400" dirty="0" smtClean="0"/>
              <a:t>Sindirim oranı yüksektir.</a:t>
            </a:r>
          </a:p>
          <a:p>
            <a:pPr>
              <a:buNone/>
            </a:pPr>
            <a:r>
              <a:rPr lang="tr-TR" sz="2800" dirty="0" smtClean="0"/>
              <a:t> Tam Protein Örnekleri:</a:t>
            </a:r>
          </a:p>
          <a:p>
            <a:pPr>
              <a:buFont typeface="Wingdings" pitchFamily="2" charset="2"/>
              <a:buChar char="Ø"/>
            </a:pPr>
            <a:r>
              <a:rPr lang="tr-TR" sz="2400" dirty="0" smtClean="0"/>
              <a:t>Sığır eti</a:t>
            </a:r>
          </a:p>
          <a:p>
            <a:pPr>
              <a:buFont typeface="Wingdings" pitchFamily="2" charset="2"/>
              <a:buChar char="Ø"/>
            </a:pPr>
            <a:r>
              <a:rPr lang="tr-TR" sz="2400" dirty="0" smtClean="0"/>
              <a:t>Balık</a:t>
            </a:r>
          </a:p>
          <a:p>
            <a:pPr>
              <a:buFont typeface="Wingdings" pitchFamily="2" charset="2"/>
              <a:buChar char="Ø"/>
            </a:pPr>
            <a:r>
              <a:rPr lang="tr-TR" sz="2400" dirty="0" smtClean="0"/>
              <a:t>Yumurta</a:t>
            </a:r>
          </a:p>
          <a:p>
            <a:pPr>
              <a:buFont typeface="Wingdings" pitchFamily="2" charset="2"/>
              <a:buChar char="Ø"/>
            </a:pPr>
            <a:r>
              <a:rPr lang="tr-TR" sz="2400" dirty="0" smtClean="0"/>
              <a:t>Soya Ürünleri</a:t>
            </a:r>
          </a:p>
          <a:p>
            <a:pPr>
              <a:buFont typeface="Wingdings" pitchFamily="2" charset="2"/>
              <a:buChar char="Ø"/>
            </a:pPr>
            <a:r>
              <a:rPr lang="tr-TR" sz="2400" dirty="0" smtClean="0"/>
              <a:t>Süt Ürünleri</a:t>
            </a:r>
          </a:p>
          <a:p>
            <a:pPr>
              <a:buFont typeface="Wingdings" pitchFamily="2" charset="2"/>
              <a:buChar char="Ø"/>
            </a:pPr>
            <a:r>
              <a:rPr lang="tr-TR" sz="2400" dirty="0" smtClean="0"/>
              <a:t>Kümes hayvanları</a:t>
            </a:r>
          </a:p>
        </p:txBody>
      </p:sp>
      <p:pic>
        <p:nvPicPr>
          <p:cNvPr id="4" name="3 Resim" descr="Protein-.jpg"/>
          <p:cNvPicPr>
            <a:picLocks noChangeAspect="1"/>
          </p:cNvPicPr>
          <p:nvPr/>
        </p:nvPicPr>
        <p:blipFill>
          <a:blip r:embed="rId2"/>
          <a:stretch>
            <a:fillRect/>
          </a:stretch>
        </p:blipFill>
        <p:spPr>
          <a:xfrm>
            <a:off x="6622869" y="2563586"/>
            <a:ext cx="5569131" cy="4294414"/>
          </a:xfrm>
          <a:prstGeom prst="rect">
            <a:avLst/>
          </a:prstGeom>
        </p:spPr>
      </p:pic>
    </p:spTree>
  </p:cSld>
  <p:clrMapOvr>
    <a:masterClrMapping/>
  </p:clrMapOvr>
  <p:transition spd="slow">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85109" y="326572"/>
            <a:ext cx="10228217" cy="3252652"/>
          </a:xfrm>
        </p:spPr>
        <p:txBody>
          <a:bodyPr>
            <a:noAutofit/>
          </a:bodyPr>
          <a:lstStyle/>
          <a:p>
            <a:r>
              <a:rPr lang="tr-TR" sz="3200" dirty="0" smtClean="0"/>
              <a:t>Proteinler , hücrelerde en fazla bulunan makro moleküllerdir. Hücrenin tüm fonksiyonlarında proteinler rol almaktadır. Genlerin çalışması, kasların kasılması, sinirlerin elektriği iletmesi ve embriyonun gelişmesi proteinler sayesinde olur. Proteinler yaşam için hayati öneme sahiptir.</a:t>
            </a:r>
            <a:endParaRPr lang="tr-TR" sz="3200" dirty="0"/>
          </a:p>
        </p:txBody>
      </p:sp>
      <p:pic>
        <p:nvPicPr>
          <p:cNvPr id="4" name="3 Resim" descr="protein4.jpg"/>
          <p:cNvPicPr>
            <a:picLocks noChangeAspect="1"/>
          </p:cNvPicPr>
          <p:nvPr/>
        </p:nvPicPr>
        <p:blipFill>
          <a:blip r:embed="rId2"/>
          <a:stretch>
            <a:fillRect/>
          </a:stretch>
        </p:blipFill>
        <p:spPr>
          <a:xfrm>
            <a:off x="1933303" y="3187338"/>
            <a:ext cx="8190412" cy="3670662"/>
          </a:xfrm>
          <a:prstGeom prst="ellipse">
            <a:avLst/>
          </a:prstGeom>
          <a:ln>
            <a:noFill/>
          </a:ln>
          <a:effectLst>
            <a:softEdge rad="112500"/>
          </a:effectLst>
        </p:spPr>
      </p:pic>
    </p:spTree>
    <p:extLst>
      <p:ext uri="{BB962C8B-B14F-4D97-AF65-F5344CB8AC3E}">
        <p14:creationId xmlns:p14="http://schemas.microsoft.com/office/powerpoint/2010/main" val="4130325430"/>
      </p:ext>
    </p:extLst>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593669" y="4415246"/>
            <a:ext cx="10598331" cy="2142308"/>
          </a:xfrm>
        </p:spPr>
        <p:txBody>
          <a:bodyPr>
            <a:normAutofit/>
          </a:bodyPr>
          <a:lstStyle/>
          <a:p>
            <a:r>
              <a:rPr lang="tr-TR" sz="3600" b="1" u="sng" dirty="0" smtClean="0"/>
              <a:t>Eksik Protein :</a:t>
            </a:r>
            <a:r>
              <a:rPr lang="tr-TR" sz="3600" dirty="0" smtClean="0"/>
              <a:t> Eksik proteinler,temel dokuz aminoasidin hepsini yeterince içermezler.</a:t>
            </a:r>
            <a:endParaRPr lang="tr-TR" sz="3600" b="1" u="sng" dirty="0"/>
          </a:p>
        </p:txBody>
      </p:sp>
      <p:pic>
        <p:nvPicPr>
          <p:cNvPr id="4" name="3 Resim" descr="IMG_E8532.JPG"/>
          <p:cNvPicPr>
            <a:picLocks noChangeAspect="1"/>
          </p:cNvPicPr>
          <p:nvPr/>
        </p:nvPicPr>
        <p:blipFill>
          <a:blip r:embed="rId2" cstate="print"/>
          <a:stretch>
            <a:fillRect/>
          </a:stretch>
        </p:blipFill>
        <p:spPr>
          <a:xfrm>
            <a:off x="1554480" y="195943"/>
            <a:ext cx="9993085" cy="4030824"/>
          </a:xfrm>
          <a:prstGeom prst="rect">
            <a:avLst/>
          </a:prstGeom>
          <a:ln>
            <a:noFill/>
          </a:ln>
          <a:effectLst>
            <a:softEdge rad="112500"/>
          </a:effectLst>
        </p:spPr>
      </p:pic>
    </p:spTree>
  </p:cSld>
  <p:clrMapOvr>
    <a:masterClrMapping/>
  </p:clrMapOvr>
  <p:transition spd="slow">
    <p:strip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76549" y="235131"/>
            <a:ext cx="10415451" cy="642987"/>
          </a:xfrm>
        </p:spPr>
        <p:txBody>
          <a:bodyPr>
            <a:normAutofit/>
          </a:bodyPr>
          <a:lstStyle/>
          <a:p>
            <a:pPr algn="ctr"/>
            <a:r>
              <a:rPr lang="tr-TR" sz="3200" b="1" dirty="0" smtClean="0">
                <a:latin typeface="Aharoni" pitchFamily="2" charset="-79"/>
                <a:cs typeface="Aharoni" pitchFamily="2" charset="-79"/>
              </a:rPr>
              <a:t>PROTEİN DEĞERİNİ BELİRLEME METOTLARI</a:t>
            </a:r>
            <a:endParaRPr lang="tr-TR" sz="3200" b="1" dirty="0">
              <a:latin typeface="Aharoni" pitchFamily="2" charset="-79"/>
              <a:cs typeface="Aharoni" pitchFamily="2" charset="-79"/>
            </a:endParaRPr>
          </a:p>
        </p:txBody>
      </p:sp>
      <p:sp>
        <p:nvSpPr>
          <p:cNvPr id="3" name="2 İçerik Yer Tutucusu"/>
          <p:cNvSpPr>
            <a:spLocks noGrp="1"/>
          </p:cNvSpPr>
          <p:nvPr>
            <p:ph idx="1"/>
          </p:nvPr>
        </p:nvSpPr>
        <p:spPr>
          <a:xfrm>
            <a:off x="1933304" y="718457"/>
            <a:ext cx="10258696" cy="6139543"/>
          </a:xfrm>
        </p:spPr>
        <p:txBody>
          <a:bodyPr>
            <a:normAutofit/>
          </a:bodyPr>
          <a:lstStyle/>
          <a:p>
            <a:r>
              <a:rPr lang="tr-TR" dirty="0" smtClean="0"/>
              <a:t>Protein kalite testleri doğrudan veya dolaylı yöntemlerle </a:t>
            </a:r>
            <a:r>
              <a:rPr lang="tr-TR" dirty="0" err="1" smtClean="0"/>
              <a:t>esansiyel</a:t>
            </a:r>
            <a:r>
              <a:rPr lang="tr-TR" dirty="0" smtClean="0"/>
              <a:t>  aminoasit içeriğini ölçer.İki ayrı protein değerlendirme metodu vardır.Bunlar;</a:t>
            </a:r>
          </a:p>
          <a:p>
            <a:r>
              <a:rPr lang="tr-TR" b="1" dirty="0" smtClean="0"/>
              <a:t>1-) </a:t>
            </a:r>
            <a:r>
              <a:rPr lang="tr-TR" b="1" u="sng" dirty="0" smtClean="0"/>
              <a:t>Protein Etkinlik Oranı: </a:t>
            </a:r>
            <a:r>
              <a:rPr lang="tr-TR" dirty="0" smtClean="0"/>
              <a:t>Tüketilen protein toplam ağırlık artışı arasındaki ilişkiden yararlanılan metottur. </a:t>
            </a:r>
          </a:p>
          <a:p>
            <a:pPr>
              <a:buNone/>
            </a:pPr>
            <a:r>
              <a:rPr lang="tr-TR" dirty="0" smtClean="0"/>
              <a:t>             </a:t>
            </a:r>
          </a:p>
          <a:p>
            <a:pPr>
              <a:buNone/>
            </a:pPr>
            <a:r>
              <a:rPr lang="tr-TR" dirty="0" smtClean="0"/>
              <a:t>               </a:t>
            </a:r>
            <a:r>
              <a:rPr lang="tr-TR" b="1" dirty="0" smtClean="0"/>
              <a:t>kazanılan canlı ağırlık artışı</a:t>
            </a:r>
          </a:p>
          <a:p>
            <a:pPr>
              <a:buNone/>
            </a:pPr>
            <a:r>
              <a:rPr lang="tr-TR" b="1" dirty="0" smtClean="0"/>
              <a:t>   PER=     ──────────────────                                         </a:t>
            </a:r>
          </a:p>
          <a:p>
            <a:pPr>
              <a:buNone/>
            </a:pPr>
            <a:r>
              <a:rPr lang="tr-TR" dirty="0" smtClean="0"/>
              <a:t>                   </a:t>
            </a:r>
            <a:r>
              <a:rPr lang="tr-TR" b="1" dirty="0" smtClean="0"/>
              <a:t>alınan protein miktarı             </a:t>
            </a:r>
          </a:p>
          <a:p>
            <a:pPr>
              <a:buNone/>
            </a:pPr>
            <a:endParaRPr lang="tr-TR" b="1" dirty="0" smtClean="0"/>
          </a:p>
          <a:p>
            <a:pPr>
              <a:buNone/>
            </a:pPr>
            <a:r>
              <a:rPr lang="tr-TR" dirty="0" smtClean="0"/>
              <a:t>     </a:t>
            </a:r>
          </a:p>
          <a:p>
            <a:pPr>
              <a:buNone/>
            </a:pPr>
            <a:endParaRPr lang="tr-TR" dirty="0" smtClean="0"/>
          </a:p>
          <a:p>
            <a:pPr>
              <a:buNone/>
            </a:pPr>
            <a:r>
              <a:rPr lang="tr-TR" dirty="0" smtClean="0"/>
              <a:t> </a:t>
            </a:r>
          </a:p>
          <a:p>
            <a:pPr>
              <a:buNone/>
            </a:pPr>
            <a:r>
              <a:rPr lang="tr-TR" dirty="0" smtClean="0"/>
              <a:t>     Per  değerinin yüksek olması incelenen  proteindeki </a:t>
            </a:r>
            <a:r>
              <a:rPr lang="tr-TR" dirty="0" err="1" smtClean="0"/>
              <a:t>esansiyel</a:t>
            </a:r>
            <a:r>
              <a:rPr lang="tr-TR" dirty="0" smtClean="0"/>
              <a:t> aminoasit içeriğinin iyi olduğu anlamına gelmektedir.</a:t>
            </a:r>
          </a:p>
          <a:p>
            <a:pPr>
              <a:buNone/>
            </a:pPr>
            <a:r>
              <a:rPr lang="tr-TR" b="1" dirty="0" smtClean="0"/>
              <a:t>                                                                                              </a:t>
            </a:r>
          </a:p>
        </p:txBody>
      </p:sp>
      <p:pic>
        <p:nvPicPr>
          <p:cNvPr id="16" name="15 Resim" descr="IMG_E8534.JPG"/>
          <p:cNvPicPr>
            <a:picLocks noChangeAspect="1"/>
          </p:cNvPicPr>
          <p:nvPr/>
        </p:nvPicPr>
        <p:blipFill>
          <a:blip r:embed="rId2" cstate="print"/>
          <a:stretch>
            <a:fillRect/>
          </a:stretch>
        </p:blipFill>
        <p:spPr>
          <a:xfrm>
            <a:off x="6426925" y="1881126"/>
            <a:ext cx="5447211" cy="28868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502229" y="0"/>
            <a:ext cx="10689772" cy="2756263"/>
          </a:xfrm>
        </p:spPr>
        <p:txBody>
          <a:bodyPr>
            <a:normAutofit fontScale="92500"/>
          </a:bodyPr>
          <a:lstStyle/>
          <a:p>
            <a:pPr>
              <a:buNone/>
            </a:pPr>
            <a:r>
              <a:rPr lang="tr-TR" sz="2800" b="1" dirty="0" smtClean="0"/>
              <a:t>2-) </a:t>
            </a:r>
            <a:r>
              <a:rPr lang="tr-TR" sz="2800" b="1" u="sng" dirty="0" smtClean="0"/>
              <a:t>Kimyasal Skor: </a:t>
            </a:r>
            <a:r>
              <a:rPr lang="tr-TR" sz="2800" dirty="0" smtClean="0"/>
              <a:t> Proteindeki </a:t>
            </a:r>
            <a:r>
              <a:rPr lang="tr-TR" sz="2800" dirty="0" err="1" smtClean="0"/>
              <a:t>esansiyel</a:t>
            </a:r>
            <a:r>
              <a:rPr lang="tr-TR" sz="2800" dirty="0" smtClean="0"/>
              <a:t> aminoasit içeriğinin doğrudan ölçülmesidir.Test edilecek proteinin aminoasit miktarı bir cihaz ile belirlenir.Daha sonra bu değerler,altın standart olarak kabul edilen yumurta akı protein değerleriyle kıyaslanır.Yumurta akı proteinin seçilmesinin nedeni dokuz </a:t>
            </a:r>
            <a:r>
              <a:rPr lang="tr-TR" sz="2800" dirty="0" err="1" smtClean="0"/>
              <a:t>esansiyel</a:t>
            </a:r>
            <a:r>
              <a:rPr lang="tr-TR" sz="2800" dirty="0" smtClean="0"/>
              <a:t>  aminoasidi en iyi oranda içermesidir.</a:t>
            </a:r>
          </a:p>
        </p:txBody>
      </p:sp>
      <p:pic>
        <p:nvPicPr>
          <p:cNvPr id="4" name="3 Resim" descr="IMG_E8535.JPG"/>
          <p:cNvPicPr>
            <a:picLocks noChangeAspect="1"/>
          </p:cNvPicPr>
          <p:nvPr/>
        </p:nvPicPr>
        <p:blipFill>
          <a:blip r:embed="rId2" cstate="print"/>
          <a:stretch>
            <a:fillRect/>
          </a:stretch>
        </p:blipFill>
        <p:spPr>
          <a:xfrm>
            <a:off x="1539603" y="2547257"/>
            <a:ext cx="10138592" cy="4310743"/>
          </a:xfrm>
          <a:prstGeom prst="rect">
            <a:avLst/>
          </a:prstGeom>
          <a:ln>
            <a:noFill/>
          </a:ln>
          <a:effectLst>
            <a:softEdge rad="112500"/>
          </a:effectLst>
        </p:spPr>
      </p:pic>
    </p:spTree>
  </p:cSld>
  <p:clrMapOvr>
    <a:masterClrMapping/>
  </p:clrMapOvr>
  <p:transition spd="slow">
    <p:comb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8355" y="624110"/>
            <a:ext cx="10502536" cy="917307"/>
          </a:xfrm>
        </p:spPr>
        <p:txBody>
          <a:bodyPr>
            <a:normAutofit fontScale="90000"/>
          </a:bodyPr>
          <a:lstStyle/>
          <a:p>
            <a:r>
              <a:rPr lang="tr-TR" b="1" dirty="0" smtClean="0">
                <a:latin typeface="Aharoni" pitchFamily="2" charset="-79"/>
                <a:cs typeface="Aharoni" pitchFamily="2" charset="-79"/>
              </a:rPr>
              <a:t>Çocuklar ve Yetişkinler İçin Protein Kalitesinin Önemi</a:t>
            </a:r>
            <a:endParaRPr lang="tr-TR" b="1" dirty="0">
              <a:latin typeface="Aharoni" pitchFamily="2" charset="-79"/>
              <a:cs typeface="Aharoni" pitchFamily="2" charset="-79"/>
            </a:endParaRPr>
          </a:p>
        </p:txBody>
      </p:sp>
      <p:sp>
        <p:nvSpPr>
          <p:cNvPr id="3" name="2 İçerik Yer Tutucusu"/>
          <p:cNvSpPr>
            <a:spLocks noGrp="1"/>
          </p:cNvSpPr>
          <p:nvPr>
            <p:ph idx="1"/>
          </p:nvPr>
        </p:nvSpPr>
        <p:spPr>
          <a:xfrm>
            <a:off x="1737359" y="1227909"/>
            <a:ext cx="10110651" cy="5029200"/>
          </a:xfrm>
        </p:spPr>
        <p:txBody>
          <a:bodyPr>
            <a:normAutofit/>
          </a:bodyPr>
          <a:lstStyle/>
          <a:p>
            <a:pPr>
              <a:buNone/>
            </a:pPr>
            <a:r>
              <a:rPr lang="tr-TR" sz="2400" dirty="0" smtClean="0"/>
              <a:t>     Günlük protein ihtiyacımızın  ne kadarının </a:t>
            </a:r>
            <a:r>
              <a:rPr lang="tr-TR" sz="2400" dirty="0" err="1" smtClean="0"/>
              <a:t>esansiyel</a:t>
            </a:r>
            <a:r>
              <a:rPr lang="tr-TR" sz="2400" dirty="0" smtClean="0"/>
              <a:t> aminoasit olduğunu bilmemiz gerekir.Çünkü  proteine,EAA ve azot kaynağı olarak ihtiyaç duymaktayız.Büyüme faktörü nedeniyle bir yetişkinin EAA ihtiyacı bir çocuğunkinden farklı olacaktır.</a:t>
            </a:r>
          </a:p>
          <a:p>
            <a:pPr>
              <a:buNone/>
            </a:pPr>
            <a:endParaRPr lang="tr-TR" sz="2400" dirty="0" smtClean="0"/>
          </a:p>
          <a:p>
            <a:r>
              <a:rPr lang="tr-TR" sz="2400" dirty="0" smtClean="0"/>
              <a:t>Yetişkin bir kişi için  0,09 g EAA/kg vücut ağırlığı veya protein </a:t>
            </a:r>
            <a:r>
              <a:rPr lang="tr-TR" sz="2400" dirty="0" err="1" smtClean="0"/>
              <a:t>RDA’sının</a:t>
            </a:r>
            <a:r>
              <a:rPr lang="tr-TR" sz="2400" dirty="0" smtClean="0"/>
              <a:t>  % 11’i kadarının EAA olması yeterlidir.</a:t>
            </a:r>
          </a:p>
          <a:p>
            <a:pPr>
              <a:buNone/>
            </a:pPr>
            <a:endParaRPr lang="tr-TR" sz="2400" dirty="0" smtClean="0"/>
          </a:p>
          <a:p>
            <a:r>
              <a:rPr lang="tr-TR" sz="2400" dirty="0" smtClean="0"/>
              <a:t>Küçük çocuklar 0,7 g EAA/kg vücut ağırlığı veya protein </a:t>
            </a:r>
            <a:r>
              <a:rPr lang="tr-TR" sz="2400" dirty="0" err="1" smtClean="0"/>
              <a:t>RDA’sının</a:t>
            </a:r>
            <a:r>
              <a:rPr lang="tr-TR" sz="2400" dirty="0" smtClean="0"/>
              <a:t>  % 40’ kadar </a:t>
            </a:r>
            <a:r>
              <a:rPr lang="tr-TR" sz="2400" dirty="0" err="1" smtClean="0"/>
              <a:t>EAA’ya</a:t>
            </a:r>
            <a:r>
              <a:rPr lang="tr-TR" sz="2400" dirty="0" smtClean="0"/>
              <a:t> ihtiyaç duymaktadır.</a:t>
            </a:r>
            <a:endParaRPr lang="tr-TR" sz="2400" dirty="0"/>
          </a:p>
        </p:txBody>
      </p:sp>
    </p:spTree>
  </p:cSld>
  <p:clrMapOvr>
    <a:masterClrMapping/>
  </p:clrMapOvr>
  <p:transition spd="slow">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52368" y="354227"/>
            <a:ext cx="9552244" cy="5556995"/>
          </a:xfrm>
        </p:spPr>
        <p:txBody>
          <a:bodyPr/>
          <a:lstStyle/>
          <a:p>
            <a:r>
              <a:rPr lang="tr-TR" b="1" u="sng" dirty="0" smtClean="0"/>
              <a:t>Proteinlerin Kimyasal Yapısı</a:t>
            </a:r>
            <a:r>
              <a:rPr lang="tr-TR" b="1" dirty="0" smtClean="0"/>
              <a:t>: </a:t>
            </a:r>
          </a:p>
          <a:p>
            <a:r>
              <a:rPr lang="tr-TR" dirty="0" smtClean="0"/>
              <a:t>Proteinler üç boyutlu şekilde bulunur. Ancak gıdalarda ve vücutta bulunan proteinlerin üç boyutlu şekilleri birbirinden farklıdır.</a:t>
            </a:r>
          </a:p>
          <a:p>
            <a:r>
              <a:rPr lang="tr-TR" dirty="0" smtClean="0"/>
              <a:t>Bu üç boyutlu yapıdan bir kesit alınarak yakından incelendiğinde, proteinin bir ipten çok birbiriyle bağlantılı yüzlerce alt birimden oluşan zincirlere benzediği görülür.</a:t>
            </a:r>
          </a:p>
          <a:p>
            <a:r>
              <a:rPr lang="tr-TR" dirty="0" smtClean="0"/>
              <a:t>Proteinler birbirlerine </a:t>
            </a:r>
            <a:r>
              <a:rPr lang="tr-TR" dirty="0" err="1" smtClean="0"/>
              <a:t>peptid</a:t>
            </a:r>
            <a:r>
              <a:rPr lang="tr-TR" dirty="0" smtClean="0"/>
              <a:t> bağları ile bağlı 20 farklı aminoasitten meydana gelmiştir.</a:t>
            </a:r>
          </a:p>
        </p:txBody>
      </p:sp>
      <p:pic>
        <p:nvPicPr>
          <p:cNvPr id="4" name="3 Resim" descr="IMG_E8506.JPG"/>
          <p:cNvPicPr>
            <a:picLocks noChangeAspect="1"/>
          </p:cNvPicPr>
          <p:nvPr/>
        </p:nvPicPr>
        <p:blipFill>
          <a:blip r:embed="rId2" cstate="print"/>
          <a:stretch>
            <a:fillRect/>
          </a:stretch>
        </p:blipFill>
        <p:spPr>
          <a:xfrm>
            <a:off x="2534194" y="3409406"/>
            <a:ext cx="8111289" cy="29391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98509329"/>
      </p:ext>
    </p:extLst>
  </p:cSld>
  <p:clrMapOvr>
    <a:masterClrMapping/>
  </p:clrMapOvr>
  <p:transition spd="slow">
    <p:cover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45979" y="0"/>
            <a:ext cx="5812912" cy="6701246"/>
          </a:xfrm>
        </p:spPr>
        <p:txBody>
          <a:bodyPr>
            <a:normAutofit lnSpcReduction="10000"/>
          </a:bodyPr>
          <a:lstStyle/>
          <a:p>
            <a:r>
              <a:rPr lang="tr-TR" sz="2800" b="1" u="sng" dirty="0" smtClean="0"/>
              <a:t>Aminoasit Yapısı</a:t>
            </a:r>
            <a:r>
              <a:rPr lang="tr-TR" sz="2800" dirty="0" smtClean="0"/>
              <a:t>:</a:t>
            </a:r>
          </a:p>
          <a:p>
            <a:r>
              <a:rPr lang="tr-TR" sz="2800" dirty="0" smtClean="0"/>
              <a:t>Aminoasidin kimyasal yapısında dört element bulunmaktadır.</a:t>
            </a:r>
          </a:p>
          <a:p>
            <a:r>
              <a:rPr lang="tr-TR" sz="2800" dirty="0" smtClean="0"/>
              <a:t>Dört bağlı karbon, iki bağlı oksijen, tek bağlı hidrojen ve üç bağlı azot atomlarıdır.</a:t>
            </a:r>
          </a:p>
          <a:p>
            <a:r>
              <a:rPr lang="tr-TR" sz="2800" dirty="0" smtClean="0"/>
              <a:t>Her aminoasit;bir karbona tutulmuş amino(N) ve karboksil(COOH)grupları içerir.</a:t>
            </a:r>
          </a:p>
          <a:p>
            <a:r>
              <a:rPr lang="tr-TR" sz="2800" dirty="0" smtClean="0"/>
              <a:t>Her R grubunun kendine özgü kimyasal özellikleri vardır. Bazı R grupları sulu ortamlarda, bazıları da diğer alkil gruplarıyla etkileşime girerler.</a:t>
            </a:r>
          </a:p>
          <a:p>
            <a:endParaRPr lang="tr-TR" dirty="0" smtClean="0"/>
          </a:p>
          <a:p>
            <a:endParaRPr lang="tr-TR" dirty="0"/>
          </a:p>
        </p:txBody>
      </p:sp>
      <p:pic>
        <p:nvPicPr>
          <p:cNvPr id="4" name="3 Resim" descr="AMİNOASİDİN YAPISI"/>
          <p:cNvPicPr>
            <a:picLocks noChangeAspect="1"/>
          </p:cNvPicPr>
          <p:nvPr/>
        </p:nvPicPr>
        <p:blipFill>
          <a:blip r:embed="rId2" cstate="print"/>
          <a:stretch>
            <a:fillRect/>
          </a:stretch>
        </p:blipFill>
        <p:spPr>
          <a:xfrm>
            <a:off x="7628709" y="1254034"/>
            <a:ext cx="4354286" cy="449410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86107806"/>
      </p:ext>
    </p:extLst>
  </p:cSld>
  <p:clrMapOvr>
    <a:masterClrMapping/>
  </p:clrMapOvr>
  <p:transition spd="slow">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698172" y="261255"/>
            <a:ext cx="10293532" cy="2468881"/>
          </a:xfrm>
        </p:spPr>
        <p:txBody>
          <a:bodyPr>
            <a:normAutofit/>
          </a:bodyPr>
          <a:lstStyle/>
          <a:p>
            <a:r>
              <a:rPr lang="tr-TR" sz="2400" dirty="0" smtClean="0"/>
              <a:t>Et ve kan proteinlerinin aminoasit dizilişleri farklıdır. Bu farklılık proteinlerin şekillenmesini ve fonksiyonunu etkilemektedir.</a:t>
            </a:r>
          </a:p>
          <a:p>
            <a:r>
              <a:rPr lang="tr-TR" sz="2400" dirty="0" smtClean="0"/>
              <a:t>Hayatın başlangıcı protein sentezi ile gerçekleşir ve hücre çekirdeğindeki genlerin kontrolündedir. Protein sentezinde kullanılacak olan aminoasitlerin dizilimi, hücrede bulunan ribozomlar tarafından gerçekleştirilir.</a:t>
            </a:r>
          </a:p>
          <a:p>
            <a:endParaRPr lang="tr-TR" dirty="0"/>
          </a:p>
        </p:txBody>
      </p:sp>
      <p:pic>
        <p:nvPicPr>
          <p:cNvPr id="4" name="3 Resim" descr="IMG_E8504.JPG"/>
          <p:cNvPicPr>
            <a:picLocks noChangeAspect="1"/>
          </p:cNvPicPr>
          <p:nvPr/>
        </p:nvPicPr>
        <p:blipFill>
          <a:blip r:embed="rId2" cstate="print"/>
          <a:stretch>
            <a:fillRect/>
          </a:stretch>
        </p:blipFill>
        <p:spPr>
          <a:xfrm>
            <a:off x="1515293" y="2717074"/>
            <a:ext cx="10324010" cy="41409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45474" y="0"/>
            <a:ext cx="7032407" cy="6557319"/>
          </a:xfrm>
        </p:spPr>
        <p:txBody>
          <a:bodyPr/>
          <a:lstStyle/>
          <a:p>
            <a:r>
              <a:rPr lang="tr-TR" b="1" u="sng" dirty="0" smtClean="0"/>
              <a:t>Aminoasitlerde Protein Oluşumu</a:t>
            </a:r>
            <a:r>
              <a:rPr lang="tr-TR" dirty="0" smtClean="0"/>
              <a:t>:</a:t>
            </a:r>
          </a:p>
          <a:p>
            <a:r>
              <a:rPr lang="tr-TR" dirty="0" smtClean="0"/>
              <a:t>Proteinlerin aminoasit dizilimleri bir kelimedeki harflerin dizilimine benzer.</a:t>
            </a:r>
          </a:p>
          <a:p>
            <a:r>
              <a:rPr lang="tr-TR" dirty="0" smtClean="0"/>
              <a:t>Aminoasit zincirinin üç boyutlu yapıda olması onun fonksiyonunu belirtmektedir.</a:t>
            </a:r>
          </a:p>
          <a:p>
            <a:r>
              <a:rPr lang="tr-TR" dirty="0" smtClean="0"/>
              <a:t>Protein yapısı kelimenin anlamıdır.</a:t>
            </a:r>
          </a:p>
          <a:p>
            <a:pPr marL="0" indent="0">
              <a:buNone/>
            </a:pPr>
            <a:endParaRPr lang="tr-TR" dirty="0" smtClean="0"/>
          </a:p>
          <a:p>
            <a:r>
              <a:rPr lang="tr-TR" b="1" u="sng" dirty="0" err="1" smtClean="0"/>
              <a:t>Esansiyel</a:t>
            </a:r>
            <a:r>
              <a:rPr lang="tr-TR" b="1" u="sng" dirty="0" smtClean="0"/>
              <a:t> ve </a:t>
            </a:r>
            <a:r>
              <a:rPr lang="tr-TR" b="1" u="sng" dirty="0" err="1" smtClean="0"/>
              <a:t>Esansiyel</a:t>
            </a:r>
            <a:r>
              <a:rPr lang="tr-TR" b="1" u="sng" dirty="0" smtClean="0"/>
              <a:t> Olmayan Aminoasitler</a:t>
            </a:r>
            <a:r>
              <a:rPr lang="tr-TR" dirty="0" smtClean="0"/>
              <a:t>: </a:t>
            </a:r>
          </a:p>
          <a:p>
            <a:r>
              <a:rPr lang="tr-TR" dirty="0" smtClean="0"/>
              <a:t>Proteinleri oluşturan 20 aminoasitten 9 tanesi </a:t>
            </a:r>
            <a:r>
              <a:rPr lang="tr-TR" dirty="0" err="1" smtClean="0"/>
              <a:t>esansiyel</a:t>
            </a:r>
            <a:r>
              <a:rPr lang="tr-TR" dirty="0" smtClean="0"/>
              <a:t> 11 tanesi ise </a:t>
            </a:r>
            <a:r>
              <a:rPr lang="tr-TR" dirty="0" err="1" smtClean="0"/>
              <a:t>esansiyel</a:t>
            </a:r>
            <a:r>
              <a:rPr lang="tr-TR" dirty="0" smtClean="0"/>
              <a:t> olmayan yani vücut tarafından sentezlenebilen yapıdadırlar.</a:t>
            </a:r>
          </a:p>
          <a:p>
            <a:r>
              <a:rPr lang="tr-TR" dirty="0" err="1" smtClean="0"/>
              <a:t>Esansiyel</a:t>
            </a:r>
            <a:r>
              <a:rPr lang="tr-TR" dirty="0" smtClean="0"/>
              <a:t> aminoasitler vücudumuz tarafından sentezlenemediği için dışardan alınmaları zorunludur.</a:t>
            </a:r>
          </a:p>
          <a:p>
            <a:r>
              <a:rPr lang="tr-TR" dirty="0" err="1" smtClean="0"/>
              <a:t>Esansiyel</a:t>
            </a:r>
            <a:r>
              <a:rPr lang="tr-TR" dirty="0" smtClean="0"/>
              <a:t> olmayan aminoasitlerin vücut tarafından sentezlenebilmesi için diyette yeterli miktarda azotun bulunması gereklidir. Diyetteki azotun temel kaynağı da proteindir.</a:t>
            </a:r>
            <a:br>
              <a:rPr lang="tr-TR" dirty="0" smtClean="0"/>
            </a:br>
            <a:endParaRPr lang="tr-TR" dirty="0" smtClean="0"/>
          </a:p>
        </p:txBody>
      </p:sp>
      <p:pic>
        <p:nvPicPr>
          <p:cNvPr id="4" name="3 Resim" descr="protein2.jpg"/>
          <p:cNvPicPr>
            <a:picLocks noChangeAspect="1"/>
          </p:cNvPicPr>
          <p:nvPr/>
        </p:nvPicPr>
        <p:blipFill>
          <a:blip r:embed="rId2"/>
          <a:stretch>
            <a:fillRect/>
          </a:stretch>
        </p:blipFill>
        <p:spPr>
          <a:xfrm>
            <a:off x="8125097" y="1162593"/>
            <a:ext cx="4066903" cy="4180116"/>
          </a:xfrm>
          <a:prstGeom prst="ellipse">
            <a:avLst/>
          </a:prstGeom>
          <a:ln>
            <a:noFill/>
          </a:ln>
          <a:effectLst>
            <a:softEdge rad="112500"/>
          </a:effectLst>
        </p:spPr>
      </p:pic>
    </p:spTree>
    <p:extLst>
      <p:ext uri="{BB962C8B-B14F-4D97-AF65-F5344CB8AC3E}">
        <p14:creationId xmlns:p14="http://schemas.microsoft.com/office/powerpoint/2010/main" val="1159471537"/>
      </p:ext>
    </p:extLst>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94560" y="0"/>
            <a:ext cx="8752114" cy="5911222"/>
          </a:xfrm>
        </p:spPr>
        <p:txBody>
          <a:bodyPr>
            <a:normAutofit lnSpcReduction="10000"/>
          </a:bodyPr>
          <a:lstStyle/>
          <a:p>
            <a:pPr>
              <a:buNone/>
            </a:pPr>
            <a:r>
              <a:rPr lang="tr-TR" sz="2400" b="1" u="sng" dirty="0" smtClean="0"/>
              <a:t>   Proteinlerin </a:t>
            </a:r>
            <a:r>
              <a:rPr lang="tr-TR" sz="2400" b="1" u="sng" dirty="0"/>
              <a:t>Fonksiyonları</a:t>
            </a:r>
            <a:r>
              <a:rPr lang="tr-TR" sz="2400" dirty="0"/>
              <a:t>:</a:t>
            </a:r>
          </a:p>
          <a:p>
            <a:r>
              <a:rPr lang="tr-TR" sz="2400" dirty="0"/>
              <a:t>Gıdalarda alınan besin maddelerinin; vücudun yapıtaşları, enerji kaynakları ve düzenleyicileri olarak kullanılması gerekmektedir</a:t>
            </a:r>
            <a:r>
              <a:rPr lang="tr-TR" sz="2400" dirty="0" smtClean="0"/>
              <a:t>.</a:t>
            </a:r>
          </a:p>
          <a:p>
            <a:pPr>
              <a:buNone/>
            </a:pPr>
            <a:r>
              <a:rPr lang="tr-TR" sz="2400" dirty="0"/>
              <a:t/>
            </a:r>
            <a:br>
              <a:rPr lang="tr-TR" sz="2400" dirty="0"/>
            </a:br>
            <a:r>
              <a:rPr lang="tr-TR" sz="2400" b="1" u="sng" dirty="0" smtClean="0"/>
              <a:t> 1-YAPI:</a:t>
            </a:r>
            <a:endParaRPr lang="tr-TR" sz="2400" dirty="0" smtClean="0"/>
          </a:p>
          <a:p>
            <a:pPr>
              <a:buFont typeface="Wingdings" pitchFamily="2" charset="2"/>
              <a:buChar char="Ø"/>
            </a:pPr>
            <a:r>
              <a:rPr lang="tr-TR" sz="2400" dirty="0" smtClean="0"/>
              <a:t>Kemik oluşumu:Kemik oluşumunu sağlayan kalsiyum ve fosfor mineralleri,protein yapısındaki bal peteği benzeri bir çatı üzerinde birikirler.</a:t>
            </a:r>
          </a:p>
          <a:p>
            <a:pPr>
              <a:buNone/>
            </a:pPr>
            <a:r>
              <a:rPr lang="tr-TR" sz="2400" dirty="0" smtClean="0"/>
              <a:t> </a:t>
            </a:r>
          </a:p>
          <a:p>
            <a:pPr>
              <a:buFont typeface="Wingdings" pitchFamily="2" charset="2"/>
              <a:buChar char="Ø"/>
            </a:pPr>
            <a:r>
              <a:rPr lang="tr-TR" sz="2400" dirty="0" smtClean="0"/>
              <a:t>Bağ dokusu: </a:t>
            </a:r>
            <a:r>
              <a:rPr lang="tr-TR" sz="2400" dirty="0" err="1" smtClean="0"/>
              <a:t>Kollajen</a:t>
            </a:r>
            <a:r>
              <a:rPr lang="tr-TR" sz="2400" dirty="0" smtClean="0"/>
              <a:t> olarak da isimlendirilen bu yapısal  protein,zamk gibi davranarak dokuların bir arada tutulmasını sağlar.Örneğin; dişlerin diş eti tutulması,kan damarlarının sağlam kalması ve eklemlerin bir arada tutulması </a:t>
            </a:r>
            <a:r>
              <a:rPr lang="tr-TR" sz="2400" dirty="0" err="1" smtClean="0"/>
              <a:t>kollajen</a:t>
            </a:r>
            <a:r>
              <a:rPr lang="tr-TR" sz="2400" dirty="0" smtClean="0"/>
              <a:t> doku ile sağlanır.</a:t>
            </a:r>
          </a:p>
          <a:p>
            <a:pPr>
              <a:buNone/>
            </a:pPr>
            <a:endParaRPr lang="tr-TR" dirty="0"/>
          </a:p>
          <a:p>
            <a:endParaRPr lang="tr-TR" dirty="0"/>
          </a:p>
        </p:txBody>
      </p:sp>
    </p:spTree>
    <p:extLst>
      <p:ext uri="{BB962C8B-B14F-4D97-AF65-F5344CB8AC3E}">
        <p14:creationId xmlns:p14="http://schemas.microsoft.com/office/powerpoint/2010/main" val="1483475774"/>
      </p:ext>
    </p:extLst>
  </p:cSld>
  <p:clrMapOvr>
    <a:masterClrMapping/>
  </p:clrMapOvr>
  <p:transition spd="slow">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299063" y="0"/>
            <a:ext cx="9205549" cy="5911222"/>
          </a:xfrm>
        </p:spPr>
        <p:txBody>
          <a:bodyPr>
            <a:noAutofit/>
          </a:bodyPr>
          <a:lstStyle/>
          <a:p>
            <a:pPr>
              <a:buNone/>
            </a:pPr>
            <a:r>
              <a:rPr lang="tr-TR" sz="2800" b="1" u="sng" dirty="0" smtClean="0"/>
              <a:t>2.ENERJİ:</a:t>
            </a:r>
            <a:endParaRPr lang="tr-TR" sz="2800" dirty="0" smtClean="0"/>
          </a:p>
          <a:p>
            <a:pPr>
              <a:buFont typeface="Wingdings" pitchFamily="2" charset="2"/>
              <a:buChar char="Ø"/>
            </a:pPr>
            <a:r>
              <a:rPr lang="tr-TR" sz="2800" dirty="0" smtClean="0"/>
              <a:t>Başta gıda kaynaklı proteinler olmak üzere tüm proteinler,kimyasal  yapılarından dolayı potansiyel bir enerji kaynağıdır.</a:t>
            </a:r>
          </a:p>
          <a:p>
            <a:pPr>
              <a:buFont typeface="Wingdings" pitchFamily="2" charset="2"/>
              <a:buChar char="Ø"/>
            </a:pPr>
            <a:r>
              <a:rPr lang="tr-TR" sz="2800" dirty="0" smtClean="0"/>
              <a:t>Proteinler ve aminoasitler vücutta depolanmazlar.Proteinler bu özelliklerinden dolayı karbonhidrat ve yağlardan farklıdır.</a:t>
            </a:r>
          </a:p>
          <a:p>
            <a:pPr>
              <a:buFont typeface="Wingdings" pitchFamily="2" charset="2"/>
              <a:buChar char="Ø"/>
            </a:pPr>
            <a:r>
              <a:rPr lang="tr-TR" sz="2800" dirty="0" smtClean="0"/>
              <a:t>Karbonhidratlar ve yağlar vücutta enerji kaynağı olarak depolanır.</a:t>
            </a:r>
          </a:p>
          <a:p>
            <a:pPr>
              <a:buFont typeface="Wingdings" pitchFamily="2" charset="2"/>
              <a:buChar char="Ø"/>
            </a:pPr>
            <a:r>
              <a:rPr lang="tr-TR" sz="2800" dirty="0" smtClean="0"/>
              <a:t>Proteinlerin vücutta sürekli aktif bir görevi vardır.</a:t>
            </a:r>
          </a:p>
          <a:p>
            <a:pPr>
              <a:buFont typeface="Wingdings" pitchFamily="2" charset="2"/>
              <a:buChar char="Ø"/>
            </a:pPr>
            <a:r>
              <a:rPr lang="tr-TR" sz="2800" dirty="0" smtClean="0"/>
              <a:t>Proteinler  fazla alındıkları ve işlevlerini yerine getiremedikleri takdirde vücutta enerji kaynağı olarak kullanılır.</a:t>
            </a:r>
            <a:endParaRPr lang="tr-TR" sz="2800" dirty="0"/>
          </a:p>
        </p:txBody>
      </p:sp>
    </p:spTree>
  </p:cSld>
  <p:clrMapOvr>
    <a:masterClrMapping/>
  </p:clrMapOvr>
  <p:transition spd="slow">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364377" y="248194"/>
            <a:ext cx="9535885" cy="6439989"/>
          </a:xfrm>
        </p:spPr>
        <p:txBody>
          <a:bodyPr>
            <a:normAutofit/>
          </a:bodyPr>
          <a:lstStyle/>
          <a:p>
            <a:pPr>
              <a:buNone/>
            </a:pPr>
            <a:r>
              <a:rPr lang="tr-TR" sz="2400" b="1" u="sng" dirty="0" smtClean="0"/>
              <a:t>3.DÜZENLEME(Regülasyon):</a:t>
            </a:r>
          </a:p>
          <a:p>
            <a:pPr>
              <a:buFont typeface="Wingdings" pitchFamily="2" charset="2"/>
              <a:buChar char="Ø"/>
            </a:pPr>
            <a:r>
              <a:rPr lang="tr-TR" sz="2400" dirty="0" smtClean="0"/>
              <a:t>Vücudumuzdaki binlerce protein yaşam için gerekli olan tüm fonksiyonların yerine getirilmesinde ve yaşamın devamında görevlidir.</a:t>
            </a:r>
          </a:p>
          <a:p>
            <a:pPr>
              <a:buFont typeface="Wingdings" pitchFamily="2" charset="2"/>
              <a:buChar char="Ø"/>
            </a:pPr>
            <a:r>
              <a:rPr lang="tr-TR" sz="2400" b="1" dirty="0" smtClean="0"/>
              <a:t>Hormonlar: </a:t>
            </a:r>
            <a:r>
              <a:rPr lang="tr-TR" sz="2400" dirty="0" smtClean="0"/>
              <a:t>Hormonlar genelde proteinlerden üretilir.Pankreas tarafından üretilen </a:t>
            </a:r>
            <a:r>
              <a:rPr lang="tr-TR" sz="2400" dirty="0" err="1" smtClean="0"/>
              <a:t>insülin</a:t>
            </a:r>
            <a:r>
              <a:rPr lang="tr-TR" sz="2400" dirty="0" smtClean="0"/>
              <a:t> hormonu karbonhidrat  </a:t>
            </a:r>
            <a:r>
              <a:rPr lang="tr-TR" sz="2400" dirty="0" err="1" smtClean="0"/>
              <a:t>homeostazında</a:t>
            </a:r>
            <a:r>
              <a:rPr lang="tr-TR" sz="2400" dirty="0" smtClean="0"/>
              <a:t> görevlidir.</a:t>
            </a:r>
          </a:p>
          <a:p>
            <a:pPr>
              <a:buFont typeface="Wingdings" pitchFamily="2" charset="2"/>
              <a:buChar char="Ø"/>
            </a:pPr>
            <a:r>
              <a:rPr lang="tr-TR" sz="2400" b="1" dirty="0" smtClean="0"/>
              <a:t>Enzimler: </a:t>
            </a:r>
            <a:r>
              <a:rPr lang="tr-TR" sz="2400" dirty="0" smtClean="0"/>
              <a:t>Enzimler proteinden oluşur.Tüm biyokimyasal olaylar enzimler tarafından katalize edilir.</a:t>
            </a:r>
          </a:p>
          <a:p>
            <a:pPr>
              <a:buFont typeface="Wingdings" pitchFamily="2" charset="2"/>
              <a:buChar char="Ø"/>
            </a:pPr>
            <a:r>
              <a:rPr lang="tr-TR" sz="2400" b="1" dirty="0" smtClean="0"/>
              <a:t>Bağışıklık Sistemi: </a:t>
            </a:r>
            <a:r>
              <a:rPr lang="tr-TR" sz="2400" dirty="0" smtClean="0"/>
              <a:t>Vücudumuzda enfeksiyonlarla savaşan bağışıklık sistemi hücreleri proteinden oluşmuştur.</a:t>
            </a:r>
          </a:p>
          <a:p>
            <a:pPr>
              <a:buFont typeface="Wingdings" pitchFamily="2" charset="2"/>
              <a:buChar char="Ø"/>
            </a:pPr>
            <a:r>
              <a:rPr lang="tr-TR" sz="2400" b="1" dirty="0" smtClean="0"/>
              <a:t>Sıvı Dengesi:</a:t>
            </a:r>
            <a:r>
              <a:rPr lang="tr-TR" sz="2400" dirty="0" smtClean="0"/>
              <a:t> Kanda ve hücrelerde bulunan proteinler vücut sıvı dengesini sağlamaktadır.Vücut sıvılarının 1/3’ü hücre dışında 2/3’ü hücre içinde bulunmaktadır.</a:t>
            </a:r>
            <a:endParaRPr lang="tr-TR" sz="2400" b="1" dirty="0" smtClean="0"/>
          </a:p>
        </p:txBody>
      </p:sp>
    </p:spTree>
  </p:cSld>
  <p:clrMapOvr>
    <a:masterClrMapping/>
  </p:clrMapOvr>
  <p:transition spd="slow">
    <p:comb dir="vert"/>
  </p:transition>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383</TotalTime>
  <Words>1079</Words>
  <Application>Microsoft Office PowerPoint</Application>
  <PresentationFormat>Geniş ekran</PresentationFormat>
  <Paragraphs>121</Paragraphs>
  <Slides>23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23</vt:i4>
      </vt:variant>
    </vt:vector>
  </HeadingPairs>
  <TitlesOfParts>
    <vt:vector size="29" baseType="lpstr">
      <vt:lpstr>Aharoni</vt:lpstr>
      <vt:lpstr>Arial</vt:lpstr>
      <vt:lpstr>Century Gothic</vt:lpstr>
      <vt:lpstr>Wingdings</vt:lpstr>
      <vt:lpstr>Wingdings 3</vt:lpstr>
      <vt:lpstr>Duman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Proteinlerin Sindirimi: </vt:lpstr>
      <vt:lpstr>Proteinlerin Vücutta Kullanımı</vt:lpstr>
      <vt:lpstr>PowerPoint Sunusu</vt:lpstr>
      <vt:lpstr>PROTEİN EKSİKLİĞİ VE GEREKSİNİMİ</vt:lpstr>
      <vt:lpstr>PowerPoint Sunusu</vt:lpstr>
      <vt:lpstr>PowerPoint Sunusu</vt:lpstr>
      <vt:lpstr>PowerPoint Sunusu</vt:lpstr>
      <vt:lpstr>PowerPoint Sunusu</vt:lpstr>
      <vt:lpstr>Proteince Zengin Gıdaların Seçimi</vt:lpstr>
      <vt:lpstr>PowerPoint Sunusu</vt:lpstr>
      <vt:lpstr>PowerPoint Sunusu</vt:lpstr>
      <vt:lpstr>PROTEİN DEĞERİNİ BELİRLEME METOTLARI</vt:lpstr>
      <vt:lpstr>PowerPoint Sunusu</vt:lpstr>
      <vt:lpstr>Çocuklar ve Yetişkinler İçin Protein Kalitesinin Önemi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PROTEİNLER</dc:title>
  <dc:creator>vadi</dc:creator>
  <cp:lastModifiedBy>Birce Taban</cp:lastModifiedBy>
  <cp:revision>47</cp:revision>
  <dcterms:created xsi:type="dcterms:W3CDTF">2017-11-27T08:38:10Z</dcterms:created>
  <dcterms:modified xsi:type="dcterms:W3CDTF">2018-01-04T10:01:10Z</dcterms:modified>
</cp:coreProperties>
</file>