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38" r:id="rId3"/>
    <p:sldId id="342" r:id="rId4"/>
    <p:sldId id="344" r:id="rId5"/>
    <p:sldId id="348" r:id="rId6"/>
    <p:sldId id="353" r:id="rId7"/>
    <p:sldId id="363" r:id="rId8"/>
    <p:sldId id="380" r:id="rId9"/>
    <p:sldId id="381" r:id="rId10"/>
    <p:sldId id="382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6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EFD4CA-3B79-4D28-8776-AC05710BB63A}" type="datetimeFigureOut">
              <a:rPr lang="tr-TR" smtClean="0"/>
              <a:pPr/>
              <a:t>22.11.2019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03F16-6000-41C4-899C-CA30D91F675E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122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2A02D-C74B-4418-8319-F4124100E1F6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B84A3-8038-4A15-A9B9-36DEEB014B3B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872DD-0FB4-4C93-98AB-DCFC0EE4353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85B23-8F67-46E5-990A-1605D00BB197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466B4-AB8B-48A8-9B16-EAA5D450CB64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9BA83-D8D2-44CB-944D-C89FECBB7C06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F57CA-624C-45B9-B6ED-EE6903179A1E}" type="datetime1">
              <a:rPr lang="tr-TR" smtClean="0"/>
              <a:t>22.11.2019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30B75-1F66-433B-A045-E6BB16730D85}" type="datetime1">
              <a:rPr lang="tr-TR" smtClean="0"/>
              <a:t>22.11.2019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2C1C9-48A8-4AEC-B782-D283021050BC}" type="datetime1">
              <a:rPr lang="tr-TR" smtClean="0"/>
              <a:t>22.11.2019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8BD26-1E0F-454D-8DD4-829D90D4F08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8ACFB-1FF0-4DC7-8EE3-BC620F25E605}" type="datetime1">
              <a:rPr lang="tr-TR" smtClean="0"/>
              <a:t>22.11.2019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73A6-C1DE-410D-9FF9-C2F9A7201EC8}" type="datetime1">
              <a:rPr lang="tr-TR" smtClean="0"/>
              <a:t>22.11.2019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36DC1-9594-43E1-9AA9-82BFC107920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8280920" cy="1181991"/>
          </a:xfrm>
        </p:spPr>
        <p:txBody>
          <a:bodyPr>
            <a:noAutofit/>
          </a:bodyPr>
          <a:lstStyle/>
          <a:p>
            <a:pPr lvl="1" algn="ctr"/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Kariyer Gelişim Sürecini Etkileyen Faktörler</a:t>
            </a:r>
            <a:endParaRPr lang="tr-TR" sz="4000" b="1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1 Başlık"/>
          <p:cNvSpPr txBox="1">
            <a:spLocks/>
          </p:cNvSpPr>
          <p:nvPr/>
        </p:nvSpPr>
        <p:spPr>
          <a:xfrm>
            <a:off x="251520" y="2564905"/>
            <a:ext cx="8280920" cy="211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080000" lvl="1" indent="-4572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3200" kern="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Sosyolojik Faktörler</a:t>
            </a:r>
          </a:p>
          <a:p>
            <a:pPr marL="1080000" lvl="1" indent="-4572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3200" kern="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Cinsiyet</a:t>
            </a:r>
            <a:endParaRPr lang="tr-TR" sz="3200" kern="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1080000" lvl="1" indent="-457200"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tr-TR" sz="3200" kern="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Ekonomik Ve Politik Faktörler</a:t>
            </a:r>
            <a:endParaRPr lang="tr-TR" sz="5400" b="1" kern="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2218258"/>
          </a:xfrm>
        </p:spPr>
        <p:txBody>
          <a:bodyPr/>
          <a:lstStyle/>
          <a:p>
            <a:r>
              <a:rPr lang="tr-TR" sz="5400" dirty="0" smtClean="0">
                <a:solidFill>
                  <a:srgbClr val="FF0000"/>
                </a:solidFill>
                <a:latin typeface="Arial Black" pitchFamily="34" charset="0"/>
              </a:rPr>
              <a:t>Teşekkürler</a:t>
            </a:r>
            <a:endParaRPr lang="tr-T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433" y="275167"/>
            <a:ext cx="8291159" cy="752929"/>
          </a:xfrm>
        </p:spPr>
        <p:txBody>
          <a:bodyPr/>
          <a:lstStyle/>
          <a:p>
            <a:pPr eaLnBrk="1" hangingPunct="1"/>
            <a:r>
              <a:rPr lang="tr-TR" sz="4000" b="1" dirty="0" smtClean="0">
                <a:solidFill>
                  <a:srgbClr val="FF3300"/>
                </a:solidFill>
              </a:rPr>
              <a:t>SED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468287" y="1371299"/>
            <a:ext cx="8208169" cy="4652130"/>
          </a:xfrm>
        </p:spPr>
        <p:txBody>
          <a:bodyPr>
            <a:normAutofit/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Ailenin sosyal düzeyi ve ekonomik olanakları çocukların eğitim hedeflerinin belirlenmesinde önemli bir faktördür.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Yüksek gelirli aileler 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Düşük gelirli aileler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205F2-7540-4620-80E2-F601569B4A8F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>
                <a:solidFill>
                  <a:srgbClr val="FF3300"/>
                </a:solidFill>
              </a:rPr>
              <a:t>Aile</a:t>
            </a:r>
            <a:endParaRPr lang="tr-TR" smtClean="0"/>
          </a:p>
        </p:txBody>
      </p:sp>
      <p:sp>
        <p:nvSpPr>
          <p:cNvPr id="88067" name="2 İçerik Yer Tutucusu"/>
          <p:cNvSpPr>
            <a:spLocks noGrp="1"/>
          </p:cNvSpPr>
          <p:nvPr>
            <p:ph idx="1"/>
          </p:nvPr>
        </p:nvSpPr>
        <p:spPr>
          <a:xfrm>
            <a:off x="457433" y="1599596"/>
            <a:ext cx="8475683" cy="4526643"/>
          </a:xfrm>
        </p:spPr>
        <p:txBody>
          <a:bodyPr/>
          <a:lstStyle/>
          <a:p>
            <a:pPr>
              <a:spcBef>
                <a:spcPts val="580"/>
              </a:spcBef>
              <a:spcAft>
                <a:spcPts val="580"/>
              </a:spcAft>
            </a:pPr>
            <a:r>
              <a:rPr lang="tr-TR" sz="2700" dirty="0" smtClean="0"/>
              <a:t>Araştırma bulguları, çocukların meslek seçimi üzerinde en etkili kurumun </a:t>
            </a:r>
            <a:r>
              <a:rPr lang="tr-TR" sz="2700" dirty="0" smtClean="0">
                <a:solidFill>
                  <a:srgbClr val="FF0000"/>
                </a:solidFill>
              </a:rPr>
              <a:t>aile</a:t>
            </a:r>
            <a:r>
              <a:rPr lang="tr-TR" sz="2700" dirty="0" smtClean="0"/>
              <a:t>, en etkili kişilerin ise </a:t>
            </a:r>
            <a:r>
              <a:rPr lang="tr-TR" sz="2700" dirty="0" smtClean="0">
                <a:solidFill>
                  <a:srgbClr val="FF0000"/>
                </a:solidFill>
              </a:rPr>
              <a:t>anne-babalar</a:t>
            </a:r>
            <a:r>
              <a:rPr lang="tr-TR" sz="2700" dirty="0" smtClean="0"/>
              <a:t> olduğunu göstermektedir.</a:t>
            </a:r>
          </a:p>
          <a:p>
            <a:pPr>
              <a:spcBef>
                <a:spcPts val="580"/>
              </a:spcBef>
              <a:spcAft>
                <a:spcPts val="580"/>
              </a:spcAft>
            </a:pPr>
            <a:r>
              <a:rPr lang="tr-TR" sz="2700" dirty="0" smtClean="0"/>
              <a:t>Anne-babalar;</a:t>
            </a:r>
          </a:p>
          <a:p>
            <a:pPr lvl="1">
              <a:spcBef>
                <a:spcPts val="580"/>
              </a:spcBef>
              <a:spcAft>
                <a:spcPts val="580"/>
              </a:spcAft>
            </a:pPr>
            <a:r>
              <a:rPr lang="tr-TR" sz="2700" dirty="0" smtClean="0"/>
              <a:t>Kalıtımsal donanım </a:t>
            </a:r>
          </a:p>
          <a:p>
            <a:pPr lvl="1">
              <a:spcBef>
                <a:spcPts val="580"/>
              </a:spcBef>
              <a:spcAft>
                <a:spcPts val="580"/>
              </a:spcAft>
            </a:pPr>
            <a:r>
              <a:rPr lang="tr-TR" sz="2700" dirty="0" smtClean="0"/>
              <a:t>Aşılanan değerler ve</a:t>
            </a:r>
          </a:p>
          <a:p>
            <a:pPr lvl="1">
              <a:spcBef>
                <a:spcPts val="580"/>
              </a:spcBef>
              <a:spcAft>
                <a:spcPts val="580"/>
              </a:spcAft>
            </a:pPr>
            <a:r>
              <a:rPr lang="tr-TR" sz="2700" dirty="0" smtClean="0"/>
              <a:t>Sağlanan olanaklar</a:t>
            </a:r>
          </a:p>
          <a:p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C353B9-5BCA-4158-A97E-1A8689198069}" type="slidenum">
              <a:rPr lang="tr-TR" altLang="en-US" smtClean="0"/>
              <a:pPr>
                <a:defRPr/>
              </a:pPr>
              <a:t>3</a:t>
            </a:fld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Anne-Babaların Etkisi</a:t>
            </a:r>
          </a:p>
        </p:txBody>
      </p:sp>
      <p:sp>
        <p:nvSpPr>
          <p:cNvPr id="90115" name="2 İçerik Yer Tutucusu"/>
          <p:cNvSpPr>
            <a:spLocks noGrp="1"/>
          </p:cNvSpPr>
          <p:nvPr>
            <p:ph idx="1"/>
          </p:nvPr>
        </p:nvSpPr>
        <p:spPr>
          <a:xfrm>
            <a:off x="683568" y="1600200"/>
            <a:ext cx="7776864" cy="4525963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Çocukların kararlarına müdahale etme.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Ailenin erkek çocuktan baba mesleğini sürdürme talebi.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Bencin tercihi ile ailenin isteklerinin çatışması.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800" dirty="0" smtClean="0"/>
              <a:t>Anne-babanın çocuğa ilişkin yüksek beklentileri.</a:t>
            </a:r>
          </a:p>
          <a:p>
            <a:pPr>
              <a:spcBef>
                <a:spcPts val="580"/>
              </a:spcBef>
              <a:spcAft>
                <a:spcPts val="580"/>
              </a:spcAft>
            </a:pPr>
            <a:endParaRPr lang="tr-TR" sz="2700" dirty="0" smtClean="0"/>
          </a:p>
          <a:p>
            <a:pPr>
              <a:buFont typeface="Arial" charset="0"/>
              <a:buNone/>
            </a:pP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8EF9F6-CC5B-431E-B084-FC3DA28766D5}" type="slidenum">
              <a:rPr lang="tr-TR" altLang="en-US" smtClean="0"/>
              <a:pPr>
                <a:defRPr/>
              </a:pPr>
              <a:t>4</a:t>
            </a:fld>
            <a:endParaRPr lang="tr-TR" altLang="en-US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287" y="548822"/>
            <a:ext cx="8280305" cy="792238"/>
          </a:xfrm>
        </p:spPr>
        <p:txBody>
          <a:bodyPr/>
          <a:lstStyle/>
          <a:p>
            <a:pPr eaLnBrk="1" hangingPunct="1"/>
            <a:r>
              <a:rPr lang="tr-TR" sz="4300" b="1" dirty="0" smtClean="0">
                <a:solidFill>
                  <a:srgbClr val="FF3300"/>
                </a:solidFill>
                <a:latin typeface="Arial Black" pitchFamily="34" charset="0"/>
              </a:rPr>
              <a:t>Cinsiyet</a:t>
            </a:r>
            <a:endParaRPr lang="tr-TR" sz="4000" b="1" dirty="0" smtClean="0">
              <a:solidFill>
                <a:srgbClr val="FF3300"/>
              </a:solidFill>
              <a:latin typeface="Arial Black" pitchFamily="34" charset="0"/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10944" y="1772816"/>
            <a:ext cx="8208976" cy="3456863"/>
          </a:xfrm>
        </p:spPr>
        <p:txBody>
          <a:bodyPr/>
          <a:lstStyle/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dirty="0" smtClean="0"/>
              <a:t>Kadınların ev dışında çalışmaları yeni bir olgudur.</a:t>
            </a:r>
          </a:p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dirty="0" smtClean="0"/>
              <a:t>Eğitimli kadınların çoğu ev kadınlığı ile uzlaşabilecek mesleklere yönelmektedirler.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5B1A1D-A8B1-452D-8143-7351F108C303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287" y="548822"/>
            <a:ext cx="8362488" cy="633488"/>
          </a:xfrm>
        </p:spPr>
        <p:txBody>
          <a:bodyPr rtlCol="0">
            <a:normAutofit fontScale="90000"/>
          </a:bodyPr>
          <a:lstStyle/>
          <a:p>
            <a:pPr defTabSz="913997">
              <a:defRPr/>
            </a:pPr>
            <a:r>
              <a:rPr lang="tr-TR" sz="4000" dirty="0" err="1" smtClean="0">
                <a:solidFill>
                  <a:srgbClr val="FF3300"/>
                </a:solidFill>
              </a:rPr>
              <a:t>Holland’ın</a:t>
            </a:r>
            <a:r>
              <a:rPr lang="tr-TR" sz="4000" dirty="0" smtClean="0">
                <a:solidFill>
                  <a:srgbClr val="FF3300"/>
                </a:solidFill>
              </a:rPr>
              <a:t> Tipolojisi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468287" y="1557262"/>
            <a:ext cx="8280305" cy="439208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rgbClr val="FF0000"/>
                </a:solidFill>
              </a:rPr>
              <a:t>Erkekler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Girişimci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Araştırıcı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Gerçekçi</a:t>
            </a:r>
          </a:p>
          <a:p>
            <a:pPr lvl="1" eaLnBrk="1" hangingPunct="1">
              <a:lnSpc>
                <a:spcPct val="90000"/>
              </a:lnSpc>
            </a:pPr>
            <a:endParaRPr lang="tr-TR" smtClean="0"/>
          </a:p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rgbClr val="FF0000"/>
                </a:solidFill>
              </a:rPr>
              <a:t>Kadınlar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Sosyal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Sanatçı</a:t>
            </a:r>
          </a:p>
          <a:p>
            <a:pPr lvl="1" eaLnBrk="1" hangingPunct="1">
              <a:lnSpc>
                <a:spcPct val="90000"/>
              </a:lnSpc>
            </a:pPr>
            <a:r>
              <a:rPr lang="tr-TR" smtClean="0"/>
              <a:t>Gelenekçi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DA0965-66B3-4BD2-8A1C-57810E93B822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FF3300"/>
                </a:solidFill>
              </a:rPr>
              <a:t>Farklılık Nedenleri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>
          <a:xfrm>
            <a:off x="457433" y="1915584"/>
            <a:ext cx="8218280" cy="3673929"/>
          </a:xfrm>
        </p:spPr>
        <p:txBody>
          <a:bodyPr/>
          <a:lstStyle/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smtClean="0"/>
              <a:t>Her ne kadar iki cins arasında yetenek ve ilgi farklılıklarının olduğu gözlense de, bulgular arasında gözlenen çelişkiler bu konuda evrensel bir yargı ileri sürmenin kolay olmadığını ortaya koymaktadır.</a:t>
            </a:r>
          </a:p>
          <a:p>
            <a:pPr eaLnBrk="1" hangingPunct="1">
              <a:lnSpc>
                <a:spcPct val="75000"/>
              </a:lnSpc>
              <a:spcBef>
                <a:spcPct val="75000"/>
              </a:spcBef>
            </a:pPr>
            <a:r>
              <a:rPr lang="tr-TR" smtClean="0"/>
              <a:t>Gözlenen farkların kültürel - toplumsal değerler ve cinsiyet rollerinden kaynaklanabileceği ileri sürülmektedir.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8B3D41-792D-4C29-9510-B2E032262BC9}" type="slidenum">
              <a:rPr lang="tr-TR"/>
              <a:pPr>
                <a:defRPr/>
              </a:pPr>
              <a:t>7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D) Ekonomik ve Politik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Piyasaların arz ve talep dengesi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Yasal zorunlulukların bazı mesleklere olan talebi ortaya çıkarması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Mesleklerin sertifikalandırılma zorunluluğu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Politik faktörler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Ekonomik düzeyin alınan eğitimi, eğitimin kariyer gelişimi etkilemesi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Ülkenin ya da bölgenin içinde bulunduğu ekonomik durum ve işgücü piyasalarının büyüklüğü.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Teknolojik gelişmelerin istihdamı biçimlendirmesi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Çalışma hayatına atılan kadınların işgücü piyasalarındaki nicel ve nitel konumlarının her geçen gün daha da yükselmesi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Nüfus hareketliliği ve göç olgusu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tr-TR" sz="2600" dirty="0" smtClean="0"/>
              <a:t>Sürekli eğitime duyulan ihtiyacın artması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tr-TR" sz="2800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  <a:latin typeface="Arial Black" pitchFamily="34" charset="0"/>
              </a:rPr>
              <a:t>SONUÇ</a:t>
            </a:r>
            <a:endParaRPr lang="tr-T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Meslek seçimi bireylerin hayatları boyunca verdiği en önemli birkaç karardan biridir.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Ancak bu kararlar gerçekte bir anda verilen kararlar olmayıp, yaşam boyu almış olduğumuz eğitimler, büyüdüğümüz aile, ait olduğumuz </a:t>
            </a:r>
            <a:r>
              <a:rPr lang="tr-TR" sz="2400" dirty="0" err="1" smtClean="0"/>
              <a:t>sosyo</a:t>
            </a:r>
            <a:r>
              <a:rPr lang="tr-TR" sz="2400" dirty="0" smtClean="0"/>
              <a:t>-ekonomik sınıf, bu sınıfın bize sağladığı ya da sınırlandırdığı imkânlar, içinde bulunduğumuz ülkenin, hatta bölgenin ekonomik durumu ve politik yapısından da etkilenir.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/>
              <a:t>Bu nedenle kariyer danışmanları, bir yandan bireyin kişisel özelliklerini, diğer yandan ülkenin işgücü piyasasının yapısı ve koşullarını hesaba katmak zorundadırlar.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36DC1-9594-43E1-9AA9-82BFC107920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/>
        </p:nvSpPr>
        <p:spPr bwMode="auto">
          <a:xfrm>
            <a:off x="3419872" y="6237312"/>
            <a:ext cx="29638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40" tIns="47320" rIns="94640" bIns="473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Garamond" pitchFamily="18" charset="0"/>
                <a:ea typeface="ＭＳ Ｐゴシック" pitchFamily="-65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-65" charset="-128"/>
                <a:cs typeface="+mn-cs"/>
              </a:defRPr>
            </a:lvl9pPr>
          </a:lstStyle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Mesleki Rehberlik ve Danışma</a:t>
            </a:r>
          </a:p>
          <a:p>
            <a:pPr>
              <a:defRPr/>
            </a:pPr>
            <a:r>
              <a:rPr lang="tr-TR" sz="1400" b="1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Prof. Dr. Metin PİŞKİN</a:t>
            </a:r>
            <a:endParaRPr lang="tr-TR" sz="14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434</Words>
  <Application>Microsoft Office PowerPoint</Application>
  <PresentationFormat>Ekran Gösterisi (4:3)</PresentationFormat>
  <Paragraphs>80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ＭＳ Ｐゴシック</vt:lpstr>
      <vt:lpstr>Arial</vt:lpstr>
      <vt:lpstr>Arial Black</vt:lpstr>
      <vt:lpstr>Calibri</vt:lpstr>
      <vt:lpstr>Wingdings</vt:lpstr>
      <vt:lpstr>Ofis Teması</vt:lpstr>
      <vt:lpstr>Kariyer Gelişim Sürecini Etkileyen Faktörler</vt:lpstr>
      <vt:lpstr>SED</vt:lpstr>
      <vt:lpstr>Aile</vt:lpstr>
      <vt:lpstr>Anne-Babaların Etkisi</vt:lpstr>
      <vt:lpstr>Cinsiyet</vt:lpstr>
      <vt:lpstr>Holland’ın Tipolojisi</vt:lpstr>
      <vt:lpstr>Farklılık Nedenleri</vt:lpstr>
      <vt:lpstr>D) Ekonomik ve Politik Faktörler</vt:lpstr>
      <vt:lpstr>SONUÇ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2.Bölüm Kariyer Gelişim Sürecini Etkileyen Faktörler</dc:title>
  <dc:creator>acer</dc:creator>
  <cp:lastModifiedBy>User</cp:lastModifiedBy>
  <cp:revision>75</cp:revision>
  <dcterms:created xsi:type="dcterms:W3CDTF">2011-10-08T18:47:05Z</dcterms:created>
  <dcterms:modified xsi:type="dcterms:W3CDTF">2019-11-22T10:44:32Z</dcterms:modified>
</cp:coreProperties>
</file>