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0"/>
  </p:notesMasterIdLst>
  <p:sldIdLst>
    <p:sldId id="257" r:id="rId2"/>
    <p:sldId id="260" r:id="rId3"/>
    <p:sldId id="266" r:id="rId4"/>
    <p:sldId id="298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5" r:id="rId13"/>
    <p:sldId id="276" r:id="rId14"/>
    <p:sldId id="277" r:id="rId15"/>
    <p:sldId id="279" r:id="rId16"/>
    <p:sldId id="283" r:id="rId17"/>
    <p:sldId id="284" r:id="rId18"/>
    <p:sldId id="285" r:id="rId19"/>
    <p:sldId id="286" r:id="rId20"/>
    <p:sldId id="287" r:id="rId21"/>
    <p:sldId id="290" r:id="rId22"/>
    <p:sldId id="289" r:id="rId23"/>
    <p:sldId id="291" r:id="rId24"/>
    <p:sldId id="293" r:id="rId25"/>
    <p:sldId id="294" r:id="rId26"/>
    <p:sldId id="295" r:id="rId27"/>
    <p:sldId id="296" r:id="rId28"/>
    <p:sldId id="297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102829-F8C3-4CD9-B39D-8BB179A269D5}" type="datetimeFigureOut">
              <a:rPr lang="tr-TR" smtClean="0"/>
              <a:pPr/>
              <a:t>2.3.2018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BF9FD0-E84F-4002-B3AC-CE9D1AB74E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9424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2.3.2018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2.3.2018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2.3.2018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2.3.2018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2.3.2018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2.3.2018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2.3.2018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2.3.2018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2.3.2018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2.3.2018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2.3.2018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2.3.2018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unya.com/saglik-bilgilerinde-gizlilik-esas-159443h.htm" TargetMode="External"/><Relationship Id="rId2" Type="http://schemas.openxmlformats.org/officeDocument/2006/relationships/hyperlink" Target="http://www.bilgitoplumustratejisi.org/tr/forum/thread/1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339752" y="2636912"/>
            <a:ext cx="42133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latin typeface="+mj-lt"/>
                <a:ea typeface="+mj-ea"/>
                <a:cs typeface="+mj-cs"/>
              </a:rPr>
              <a:t>SAĞLIK BİLGİ SİSTEMLERİNİN HUKUKİ YÖNLERİ</a:t>
            </a:r>
          </a:p>
        </p:txBody>
      </p:sp>
    </p:spTree>
    <p:extLst>
      <p:ext uri="{BB962C8B-B14F-4D97-AF65-F5344CB8AC3E}">
        <p14:creationId xmlns:p14="http://schemas.microsoft.com/office/powerpoint/2010/main" val="59344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332656"/>
            <a:ext cx="8496943" cy="6264696"/>
          </a:xfrm>
        </p:spPr>
        <p:txBody>
          <a:bodyPr>
            <a:normAutofit fontScale="92500"/>
          </a:bodyPr>
          <a:lstStyle/>
          <a:p>
            <a:r>
              <a:rPr lang="tr-TR" dirty="0"/>
              <a:t>Organ Nakli Merkezleri Yönergesi</a:t>
            </a:r>
          </a:p>
          <a:p>
            <a:r>
              <a:rPr lang="tr-TR" dirty="0" smtClean="0"/>
              <a:t> </a:t>
            </a:r>
            <a:r>
              <a:rPr lang="tr-TR" dirty="0"/>
              <a:t>Ulusal Organ </a:t>
            </a:r>
            <a:r>
              <a:rPr lang="tr-TR" dirty="0" smtClean="0"/>
              <a:t>ve </a:t>
            </a:r>
            <a:r>
              <a:rPr lang="tr-TR" dirty="0"/>
              <a:t>Doku Nakli Koordinasyon Sistemi </a:t>
            </a:r>
            <a:r>
              <a:rPr lang="tr-TR" dirty="0" smtClean="0"/>
              <a:t>Yönergesi </a:t>
            </a:r>
          </a:p>
          <a:p>
            <a:r>
              <a:rPr lang="tr-TR" dirty="0" smtClean="0"/>
              <a:t>Sağlık </a:t>
            </a:r>
            <a:r>
              <a:rPr lang="tr-TR" dirty="0"/>
              <a:t>Bakanlığına Bağlı Sağlık Kurumlarında </a:t>
            </a:r>
            <a:r>
              <a:rPr lang="tr-TR" dirty="0" smtClean="0"/>
              <a:t>Yapılamayan Kron-Köprü </a:t>
            </a:r>
            <a:r>
              <a:rPr lang="tr-TR" dirty="0"/>
              <a:t>Ve İskelet Protez Döküm İş Ve İşlemlerinin Özel </a:t>
            </a:r>
            <a:r>
              <a:rPr lang="tr-TR" dirty="0" smtClean="0"/>
              <a:t>Diş Protez </a:t>
            </a:r>
            <a:r>
              <a:rPr lang="tr-TR" dirty="0"/>
              <a:t>Laboratuvarlarında Yapılmasına İlişkin Usul Ve Esaslar</a:t>
            </a:r>
          </a:p>
          <a:p>
            <a:pPr marL="0" indent="0">
              <a:buNone/>
            </a:pPr>
            <a:r>
              <a:rPr lang="tr-TR" dirty="0" smtClean="0"/>
              <a:t>     Hakkında </a:t>
            </a:r>
            <a:r>
              <a:rPr lang="tr-TR" dirty="0"/>
              <a:t>Yönerge</a:t>
            </a:r>
          </a:p>
          <a:p>
            <a:r>
              <a:rPr lang="tr-TR" dirty="0" smtClean="0"/>
              <a:t>Sağlık </a:t>
            </a:r>
            <a:r>
              <a:rPr lang="tr-TR" dirty="0"/>
              <a:t>Hizmeti Sunumunda Poliklinik Hizmetlerinin </a:t>
            </a:r>
            <a:r>
              <a:rPr lang="tr-TR" dirty="0" smtClean="0"/>
              <a:t>Hastaların Hekimini </a:t>
            </a:r>
            <a:r>
              <a:rPr lang="tr-TR" dirty="0"/>
              <a:t>Seçmesine Ve Değiştirmesine İmkân Verecek Şekilde</a:t>
            </a:r>
          </a:p>
          <a:p>
            <a:pPr marL="0" indent="0">
              <a:buNone/>
            </a:pPr>
            <a:r>
              <a:rPr lang="tr-TR" dirty="0" smtClean="0"/>
              <a:t>     Düzenlenmesi </a:t>
            </a:r>
            <a:r>
              <a:rPr lang="tr-TR" dirty="0"/>
              <a:t>Hakkında Yönerge</a:t>
            </a:r>
          </a:p>
          <a:p>
            <a:r>
              <a:rPr lang="tr-TR" dirty="0" smtClean="0"/>
              <a:t>Yataklı </a:t>
            </a:r>
            <a:r>
              <a:rPr lang="tr-TR" dirty="0"/>
              <a:t>Tedavi Kurumları Tıbbi Kayıt Ve Arşiv Hizmetleri Yönergesinde</a:t>
            </a:r>
          </a:p>
          <a:p>
            <a:pPr marL="0" indent="0">
              <a:buNone/>
            </a:pPr>
            <a:r>
              <a:rPr lang="tr-TR" dirty="0" smtClean="0"/>
              <a:t>     Değişiklik </a:t>
            </a:r>
            <a:r>
              <a:rPr lang="tr-TR" dirty="0"/>
              <a:t>Yapılmasına Dair Yönergesi</a:t>
            </a:r>
          </a:p>
          <a:p>
            <a:r>
              <a:rPr lang="tr-TR" dirty="0" smtClean="0"/>
              <a:t> </a:t>
            </a:r>
            <a:r>
              <a:rPr lang="tr-TR" dirty="0"/>
              <a:t>Sağlık Bakanlığı Yataklı Tedavi Kurumları Kurumsal Kaliteyi </a:t>
            </a:r>
            <a:r>
              <a:rPr lang="tr-TR" dirty="0" smtClean="0"/>
              <a:t>        Geliştirme ve </a:t>
            </a:r>
            <a:r>
              <a:rPr lang="tr-TR" dirty="0"/>
              <a:t>Performans Değerlendirme Yönergesi</a:t>
            </a:r>
          </a:p>
          <a:p>
            <a:r>
              <a:rPr lang="tr-TR" dirty="0" smtClean="0"/>
              <a:t> </a:t>
            </a:r>
            <a:r>
              <a:rPr lang="tr-TR" dirty="0"/>
              <a:t>Bulaşıcı Hastalıkların İhbarı Ve Bildirim Sistemi Yönergesi</a:t>
            </a:r>
          </a:p>
          <a:p>
            <a:r>
              <a:rPr lang="tr-TR" dirty="0" smtClean="0"/>
              <a:t> </a:t>
            </a:r>
            <a:r>
              <a:rPr lang="tr-TR" dirty="0"/>
              <a:t>Kaliteyi Geliştirme Ve Performans Değerlendirme Yönergesi</a:t>
            </a:r>
          </a:p>
          <a:p>
            <a:r>
              <a:rPr lang="tr-TR" dirty="0" smtClean="0"/>
              <a:t> </a:t>
            </a:r>
            <a:r>
              <a:rPr lang="tr-TR" dirty="0"/>
              <a:t>Sağlık Bakanlığı Ulusal Kanser Danışma Kurulu Yönergesi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6412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1700808"/>
            <a:ext cx="8136903" cy="4536504"/>
          </a:xfrm>
        </p:spPr>
        <p:txBody>
          <a:bodyPr>
            <a:normAutofit/>
          </a:bodyPr>
          <a:lstStyle/>
          <a:p>
            <a:r>
              <a:rPr lang="tr-TR" dirty="0"/>
              <a:t>Sağlık Bakanlığı Merkez Teşkilatı Ayniyat İşlemleri </a:t>
            </a:r>
            <a:r>
              <a:rPr lang="tr-TR" dirty="0" smtClean="0"/>
              <a:t>Uygulama Yönergesi</a:t>
            </a:r>
            <a:endParaRPr lang="tr-TR" dirty="0"/>
          </a:p>
          <a:p>
            <a:r>
              <a:rPr lang="tr-TR" dirty="0" smtClean="0"/>
              <a:t> </a:t>
            </a:r>
            <a:r>
              <a:rPr lang="tr-TR" dirty="0"/>
              <a:t>Kanser Olguları Hakkında Bilgi Toplama Formu Yönergesi</a:t>
            </a:r>
          </a:p>
          <a:p>
            <a:r>
              <a:rPr lang="tr-TR" dirty="0" smtClean="0"/>
              <a:t> </a:t>
            </a:r>
            <a:r>
              <a:rPr lang="tr-TR" dirty="0"/>
              <a:t>Sağlık Bakanlığı Yataklı Tedavi Kurumları Kurumsal Kaliteyi </a:t>
            </a:r>
            <a:r>
              <a:rPr lang="tr-TR" dirty="0" smtClean="0"/>
              <a:t>Geliştirme ve </a:t>
            </a:r>
            <a:r>
              <a:rPr lang="tr-TR" dirty="0"/>
              <a:t>Performans Değerlendirme Yönergesi</a:t>
            </a:r>
          </a:p>
          <a:p>
            <a:r>
              <a:rPr lang="tr-TR" dirty="0" smtClean="0"/>
              <a:t>Avrupa </a:t>
            </a:r>
            <a:r>
              <a:rPr lang="tr-TR" dirty="0"/>
              <a:t>Birliği Koordinasyon Dairesi Başkanlığı Avrupa </a:t>
            </a:r>
            <a:r>
              <a:rPr lang="tr-TR" dirty="0" smtClean="0"/>
              <a:t>Birliği Araştırma </a:t>
            </a:r>
            <a:r>
              <a:rPr lang="tr-TR" dirty="0"/>
              <a:t>Ve Dokümantasyon Merkezi Yönergesi</a:t>
            </a:r>
          </a:p>
          <a:p>
            <a:r>
              <a:rPr lang="tr-TR" dirty="0" smtClean="0"/>
              <a:t> </a:t>
            </a:r>
            <a:r>
              <a:rPr lang="tr-TR" dirty="0"/>
              <a:t>Kanser Kayıt Merkezleri Gizlilik Yönergesi</a:t>
            </a:r>
          </a:p>
          <a:p>
            <a:r>
              <a:rPr lang="tr-TR" dirty="0" smtClean="0"/>
              <a:t> </a:t>
            </a:r>
            <a:r>
              <a:rPr lang="tr-TR" dirty="0"/>
              <a:t>İl Kanser Kontrol Koordinatörlüğü Yönergesi</a:t>
            </a:r>
          </a:p>
        </p:txBody>
      </p:sp>
    </p:spTree>
    <p:extLst>
      <p:ext uri="{BB962C8B-B14F-4D97-AF65-F5344CB8AC3E}">
        <p14:creationId xmlns:p14="http://schemas.microsoft.com/office/powerpoint/2010/main" val="388386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1916832"/>
            <a:ext cx="8208911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Sağlık </a:t>
            </a:r>
            <a:r>
              <a:rPr lang="tr-TR" dirty="0"/>
              <a:t>kurumları, kurumlarında tutulan tıbbi kayıtlar ile ilgili idari </a:t>
            </a:r>
            <a:r>
              <a:rPr lang="tr-TR" dirty="0" smtClean="0"/>
              <a:t>yönden sorumludur</a:t>
            </a:r>
            <a:r>
              <a:rPr lang="tr-TR" dirty="0"/>
              <a:t>. İdare hukuku yönünde kusurlar hizmet kusuru ve </a:t>
            </a:r>
            <a:r>
              <a:rPr lang="tr-TR" dirty="0" smtClean="0"/>
              <a:t>kişisel kusur </a:t>
            </a:r>
            <a:r>
              <a:rPr lang="tr-TR" dirty="0"/>
              <a:t>olmak üzere ikiye ayrılmaktadır.</a:t>
            </a:r>
          </a:p>
          <a:p>
            <a:pPr marL="0" indent="0">
              <a:buNone/>
            </a:pPr>
            <a:r>
              <a:rPr lang="tr-TR" b="1" dirty="0"/>
              <a:t>Hizmet Kusuru:</a:t>
            </a:r>
          </a:p>
          <a:p>
            <a:pPr marL="0" indent="0">
              <a:buNone/>
            </a:pPr>
            <a:r>
              <a:rPr lang="tr-TR" dirty="0" smtClean="0"/>
              <a:t>	Yönetimin</a:t>
            </a:r>
            <a:r>
              <a:rPr lang="tr-TR" dirty="0"/>
              <a:t>, kamu hizmetinin uygun ve düzenli biçimde sunulması </a:t>
            </a:r>
            <a:r>
              <a:rPr lang="tr-TR" dirty="0" smtClean="0"/>
              <a:t>görevi bulunmaktadır. Bu </a:t>
            </a:r>
            <a:r>
              <a:rPr lang="tr-TR" dirty="0"/>
              <a:t>durum </a:t>
            </a:r>
            <a:r>
              <a:rPr lang="tr-TR" dirty="0" smtClean="0"/>
              <a:t>iki </a:t>
            </a:r>
            <a:r>
              <a:rPr lang="tr-TR" dirty="0"/>
              <a:t>şekilde görülür. </a:t>
            </a:r>
            <a:r>
              <a:rPr lang="tr-TR" u="sng" dirty="0"/>
              <a:t>Birincisi </a:t>
            </a:r>
            <a:r>
              <a:rPr lang="tr-TR" dirty="0"/>
              <a:t>kamu hizmetlerinin </a:t>
            </a:r>
            <a:r>
              <a:rPr lang="tr-TR" dirty="0" smtClean="0"/>
              <a:t>kötü teşkilatlanması</a:t>
            </a:r>
            <a:r>
              <a:rPr lang="tr-TR" dirty="0"/>
              <a:t> </a:t>
            </a:r>
            <a:r>
              <a:rPr lang="tr-TR" dirty="0" smtClean="0"/>
              <a:t>ve </a:t>
            </a:r>
            <a:r>
              <a:rPr lang="tr-TR" dirty="0"/>
              <a:t>işleyişinden meydana gelen zararlar. </a:t>
            </a:r>
            <a:r>
              <a:rPr lang="tr-TR" u="sng" dirty="0"/>
              <a:t>Örneğin</a:t>
            </a:r>
            <a:r>
              <a:rPr lang="tr-TR" dirty="0"/>
              <a:t>, acil bir </a:t>
            </a:r>
            <a:r>
              <a:rPr lang="tr-TR" dirty="0" smtClean="0"/>
              <a:t>hastanın uzun </a:t>
            </a:r>
            <a:r>
              <a:rPr lang="tr-TR" dirty="0"/>
              <a:t>süre bakımsız kalması gibi. </a:t>
            </a:r>
            <a:r>
              <a:rPr lang="tr-TR" u="sng" dirty="0"/>
              <a:t>İkincisi</a:t>
            </a:r>
            <a:r>
              <a:rPr lang="tr-TR" dirty="0"/>
              <a:t> hastaya zarar veren </a:t>
            </a:r>
            <a:r>
              <a:rPr lang="tr-TR" dirty="0" smtClean="0"/>
              <a:t>tıbbi bakım </a:t>
            </a:r>
            <a:r>
              <a:rPr lang="tr-TR" dirty="0"/>
              <a:t>kusurlarıdır. </a:t>
            </a:r>
            <a:r>
              <a:rPr lang="tr-TR" u="sng" dirty="0"/>
              <a:t>Örneğin</a:t>
            </a:r>
            <a:r>
              <a:rPr lang="tr-TR" dirty="0"/>
              <a:t>, hastanede bulunması gereken tıbbi </a:t>
            </a:r>
            <a:r>
              <a:rPr lang="tr-TR" dirty="0" smtClean="0"/>
              <a:t>aletlerin noksan olması.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435280" cy="1656184"/>
          </a:xfrm>
        </p:spPr>
        <p:txBody>
          <a:bodyPr>
            <a:normAutofit/>
          </a:bodyPr>
          <a:lstStyle/>
          <a:p>
            <a:r>
              <a:rPr lang="tr-TR" sz="3800" dirty="0"/>
              <a:t>Sağlık Kurumlarında Kayıtlara İlişkin İdari</a:t>
            </a:r>
            <a:br>
              <a:rPr lang="tr-TR" sz="3800" dirty="0"/>
            </a:br>
            <a:r>
              <a:rPr lang="tr-TR" sz="3800" dirty="0"/>
              <a:t>Sorumluluklar</a:t>
            </a:r>
          </a:p>
        </p:txBody>
      </p:sp>
    </p:spTree>
    <p:extLst>
      <p:ext uri="{BB962C8B-B14F-4D97-AF65-F5344CB8AC3E}">
        <p14:creationId xmlns:p14="http://schemas.microsoft.com/office/powerpoint/2010/main" val="73678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620688"/>
            <a:ext cx="8352927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Kişisel kusur:</a:t>
            </a:r>
          </a:p>
          <a:p>
            <a:pPr marL="0" indent="0">
              <a:buNone/>
            </a:pPr>
            <a:r>
              <a:rPr lang="tr-TR" dirty="0"/>
              <a:t>Sağlık hizmetlerinin yürütülmesi sırasında hekimin işlediği şahsi </a:t>
            </a:r>
            <a:r>
              <a:rPr lang="tr-TR" dirty="0" smtClean="0"/>
              <a:t>suçlardır. Örneğin</a:t>
            </a:r>
            <a:r>
              <a:rPr lang="tr-TR" dirty="0"/>
              <a:t>, uyarılara rağmen acil bir vakaya zamanında </a:t>
            </a:r>
            <a:r>
              <a:rPr lang="tr-TR" dirty="0" smtClean="0"/>
              <a:t>müdahale etmemesi</a:t>
            </a:r>
            <a:r>
              <a:rPr lang="tr-TR" dirty="0"/>
              <a:t>, tıbbi müdahale için onayını alması gerekirken hastadan </a:t>
            </a:r>
            <a:r>
              <a:rPr lang="tr-TR" dirty="0" smtClean="0"/>
              <a:t>onay almamış </a:t>
            </a:r>
            <a:r>
              <a:rPr lang="tr-TR" dirty="0"/>
              <a:t>olması ya da herhangi bir tehlike nedeniyle hastayı, </a:t>
            </a:r>
            <a:r>
              <a:rPr lang="tr-TR" dirty="0" smtClean="0"/>
              <a:t>örneğin ameliyathanede</a:t>
            </a:r>
            <a:r>
              <a:rPr lang="tr-TR" dirty="0"/>
              <a:t>, bırakıp gitmesi kişisel kusur sayılır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3717032"/>
            <a:ext cx="4732690" cy="24722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3122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1844824"/>
            <a:ext cx="8208911" cy="4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	Türk </a:t>
            </a:r>
            <a:r>
              <a:rPr lang="tr-TR" dirty="0"/>
              <a:t>Ceza </a:t>
            </a:r>
            <a:r>
              <a:rPr lang="tr-TR" dirty="0" smtClean="0"/>
              <a:t>Kanunu’nda hastaya </a:t>
            </a:r>
            <a:r>
              <a:rPr lang="tr-TR" dirty="0"/>
              <a:t>ait sırrın saklanmaması cezai yaptırım getirir. </a:t>
            </a:r>
            <a:r>
              <a:rPr lang="tr-TR" dirty="0" smtClean="0"/>
              <a:t>İlgili yasa </a:t>
            </a:r>
            <a:r>
              <a:rPr lang="tr-TR" dirty="0"/>
              <a:t>maddesi (Madde 198- “Bir kimse resmi mevkii veya meslek </a:t>
            </a:r>
            <a:r>
              <a:rPr lang="tr-TR" dirty="0" err="1" smtClean="0"/>
              <a:t>san’atı</a:t>
            </a:r>
            <a:r>
              <a:rPr lang="tr-TR" dirty="0"/>
              <a:t> </a:t>
            </a:r>
            <a:r>
              <a:rPr lang="tr-TR" dirty="0" smtClean="0"/>
              <a:t>icabı </a:t>
            </a:r>
            <a:r>
              <a:rPr lang="tr-TR" dirty="0"/>
              <a:t>olarak ifşasında zarar verme olasılığı olan bir sırra sahip olup </a:t>
            </a:r>
            <a:r>
              <a:rPr lang="tr-TR" dirty="0" smtClean="0"/>
              <a:t>da meşru </a:t>
            </a:r>
            <a:r>
              <a:rPr lang="tr-TR" dirty="0"/>
              <a:t>bir sebebe dayanmaksızın o sırrı açıklarsa üç aya kadar hapis </a:t>
            </a:r>
            <a:r>
              <a:rPr lang="tr-TR" dirty="0" smtClean="0"/>
              <a:t>ve ağır </a:t>
            </a:r>
            <a:r>
              <a:rPr lang="tr-TR" dirty="0"/>
              <a:t>para cezasına mahkum olur” </a:t>
            </a:r>
            <a:r>
              <a:rPr lang="tr-TR" dirty="0" smtClean="0"/>
              <a:t>demektedir. Hasta </a:t>
            </a:r>
            <a:r>
              <a:rPr lang="tr-TR" dirty="0"/>
              <a:t>sırlarının korunması, insan onurunun esası olarak genel </a:t>
            </a:r>
            <a:r>
              <a:rPr lang="tr-TR" dirty="0" smtClean="0"/>
              <a:t>kişilik haklarına </a:t>
            </a:r>
            <a:r>
              <a:rPr lang="tr-TR" dirty="0"/>
              <a:t>dahil olmaktadır. Bu neden ile hasta sırrının korunması, </a:t>
            </a:r>
            <a:r>
              <a:rPr lang="tr-TR" dirty="0" smtClean="0"/>
              <a:t>kişisel verilerin </a:t>
            </a:r>
            <a:r>
              <a:rPr lang="tr-TR" dirty="0"/>
              <a:t>başkasına verilmesinin yasaklanmasının arkasında yatan </a:t>
            </a:r>
            <a:r>
              <a:rPr lang="tr-TR" dirty="0" smtClean="0"/>
              <a:t>neden anayasal </a:t>
            </a:r>
            <a:r>
              <a:rPr lang="tr-TR" dirty="0"/>
              <a:t>bir hak olan kişilik hakkının </a:t>
            </a:r>
            <a:r>
              <a:rPr lang="tr-TR" dirty="0" smtClean="0"/>
              <a:t>korunmasıdır.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Sağlık Kayıtlarının Gizliliği</a:t>
            </a:r>
          </a:p>
        </p:txBody>
      </p:sp>
    </p:spTree>
    <p:extLst>
      <p:ext uri="{BB962C8B-B14F-4D97-AF65-F5344CB8AC3E}">
        <p14:creationId xmlns:p14="http://schemas.microsoft.com/office/powerpoint/2010/main" val="3384418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1889448"/>
            <a:ext cx="8208911" cy="496855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 smtClean="0"/>
              <a:t>	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	Sağlık </a:t>
            </a:r>
            <a:r>
              <a:rPr lang="tr-TR" dirty="0"/>
              <a:t>kayıtlarının tutulmasının amacı, tedavinin emniyet ile </a:t>
            </a:r>
            <a:r>
              <a:rPr lang="tr-TR" dirty="0" smtClean="0"/>
              <a:t>yapıldığının belgesi </a:t>
            </a:r>
            <a:r>
              <a:rPr lang="tr-TR" dirty="0"/>
              <a:t>olan kayıtların yani delillerin güvence altına alınabilmesidir. </a:t>
            </a:r>
            <a:r>
              <a:rPr lang="tr-TR" dirty="0" smtClean="0"/>
              <a:t>Hekimler için </a:t>
            </a:r>
            <a:r>
              <a:rPr lang="tr-TR" dirty="0"/>
              <a:t>“kayıt tutma yükümlülüğü” doğal bir tedavi </a:t>
            </a:r>
            <a:r>
              <a:rPr lang="tr-TR" dirty="0" smtClean="0"/>
              <a:t>yükümlülüğü” olarak </a:t>
            </a:r>
            <a:r>
              <a:rPr lang="tr-TR" dirty="0"/>
              <a:t>belirtilmektedir. Dolayısı ile kayıt tutmanın birinci amacı </a:t>
            </a:r>
            <a:r>
              <a:rPr lang="tr-TR" dirty="0" smtClean="0"/>
              <a:t>tedavi, ikinci </a:t>
            </a:r>
            <a:r>
              <a:rPr lang="tr-TR" dirty="0"/>
              <a:t>amacı ise hizmet sunanların sundukları hizmetlerdeki </a:t>
            </a:r>
            <a:r>
              <a:rPr lang="tr-TR" dirty="0" smtClean="0"/>
              <a:t>sorumluluklarının sağlanmasıdır</a:t>
            </a:r>
            <a:r>
              <a:rPr lang="tr-TR" dirty="0"/>
              <a:t>. Kayıt altına alınması istenen konular, tıbbi </a:t>
            </a:r>
            <a:r>
              <a:rPr lang="tr-TR" dirty="0" smtClean="0"/>
              <a:t>standartlara </a:t>
            </a:r>
            <a:r>
              <a:rPr lang="sv-SE" dirty="0" smtClean="0"/>
              <a:t>göre </a:t>
            </a:r>
            <a:r>
              <a:rPr lang="sv-SE" dirty="0"/>
              <a:t>de gerekli olan uygulama durumlarıdır</a:t>
            </a:r>
            <a:r>
              <a:rPr lang="sv-SE" dirty="0" smtClean="0"/>
              <a:t>.</a:t>
            </a:r>
            <a:r>
              <a:rPr lang="tr-TR" dirty="0"/>
              <a:t> Hasta Hakları Yönetmeliği’nin 16,17 ve 18 maddeleri de kayıt tutulması ve saklanması ile ilgilidir. Bu yönetmelik gereğince de kayıtlar hastalar tarafından her istendiğinde verilebilmesi için titizlik ile tutulmalı ve saklanmalıdır.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2987824" y="338328"/>
            <a:ext cx="5698976" cy="1866536"/>
          </a:xfrm>
        </p:spPr>
        <p:txBody>
          <a:bodyPr>
            <a:normAutofit/>
          </a:bodyPr>
          <a:lstStyle/>
          <a:p>
            <a:r>
              <a:rPr lang="tr-TR" dirty="0"/>
              <a:t>Sağlık Kayıtlarını Tutma Yükümlülüğü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2666222" cy="22745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3890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404664"/>
            <a:ext cx="8496944" cy="61926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b="1" dirty="0" smtClean="0"/>
          </a:p>
          <a:p>
            <a:pPr marL="0" indent="0" algn="ctr">
              <a:buNone/>
            </a:pPr>
            <a:r>
              <a:rPr lang="tr-TR" sz="2600" b="1" dirty="0" smtClean="0"/>
              <a:t>Hasta </a:t>
            </a:r>
            <a:r>
              <a:rPr lang="tr-TR" sz="2600" b="1" dirty="0"/>
              <a:t>Hakları </a:t>
            </a:r>
            <a:r>
              <a:rPr lang="tr-TR" sz="2600" b="1" dirty="0" smtClean="0"/>
              <a:t>Yönetmeliği</a:t>
            </a:r>
          </a:p>
          <a:p>
            <a:pPr marL="0" indent="0" algn="ctr">
              <a:buNone/>
            </a:pPr>
            <a:endParaRPr lang="tr-TR" dirty="0"/>
          </a:p>
          <a:p>
            <a:r>
              <a:rPr lang="tr-TR" b="1" dirty="0" smtClean="0"/>
              <a:t>Kayıtları </a:t>
            </a:r>
            <a:r>
              <a:rPr lang="tr-TR" b="1" dirty="0"/>
              <a:t>İnceleme Hakkı</a:t>
            </a:r>
          </a:p>
          <a:p>
            <a:pPr marL="0" indent="0">
              <a:buNone/>
            </a:pPr>
            <a:r>
              <a:rPr lang="tr-TR" b="1" dirty="0"/>
              <a:t>Madde 16- </a:t>
            </a:r>
            <a:r>
              <a:rPr lang="tr-TR" dirty="0"/>
              <a:t>Hasta, sağlık durumu ile ilgili bilgiler bulunan</a:t>
            </a:r>
          </a:p>
          <a:p>
            <a:pPr marL="0" indent="0">
              <a:buNone/>
            </a:pPr>
            <a:r>
              <a:rPr lang="tr-TR" dirty="0"/>
              <a:t>dosyayı ve kayıtları, doğrudan veya vekili veya kanuni</a:t>
            </a:r>
          </a:p>
          <a:p>
            <a:pPr marL="0" indent="0">
              <a:buNone/>
            </a:pPr>
            <a:r>
              <a:rPr lang="tr-TR" dirty="0"/>
              <a:t>temsilcisi vasıtası ile inceleyebilir ve bir suretini alabilir. Bu</a:t>
            </a:r>
          </a:p>
          <a:p>
            <a:pPr marL="0" indent="0">
              <a:buNone/>
            </a:pPr>
            <a:r>
              <a:rPr lang="it-IT" dirty="0"/>
              <a:t>kayıtlar, sadece hastanın tedavisi ile doğrudan ilgili </a:t>
            </a:r>
            <a:r>
              <a:rPr lang="it-IT" dirty="0" smtClean="0"/>
              <a:t>olanlar</a:t>
            </a:r>
            <a:r>
              <a:rPr lang="tr-TR" dirty="0" smtClean="0"/>
              <a:t> tarafından </a:t>
            </a:r>
            <a:r>
              <a:rPr lang="tr-TR" dirty="0"/>
              <a:t>görülebilir.</a:t>
            </a:r>
          </a:p>
          <a:p>
            <a:pPr marL="0" indent="0">
              <a:buNone/>
            </a:pPr>
            <a:r>
              <a:rPr lang="tr-TR" b="1" dirty="0"/>
              <a:t>Kayıtların Düzeltilmesini İsteme Hakkı</a:t>
            </a:r>
          </a:p>
          <a:p>
            <a:pPr marL="0" indent="0">
              <a:buNone/>
            </a:pPr>
            <a:r>
              <a:rPr lang="tr-TR" b="1" dirty="0"/>
              <a:t>Madde 17- </a:t>
            </a:r>
            <a:r>
              <a:rPr lang="tr-TR" dirty="0"/>
              <a:t>Hasta; sağlık kurum ve kuruluşları nezdinde</a:t>
            </a:r>
          </a:p>
          <a:p>
            <a:pPr marL="0" indent="0">
              <a:buNone/>
            </a:pPr>
            <a:r>
              <a:rPr lang="tr-TR" dirty="0"/>
              <a:t>bulunan kayıtlarında eksik, belirsiz ve hatalı tıbbi ve şahsi</a:t>
            </a:r>
          </a:p>
          <a:p>
            <a:pPr marL="0" indent="0">
              <a:buNone/>
            </a:pPr>
            <a:r>
              <a:rPr lang="tr-TR" dirty="0"/>
              <a:t>bilgilerin tamamlanmasını, açıklanmasını, düzeltilmesini ve</a:t>
            </a:r>
          </a:p>
          <a:p>
            <a:pPr marL="0" indent="0">
              <a:buNone/>
            </a:pPr>
            <a:r>
              <a:rPr lang="tr-TR" dirty="0"/>
              <a:t>nihai sağlık durumu ve şahsi durumuna uygun hale</a:t>
            </a:r>
          </a:p>
          <a:p>
            <a:pPr marL="0" indent="0">
              <a:buNone/>
            </a:pPr>
            <a:r>
              <a:rPr lang="tr-TR" dirty="0"/>
              <a:t>getirilmesini </a:t>
            </a:r>
            <a:r>
              <a:rPr lang="tr-TR" dirty="0" smtClean="0"/>
              <a:t>isteyebilir.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465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1916832"/>
            <a:ext cx="8568951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	Sağlık </a:t>
            </a:r>
            <a:r>
              <a:rPr lang="tr-TR" dirty="0"/>
              <a:t>kurumlarındaki modern tıbbi ve cerrahi metotların basit bir </a:t>
            </a:r>
            <a:r>
              <a:rPr lang="tr-TR" dirty="0" smtClean="0"/>
              <a:t>işlem olmaktan </a:t>
            </a:r>
            <a:r>
              <a:rPr lang="tr-TR" dirty="0"/>
              <a:t>çıkarak oldukça karmaşık duruma gelmesi, hasta ve </a:t>
            </a:r>
            <a:r>
              <a:rPr lang="tr-TR" dirty="0" smtClean="0"/>
              <a:t>yaralılara verilen </a:t>
            </a:r>
            <a:r>
              <a:rPr lang="tr-TR" dirty="0"/>
              <a:t>hizmetin tam ve verimli bir şekilde bütün </a:t>
            </a:r>
            <a:r>
              <a:rPr lang="tr-TR" dirty="0" smtClean="0"/>
              <a:t>ayrıntılarıyla belgelenmesi</a:t>
            </a:r>
            <a:r>
              <a:rPr lang="tr-TR" dirty="0"/>
              <a:t> </a:t>
            </a:r>
            <a:r>
              <a:rPr lang="tr-TR" dirty="0" smtClean="0"/>
              <a:t>zorunluluğunu </a:t>
            </a:r>
            <a:r>
              <a:rPr lang="tr-TR" dirty="0"/>
              <a:t>ortaya koymuştur. Son yıllarda insanların </a:t>
            </a:r>
            <a:r>
              <a:rPr lang="tr-TR" dirty="0" smtClean="0"/>
              <a:t>hekim ve </a:t>
            </a:r>
            <a:r>
              <a:rPr lang="tr-TR" dirty="0"/>
              <a:t>sağlık kurumu hakkındaki görüş ve davranışları da oldukça </a:t>
            </a:r>
            <a:r>
              <a:rPr lang="tr-TR" dirty="0" smtClean="0"/>
              <a:t>değişmiş ve gerektiğinde onları </a:t>
            </a:r>
            <a:r>
              <a:rPr lang="tr-TR" dirty="0"/>
              <a:t>bir dava konusu yapma eğilimleri artmıştır.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Bu nedenle </a:t>
            </a:r>
            <a:r>
              <a:rPr lang="tr-TR" dirty="0"/>
              <a:t>hasta dosyalarının bakım ve saklanmasından sorumlu olan </a:t>
            </a:r>
            <a:r>
              <a:rPr lang="tr-TR" dirty="0" smtClean="0"/>
              <a:t>bütün görevliler </a:t>
            </a:r>
            <a:r>
              <a:rPr lang="tr-TR" dirty="0"/>
              <a:t>gibi arşiv komitesi üyeleriyle hasta dosyaları arşivi </a:t>
            </a:r>
            <a:r>
              <a:rPr lang="tr-TR" dirty="0" smtClean="0"/>
              <a:t>yöneticisinin de </a:t>
            </a:r>
            <a:r>
              <a:rPr lang="tr-TR" dirty="0"/>
              <a:t>söz konusu dosyalarla ilgili yasal hüküm ve prensipleri </a:t>
            </a:r>
            <a:r>
              <a:rPr lang="tr-TR" dirty="0" smtClean="0"/>
              <a:t>bilmeleri gereklidir</a:t>
            </a:r>
            <a:r>
              <a:rPr lang="tr-TR" dirty="0"/>
              <a:t>.</a:t>
            </a: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12968" cy="1656184"/>
          </a:xfrm>
        </p:spPr>
        <p:txBody>
          <a:bodyPr>
            <a:normAutofit/>
          </a:bodyPr>
          <a:lstStyle/>
          <a:p>
            <a:r>
              <a:rPr lang="tr-TR" sz="3600" dirty="0"/>
              <a:t>Tıbbi Dokümanlarla İlgili Yasal Kavramlar Ve</a:t>
            </a:r>
            <a:br>
              <a:rPr lang="tr-TR" sz="3600" dirty="0"/>
            </a:br>
            <a:r>
              <a:rPr lang="tr-TR" sz="3600" dirty="0"/>
              <a:t>Sorumluluklar</a:t>
            </a:r>
          </a:p>
        </p:txBody>
      </p:sp>
    </p:spTree>
    <p:extLst>
      <p:ext uri="{BB962C8B-B14F-4D97-AF65-F5344CB8AC3E}">
        <p14:creationId xmlns:p14="http://schemas.microsoft.com/office/powerpoint/2010/main" val="346608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1628800"/>
            <a:ext cx="8640959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Tıp </a:t>
            </a:r>
            <a:r>
              <a:rPr lang="tr-TR" dirty="0"/>
              <a:t>ve biyoloji bilimlerinden ceza kanunu, medeni kanun ve </a:t>
            </a:r>
            <a:r>
              <a:rPr lang="tr-TR" dirty="0" smtClean="0"/>
              <a:t>sosyal kanunların</a:t>
            </a:r>
            <a:r>
              <a:rPr lang="tr-TR" dirty="0"/>
              <a:t> </a:t>
            </a:r>
            <a:r>
              <a:rPr lang="tr-TR" dirty="0" smtClean="0"/>
              <a:t>uygulanmasından </a:t>
            </a:r>
            <a:r>
              <a:rPr lang="tr-TR" dirty="0"/>
              <a:t>yararlanarak sonuca ulaşan özel bilim </a:t>
            </a:r>
            <a:r>
              <a:rPr lang="tr-TR" dirty="0" smtClean="0"/>
              <a:t>dalına </a:t>
            </a:r>
            <a:r>
              <a:rPr lang="tr-TR" b="1" u="sng" dirty="0" smtClean="0"/>
              <a:t>adli </a:t>
            </a:r>
            <a:r>
              <a:rPr lang="tr-TR" b="1" u="sng" dirty="0"/>
              <a:t>tıp </a:t>
            </a:r>
            <a:r>
              <a:rPr lang="tr-TR" dirty="0"/>
              <a:t>denilmektedir. Tıbbi yönü olan bütün hukuki konular ve </a:t>
            </a:r>
            <a:r>
              <a:rPr lang="tr-TR" dirty="0" smtClean="0"/>
              <a:t>hukuki yönü </a:t>
            </a:r>
            <a:r>
              <a:rPr lang="tr-TR" dirty="0"/>
              <a:t>olan bütün tıbbi konular adli tıbbın kapsamı içerisinde </a:t>
            </a:r>
            <a:r>
              <a:rPr lang="tr-TR" dirty="0" smtClean="0"/>
              <a:t>girmektedir. </a:t>
            </a:r>
          </a:p>
          <a:p>
            <a:pPr marL="0" indent="0">
              <a:buNone/>
            </a:pPr>
            <a:r>
              <a:rPr lang="tr-TR" dirty="0" smtClean="0"/>
              <a:t>      Adli </a:t>
            </a:r>
            <a:r>
              <a:rPr lang="tr-TR" dirty="0"/>
              <a:t>soruşturma ve yargı sürecinde bir </a:t>
            </a:r>
            <a:r>
              <a:rPr lang="tr-TR" dirty="0" smtClean="0"/>
              <a:t>olayın aydınlatılması, mahkemelerin</a:t>
            </a:r>
            <a:r>
              <a:rPr lang="tr-TR" dirty="0"/>
              <a:t> </a:t>
            </a:r>
            <a:r>
              <a:rPr lang="tr-TR" dirty="0" smtClean="0"/>
              <a:t>teknik </a:t>
            </a:r>
            <a:r>
              <a:rPr lang="tr-TR" dirty="0"/>
              <a:t>konularda bilgi edinerek olayı çözebilmesi için </a:t>
            </a:r>
            <a:r>
              <a:rPr lang="tr-TR" dirty="0" smtClean="0"/>
              <a:t>bilir kişilik</a:t>
            </a:r>
            <a:r>
              <a:rPr lang="tr-TR" dirty="0"/>
              <a:t> </a:t>
            </a:r>
            <a:r>
              <a:rPr lang="tr-TR" dirty="0" smtClean="0"/>
              <a:t>hizmetine </a:t>
            </a:r>
            <a:r>
              <a:rPr lang="tr-TR" dirty="0"/>
              <a:t>gereksinim </a:t>
            </a:r>
            <a:r>
              <a:rPr lang="tr-TR" dirty="0" smtClean="0"/>
              <a:t>olabilmektedir. Bu </a:t>
            </a:r>
            <a:r>
              <a:rPr lang="tr-TR" dirty="0"/>
              <a:t>nedenle sağlık kurumlarında dokümantasyon hizmetleri, tıp </a:t>
            </a:r>
            <a:r>
              <a:rPr lang="tr-TR" dirty="0" smtClean="0"/>
              <a:t>hukukunun üzerinde </a:t>
            </a:r>
            <a:r>
              <a:rPr lang="tr-TR" dirty="0"/>
              <a:t>durduğu önemli konulardan birisidir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851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548680"/>
            <a:ext cx="8352927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	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Sağlık </a:t>
            </a:r>
            <a:r>
              <a:rPr lang="tr-TR" dirty="0"/>
              <a:t>kurumu bir hastayı kabul ederken o hastanın bakım ve </a:t>
            </a:r>
            <a:r>
              <a:rPr lang="tr-TR" dirty="0" smtClean="0"/>
              <a:t>tedavisi için </a:t>
            </a:r>
            <a:r>
              <a:rPr lang="tr-TR" dirty="0"/>
              <a:t>gerekli hizmetleri yapmak üzere bir </a:t>
            </a:r>
            <a:r>
              <a:rPr lang="tr-TR" u="sng" dirty="0"/>
              <a:t>yükümlülük altına girmiş </a:t>
            </a:r>
            <a:r>
              <a:rPr lang="tr-TR" u="sng" dirty="0" smtClean="0"/>
              <a:t>olduğunu kabul </a:t>
            </a:r>
            <a:r>
              <a:rPr lang="tr-TR" u="sng" dirty="0"/>
              <a:t>etmiş sayılır. </a:t>
            </a:r>
            <a:r>
              <a:rPr lang="tr-TR" dirty="0"/>
              <a:t>Böyle bir yükümlülüğün yerine getirilmesi </a:t>
            </a:r>
            <a:r>
              <a:rPr lang="tr-TR" dirty="0" smtClean="0"/>
              <a:t>ise sağlık </a:t>
            </a:r>
            <a:r>
              <a:rPr lang="tr-TR" dirty="0"/>
              <a:t>kurum personeli tarafından gerçekleştirilen bakım ve </a:t>
            </a:r>
            <a:r>
              <a:rPr lang="tr-TR" dirty="0" smtClean="0"/>
              <a:t>tedavinin </a:t>
            </a:r>
            <a:r>
              <a:rPr lang="tr-TR" u="sng" dirty="0" smtClean="0"/>
              <a:t>kronolojik </a:t>
            </a:r>
            <a:r>
              <a:rPr lang="tr-TR" u="sng" dirty="0"/>
              <a:t>bir kaydının tutulmasını zorunlu kılar. </a:t>
            </a:r>
            <a:endParaRPr lang="tr-TR" u="sng" dirty="0" smtClean="0"/>
          </a:p>
          <a:p>
            <a:pPr marL="0" indent="0">
              <a:buNone/>
            </a:pPr>
            <a:r>
              <a:rPr lang="tr-TR" dirty="0"/>
              <a:t>	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Hasta </a:t>
            </a:r>
            <a:r>
              <a:rPr lang="tr-TR" dirty="0"/>
              <a:t>dosyalarının savcılık isteği dışında hiç bir suretle sağlık kurumundan dışarı çıkarılmaması esası özellikle izlenen ve uygulanan bir ilke halini almıştır.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797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1916832"/>
            <a:ext cx="8496943" cy="4536504"/>
          </a:xfrm>
        </p:spPr>
        <p:txBody>
          <a:bodyPr>
            <a:normAutofit lnSpcReduction="10000"/>
          </a:bodyPr>
          <a:lstStyle/>
          <a:p>
            <a:r>
              <a:rPr lang="tr-TR" dirty="0"/>
              <a:t>Sağlık bilgi sisteminin içerdiği tıbbi kayıtlar, hekimler ve diğer </a:t>
            </a:r>
            <a:r>
              <a:rPr lang="tr-TR" dirty="0" smtClean="0"/>
              <a:t>sağlık personeli </a:t>
            </a:r>
            <a:r>
              <a:rPr lang="tr-TR" dirty="0"/>
              <a:t>ile hukuk ve mevzuat ile yakından ilgilidir. Hukuk, “</a:t>
            </a:r>
            <a:r>
              <a:rPr lang="tr-TR" dirty="0" smtClean="0"/>
              <a:t>insanların birlikte </a:t>
            </a:r>
            <a:r>
              <a:rPr lang="tr-TR" dirty="0"/>
              <a:t>yaşamını düzenleyen </a:t>
            </a:r>
            <a:r>
              <a:rPr lang="tr-TR" dirty="0" smtClean="0"/>
              <a:t>normatif olarak </a:t>
            </a:r>
            <a:r>
              <a:rPr lang="tr-TR" dirty="0"/>
              <a:t>bağlayıcı düzen veya </a:t>
            </a:r>
            <a:r>
              <a:rPr lang="tr-TR" dirty="0" smtClean="0"/>
              <a:t>toplumu düzenleyen </a:t>
            </a:r>
            <a:r>
              <a:rPr lang="tr-TR" dirty="0"/>
              <a:t>ve devletin yaptırım gücünü belirleyen yasaların </a:t>
            </a:r>
            <a:r>
              <a:rPr lang="tr-TR" dirty="0" smtClean="0"/>
              <a:t>bütünü” olarak </a:t>
            </a:r>
            <a:r>
              <a:rPr lang="tr-TR" dirty="0"/>
              <a:t>tanımlanmaktadır</a:t>
            </a:r>
            <a:r>
              <a:rPr lang="tr-TR" dirty="0" smtClean="0"/>
              <a:t>.</a:t>
            </a:r>
          </a:p>
          <a:p>
            <a:r>
              <a:rPr lang="tr-TR" dirty="0"/>
              <a:t>Tıp hukuku ise “sağlık hukukunun bir alt dalı olarak, tıbbın </a:t>
            </a:r>
            <a:r>
              <a:rPr lang="tr-TR" dirty="0" smtClean="0"/>
              <a:t>uygulanmasından kaynaklanan </a:t>
            </a:r>
            <a:r>
              <a:rPr lang="tr-TR" dirty="0"/>
              <a:t>sağlık personelinin hak ve yükümlülükleri, </a:t>
            </a:r>
            <a:r>
              <a:rPr lang="tr-TR" dirty="0" smtClean="0"/>
              <a:t>yasal sorumluluğu</a:t>
            </a:r>
            <a:r>
              <a:rPr lang="tr-TR" dirty="0"/>
              <a:t>, hasta hakları, ilaç hukuku, medikal hukuk gibi konuları </a:t>
            </a:r>
            <a:r>
              <a:rPr lang="tr-TR" dirty="0" smtClean="0"/>
              <a:t>ele alan </a:t>
            </a:r>
            <a:r>
              <a:rPr lang="tr-TR" dirty="0"/>
              <a:t>hukuk dalıdır. Bu hukuk dalının temel özelliği, </a:t>
            </a:r>
            <a:r>
              <a:rPr lang="tr-TR" dirty="0" smtClean="0"/>
              <a:t>disiplinler arası bir hukuk </a:t>
            </a:r>
            <a:r>
              <a:rPr lang="tr-TR" dirty="0"/>
              <a:t>dalı olması olup, anayasa hukuku, ceza hukuku, idare hukuku </a:t>
            </a:r>
            <a:r>
              <a:rPr lang="tr-TR" dirty="0" smtClean="0"/>
              <a:t>ve medeni </a:t>
            </a:r>
            <a:r>
              <a:rPr lang="tr-TR" dirty="0"/>
              <a:t>hukuku ilgilendiren yönleri bulunmasıdır” </a:t>
            </a: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539552" y="354364"/>
            <a:ext cx="8208912" cy="1252728"/>
          </a:xfrm>
        </p:spPr>
        <p:txBody>
          <a:bodyPr>
            <a:normAutofit/>
          </a:bodyPr>
          <a:lstStyle/>
          <a:p>
            <a:r>
              <a:rPr lang="tr-TR" sz="3200" dirty="0" smtClean="0"/>
              <a:t>SAĞLIK BİLGİ SİSTEMİNİN HUKUKİ YÖNLERİ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6690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404664"/>
            <a:ext cx="8568952" cy="6120680"/>
          </a:xfrm>
        </p:spPr>
        <p:txBody>
          <a:bodyPr>
            <a:normAutofit/>
          </a:bodyPr>
          <a:lstStyle/>
          <a:p>
            <a:r>
              <a:rPr lang="tr-TR" dirty="0" smtClean="0"/>
              <a:t>Hasta </a:t>
            </a:r>
            <a:r>
              <a:rPr lang="tr-TR" dirty="0"/>
              <a:t>dosyasında yer alan hastaya ait bilgiler, </a:t>
            </a:r>
            <a:r>
              <a:rPr lang="tr-TR" dirty="0" smtClean="0"/>
              <a:t>hastayı tedavi </a:t>
            </a:r>
            <a:r>
              <a:rPr lang="tr-TR" dirty="0"/>
              <a:t>eden veya edecek olan hekimlerden başka hiç bir kimseye </a:t>
            </a:r>
            <a:r>
              <a:rPr lang="tr-TR" dirty="0" smtClean="0"/>
              <a:t>verile</a:t>
            </a:r>
            <a:r>
              <a:rPr lang="tr-TR" dirty="0"/>
              <a:t>mez ve gösterilemez. Bazı durumlarda hastanın vereceği yazılı bir </a:t>
            </a:r>
            <a:r>
              <a:rPr lang="tr-TR" dirty="0" smtClean="0"/>
              <a:t>izin belgesine </a:t>
            </a:r>
            <a:r>
              <a:rPr lang="tr-TR" dirty="0"/>
              <a:t>dayanarak belirli bilgiler, hastanın göstereceği belirli </a:t>
            </a:r>
            <a:r>
              <a:rPr lang="tr-TR" dirty="0" err="1" smtClean="0"/>
              <a:t>kişilere,hastanın</a:t>
            </a:r>
            <a:r>
              <a:rPr lang="tr-TR" dirty="0" smtClean="0"/>
              <a:t> </a:t>
            </a:r>
            <a:r>
              <a:rPr lang="tr-TR" dirty="0"/>
              <a:t>avukatına veya belirli bir sigorta şirketi </a:t>
            </a:r>
            <a:r>
              <a:rPr lang="tr-TR" dirty="0" smtClean="0"/>
              <a:t>görevlisine verilebilir</a:t>
            </a:r>
            <a:r>
              <a:rPr lang="tr-TR" dirty="0"/>
              <a:t>. Bunların dışında hasta dosyalarının gizliliği ve kişiye </a:t>
            </a:r>
            <a:r>
              <a:rPr lang="tr-TR" dirty="0" smtClean="0"/>
              <a:t>özel karakteri </a:t>
            </a:r>
            <a:r>
              <a:rPr lang="tr-TR" dirty="0"/>
              <a:t>hiç bir şekilde ihlal edilmemelidir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3861048"/>
            <a:ext cx="2932584" cy="19556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9938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79512" y="3645024"/>
            <a:ext cx="8424935" cy="2996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	Dosya </a:t>
            </a:r>
            <a:r>
              <a:rPr lang="tr-TR" dirty="0"/>
              <a:t>içerisinde yer alan her form </a:t>
            </a:r>
            <a:r>
              <a:rPr lang="tr-TR" dirty="0" smtClean="0"/>
              <a:t>üzerinde hastanın </a:t>
            </a:r>
            <a:r>
              <a:rPr lang="tr-TR" dirty="0"/>
              <a:t>ve dosyada notu olan bütün görevlilerin kimliklerinin </a:t>
            </a:r>
            <a:r>
              <a:rPr lang="tr-TR" dirty="0" smtClean="0"/>
              <a:t>açık ve </a:t>
            </a:r>
            <a:r>
              <a:rPr lang="tr-TR" dirty="0"/>
              <a:t>belirgin olarak yazılması gerekir. Hasta dosyaları sigorta </a:t>
            </a:r>
            <a:r>
              <a:rPr lang="tr-TR" dirty="0" smtClean="0"/>
              <a:t>davalarında, işçilerin </a:t>
            </a:r>
            <a:r>
              <a:rPr lang="tr-TR" dirty="0"/>
              <a:t>tazminat davalarında, kişisel zarar davalarında, yanlış </a:t>
            </a:r>
            <a:r>
              <a:rPr lang="tr-TR" dirty="0" smtClean="0"/>
              <a:t>tedavi davalarında</a:t>
            </a:r>
            <a:r>
              <a:rPr lang="tr-TR" dirty="0"/>
              <a:t>, vasiyetname davalarında ve ceza davalarında, </a:t>
            </a:r>
            <a:r>
              <a:rPr lang="tr-TR" dirty="0" smtClean="0"/>
              <a:t>mahkemeler tarafından </a:t>
            </a:r>
            <a:r>
              <a:rPr lang="tr-TR" dirty="0"/>
              <a:t>belge olarak </a:t>
            </a:r>
            <a:r>
              <a:rPr lang="tr-TR" dirty="0" smtClean="0"/>
              <a:t>kullanılırlar.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Hasta Dosyalarının Mahkemelerde Belge</a:t>
            </a:r>
            <a:br>
              <a:rPr lang="tr-TR" sz="3600" dirty="0"/>
            </a:br>
            <a:r>
              <a:rPr lang="tr-TR" sz="3600" dirty="0"/>
              <a:t>Olarak Kullanıldığı Durumlar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20" y="1556792"/>
            <a:ext cx="3114675" cy="2076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8383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980728"/>
            <a:ext cx="8352927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        1-Sigorta </a:t>
            </a:r>
            <a:r>
              <a:rPr lang="tr-TR" b="1" dirty="0"/>
              <a:t>Davaları: </a:t>
            </a:r>
            <a:r>
              <a:rPr lang="tr-TR" dirty="0"/>
              <a:t>Mahkemeler bazen hastalığın süresini ve </a:t>
            </a:r>
            <a:r>
              <a:rPr lang="tr-TR" dirty="0" smtClean="0"/>
              <a:t>özelliklerini tespit </a:t>
            </a:r>
            <a:r>
              <a:rPr lang="tr-TR" dirty="0"/>
              <a:t>etmek üzere hasta dosyasını hastaneden isteyebilir. Ayrıca </a:t>
            </a:r>
            <a:r>
              <a:rPr lang="tr-TR" dirty="0" smtClean="0"/>
              <a:t>şahıslar tek </a:t>
            </a:r>
            <a:r>
              <a:rPr lang="tr-TR" dirty="0"/>
              <a:t>tek mahkemeye başvurarak kaza hastalık ve yaralanmalar </a:t>
            </a:r>
            <a:r>
              <a:rPr lang="tr-TR" dirty="0" smtClean="0"/>
              <a:t>sonucu almak </a:t>
            </a:r>
            <a:r>
              <a:rPr lang="tr-TR" dirty="0"/>
              <a:t>durumunda olacakları sakatlık tazminatın veya tedavi ile </a:t>
            </a:r>
            <a:r>
              <a:rPr lang="tr-TR" dirty="0" smtClean="0"/>
              <a:t>ilgili masrafları </a:t>
            </a:r>
            <a:r>
              <a:rPr lang="tr-TR" dirty="0"/>
              <a:t>vermek istemeyen kendi sigorta şirketleri aleyhine dava </a:t>
            </a:r>
            <a:r>
              <a:rPr lang="tr-TR" dirty="0" smtClean="0"/>
              <a:t>açabilir.</a:t>
            </a:r>
          </a:p>
          <a:p>
            <a:pPr marL="0" indent="0">
              <a:buNone/>
            </a:pPr>
            <a:r>
              <a:rPr lang="tr-TR" b="1" dirty="0" smtClean="0"/>
              <a:t>             2-İşçilerin </a:t>
            </a:r>
            <a:r>
              <a:rPr lang="tr-TR" b="1" dirty="0"/>
              <a:t>Tazminat Davaları</a:t>
            </a:r>
            <a:r>
              <a:rPr lang="tr-TR" dirty="0"/>
              <a:t>: İşçi görevi başında ve görevini yerine </a:t>
            </a:r>
            <a:r>
              <a:rPr lang="tr-TR" dirty="0" smtClean="0"/>
              <a:t>getirmesi sırasında </a:t>
            </a:r>
            <a:r>
              <a:rPr lang="tr-TR" dirty="0"/>
              <a:t>bir zarar görmüşse, gördüğü bedeni zarar ve </a:t>
            </a:r>
            <a:r>
              <a:rPr lang="tr-TR" dirty="0" smtClean="0"/>
              <a:t>sakatlık için </a:t>
            </a:r>
            <a:r>
              <a:rPr lang="tr-TR" dirty="0"/>
              <a:t>bir tazminat almaya hak kazanır.</a:t>
            </a:r>
          </a:p>
          <a:p>
            <a:pPr marL="0" indent="0">
              <a:buNone/>
            </a:pPr>
            <a:r>
              <a:rPr lang="tr-TR" b="1" dirty="0" smtClean="0"/>
              <a:t>             3-Kişisel </a:t>
            </a:r>
            <a:r>
              <a:rPr lang="tr-TR" b="1" dirty="0"/>
              <a:t>Zarar Davaları: </a:t>
            </a:r>
            <a:r>
              <a:rPr lang="tr-TR" dirty="0"/>
              <a:t>Kişisel zarar davalarında davacı karşılaştığı </a:t>
            </a:r>
            <a:r>
              <a:rPr lang="tr-TR" dirty="0" smtClean="0"/>
              <a:t>zararın bir </a:t>
            </a:r>
            <a:r>
              <a:rPr lang="tr-TR" dirty="0"/>
              <a:t>başkasının kabahat ve ihtimalinden doğduğunu iddia eder </a:t>
            </a:r>
            <a:r>
              <a:rPr lang="tr-TR" dirty="0" smtClean="0"/>
              <a:t>ve </a:t>
            </a:r>
            <a:r>
              <a:rPr lang="de-DE" dirty="0" err="1" smtClean="0"/>
              <a:t>meydana</a:t>
            </a:r>
            <a:r>
              <a:rPr lang="de-DE" dirty="0" smtClean="0"/>
              <a:t> </a:t>
            </a:r>
            <a:r>
              <a:rPr lang="de-DE" dirty="0" err="1"/>
              <a:t>gelen</a:t>
            </a:r>
            <a:r>
              <a:rPr lang="de-DE" dirty="0"/>
              <a:t> </a:t>
            </a:r>
            <a:r>
              <a:rPr lang="de-DE" dirty="0" err="1"/>
              <a:t>zararın</a:t>
            </a:r>
            <a:r>
              <a:rPr lang="de-DE" dirty="0"/>
              <a:t> </a:t>
            </a:r>
            <a:r>
              <a:rPr lang="de-DE" dirty="0" err="1"/>
              <a:t>ödenmesini</a:t>
            </a:r>
            <a:r>
              <a:rPr lang="de-DE" dirty="0"/>
              <a:t> </a:t>
            </a:r>
            <a:r>
              <a:rPr lang="de-DE" dirty="0" err="1"/>
              <a:t>ister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tr-TR" b="1" dirty="0" smtClean="0"/>
              <a:t>       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643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692696"/>
            <a:ext cx="8352927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        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 smtClean="0"/>
              <a:t>        </a:t>
            </a:r>
          </a:p>
          <a:p>
            <a:pPr marL="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       4-Yanlış </a:t>
            </a:r>
            <a:r>
              <a:rPr lang="tr-TR" b="1" dirty="0"/>
              <a:t>Tedavi Davaları: </a:t>
            </a:r>
            <a:r>
              <a:rPr lang="tr-TR" dirty="0"/>
              <a:t>Hasta dosyaları, herhangi bir ihmal olup olmadığı ve yapılan tedavinin doğruluk ve yeterliliği konusunda karar vermekte kullanılır</a:t>
            </a:r>
            <a:r>
              <a:rPr lang="tr-TR" dirty="0" smtClean="0"/>
              <a:t>.</a:t>
            </a:r>
            <a:endParaRPr lang="tr-TR" b="1" dirty="0"/>
          </a:p>
          <a:p>
            <a:pPr marL="0" indent="0">
              <a:buNone/>
            </a:pPr>
            <a:r>
              <a:rPr lang="tr-TR" b="1" dirty="0" smtClean="0"/>
              <a:t>         5-Vasiyetname </a:t>
            </a:r>
            <a:r>
              <a:rPr lang="tr-TR" b="1" dirty="0"/>
              <a:t>Davaları </a:t>
            </a:r>
            <a:r>
              <a:rPr lang="tr-TR" dirty="0"/>
              <a:t>Hasta dosyaları, hastanın vasiyetnameyi </a:t>
            </a:r>
            <a:r>
              <a:rPr lang="tr-TR" dirty="0" smtClean="0"/>
              <a:t>yaptığı sırada </a:t>
            </a:r>
            <a:r>
              <a:rPr lang="tr-TR" dirty="0"/>
              <a:t>akli dengesinin bulunup bulunmadığı hususunda ilgili </a:t>
            </a:r>
            <a:r>
              <a:rPr lang="tr-TR" dirty="0" smtClean="0"/>
              <a:t>mahkemelere yardımcı </a:t>
            </a:r>
            <a:r>
              <a:rPr lang="tr-TR" dirty="0"/>
              <a:t>olabilir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b="1" dirty="0" smtClean="0"/>
              <a:t>          6-Ceza </a:t>
            </a:r>
            <a:r>
              <a:rPr lang="tr-TR" b="1" dirty="0"/>
              <a:t>Davaları: </a:t>
            </a:r>
            <a:r>
              <a:rPr lang="tr-TR" dirty="0"/>
              <a:t>Hasta dosyaları herhangi bir olayda meydana gelen </a:t>
            </a:r>
            <a:r>
              <a:rPr lang="tr-TR" dirty="0" smtClean="0"/>
              <a:t>ölümün, işlenmiş </a:t>
            </a:r>
            <a:r>
              <a:rPr lang="tr-TR" dirty="0"/>
              <a:t>bir suçtan değil de doğal nedenlerden ileri geldiğini </a:t>
            </a:r>
            <a:r>
              <a:rPr lang="tr-TR" dirty="0" smtClean="0"/>
              <a:t>tespit etmek </a:t>
            </a:r>
            <a:r>
              <a:rPr lang="tr-TR" dirty="0"/>
              <a:t>için gösterilen ceza davalarında da birer belge olarak kullanılırlar.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88640"/>
            <a:ext cx="2808312" cy="18675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8600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980728"/>
            <a:ext cx="8352927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b="1" u="sng" dirty="0" smtClean="0"/>
              <a:t>Adli </a:t>
            </a:r>
            <a:r>
              <a:rPr lang="tr-TR" b="1" u="sng" dirty="0"/>
              <a:t>Tıpta Önemli Kavramlar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Adli </a:t>
            </a:r>
            <a:r>
              <a:rPr lang="tr-TR" dirty="0"/>
              <a:t>tıpta özellikle adli rapor düzenlenirken bilinmesi </a:t>
            </a:r>
            <a:r>
              <a:rPr lang="tr-TR" dirty="0" err="1" smtClean="0"/>
              <a:t>gerekenbazı</a:t>
            </a:r>
            <a:r>
              <a:rPr lang="tr-TR" dirty="0" smtClean="0"/>
              <a:t> </a:t>
            </a:r>
            <a:r>
              <a:rPr lang="tr-TR" dirty="0"/>
              <a:t>temel kavramlar hayati tehlike, </a:t>
            </a:r>
            <a:r>
              <a:rPr lang="tr-TR" dirty="0" err="1"/>
              <a:t>mutad</a:t>
            </a:r>
            <a:r>
              <a:rPr lang="tr-TR" dirty="0"/>
              <a:t> iştigal, </a:t>
            </a:r>
            <a:r>
              <a:rPr lang="tr-TR" dirty="0" err="1"/>
              <a:t>farik</a:t>
            </a:r>
            <a:r>
              <a:rPr lang="tr-TR" dirty="0"/>
              <a:t> </a:t>
            </a:r>
            <a:r>
              <a:rPr lang="tr-TR" dirty="0" smtClean="0"/>
              <a:t>ve </a:t>
            </a:r>
            <a:r>
              <a:rPr lang="tr-TR" dirty="0" err="1" smtClean="0"/>
              <a:t>mümayiz</a:t>
            </a:r>
            <a:r>
              <a:rPr lang="tr-TR" dirty="0"/>
              <a:t>, fiili mukavemete muktedirlik, uzuv zaafı ve uzuv</a:t>
            </a:r>
          </a:p>
          <a:p>
            <a:pPr marL="0" indent="0">
              <a:buNone/>
            </a:pPr>
            <a:r>
              <a:rPr lang="tr-TR" dirty="0"/>
              <a:t>tatili, çehrede sabit </a:t>
            </a:r>
            <a:r>
              <a:rPr lang="tr-TR" dirty="0" smtClean="0"/>
              <a:t>eserdir.</a:t>
            </a:r>
          </a:p>
          <a:p>
            <a:pPr marL="0" indent="0">
              <a:buNone/>
            </a:pPr>
            <a:r>
              <a:rPr lang="tr-TR" b="1" dirty="0" smtClean="0"/>
              <a:t>1.Hayati </a:t>
            </a:r>
            <a:r>
              <a:rPr lang="tr-TR" b="1" dirty="0"/>
              <a:t>tehlike: </a:t>
            </a:r>
            <a:r>
              <a:rPr lang="tr-TR" dirty="0"/>
              <a:t>Z</a:t>
            </a:r>
            <a:r>
              <a:rPr lang="tr-TR" dirty="0" smtClean="0"/>
              <a:t>arar </a:t>
            </a:r>
            <a:r>
              <a:rPr lang="tr-TR" dirty="0"/>
              <a:t>görmüş olanın vücudundaki asıl organlardan </a:t>
            </a:r>
            <a:r>
              <a:rPr lang="tr-TR" dirty="0" smtClean="0"/>
              <a:t>birine herhangi </a:t>
            </a:r>
            <a:r>
              <a:rPr lang="tr-TR" dirty="0"/>
              <a:t>bir şekilde derhal veya sonra fakat sürekli doğrudan </a:t>
            </a:r>
            <a:r>
              <a:rPr lang="tr-TR" dirty="0" smtClean="0"/>
              <a:t>doğruya verilecek </a:t>
            </a:r>
            <a:r>
              <a:rPr lang="tr-TR" dirty="0"/>
              <a:t>zarar ile bu asıl organı görev yapamaz hale </a:t>
            </a:r>
            <a:r>
              <a:rPr lang="tr-TR" dirty="0" smtClean="0"/>
              <a:t>getirmesi veya </a:t>
            </a:r>
            <a:r>
              <a:rPr lang="tr-TR" dirty="0"/>
              <a:t>görevinde düzensizliğe sebep vermesidir.</a:t>
            </a:r>
            <a:endParaRPr lang="tr-TR" dirty="0" smtClean="0"/>
          </a:p>
          <a:p>
            <a:pPr marL="0" indent="0">
              <a:buNone/>
            </a:pPr>
            <a:r>
              <a:rPr lang="tr-TR" b="1" dirty="0"/>
              <a:t>2.Mutad iştigal: </a:t>
            </a:r>
            <a:r>
              <a:rPr lang="tr-TR" dirty="0" err="1" smtClean="0"/>
              <a:t>Mutad</a:t>
            </a:r>
            <a:r>
              <a:rPr lang="tr-TR" dirty="0" smtClean="0"/>
              <a:t> </a:t>
            </a:r>
            <a:r>
              <a:rPr lang="tr-TR" dirty="0"/>
              <a:t>iştigalden kalma süresi adli şifa bulma </a:t>
            </a:r>
            <a:r>
              <a:rPr lang="tr-TR" dirty="0" smtClean="0"/>
              <a:t>süresidir. İnsanların </a:t>
            </a:r>
            <a:r>
              <a:rPr lang="tr-TR" dirty="0"/>
              <a:t>meslek, cinsiyet ve yaş gözetilmeksizin günlük (</a:t>
            </a:r>
            <a:r>
              <a:rPr lang="tr-TR" dirty="0" err="1" smtClean="0"/>
              <a:t>mutad</a:t>
            </a:r>
            <a:r>
              <a:rPr lang="tr-TR" dirty="0" smtClean="0"/>
              <a:t>)yaşantıları aynı </a:t>
            </a:r>
            <a:r>
              <a:rPr lang="tr-TR" dirty="0"/>
              <a:t>ölçüler </a:t>
            </a:r>
            <a:r>
              <a:rPr lang="tr-TR" dirty="0" err="1" smtClean="0"/>
              <a:t>içersinde</a:t>
            </a:r>
            <a:r>
              <a:rPr lang="tr-TR" dirty="0" smtClean="0"/>
              <a:t> değerlendirilmekte </a:t>
            </a:r>
            <a:r>
              <a:rPr lang="tr-TR" dirty="0"/>
              <a:t>ve buna göre ceza tayin edilmektedir.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8600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836712"/>
            <a:ext cx="8352927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3.Farik </a:t>
            </a:r>
            <a:r>
              <a:rPr lang="tr-TR" b="1" dirty="0"/>
              <a:t>ve </a:t>
            </a:r>
            <a:r>
              <a:rPr lang="tr-TR" b="1" dirty="0" err="1"/>
              <a:t>mümayiz</a:t>
            </a:r>
            <a:r>
              <a:rPr lang="tr-TR" b="1" dirty="0"/>
              <a:t>: </a:t>
            </a:r>
            <a:r>
              <a:rPr lang="tr-TR" b="1" dirty="0" smtClean="0"/>
              <a:t>(Anlama ve ayırma) </a:t>
            </a:r>
            <a:r>
              <a:rPr lang="tr-TR" dirty="0" smtClean="0"/>
              <a:t>Çocukların </a:t>
            </a:r>
            <a:r>
              <a:rPr lang="tr-TR" dirty="0" err="1"/>
              <a:t>farik</a:t>
            </a:r>
            <a:r>
              <a:rPr lang="tr-TR" dirty="0"/>
              <a:t> ve </a:t>
            </a:r>
            <a:r>
              <a:rPr lang="tr-TR" dirty="0" err="1"/>
              <a:t>mümayizliği</a:t>
            </a:r>
            <a:r>
              <a:rPr lang="tr-TR" dirty="0"/>
              <a:t> biyolojik, </a:t>
            </a:r>
            <a:r>
              <a:rPr lang="tr-TR" dirty="0" smtClean="0"/>
              <a:t>psikolojik akli </a:t>
            </a:r>
            <a:r>
              <a:rPr lang="tr-TR" dirty="0"/>
              <a:t>melekelerindeki gelişme ile gelenek görenek ve bilgi gibi </a:t>
            </a:r>
            <a:r>
              <a:rPr lang="tr-TR" dirty="0" smtClean="0"/>
              <a:t>çevresel faktörlere </a:t>
            </a:r>
            <a:r>
              <a:rPr lang="tr-TR" dirty="0"/>
              <a:t>bağlıdır.</a:t>
            </a:r>
          </a:p>
          <a:p>
            <a:pPr marL="0" indent="0">
              <a:buNone/>
            </a:pPr>
            <a:r>
              <a:rPr lang="tr-TR" b="1" dirty="0" smtClean="0"/>
              <a:t>4.Fiili </a:t>
            </a:r>
            <a:r>
              <a:rPr lang="tr-TR" b="1" dirty="0"/>
              <a:t>mukavemete muktedirlik: </a:t>
            </a:r>
            <a:r>
              <a:rPr lang="tr-TR" dirty="0"/>
              <a:t>H</a:t>
            </a:r>
            <a:r>
              <a:rPr lang="tr-TR" dirty="0" smtClean="0"/>
              <a:t>erhangi </a:t>
            </a:r>
            <a:r>
              <a:rPr lang="tr-TR" dirty="0"/>
              <a:t>bir suç işlenmesi </a:t>
            </a:r>
            <a:r>
              <a:rPr lang="tr-TR" dirty="0" smtClean="0"/>
              <a:t>sırasında mağdur </a:t>
            </a:r>
            <a:r>
              <a:rPr lang="tr-TR" dirty="0"/>
              <a:t>olan kişinin saldırgana mukavemet etmeye (karşı koyma) </a:t>
            </a:r>
            <a:r>
              <a:rPr lang="tr-TR" dirty="0" smtClean="0"/>
              <a:t>gücü olup </a:t>
            </a:r>
            <a:r>
              <a:rPr lang="tr-TR" dirty="0"/>
              <a:t>olmadığı mağdurun bedensel ve ruhsal yapısı, sağlığı, yaşı, </a:t>
            </a:r>
            <a:r>
              <a:rPr lang="tr-TR" dirty="0" smtClean="0"/>
              <a:t>cinsiyeti yetiştiği </a:t>
            </a:r>
            <a:r>
              <a:rPr lang="tr-TR" dirty="0"/>
              <a:t>çevre gibi unsurlara göre belirlenmektedir.</a:t>
            </a:r>
          </a:p>
          <a:p>
            <a:pPr marL="0" indent="0">
              <a:buNone/>
            </a:pPr>
            <a:r>
              <a:rPr lang="tr-TR" b="1" dirty="0" smtClean="0"/>
              <a:t>5.Uzuv </a:t>
            </a:r>
            <a:r>
              <a:rPr lang="tr-TR" b="1" dirty="0"/>
              <a:t>zaafı-uzuv </a:t>
            </a:r>
            <a:r>
              <a:rPr lang="tr-TR" b="1" dirty="0" smtClean="0"/>
              <a:t>tatili:</a:t>
            </a:r>
            <a:r>
              <a:rPr lang="tr-TR" dirty="0"/>
              <a:t> </a:t>
            </a:r>
            <a:r>
              <a:rPr lang="tr-TR" dirty="0" smtClean="0"/>
              <a:t>Genel </a:t>
            </a:r>
            <a:r>
              <a:rPr lang="tr-TR" dirty="0"/>
              <a:t>olarak fonksiyonlarında en az %10 oranında </a:t>
            </a:r>
            <a:r>
              <a:rPr lang="tr-TR" dirty="0" smtClean="0"/>
              <a:t>kısıtlama oluşmasına </a:t>
            </a:r>
            <a:r>
              <a:rPr lang="tr-TR" dirty="0"/>
              <a:t>sebep olan organ zedelenmeleri ve fonksiyonlarını </a:t>
            </a:r>
            <a:r>
              <a:rPr lang="tr-TR" dirty="0" smtClean="0"/>
              <a:t>kaybetmelerini kabul </a:t>
            </a:r>
            <a:r>
              <a:rPr lang="tr-TR" dirty="0"/>
              <a:t>etmektedir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b="1" dirty="0" smtClean="0"/>
              <a:t>6.Çehrede </a:t>
            </a:r>
            <a:r>
              <a:rPr lang="tr-TR" b="1" dirty="0"/>
              <a:t>sabit eser: </a:t>
            </a:r>
            <a:r>
              <a:rPr lang="tr-TR" dirty="0"/>
              <a:t>Müessir bir fiil sonucu (etkili bir eylem sonucu) </a:t>
            </a:r>
            <a:r>
              <a:rPr lang="tr-TR" dirty="0" smtClean="0"/>
              <a:t>çehrede meydana </a:t>
            </a:r>
            <a:r>
              <a:rPr lang="tr-TR" dirty="0"/>
              <a:t>gelen arazların iyileşmesinden sonra kalıcı bir izin oluşmasıdır.</a:t>
            </a:r>
          </a:p>
        </p:txBody>
      </p:sp>
    </p:spTree>
    <p:extLst>
      <p:ext uri="{BB962C8B-B14F-4D97-AF65-F5344CB8AC3E}">
        <p14:creationId xmlns:p14="http://schemas.microsoft.com/office/powerpoint/2010/main" val="318600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620688"/>
            <a:ext cx="8424935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    7</a:t>
            </a:r>
            <a:r>
              <a:rPr lang="tr-TR" b="1" dirty="0"/>
              <a:t>. Adli Raporlar</a:t>
            </a:r>
          </a:p>
          <a:p>
            <a:pPr marL="0" indent="0">
              <a:buNone/>
            </a:pPr>
            <a:r>
              <a:rPr lang="tr-TR" dirty="0" smtClean="0"/>
              <a:t>	Adli </a:t>
            </a:r>
            <a:r>
              <a:rPr lang="tr-TR" dirty="0"/>
              <a:t>tıp hizmetlerinin yürütülmesinde temel konu muayene </a:t>
            </a:r>
            <a:r>
              <a:rPr lang="tr-TR" dirty="0" smtClean="0"/>
              <a:t>sonucunun bir </a:t>
            </a:r>
            <a:r>
              <a:rPr lang="tr-TR" dirty="0"/>
              <a:t>rapor ile gösterilmesidir. Adli tıp raporu adli bir kanıt olabilecek </a:t>
            </a:r>
            <a:r>
              <a:rPr lang="tr-TR" dirty="0" smtClean="0"/>
              <a:t>en önemli </a:t>
            </a:r>
            <a:r>
              <a:rPr lang="tr-TR" dirty="0"/>
              <a:t>belgedir. Raporda adli otoritelerce muayenesi istenmiş </a:t>
            </a:r>
            <a:r>
              <a:rPr lang="tr-TR" dirty="0" smtClean="0"/>
              <a:t>bulunan olayların </a:t>
            </a:r>
            <a:r>
              <a:rPr lang="tr-TR" dirty="0"/>
              <a:t>oluş nedenleri, şartları, sonuçları, açık ve yoruma </a:t>
            </a:r>
            <a:r>
              <a:rPr lang="tr-TR" dirty="0" smtClean="0"/>
              <a:t>meydan vermeyecek</a:t>
            </a:r>
            <a:r>
              <a:rPr lang="tr-TR" dirty="0"/>
              <a:t> </a:t>
            </a:r>
            <a:r>
              <a:rPr lang="tr-TR" dirty="0" smtClean="0"/>
              <a:t>bir </a:t>
            </a:r>
            <a:r>
              <a:rPr lang="tr-TR" dirty="0"/>
              <a:t>biçimde belirtilir</a:t>
            </a:r>
            <a:r>
              <a:rPr lang="tr-TR" dirty="0" smtClean="0"/>
              <a:t>.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3573016"/>
            <a:ext cx="3517404" cy="26380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6073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11560" y="548680"/>
            <a:ext cx="8136903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 Raporlarda yaralının kimliği, yaralanmanın nasıl ve ne zaman oluştuğu, muayene tarih ve saati, yaralının genel durumu, yaralarının travma izlerinin vücutta bulunduğu yer ve organlara göre belirtilerek tarifi, </a:t>
            </a:r>
            <a:r>
              <a:rPr lang="tr-TR" dirty="0" err="1" smtClean="0"/>
              <a:t>mutad</a:t>
            </a:r>
            <a:r>
              <a:rPr lang="tr-TR" dirty="0" smtClean="0"/>
              <a:t> iştigaline engel süre (diğer bir anlatımla adli şifa süresi) , tıbbi tedavi ile iyi olacağı süre, görünüşteki sabit izler belirtilir. Rapor istek yazılarındaki soruların cevaplarının açıkça belirtilmesi ve gerekçeli olarak açıklanması gereklidir.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126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72067" y="2675466"/>
            <a:ext cx="7408333" cy="3849877"/>
          </a:xfrm>
        </p:spPr>
        <p:txBody>
          <a:bodyPr/>
          <a:lstStyle/>
          <a:p>
            <a:r>
              <a:rPr lang="tr-TR" b="1" dirty="0" smtClean="0"/>
              <a:t>Ankara Üniversitesi Uzaktan Eğitim Yayınları </a:t>
            </a:r>
            <a:r>
              <a:rPr lang="tr-TR" b="1" dirty="0"/>
              <a:t>Yayın No: </a:t>
            </a:r>
            <a:r>
              <a:rPr lang="tr-TR" b="1" dirty="0" smtClean="0"/>
              <a:t>73</a:t>
            </a:r>
          </a:p>
          <a:p>
            <a:r>
              <a:rPr lang="tr-TR" u="sng" dirty="0">
                <a:hlinkClick r:id="rId2"/>
              </a:rPr>
              <a:t>http://www.bilgitoplumustratejisi.org/tr/forum/thread/10</a:t>
            </a:r>
            <a:endParaRPr lang="tr-TR" dirty="0"/>
          </a:p>
          <a:p>
            <a:r>
              <a:rPr lang="tr-TR" u="sng" dirty="0" smtClean="0">
                <a:hlinkClick r:id="rId3"/>
              </a:rPr>
              <a:t>http</a:t>
            </a:r>
            <a:r>
              <a:rPr lang="tr-TR" u="sng" dirty="0">
                <a:hlinkClick r:id="rId3"/>
              </a:rPr>
              <a:t>://</a:t>
            </a:r>
            <a:r>
              <a:rPr lang="tr-TR" u="sng" dirty="0" smtClean="0">
                <a:hlinkClick r:id="rId3"/>
              </a:rPr>
              <a:t>www.dunya.com/saglik-bilgilerinde-gizlilik-esas-159443h.htm</a:t>
            </a:r>
            <a:endParaRPr lang="tr-TR" u="sng" dirty="0"/>
          </a:p>
          <a:p>
            <a:endParaRPr lang="tr-TR" u="sng" dirty="0"/>
          </a:p>
          <a:p>
            <a:r>
              <a:rPr lang="tr-TR" dirty="0" err="1" smtClean="0"/>
              <a:t>Görsel:Google</a:t>
            </a:r>
            <a:endParaRPr lang="tr-TR" dirty="0"/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959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67544" y="1700808"/>
            <a:ext cx="7884864" cy="485740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b="1" dirty="0"/>
              <a:t>1. Kanun :</a:t>
            </a:r>
          </a:p>
          <a:p>
            <a:r>
              <a:rPr lang="tr-TR" dirty="0" smtClean="0"/>
              <a:t> </a:t>
            </a:r>
            <a:r>
              <a:rPr lang="tr-TR" dirty="0"/>
              <a:t>Tababet ve </a:t>
            </a:r>
            <a:r>
              <a:rPr lang="tr-TR" dirty="0" err="1"/>
              <a:t>Şuabatı</a:t>
            </a:r>
            <a:r>
              <a:rPr lang="tr-TR" dirty="0"/>
              <a:t> </a:t>
            </a:r>
            <a:r>
              <a:rPr lang="tr-TR" dirty="0" err="1"/>
              <a:t>San’atlarınınm</a:t>
            </a:r>
            <a:r>
              <a:rPr lang="tr-TR" dirty="0"/>
              <a:t> Tarz ve İcrasına Dair Kanun</a:t>
            </a:r>
          </a:p>
          <a:p>
            <a:r>
              <a:rPr lang="tr-TR" dirty="0" smtClean="0"/>
              <a:t> </a:t>
            </a:r>
            <a:r>
              <a:rPr lang="tr-TR" dirty="0"/>
              <a:t>Hususi Hastaneler Kanunu</a:t>
            </a:r>
          </a:p>
          <a:p>
            <a:r>
              <a:rPr lang="tr-TR" dirty="0" smtClean="0"/>
              <a:t> </a:t>
            </a:r>
            <a:r>
              <a:rPr lang="tr-TR" dirty="0"/>
              <a:t>Umumi Hastaneler </a:t>
            </a:r>
            <a:r>
              <a:rPr lang="tr-TR" dirty="0" smtClean="0"/>
              <a:t>Kanunu</a:t>
            </a:r>
          </a:p>
          <a:p>
            <a:r>
              <a:rPr lang="tr-TR" dirty="0"/>
              <a:t>5258 Sayılı Aile Hekimliği Pilot Uygulaması Hakkında Kanun</a:t>
            </a:r>
          </a:p>
          <a:p>
            <a:r>
              <a:rPr lang="tr-TR" dirty="0" smtClean="0"/>
              <a:t>Organ </a:t>
            </a:r>
            <a:r>
              <a:rPr lang="tr-TR" dirty="0"/>
              <a:t>Ve Doku Alınması, Saklanması ve Nakli Hakkında Kanun</a:t>
            </a:r>
          </a:p>
          <a:p>
            <a:r>
              <a:rPr lang="tr-TR" dirty="0" smtClean="0"/>
              <a:t> </a:t>
            </a:r>
            <a:r>
              <a:rPr lang="tr-TR" dirty="0"/>
              <a:t>Muhafazasına Lüzum Kalmayan Evrak Ve Malzemenin Yok</a:t>
            </a:r>
          </a:p>
          <a:p>
            <a:pPr marL="0" indent="0">
              <a:buNone/>
            </a:pPr>
            <a:r>
              <a:rPr lang="tr-TR" dirty="0"/>
              <a:t>e</a:t>
            </a:r>
            <a:r>
              <a:rPr lang="tr-TR" dirty="0" smtClean="0"/>
              <a:t>dilmesi </a:t>
            </a:r>
            <a:r>
              <a:rPr lang="tr-TR" dirty="0"/>
              <a:t>Hakkında Kanun Hükmünde Kararnamenin </a:t>
            </a:r>
            <a:r>
              <a:rPr lang="tr-TR" dirty="0" smtClean="0"/>
              <a:t>Değiştirilerek</a:t>
            </a:r>
          </a:p>
          <a:p>
            <a:pPr marL="0" indent="0">
              <a:buNone/>
            </a:pPr>
            <a:r>
              <a:rPr lang="tr-TR" dirty="0"/>
              <a:t>k</a:t>
            </a:r>
            <a:r>
              <a:rPr lang="tr-TR" dirty="0" smtClean="0"/>
              <a:t>abulü </a:t>
            </a:r>
            <a:r>
              <a:rPr lang="tr-TR" dirty="0"/>
              <a:t>Hakkında Kanun</a:t>
            </a:r>
          </a:p>
          <a:p>
            <a:r>
              <a:rPr lang="tr-TR" dirty="0" smtClean="0"/>
              <a:t>Türk </a:t>
            </a:r>
            <a:r>
              <a:rPr lang="tr-TR" dirty="0"/>
              <a:t>Tabipleri Birliği Kanunu</a:t>
            </a: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Sağlık Kayıtlarına İlişkin Mevzuat</a:t>
            </a:r>
          </a:p>
        </p:txBody>
      </p:sp>
    </p:spTree>
    <p:extLst>
      <p:ext uri="{BB962C8B-B14F-4D97-AF65-F5344CB8AC3E}">
        <p14:creationId xmlns:p14="http://schemas.microsoft.com/office/powerpoint/2010/main" val="163665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28800"/>
            <a:ext cx="8784976" cy="48245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437112"/>
            <a:ext cx="2381250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63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67544" y="1052736"/>
            <a:ext cx="8208911" cy="5400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/>
              <a:t>2.Tüzükler </a:t>
            </a:r>
            <a:r>
              <a:rPr lang="tr-TR" b="1" dirty="0" smtClean="0"/>
              <a:t>:</a:t>
            </a:r>
          </a:p>
          <a:p>
            <a:endParaRPr lang="tr-TR" b="1" dirty="0"/>
          </a:p>
          <a:p>
            <a:r>
              <a:rPr lang="tr-TR" dirty="0" smtClean="0"/>
              <a:t>Özel </a:t>
            </a:r>
            <a:r>
              <a:rPr lang="tr-TR" dirty="0"/>
              <a:t>Hastaneler Tüzüğü</a:t>
            </a:r>
          </a:p>
          <a:p>
            <a:r>
              <a:rPr lang="tr-TR" dirty="0" smtClean="0"/>
              <a:t> </a:t>
            </a:r>
            <a:r>
              <a:rPr lang="tr-TR" dirty="0"/>
              <a:t>Tababet Uzmanlık Tüzüğü</a:t>
            </a:r>
          </a:p>
          <a:p>
            <a:r>
              <a:rPr lang="tr-TR" dirty="0" smtClean="0"/>
              <a:t> </a:t>
            </a:r>
            <a:r>
              <a:rPr lang="tr-TR" dirty="0"/>
              <a:t>Rahim Tahliyesi ve Sterilizasyon Hizmetlerinin Yürütülmesi </a:t>
            </a:r>
            <a:r>
              <a:rPr lang="tr-TR" dirty="0" smtClean="0"/>
              <a:t>ve Denetlenmesine </a:t>
            </a:r>
            <a:r>
              <a:rPr lang="tr-TR" dirty="0"/>
              <a:t>İlişkin </a:t>
            </a:r>
            <a:r>
              <a:rPr lang="tr-TR" dirty="0" smtClean="0"/>
              <a:t>Tüzük</a:t>
            </a:r>
          </a:p>
          <a:p>
            <a:pPr marL="0" indent="0">
              <a:buNone/>
            </a:pPr>
            <a:r>
              <a:rPr lang="tr-TR" b="1" dirty="0"/>
              <a:t>3.Yönetmelikler</a:t>
            </a:r>
            <a:r>
              <a:rPr lang="tr-TR" b="1" dirty="0" smtClean="0"/>
              <a:t>:</a:t>
            </a:r>
          </a:p>
          <a:p>
            <a:r>
              <a:rPr lang="tr-TR" dirty="0"/>
              <a:t>Ayakta Teşhis Ve Tedavi Hizmeti Sunulan Özel Sağlık Kuruluşları</a:t>
            </a:r>
          </a:p>
          <a:p>
            <a:pPr marL="0" indent="0">
              <a:buNone/>
            </a:pPr>
            <a:r>
              <a:rPr lang="tr-TR" dirty="0" smtClean="0"/>
              <a:t>    Hakkında </a:t>
            </a:r>
            <a:r>
              <a:rPr lang="tr-TR" dirty="0"/>
              <a:t>Yönetmelik</a:t>
            </a:r>
          </a:p>
          <a:p>
            <a:r>
              <a:rPr lang="tr-TR" dirty="0" smtClean="0"/>
              <a:t>Özel </a:t>
            </a:r>
            <a:r>
              <a:rPr lang="tr-TR" dirty="0"/>
              <a:t>Hastaneler Yönetmeliği</a:t>
            </a:r>
          </a:p>
          <a:p>
            <a:r>
              <a:rPr lang="tr-TR" dirty="0" smtClean="0"/>
              <a:t> </a:t>
            </a:r>
            <a:r>
              <a:rPr lang="tr-TR" dirty="0"/>
              <a:t>Aile Hekimliği Pilot Uygulaması Hakkında Yönetmelik</a:t>
            </a:r>
          </a:p>
          <a:p>
            <a:r>
              <a:rPr lang="tr-TR" dirty="0" smtClean="0"/>
              <a:t> </a:t>
            </a:r>
            <a:r>
              <a:rPr lang="tr-TR" dirty="0"/>
              <a:t>Kanser Kayıt Merkezi Yönetmeliğinde</a:t>
            </a:r>
          </a:p>
          <a:p>
            <a:r>
              <a:rPr lang="tr-TR" dirty="0" smtClean="0"/>
              <a:t> </a:t>
            </a:r>
            <a:r>
              <a:rPr lang="tr-TR" dirty="0"/>
              <a:t>Diyaliz Merkezleri Hakkında Yönetmelik</a:t>
            </a:r>
          </a:p>
          <a:p>
            <a:r>
              <a:rPr lang="tr-TR" dirty="0" smtClean="0"/>
              <a:t> </a:t>
            </a:r>
            <a:r>
              <a:rPr lang="tr-TR" dirty="0"/>
              <a:t>Bulaşıcı Hastalıklar </a:t>
            </a:r>
            <a:r>
              <a:rPr lang="tr-TR" dirty="0" err="1"/>
              <a:t>Sürveyans</a:t>
            </a:r>
            <a:r>
              <a:rPr lang="tr-TR" dirty="0"/>
              <a:t> Ve Kontrol Esasları Yönetmeliği</a:t>
            </a:r>
          </a:p>
          <a:p>
            <a:r>
              <a:rPr lang="tr-TR" dirty="0" smtClean="0"/>
              <a:t> </a:t>
            </a:r>
            <a:r>
              <a:rPr lang="tr-TR" dirty="0"/>
              <a:t>Radyoloji, Radyom Ve Elektrikle Tedavi Müesseseleri </a:t>
            </a:r>
            <a:r>
              <a:rPr lang="tr-TR" dirty="0" smtClean="0"/>
              <a:t>Hakkında Nizamname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267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67544" y="620688"/>
            <a:ext cx="7992887" cy="5832648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 </a:t>
            </a:r>
            <a:r>
              <a:rPr lang="tr-TR" dirty="0"/>
              <a:t>Kanser Erken Teşhis Ve Tarama Merkezleri Yönetmeliği</a:t>
            </a:r>
          </a:p>
          <a:p>
            <a:r>
              <a:rPr lang="tr-TR" dirty="0" smtClean="0"/>
              <a:t> </a:t>
            </a:r>
            <a:r>
              <a:rPr lang="tr-TR" dirty="0"/>
              <a:t>Özürlülük Ölçütü, Sınıflandırması Ve Özürlülere Verilecek </a:t>
            </a:r>
            <a:r>
              <a:rPr lang="tr-TR" dirty="0" smtClean="0"/>
              <a:t>Sağlık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Kurulu </a:t>
            </a:r>
            <a:r>
              <a:rPr lang="tr-TR" dirty="0"/>
              <a:t>Raporları Hakkında Yönetmelik</a:t>
            </a:r>
          </a:p>
          <a:p>
            <a:r>
              <a:rPr lang="tr-TR" dirty="0" smtClean="0"/>
              <a:t> </a:t>
            </a:r>
            <a:r>
              <a:rPr lang="tr-TR" dirty="0"/>
              <a:t>Üremeye Yardımcı Tedavi (ÜYTE) Merkezleri Yönetmeliği </a:t>
            </a:r>
          </a:p>
          <a:p>
            <a:r>
              <a:rPr lang="tr-TR" dirty="0" smtClean="0"/>
              <a:t> </a:t>
            </a:r>
            <a:r>
              <a:rPr lang="tr-TR" dirty="0"/>
              <a:t>Kordon Kanı Bankacılığı Yönetmeliği</a:t>
            </a:r>
          </a:p>
          <a:p>
            <a:r>
              <a:rPr lang="tr-TR" dirty="0" smtClean="0"/>
              <a:t> </a:t>
            </a:r>
            <a:r>
              <a:rPr lang="tr-TR" dirty="0"/>
              <a:t>Evde Bakım Hizmetleri Sunumu Hakkında Yönetmelik</a:t>
            </a:r>
          </a:p>
          <a:p>
            <a:r>
              <a:rPr lang="tr-TR" dirty="0" smtClean="0"/>
              <a:t> </a:t>
            </a:r>
            <a:r>
              <a:rPr lang="tr-TR" dirty="0"/>
              <a:t>Madde Bağımlılığı Ve Tedavi Merkezleri Yönetmeliği</a:t>
            </a:r>
          </a:p>
          <a:p>
            <a:r>
              <a:rPr lang="tr-TR" dirty="0" smtClean="0"/>
              <a:t> </a:t>
            </a:r>
            <a:r>
              <a:rPr lang="tr-TR" dirty="0"/>
              <a:t>Acil Sağlık Hizmetleri Yönetmeliği</a:t>
            </a:r>
          </a:p>
          <a:p>
            <a:r>
              <a:rPr lang="tr-TR" dirty="0" smtClean="0"/>
              <a:t> </a:t>
            </a:r>
            <a:r>
              <a:rPr lang="tr-TR" dirty="0"/>
              <a:t>Organ Ve Doku Nakli Hizmetleri Yönetmeliği</a:t>
            </a:r>
          </a:p>
          <a:p>
            <a:r>
              <a:rPr lang="tr-TR" dirty="0" smtClean="0"/>
              <a:t> </a:t>
            </a:r>
            <a:r>
              <a:rPr lang="tr-TR" dirty="0"/>
              <a:t>Tanı Ve Tedavi Protokolleri Etik Kurulu Hakkında Yönetmelik</a:t>
            </a:r>
          </a:p>
          <a:p>
            <a:r>
              <a:rPr lang="tr-TR" dirty="0" smtClean="0"/>
              <a:t> </a:t>
            </a:r>
            <a:r>
              <a:rPr lang="tr-TR" dirty="0"/>
              <a:t>Ağız Ve Diş Sağlığı Hizmeti Sunulan Özel Sağlık Kuruluşları</a:t>
            </a:r>
          </a:p>
          <a:p>
            <a:pPr marL="0" indent="0">
              <a:buNone/>
            </a:pPr>
            <a:r>
              <a:rPr lang="tr-TR" dirty="0" smtClean="0"/>
              <a:t>     Hakkında </a:t>
            </a:r>
            <a:r>
              <a:rPr lang="tr-TR" dirty="0"/>
              <a:t>Yönetmelik</a:t>
            </a:r>
          </a:p>
          <a:p>
            <a:r>
              <a:rPr lang="tr-TR" dirty="0" smtClean="0"/>
              <a:t> </a:t>
            </a:r>
            <a:r>
              <a:rPr lang="tr-TR" dirty="0"/>
              <a:t>Hasta Hakları Yönetmeliği</a:t>
            </a:r>
          </a:p>
          <a:p>
            <a:r>
              <a:rPr lang="tr-TR" dirty="0" smtClean="0"/>
              <a:t> </a:t>
            </a:r>
            <a:r>
              <a:rPr lang="tr-TR" dirty="0"/>
              <a:t>Genetik Hastalıklar Tanı Merkezleri Yönetmeliği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999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>
            <a:normAutofit/>
          </a:bodyPr>
          <a:lstStyle/>
          <a:p>
            <a:r>
              <a:rPr lang="tr-TR" dirty="0"/>
              <a:t>Ana Çocuk Sağlığı Ve Aile Planlaması </a:t>
            </a:r>
            <a:r>
              <a:rPr lang="tr-TR" dirty="0" smtClean="0"/>
              <a:t>Merkezleri Yönetmeliği</a:t>
            </a:r>
            <a:endParaRPr lang="tr-TR" dirty="0"/>
          </a:p>
          <a:p>
            <a:r>
              <a:rPr lang="tr-TR" dirty="0" smtClean="0"/>
              <a:t> </a:t>
            </a:r>
            <a:r>
              <a:rPr lang="tr-TR" dirty="0"/>
              <a:t>Ödeme Gücü Olmayan Vatandaşların Tedavi Giderlerinin </a:t>
            </a:r>
            <a:r>
              <a:rPr lang="tr-TR" dirty="0" smtClean="0"/>
              <a:t>Devlet Tarafından </a:t>
            </a:r>
            <a:r>
              <a:rPr lang="tr-TR" dirty="0"/>
              <a:t>Karşılanması Ve Yeşil Kart Uygulaması </a:t>
            </a:r>
            <a:r>
              <a:rPr lang="tr-TR" dirty="0" smtClean="0"/>
              <a:t>Hakkında Yönetmelik</a:t>
            </a:r>
            <a:endParaRPr lang="tr-TR" dirty="0"/>
          </a:p>
          <a:p>
            <a:r>
              <a:rPr lang="tr-TR" dirty="0" smtClean="0"/>
              <a:t> </a:t>
            </a:r>
            <a:r>
              <a:rPr lang="tr-TR" dirty="0"/>
              <a:t>Afetlere İlişkin Acil Yardım Teşkilatı Ve Planlama Esaslarına </a:t>
            </a:r>
            <a:r>
              <a:rPr lang="tr-TR" dirty="0" smtClean="0"/>
              <a:t>Dair Yönetmelik</a:t>
            </a:r>
            <a:endParaRPr lang="tr-TR" dirty="0"/>
          </a:p>
          <a:p>
            <a:r>
              <a:rPr lang="tr-TR" dirty="0" err="1" smtClean="0"/>
              <a:t>Psiko</a:t>
            </a:r>
            <a:r>
              <a:rPr lang="tr-TR" dirty="0" smtClean="0"/>
              <a:t>-Teknik </a:t>
            </a:r>
            <a:r>
              <a:rPr lang="tr-TR" dirty="0"/>
              <a:t>Değerlendirme Merkezi İle İlgili Mevzuat</a:t>
            </a:r>
          </a:p>
          <a:p>
            <a:r>
              <a:rPr lang="tr-TR" dirty="0" smtClean="0"/>
              <a:t>Yataklı </a:t>
            </a:r>
            <a:r>
              <a:rPr lang="tr-TR" dirty="0"/>
              <a:t>Tedavi Kurumları İşletme Yönetmeliği</a:t>
            </a:r>
          </a:p>
          <a:p>
            <a:r>
              <a:rPr lang="tr-TR" dirty="0" smtClean="0"/>
              <a:t>Fizyoterapi </a:t>
            </a:r>
            <a:r>
              <a:rPr lang="tr-TR" dirty="0"/>
              <a:t>Ve Bunlara Benzer Müesseseler </a:t>
            </a:r>
            <a:r>
              <a:rPr lang="tr-TR" dirty="0" smtClean="0"/>
              <a:t>Hakkında Yönetmelik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202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67544" y="548680"/>
            <a:ext cx="8280920" cy="583264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b="1" dirty="0"/>
              <a:t>4. </a:t>
            </a:r>
            <a:r>
              <a:rPr lang="tr-TR" b="1" dirty="0" smtClean="0"/>
              <a:t>Yönergeler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r>
              <a:rPr lang="tr-TR" dirty="0" smtClean="0"/>
              <a:t>Hasta </a:t>
            </a:r>
            <a:r>
              <a:rPr lang="tr-TR" dirty="0"/>
              <a:t>Hakları Uygulama Yönergesi</a:t>
            </a:r>
          </a:p>
          <a:p>
            <a:r>
              <a:rPr lang="tr-TR" dirty="0" smtClean="0"/>
              <a:t> </a:t>
            </a:r>
            <a:r>
              <a:rPr lang="tr-TR" dirty="0"/>
              <a:t>İl Ambulans Servisi Çalışma Yönergesi</a:t>
            </a:r>
          </a:p>
          <a:p>
            <a:r>
              <a:rPr lang="tr-TR" dirty="0" smtClean="0"/>
              <a:t> </a:t>
            </a:r>
            <a:r>
              <a:rPr lang="tr-TR" dirty="0"/>
              <a:t>Hastane Kayıtlarının Bilgisayar Ortamında Tutulması </a:t>
            </a:r>
            <a:r>
              <a:rPr lang="tr-TR" dirty="0" smtClean="0"/>
              <a:t>Hakkında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Yönerge</a:t>
            </a:r>
            <a:endParaRPr lang="tr-TR" dirty="0"/>
          </a:p>
          <a:p>
            <a:r>
              <a:rPr lang="tr-TR" dirty="0" smtClean="0"/>
              <a:t> </a:t>
            </a:r>
            <a:r>
              <a:rPr lang="tr-TR" dirty="0"/>
              <a:t>Yataklı Tedavi Kurumları Tıbbî Kayıt Ve Arşiv Hizmetleri Yönergesi</a:t>
            </a:r>
          </a:p>
          <a:p>
            <a:r>
              <a:rPr lang="tr-TR" dirty="0" smtClean="0"/>
              <a:t> </a:t>
            </a:r>
            <a:r>
              <a:rPr lang="tr-TR" dirty="0"/>
              <a:t>Yataklı Tedavi Kurumları Kalite Yönetimi Hizmet Yönergesi</a:t>
            </a:r>
          </a:p>
          <a:p>
            <a:r>
              <a:rPr lang="tr-TR" dirty="0" smtClean="0"/>
              <a:t> </a:t>
            </a:r>
            <a:r>
              <a:rPr lang="tr-TR" dirty="0"/>
              <a:t>Kuduz Korunma Ve Kontrol Yönergesi</a:t>
            </a:r>
          </a:p>
          <a:p>
            <a:r>
              <a:rPr lang="tr-TR" dirty="0" smtClean="0"/>
              <a:t> </a:t>
            </a:r>
            <a:r>
              <a:rPr lang="tr-TR" dirty="0"/>
              <a:t>Doku Tipleme Laboratuvarları Yönergesi</a:t>
            </a:r>
          </a:p>
          <a:p>
            <a:r>
              <a:rPr lang="tr-TR" dirty="0" smtClean="0"/>
              <a:t> </a:t>
            </a:r>
            <a:r>
              <a:rPr lang="tr-TR" dirty="0"/>
              <a:t>Göz Bankası Ve Kornea Nakli Merkezleri Yönergesi</a:t>
            </a:r>
          </a:p>
          <a:p>
            <a:r>
              <a:rPr lang="tr-TR" dirty="0" smtClean="0"/>
              <a:t> </a:t>
            </a:r>
            <a:r>
              <a:rPr lang="tr-TR" dirty="0"/>
              <a:t>Kemik İliği Nakli Merkezleri Ve Kemik İliği Nakli Doku Bilgi İşlem</a:t>
            </a:r>
          </a:p>
          <a:p>
            <a:pPr marL="0" indent="0">
              <a:buNone/>
            </a:pPr>
            <a:r>
              <a:rPr lang="tr-TR" dirty="0" smtClean="0"/>
              <a:t>     Merkezleri </a:t>
            </a:r>
            <a:r>
              <a:rPr lang="tr-TR" dirty="0"/>
              <a:t>Yönergesi</a:t>
            </a:r>
          </a:p>
        </p:txBody>
      </p:sp>
    </p:spTree>
    <p:extLst>
      <p:ext uri="{BB962C8B-B14F-4D97-AF65-F5344CB8AC3E}">
        <p14:creationId xmlns:p14="http://schemas.microsoft.com/office/powerpoint/2010/main" val="383961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476672"/>
            <a:ext cx="8424936" cy="5976664"/>
          </a:xfrm>
        </p:spPr>
        <p:txBody>
          <a:bodyPr>
            <a:normAutofit/>
          </a:bodyPr>
          <a:lstStyle/>
          <a:p>
            <a:r>
              <a:rPr lang="tr-TR" dirty="0"/>
              <a:t>Sağlık Bakanlığı Özel Hastaneler Ve Diyaliz </a:t>
            </a:r>
            <a:r>
              <a:rPr lang="tr-TR" dirty="0" smtClean="0"/>
              <a:t>Merkezlerinin Ruhsatlandırılmasına Ait </a:t>
            </a:r>
            <a:r>
              <a:rPr lang="tr-TR" dirty="0"/>
              <a:t>Yönerge</a:t>
            </a:r>
          </a:p>
          <a:p>
            <a:r>
              <a:rPr lang="tr-TR" dirty="0" smtClean="0"/>
              <a:t>Güvenlik </a:t>
            </a:r>
            <a:r>
              <a:rPr lang="tr-TR" dirty="0"/>
              <a:t>Soruşturması ve Arşiv Araştırması Yönergesi</a:t>
            </a:r>
          </a:p>
          <a:p>
            <a:r>
              <a:rPr lang="tr-TR" dirty="0" smtClean="0"/>
              <a:t> </a:t>
            </a:r>
            <a:r>
              <a:rPr lang="tr-TR" dirty="0"/>
              <a:t>Sağlık Bakanlığı Birinci Basamak Sağlık Kurum Ve Kuruluşlarının</a:t>
            </a:r>
          </a:p>
          <a:p>
            <a:pPr marL="0" indent="0">
              <a:buNone/>
            </a:pPr>
            <a:r>
              <a:rPr lang="tr-TR" dirty="0" smtClean="0"/>
              <a:t>      Açılması</a:t>
            </a:r>
            <a:r>
              <a:rPr lang="tr-TR" dirty="0"/>
              <a:t>, Kapatılması ve Bunlara Ad Verilmesi Hakkında</a:t>
            </a:r>
          </a:p>
          <a:p>
            <a:r>
              <a:rPr lang="tr-TR" dirty="0"/>
              <a:t>Yönerge</a:t>
            </a:r>
          </a:p>
          <a:p>
            <a:r>
              <a:rPr lang="tr-TR" dirty="0" smtClean="0"/>
              <a:t> </a:t>
            </a:r>
            <a:r>
              <a:rPr lang="tr-TR" dirty="0"/>
              <a:t>Aile Hekimliğinin Pilot Uygulandığı İllerde Toplum Sağlığı Merkezleri</a:t>
            </a:r>
          </a:p>
          <a:p>
            <a:pPr>
              <a:buNone/>
            </a:pPr>
            <a:r>
              <a:rPr lang="tr-TR" dirty="0"/>
              <a:t>Kurulması Ve Çalıştırılmasına Dair Yönerge</a:t>
            </a:r>
          </a:p>
          <a:p>
            <a:r>
              <a:rPr lang="tr-TR" dirty="0" smtClean="0"/>
              <a:t> </a:t>
            </a:r>
            <a:r>
              <a:rPr lang="tr-TR" dirty="0"/>
              <a:t>Sağlık Bakanlığına Bağlı Sağlık Kurum Ve Kuruluşlarında </a:t>
            </a:r>
            <a:r>
              <a:rPr lang="tr-TR" dirty="0" smtClean="0"/>
              <a:t>Kaliteyi Geliştirme </a:t>
            </a:r>
            <a:r>
              <a:rPr lang="tr-TR" dirty="0"/>
              <a:t>Ve Performans Değerlendirme Yönergesi </a:t>
            </a:r>
            <a:r>
              <a:rPr lang="tr-TR" dirty="0" smtClean="0"/>
              <a:t>Hakkında Değişiklik </a:t>
            </a:r>
            <a:r>
              <a:rPr lang="tr-TR" dirty="0"/>
              <a:t>Yapılmasına Dair </a:t>
            </a:r>
            <a:r>
              <a:rPr lang="tr-TR" dirty="0" smtClean="0"/>
              <a:t>Yönerge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437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567</TotalTime>
  <Words>1438</Words>
  <Application>Microsoft Office PowerPoint</Application>
  <PresentationFormat>Ekran Gösterisi (4:3)</PresentationFormat>
  <Paragraphs>160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2" baseType="lpstr">
      <vt:lpstr>Calibri</vt:lpstr>
      <vt:lpstr>Candara</vt:lpstr>
      <vt:lpstr>Symbol</vt:lpstr>
      <vt:lpstr>Dalga Biçimi</vt:lpstr>
      <vt:lpstr>PowerPoint Sunusu</vt:lpstr>
      <vt:lpstr>SAĞLIK BİLGİ SİSTEMİNİN HUKUKİ YÖNLERİ</vt:lpstr>
      <vt:lpstr>Sağlık Kayıtlarına İlişkin Mevzuat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Sağlık Kurumlarında Kayıtlara İlişkin İdari Sorumluluklar</vt:lpstr>
      <vt:lpstr>PowerPoint Sunusu</vt:lpstr>
      <vt:lpstr>Sağlık Kayıtlarının Gizliliği</vt:lpstr>
      <vt:lpstr>Sağlık Kayıtlarını Tutma Yükümlülüğü</vt:lpstr>
      <vt:lpstr>PowerPoint Sunusu</vt:lpstr>
      <vt:lpstr>Tıbbi Dokümanlarla İlgili Yasal Kavramlar Ve Sorumluluklar</vt:lpstr>
      <vt:lpstr>PowerPoint Sunusu</vt:lpstr>
      <vt:lpstr>PowerPoint Sunusu</vt:lpstr>
      <vt:lpstr>PowerPoint Sunusu</vt:lpstr>
      <vt:lpstr>Hasta Dosyalarının Mahkemelerde Belge Olarak Kullanıldığı Durumlar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SAĞLIK HİZMETLERİ MESLEK YÜKSEKOKULU   TIBBİ DOKÜMANTASYON VE SEKRETERLİK PROGRAMI</dc:title>
  <dc:creator>ELİF R. KARATAŞ</dc:creator>
  <cp:lastModifiedBy>Zeynep Köksal</cp:lastModifiedBy>
  <cp:revision>45</cp:revision>
  <dcterms:created xsi:type="dcterms:W3CDTF">2013-03-02T15:41:25Z</dcterms:created>
  <dcterms:modified xsi:type="dcterms:W3CDTF">2018-03-02T11:55:20Z</dcterms:modified>
</cp:coreProperties>
</file>