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7"/>
  </p:notesMasterIdLst>
  <p:handoutMasterIdLst>
    <p:handoutMasterId r:id="rId18"/>
  </p:handoutMasterIdLst>
  <p:sldIdLst>
    <p:sldId id="668" r:id="rId4"/>
    <p:sldId id="723" r:id="rId5"/>
    <p:sldId id="724" r:id="rId6"/>
    <p:sldId id="725" r:id="rId7"/>
    <p:sldId id="726" r:id="rId8"/>
    <p:sldId id="727" r:id="rId9"/>
    <p:sldId id="728" r:id="rId10"/>
    <p:sldId id="729" r:id="rId11"/>
    <p:sldId id="730" r:id="rId12"/>
    <p:sldId id="731" r:id="rId13"/>
    <p:sldId id="732" r:id="rId14"/>
    <p:sldId id="710" r:id="rId15"/>
    <p:sldId id="718"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668149"/>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GGY214</a:t>
            </a:r>
            <a:r>
              <a:rPr lang="tr-TR" sz="3200" b="1" dirty="0">
                <a:latin typeface="Tahoma" panose="020B0604030504040204" pitchFamily="34" charset="0"/>
                <a:ea typeface="Tahoma" panose="020B0604030504040204" pitchFamily="34" charset="0"/>
                <a:cs typeface="Tahoma" panose="020B0604030504040204" pitchFamily="34" charset="0"/>
              </a:rPr>
              <a:t/>
            </a:r>
            <a:br>
              <a:rPr lang="tr-TR" sz="3200" b="1" dirty="0">
                <a:latin typeface="Tahoma" panose="020B0604030504040204" pitchFamily="34" charset="0"/>
                <a:ea typeface="Tahoma" panose="020B0604030504040204" pitchFamily="34" charset="0"/>
                <a:cs typeface="Tahoma" panose="020B0604030504040204" pitchFamily="34" charset="0"/>
              </a:rPr>
            </a:br>
            <a:r>
              <a:rPr lang="tr-TR" sz="3200" b="1" dirty="0" smtClean="0">
                <a:latin typeface="Tahoma" panose="020B0604030504040204" pitchFamily="34" charset="0"/>
                <a:ea typeface="Tahoma" panose="020B0604030504040204" pitchFamily="34" charset="0"/>
                <a:cs typeface="Tahoma" panose="020B0604030504040204" pitchFamily="34" charset="0"/>
              </a:rPr>
              <a:t>YAPI BİLGİSİ VE MALİYET ANALİZİ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Mustafa YILMAZ</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0145" y="1697897"/>
            <a:ext cx="2378710" cy="391160"/>
          </a:xfrm>
          <a:prstGeom prst="rect">
            <a:avLst/>
          </a:prstGeom>
        </p:spPr>
        <p:txBody>
          <a:bodyPr vert="horz" wrap="square" lIns="0" tIns="12700" rIns="0" bIns="0" rtlCol="0">
            <a:spAutoFit/>
          </a:bodyPr>
          <a:lstStyle/>
          <a:p>
            <a:pPr marL="469900" indent="-457200">
              <a:spcBef>
                <a:spcPts val="100"/>
              </a:spcBef>
              <a:buFont typeface="Arial"/>
              <a:buChar char="•"/>
              <a:tabLst>
                <a:tab pos="469265" algn="l"/>
                <a:tab pos="469900" algn="l"/>
              </a:tabLst>
            </a:pPr>
            <a:r>
              <a:rPr sz="2400" spc="-5" dirty="0">
                <a:solidFill>
                  <a:srgbClr val="FF0000"/>
                </a:solidFill>
                <a:latin typeface="Arial"/>
                <a:cs typeface="Arial"/>
              </a:rPr>
              <a:t>Beton</a:t>
            </a:r>
            <a:r>
              <a:rPr sz="2400" spc="-75" dirty="0">
                <a:solidFill>
                  <a:srgbClr val="FF0000"/>
                </a:solidFill>
                <a:latin typeface="Arial"/>
                <a:cs typeface="Arial"/>
              </a:rPr>
              <a:t> </a:t>
            </a:r>
            <a:r>
              <a:rPr sz="2400" spc="-5" dirty="0">
                <a:solidFill>
                  <a:srgbClr val="FF0000"/>
                </a:solidFill>
                <a:latin typeface="Arial"/>
                <a:cs typeface="Arial"/>
              </a:rPr>
              <a:t>metrajı;</a:t>
            </a:r>
            <a:endParaRPr sz="2400">
              <a:latin typeface="Arial"/>
              <a:cs typeface="Arial"/>
            </a:endParaRPr>
          </a:p>
        </p:txBody>
      </p:sp>
      <p:sp>
        <p:nvSpPr>
          <p:cNvPr id="3" name="object 3"/>
          <p:cNvSpPr txBox="1"/>
          <p:nvPr/>
        </p:nvSpPr>
        <p:spPr>
          <a:xfrm>
            <a:off x="581945" y="1970297"/>
            <a:ext cx="8413750" cy="3305175"/>
          </a:xfrm>
          <a:prstGeom prst="rect">
            <a:avLst/>
          </a:prstGeom>
        </p:spPr>
        <p:txBody>
          <a:bodyPr vert="horz" wrap="square" lIns="0" tIns="106045" rIns="0" bIns="0" rtlCol="0">
            <a:spAutoFit/>
          </a:bodyPr>
          <a:lstStyle/>
          <a:p>
            <a:pPr marL="495300" indent="-457200">
              <a:spcBef>
                <a:spcPts val="835"/>
              </a:spcBef>
              <a:buChar char="•"/>
              <a:tabLst>
                <a:tab pos="494665" algn="l"/>
                <a:tab pos="495300" algn="l"/>
              </a:tabLst>
            </a:pPr>
            <a:r>
              <a:rPr sz="2400" spc="-5" dirty="0">
                <a:solidFill>
                  <a:srgbClr val="FF0000"/>
                </a:solidFill>
                <a:latin typeface="Arial"/>
                <a:cs typeface="Arial"/>
              </a:rPr>
              <a:t>Birim fiyat</a:t>
            </a:r>
            <a:r>
              <a:rPr sz="2400" spc="-10" dirty="0">
                <a:solidFill>
                  <a:srgbClr val="FF0000"/>
                </a:solidFill>
                <a:latin typeface="Arial"/>
                <a:cs typeface="Arial"/>
              </a:rPr>
              <a:t> </a:t>
            </a:r>
            <a:r>
              <a:rPr sz="2400" spc="-5" dirty="0">
                <a:solidFill>
                  <a:srgbClr val="FF0000"/>
                </a:solidFill>
                <a:latin typeface="Arial"/>
                <a:cs typeface="Arial"/>
              </a:rPr>
              <a:t>tarifleri;</a:t>
            </a:r>
            <a:endParaRPr sz="2400" dirty="0">
              <a:latin typeface="Arial"/>
              <a:cs typeface="Arial"/>
            </a:endParaRPr>
          </a:p>
          <a:p>
            <a:pPr marL="471805" marR="43180" indent="635" algn="just">
              <a:spcBef>
                <a:spcPts val="610"/>
              </a:spcBef>
            </a:pPr>
            <a:r>
              <a:rPr sz="2000" spc="-5" dirty="0">
                <a:latin typeface="Arial"/>
                <a:cs typeface="Arial"/>
              </a:rPr>
              <a:t>Beton üretimine uygun komple beton tesisinde </a:t>
            </a:r>
            <a:r>
              <a:rPr sz="2000" i="1" spc="-5" dirty="0">
                <a:latin typeface="Arial"/>
                <a:cs typeface="Arial"/>
              </a:rPr>
              <a:t>(asgari 60m</a:t>
            </a:r>
            <a:r>
              <a:rPr sz="1950" i="1" spc="-7" baseline="25641" dirty="0">
                <a:latin typeface="Arial"/>
                <a:cs typeface="Arial"/>
              </a:rPr>
              <a:t>3</a:t>
            </a:r>
            <a:r>
              <a:rPr sz="2000" i="1" spc="-5" dirty="0">
                <a:latin typeface="Arial"/>
                <a:cs typeface="Arial"/>
              </a:rPr>
              <a:t>/saat  kapasiteli, </a:t>
            </a:r>
            <a:r>
              <a:rPr sz="2000" i="1" spc="-10" dirty="0">
                <a:latin typeface="Arial"/>
                <a:cs typeface="Arial"/>
              </a:rPr>
              <a:t>dört </a:t>
            </a:r>
            <a:r>
              <a:rPr sz="2000" i="1" spc="-5" dirty="0">
                <a:latin typeface="Arial"/>
                <a:cs typeface="Arial"/>
              </a:rPr>
              <a:t>gözlü agrega bunkerli kompresörlü ve kumanda kabini  </a:t>
            </a:r>
            <a:r>
              <a:rPr sz="2000" i="1" dirty="0">
                <a:latin typeface="Arial"/>
                <a:cs typeface="Arial"/>
              </a:rPr>
              <a:t>ile birlikte </a:t>
            </a:r>
            <a:r>
              <a:rPr sz="2000" i="1" spc="-5" dirty="0">
                <a:latin typeface="Arial"/>
                <a:cs typeface="Arial"/>
              </a:rPr>
              <a:t>bilgisayar kontrollü, minimum 50 ton kapasiteli çimento  silosu bulunan konveyör </a:t>
            </a:r>
            <a:r>
              <a:rPr sz="2000" i="1" spc="-10" dirty="0">
                <a:latin typeface="Arial"/>
                <a:cs typeface="Arial"/>
              </a:rPr>
              <a:t>bant </a:t>
            </a:r>
            <a:r>
              <a:rPr sz="2000" i="1" spc="-5" dirty="0">
                <a:latin typeface="Arial"/>
                <a:cs typeface="Arial"/>
              </a:rPr>
              <a:t>sistemli, geri kazanım ünitesi, </a:t>
            </a:r>
            <a:r>
              <a:rPr sz="2000" i="1" spc="-10" dirty="0">
                <a:latin typeface="Arial"/>
                <a:cs typeface="Arial"/>
              </a:rPr>
              <a:t>agrega </a:t>
            </a:r>
            <a:r>
              <a:rPr sz="2000" i="1" spc="-5" dirty="0">
                <a:latin typeface="Arial"/>
                <a:cs typeface="Arial"/>
              </a:rPr>
              <a:t>ve  beton deneylerini yapabilecek kapasitede </a:t>
            </a:r>
            <a:r>
              <a:rPr sz="2000" i="1" spc="-15" dirty="0">
                <a:latin typeface="Arial"/>
                <a:cs typeface="Arial"/>
              </a:rPr>
              <a:t>laboratuar, jeneratör, </a:t>
            </a:r>
            <a:r>
              <a:rPr sz="2000" i="1" spc="-10" dirty="0">
                <a:latin typeface="Arial"/>
                <a:cs typeface="Arial"/>
              </a:rPr>
              <a:t>yeteri  </a:t>
            </a:r>
            <a:r>
              <a:rPr sz="2000" i="1" spc="-5" dirty="0">
                <a:latin typeface="Arial"/>
                <a:cs typeface="Arial"/>
              </a:rPr>
              <a:t>kadar transmikser ve mobil beton pompası ile en az bir adet yükleyici,  katkı tankı ve katkı tartı bunkeri, nem ölçer ve benzeri her türlü ekip ve  ekipmana sahip periyodik kalibrasyonu yapılmış </a:t>
            </a:r>
            <a:r>
              <a:rPr sz="2000" i="1" spc="-10" dirty="0">
                <a:latin typeface="Arial"/>
                <a:cs typeface="Arial"/>
              </a:rPr>
              <a:t>beton </a:t>
            </a:r>
            <a:r>
              <a:rPr sz="2000" i="1" spc="-5" dirty="0">
                <a:latin typeface="Arial"/>
                <a:cs typeface="Arial"/>
              </a:rPr>
              <a:t>üretim tesisi)  </a:t>
            </a:r>
            <a:r>
              <a:rPr sz="2000" spc="-5" dirty="0">
                <a:solidFill>
                  <a:srgbClr val="FF0000"/>
                </a:solidFill>
                <a:latin typeface="Arial"/>
                <a:cs typeface="Arial"/>
              </a:rPr>
              <a:t>standardına ve projesine uygun</a:t>
            </a:r>
            <a:r>
              <a:rPr sz="2000" spc="-5" dirty="0">
                <a:latin typeface="Arial"/>
                <a:cs typeface="Arial"/>
              </a:rPr>
              <a:t>,</a:t>
            </a:r>
            <a:r>
              <a:rPr sz="2000" spc="-15" dirty="0">
                <a:latin typeface="Arial"/>
                <a:cs typeface="Arial"/>
              </a:rPr>
              <a:t> </a:t>
            </a:r>
            <a:r>
              <a:rPr sz="2000" spc="-5" dirty="0">
                <a:latin typeface="Arial"/>
                <a:cs typeface="Arial"/>
              </a:rPr>
              <a:t>…</a:t>
            </a:r>
            <a:endParaRPr sz="2000" dirty="0">
              <a:latin typeface="Arial"/>
              <a:cs typeface="Arial"/>
            </a:endParaRPr>
          </a:p>
        </p:txBody>
      </p:sp>
      <p:sp>
        <p:nvSpPr>
          <p:cNvPr id="4" name="object 4"/>
          <p:cNvSpPr txBox="1">
            <a:spLocks noGrp="1"/>
          </p:cNvSpPr>
          <p:nvPr>
            <p:ph type="title"/>
          </p:nvPr>
        </p:nvSpPr>
        <p:spPr>
          <a:xfrm>
            <a:off x="370776" y="661001"/>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3480456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0145" y="1697897"/>
            <a:ext cx="3359150" cy="1139190"/>
          </a:xfrm>
          <a:prstGeom prst="rect">
            <a:avLst/>
          </a:prstGeom>
        </p:spPr>
        <p:txBody>
          <a:bodyPr vert="horz" wrap="square" lIns="0" tIns="12700" rIns="0" bIns="0" rtlCol="0">
            <a:spAutoFit/>
          </a:bodyPr>
          <a:lstStyle/>
          <a:p>
            <a:pPr marL="469900" indent="-457200">
              <a:spcBef>
                <a:spcPts val="100"/>
              </a:spcBef>
              <a:buFont typeface="Arial"/>
              <a:buChar char="•"/>
              <a:tabLst>
                <a:tab pos="469265" algn="l"/>
                <a:tab pos="469900" algn="l"/>
              </a:tabLst>
            </a:pPr>
            <a:r>
              <a:rPr sz="2400" spc="-5" dirty="0">
                <a:solidFill>
                  <a:srgbClr val="FF0000"/>
                </a:solidFill>
                <a:latin typeface="Arial"/>
                <a:cs typeface="Arial"/>
              </a:rPr>
              <a:t>Beton</a:t>
            </a:r>
            <a:r>
              <a:rPr sz="2400" spc="-15" dirty="0">
                <a:solidFill>
                  <a:srgbClr val="FF0000"/>
                </a:solidFill>
                <a:latin typeface="Arial"/>
                <a:cs typeface="Arial"/>
              </a:rPr>
              <a:t> </a:t>
            </a:r>
            <a:r>
              <a:rPr sz="2400" spc="-5" dirty="0">
                <a:solidFill>
                  <a:srgbClr val="FF0000"/>
                </a:solidFill>
                <a:latin typeface="Arial"/>
                <a:cs typeface="Arial"/>
              </a:rPr>
              <a:t>metrajı</a:t>
            </a:r>
            <a:r>
              <a:rPr sz="2400" spc="-5" dirty="0">
                <a:solidFill>
                  <a:srgbClr val="FF0000"/>
                </a:solidFill>
                <a:latin typeface="Arial"/>
                <a:cs typeface="Arial"/>
              </a:rPr>
              <a:t>;</a:t>
            </a:r>
            <a:endParaRPr sz="2400" dirty="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Birim fiyat</a:t>
            </a:r>
            <a:r>
              <a:rPr sz="2400" spc="-50" dirty="0">
                <a:solidFill>
                  <a:srgbClr val="FF0000"/>
                </a:solidFill>
                <a:latin typeface="Arial"/>
                <a:cs typeface="Arial"/>
              </a:rPr>
              <a:t> </a:t>
            </a:r>
            <a:r>
              <a:rPr sz="2400" spc="-5" dirty="0">
                <a:solidFill>
                  <a:srgbClr val="FF0000"/>
                </a:solidFill>
                <a:latin typeface="Arial"/>
                <a:cs typeface="Arial"/>
              </a:rPr>
              <a:t>tarifleri</a:t>
            </a:r>
            <a:r>
              <a:rPr sz="2400" spc="-5" dirty="0">
                <a:solidFill>
                  <a:srgbClr val="FF0000"/>
                </a:solidFill>
                <a:latin typeface="Arial"/>
                <a:cs typeface="Arial"/>
              </a:rPr>
              <a:t>;</a:t>
            </a:r>
            <a:endParaRPr sz="2400" dirty="0">
              <a:latin typeface="Arial"/>
              <a:cs typeface="Arial"/>
            </a:endParaRPr>
          </a:p>
          <a:p>
            <a:pPr marL="904875">
              <a:spcBef>
                <a:spcPts val="610"/>
              </a:spcBef>
              <a:tabLst>
                <a:tab pos="2471420" algn="l"/>
              </a:tabLst>
            </a:pPr>
            <a:r>
              <a:rPr sz="2000" spc="-5" dirty="0">
                <a:latin typeface="Arial"/>
                <a:cs typeface="Arial"/>
              </a:rPr>
              <a:t>…y</a:t>
            </a:r>
            <a:r>
              <a:rPr sz="2000" spc="-10" dirty="0">
                <a:latin typeface="Arial"/>
                <a:cs typeface="Arial"/>
              </a:rPr>
              <a:t>ı</a:t>
            </a:r>
            <a:r>
              <a:rPr sz="2000" spc="-5" dirty="0">
                <a:latin typeface="Arial"/>
                <a:cs typeface="Arial"/>
              </a:rPr>
              <a:t>k</a:t>
            </a:r>
            <a:r>
              <a:rPr sz="2000" spc="-10" dirty="0">
                <a:latin typeface="Arial"/>
                <a:cs typeface="Arial"/>
              </a:rPr>
              <a:t>anm</a:t>
            </a:r>
            <a:r>
              <a:rPr sz="2000" spc="-5" dirty="0">
                <a:latin typeface="Arial"/>
                <a:cs typeface="Arial"/>
              </a:rPr>
              <a:t>ı</a:t>
            </a:r>
            <a:r>
              <a:rPr sz="2000" spc="-10" dirty="0">
                <a:latin typeface="Arial"/>
                <a:cs typeface="Arial"/>
              </a:rPr>
              <a:t>ş</a:t>
            </a:r>
            <a:r>
              <a:rPr sz="2000" spc="-5" dirty="0">
                <a:latin typeface="Arial"/>
                <a:cs typeface="Arial"/>
              </a:rPr>
              <a:t>,</a:t>
            </a:r>
            <a:r>
              <a:rPr sz="2000" dirty="0">
                <a:latin typeface="Arial"/>
                <a:cs typeface="Arial"/>
              </a:rPr>
              <a:t>	</a:t>
            </a:r>
            <a:r>
              <a:rPr sz="2000" spc="-10" dirty="0">
                <a:latin typeface="Arial"/>
                <a:cs typeface="Arial"/>
              </a:rPr>
              <a:t>e</a:t>
            </a:r>
            <a:r>
              <a:rPr sz="2000" spc="-5" dirty="0">
                <a:latin typeface="Arial"/>
                <a:cs typeface="Arial"/>
              </a:rPr>
              <a:t>l</a:t>
            </a:r>
            <a:r>
              <a:rPr sz="2000" spc="-10" dirty="0">
                <a:latin typeface="Arial"/>
                <a:cs typeface="Arial"/>
              </a:rPr>
              <a:t>e</a:t>
            </a:r>
            <a:r>
              <a:rPr sz="2000" spc="-5" dirty="0">
                <a:latin typeface="Arial"/>
                <a:cs typeface="Arial"/>
              </a:rPr>
              <a:t>n</a:t>
            </a:r>
            <a:r>
              <a:rPr sz="2000" spc="-10" dirty="0">
                <a:latin typeface="Arial"/>
                <a:cs typeface="Arial"/>
              </a:rPr>
              <a:t>m</a:t>
            </a:r>
            <a:r>
              <a:rPr sz="2000" spc="-5" dirty="0">
                <a:latin typeface="Arial"/>
                <a:cs typeface="Arial"/>
              </a:rPr>
              <a:t>iş</a:t>
            </a:r>
            <a:endParaRPr sz="2000" dirty="0">
              <a:latin typeface="Arial"/>
              <a:cs typeface="Arial"/>
            </a:endParaRPr>
          </a:p>
        </p:txBody>
      </p:sp>
      <p:sp>
        <p:nvSpPr>
          <p:cNvPr id="3" name="object 3"/>
          <p:cNvSpPr txBox="1"/>
          <p:nvPr/>
        </p:nvSpPr>
        <p:spPr>
          <a:xfrm>
            <a:off x="3711601" y="2507142"/>
            <a:ext cx="5245100" cy="330200"/>
          </a:xfrm>
          <a:prstGeom prst="rect">
            <a:avLst/>
          </a:prstGeom>
        </p:spPr>
        <p:txBody>
          <a:bodyPr vert="horz" wrap="square" lIns="0" tIns="12065" rIns="0" bIns="0" rtlCol="0">
            <a:spAutoFit/>
          </a:bodyPr>
          <a:lstStyle/>
          <a:p>
            <a:pPr marL="12700">
              <a:spcBef>
                <a:spcPts val="95"/>
              </a:spcBef>
              <a:tabLst>
                <a:tab pos="1777364" algn="l"/>
                <a:tab pos="3089910" algn="l"/>
                <a:tab pos="4191635" algn="l"/>
              </a:tabLst>
            </a:pPr>
            <a:r>
              <a:rPr sz="2000" spc="-5" dirty="0">
                <a:latin typeface="Arial"/>
                <a:cs typeface="Arial"/>
              </a:rPr>
              <a:t>granülometrik	kum-çakıl	ve/veya	</a:t>
            </a:r>
            <a:r>
              <a:rPr sz="2000" spc="-10" dirty="0">
                <a:latin typeface="Arial"/>
                <a:cs typeface="Arial"/>
              </a:rPr>
              <a:t>kırmataş,</a:t>
            </a:r>
            <a:endParaRPr sz="2000">
              <a:latin typeface="Arial"/>
              <a:cs typeface="Arial"/>
            </a:endParaRPr>
          </a:p>
        </p:txBody>
      </p:sp>
      <p:sp>
        <p:nvSpPr>
          <p:cNvPr id="4" name="object 4"/>
          <p:cNvSpPr txBox="1"/>
          <p:nvPr/>
        </p:nvSpPr>
        <p:spPr>
          <a:xfrm>
            <a:off x="1042195" y="2811891"/>
            <a:ext cx="7915909" cy="2159000"/>
          </a:xfrm>
          <a:prstGeom prst="rect">
            <a:avLst/>
          </a:prstGeom>
        </p:spPr>
        <p:txBody>
          <a:bodyPr vert="horz" wrap="square" lIns="0" tIns="12065" rIns="0" bIns="0" rtlCol="0">
            <a:spAutoFit/>
          </a:bodyPr>
          <a:lstStyle/>
          <a:p>
            <a:pPr marL="12700" marR="5080" indent="-635" algn="just">
              <a:spcBef>
                <a:spcPts val="95"/>
              </a:spcBef>
            </a:pPr>
            <a:r>
              <a:rPr sz="2000" spc="-5" dirty="0">
                <a:latin typeface="Arial"/>
                <a:cs typeface="Arial"/>
              </a:rPr>
              <a:t>çimento, su ve gerektiğinde katkı malzemesi </a:t>
            </a:r>
            <a:r>
              <a:rPr sz="2000" dirty="0">
                <a:latin typeface="Arial"/>
                <a:cs typeface="Arial"/>
              </a:rPr>
              <a:t>ile </a:t>
            </a:r>
            <a:r>
              <a:rPr sz="2000" spc="-5" dirty="0">
                <a:solidFill>
                  <a:srgbClr val="FF0000"/>
                </a:solidFill>
                <a:latin typeface="Arial"/>
                <a:cs typeface="Arial"/>
              </a:rPr>
              <a:t>C …/… </a:t>
            </a:r>
            <a:r>
              <a:rPr sz="2000" spc="-10" dirty="0">
                <a:latin typeface="Arial"/>
                <a:cs typeface="Arial"/>
              </a:rPr>
              <a:t>sınıfında  </a:t>
            </a:r>
            <a:r>
              <a:rPr sz="2000" spc="-5" dirty="0">
                <a:latin typeface="Arial"/>
                <a:cs typeface="Arial"/>
              </a:rPr>
              <a:t>üretilen veya bu niteliklere sahip beton tesisinden satın </a:t>
            </a:r>
            <a:r>
              <a:rPr sz="2000" spc="-10" dirty="0">
                <a:latin typeface="Arial"/>
                <a:cs typeface="Arial"/>
              </a:rPr>
              <a:t>alınan </a:t>
            </a:r>
            <a:r>
              <a:rPr sz="2000" spc="-5" dirty="0">
                <a:latin typeface="Arial"/>
                <a:cs typeface="Arial"/>
              </a:rPr>
              <a:t>hazır  beton harcının; </a:t>
            </a:r>
            <a:r>
              <a:rPr sz="2000" spc="-10" dirty="0">
                <a:solidFill>
                  <a:srgbClr val="FF0000"/>
                </a:solidFill>
                <a:latin typeface="Arial"/>
                <a:cs typeface="Arial"/>
              </a:rPr>
              <a:t>beton </a:t>
            </a:r>
            <a:r>
              <a:rPr sz="2000" spc="-5" dirty="0">
                <a:solidFill>
                  <a:srgbClr val="FF0000"/>
                </a:solidFill>
                <a:latin typeface="Arial"/>
                <a:cs typeface="Arial"/>
              </a:rPr>
              <a:t>kalite kontrollerinin yapılması</a:t>
            </a:r>
            <a:r>
              <a:rPr sz="2000" spc="-5" dirty="0">
                <a:latin typeface="Arial"/>
                <a:cs typeface="Arial"/>
              </a:rPr>
              <a:t>, </a:t>
            </a:r>
            <a:r>
              <a:rPr sz="2000" spc="-5" dirty="0">
                <a:solidFill>
                  <a:srgbClr val="FF0000"/>
                </a:solidFill>
                <a:latin typeface="Arial"/>
                <a:cs typeface="Arial"/>
              </a:rPr>
              <a:t>transmikserlere  yüklenmesi</a:t>
            </a:r>
            <a:r>
              <a:rPr sz="2000" spc="-5" dirty="0">
                <a:latin typeface="Arial"/>
                <a:cs typeface="Arial"/>
              </a:rPr>
              <a:t>, işyerine </a:t>
            </a:r>
            <a:r>
              <a:rPr sz="2000" spc="-10" dirty="0">
                <a:latin typeface="Arial"/>
                <a:cs typeface="Arial"/>
              </a:rPr>
              <a:t>kadar </a:t>
            </a:r>
            <a:r>
              <a:rPr sz="2000" spc="-5" dirty="0">
                <a:solidFill>
                  <a:srgbClr val="FF0000"/>
                </a:solidFill>
                <a:latin typeface="Arial"/>
                <a:cs typeface="Arial"/>
              </a:rPr>
              <a:t>nakli</a:t>
            </a:r>
            <a:r>
              <a:rPr sz="2000" spc="-5" dirty="0">
                <a:latin typeface="Arial"/>
                <a:cs typeface="Arial"/>
              </a:rPr>
              <a:t>, döküm yerine </a:t>
            </a:r>
            <a:r>
              <a:rPr sz="2000" spc="-5" dirty="0">
                <a:solidFill>
                  <a:srgbClr val="FF0000"/>
                </a:solidFill>
                <a:latin typeface="Arial"/>
                <a:cs typeface="Arial"/>
              </a:rPr>
              <a:t>beton pompası ile  basılması</a:t>
            </a:r>
            <a:r>
              <a:rPr sz="2000" spc="-5" dirty="0">
                <a:latin typeface="Arial"/>
                <a:cs typeface="Arial"/>
              </a:rPr>
              <a:t>, </a:t>
            </a:r>
            <a:r>
              <a:rPr sz="2000" spc="-5" dirty="0">
                <a:solidFill>
                  <a:srgbClr val="FF0000"/>
                </a:solidFill>
                <a:latin typeface="Arial"/>
                <a:cs typeface="Arial"/>
              </a:rPr>
              <a:t>yerleştirilmesi, sulanması</a:t>
            </a:r>
            <a:r>
              <a:rPr sz="2000" spc="-5" dirty="0">
                <a:latin typeface="Arial"/>
                <a:cs typeface="Arial"/>
              </a:rPr>
              <a:t>, soğuktan, sıcaktan ve diğer dış  tesirlerden </a:t>
            </a:r>
            <a:r>
              <a:rPr sz="2000" spc="-5" dirty="0">
                <a:solidFill>
                  <a:srgbClr val="FF0000"/>
                </a:solidFill>
                <a:latin typeface="Arial"/>
                <a:cs typeface="Arial"/>
              </a:rPr>
              <a:t>korunmas</a:t>
            </a:r>
            <a:r>
              <a:rPr sz="2000" spc="-5" dirty="0">
                <a:latin typeface="Arial"/>
                <a:cs typeface="Arial"/>
              </a:rPr>
              <a:t>ı ve bakımının yapılması, gerekli ve yeter </a:t>
            </a:r>
            <a:r>
              <a:rPr sz="2000" spc="-10" dirty="0">
                <a:latin typeface="Arial"/>
                <a:cs typeface="Arial"/>
              </a:rPr>
              <a:t>sayıda  </a:t>
            </a:r>
            <a:r>
              <a:rPr sz="2000" spc="-10" dirty="0">
                <a:solidFill>
                  <a:srgbClr val="FF0000"/>
                </a:solidFill>
                <a:latin typeface="Arial"/>
                <a:cs typeface="Arial"/>
              </a:rPr>
              <a:t>deney </a:t>
            </a:r>
            <a:r>
              <a:rPr sz="2000" spc="-5" dirty="0">
                <a:solidFill>
                  <a:srgbClr val="FF0000"/>
                </a:solidFill>
                <a:latin typeface="Arial"/>
                <a:cs typeface="Arial"/>
              </a:rPr>
              <a:t>için </a:t>
            </a:r>
            <a:r>
              <a:rPr sz="2000" spc="-10" dirty="0">
                <a:solidFill>
                  <a:srgbClr val="FF0000"/>
                </a:solidFill>
                <a:latin typeface="Arial"/>
                <a:cs typeface="Arial"/>
              </a:rPr>
              <a:t>numune </a:t>
            </a:r>
            <a:r>
              <a:rPr sz="2000" spc="-5" dirty="0">
                <a:solidFill>
                  <a:srgbClr val="FF0000"/>
                </a:solidFill>
                <a:latin typeface="Arial"/>
                <a:cs typeface="Arial"/>
              </a:rPr>
              <a:t>alınması </a:t>
            </a:r>
            <a:r>
              <a:rPr sz="2000" spc="-5" dirty="0">
                <a:latin typeface="Arial"/>
                <a:cs typeface="Arial"/>
              </a:rPr>
              <a:t>ve gerekli deneylerin</a:t>
            </a:r>
            <a:r>
              <a:rPr sz="2000" spc="65" dirty="0">
                <a:latin typeface="Arial"/>
                <a:cs typeface="Arial"/>
              </a:rPr>
              <a:t> </a:t>
            </a:r>
            <a:r>
              <a:rPr sz="2000" spc="-5" dirty="0">
                <a:latin typeface="Arial"/>
                <a:cs typeface="Arial"/>
              </a:rPr>
              <a:t>yapılması</a:t>
            </a:r>
            <a:endParaRPr sz="2000" dirty="0">
              <a:latin typeface="Arial"/>
              <a:cs typeface="Arial"/>
            </a:endParaRPr>
          </a:p>
        </p:txBody>
      </p:sp>
      <p:sp>
        <p:nvSpPr>
          <p:cNvPr id="5" name="object 5"/>
          <p:cNvSpPr txBox="1">
            <a:spLocks noGrp="1"/>
          </p:cNvSpPr>
          <p:nvPr>
            <p:ph type="title"/>
          </p:nvPr>
        </p:nvSpPr>
        <p:spPr>
          <a:xfrm>
            <a:off x="471137" y="775416"/>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1315706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a:t>Arslan, M., 2015. Yapı Teknolojisi 1 (3. Baskı), Seçkin Yayıncılık, Ankara.</a:t>
            </a:r>
          </a:p>
          <a:p>
            <a:pPr lvl="1" algn="just">
              <a:lnSpc>
                <a:spcPct val="100000"/>
              </a:lnSpc>
            </a:pPr>
            <a:r>
              <a:rPr lang="tr-TR" dirty="0"/>
              <a:t>Arslan, M., 2015. Yapı Teknolojisi 2 (3. Baskı), Seçkin Yayıncılık, Ankara.</a:t>
            </a:r>
          </a:p>
          <a:p>
            <a:pPr lvl="1" algn="just">
              <a:lnSpc>
                <a:spcPct val="100000"/>
              </a:lnSpc>
            </a:pPr>
            <a:r>
              <a:rPr lang="tr-TR" dirty="0" err="1"/>
              <a:t>Banz</a:t>
            </a:r>
            <a:r>
              <a:rPr lang="tr-TR" dirty="0"/>
              <a:t>, H., 1979. </a:t>
            </a:r>
            <a:r>
              <a:rPr lang="tr-TR" dirty="0" err="1"/>
              <a:t>Building</a:t>
            </a:r>
            <a:r>
              <a:rPr lang="tr-TR" dirty="0"/>
              <a:t> Construction </a:t>
            </a:r>
            <a:r>
              <a:rPr lang="tr-TR" dirty="0" err="1"/>
              <a:t>Details</a:t>
            </a:r>
            <a:r>
              <a:rPr lang="tr-TR" dirty="0"/>
              <a:t> </a:t>
            </a:r>
            <a:r>
              <a:rPr lang="tr-TR" dirty="0" err="1"/>
              <a:t>Practical</a:t>
            </a:r>
            <a:r>
              <a:rPr lang="tr-TR" dirty="0"/>
              <a:t> </a:t>
            </a:r>
            <a:r>
              <a:rPr lang="tr-TR" dirty="0" err="1"/>
              <a:t>Drawings</a:t>
            </a:r>
            <a:r>
              <a:rPr lang="tr-TR" dirty="0"/>
              <a:t>, </a:t>
            </a:r>
            <a:r>
              <a:rPr lang="tr-TR" dirty="0" err="1"/>
              <a:t>Von</a:t>
            </a:r>
            <a:r>
              <a:rPr lang="tr-TR" dirty="0"/>
              <a:t> </a:t>
            </a:r>
            <a:r>
              <a:rPr lang="tr-TR" dirty="0" err="1"/>
              <a:t>Nostrand</a:t>
            </a:r>
            <a:r>
              <a:rPr lang="tr-TR" dirty="0"/>
              <a:t> </a:t>
            </a:r>
            <a:r>
              <a:rPr lang="tr-TR" dirty="0" err="1"/>
              <a:t>Reinhold</a:t>
            </a:r>
            <a:r>
              <a:rPr lang="tr-TR" dirty="0"/>
              <a:t> </a:t>
            </a:r>
            <a:r>
              <a:rPr lang="tr-TR" dirty="0" err="1"/>
              <a:t>Company</a:t>
            </a:r>
            <a:r>
              <a:rPr lang="tr-TR" dirty="0"/>
              <a:t>, New York, USA</a:t>
            </a:r>
          </a:p>
          <a:p>
            <a:pPr lvl="1" algn="just">
              <a:lnSpc>
                <a:spcPct val="100000"/>
              </a:lnSpc>
            </a:pPr>
            <a:r>
              <a:rPr lang="tr-TR" dirty="0"/>
              <a:t>Francis, D. ve </a:t>
            </a:r>
            <a:r>
              <a:rPr lang="tr-TR" dirty="0" err="1"/>
              <a:t>Ching</a:t>
            </a:r>
            <a:r>
              <a:rPr lang="tr-TR" dirty="0"/>
              <a:t>, K., 2000. Yapı, Bilim Yayınevi, İstanbul.</a:t>
            </a:r>
          </a:p>
          <a:p>
            <a:pPr lvl="1" algn="just">
              <a:lnSpc>
                <a:spcPct val="100000"/>
              </a:lnSpc>
            </a:pPr>
            <a:r>
              <a:rPr lang="tr-TR" dirty="0"/>
              <a:t>Griffith, A. </a:t>
            </a:r>
            <a:r>
              <a:rPr lang="tr-TR" dirty="0" err="1"/>
              <a:t>and</a:t>
            </a:r>
            <a:r>
              <a:rPr lang="tr-TR" dirty="0"/>
              <a:t> Watson, P., 2003. Construction Management: </a:t>
            </a:r>
            <a:r>
              <a:rPr lang="tr-TR" dirty="0" err="1"/>
              <a:t>Principles</a:t>
            </a:r>
            <a:r>
              <a:rPr lang="tr-TR" dirty="0"/>
              <a:t> </a:t>
            </a:r>
            <a:r>
              <a:rPr lang="tr-TR" dirty="0" err="1"/>
              <a:t>and</a:t>
            </a:r>
            <a:r>
              <a:rPr lang="tr-TR" dirty="0"/>
              <a:t> </a:t>
            </a:r>
            <a:r>
              <a:rPr lang="tr-TR" dirty="0" err="1"/>
              <a:t>Practice</a:t>
            </a:r>
            <a:r>
              <a:rPr lang="tr-TR" dirty="0"/>
              <a:t>, </a:t>
            </a:r>
            <a:r>
              <a:rPr lang="tr-TR" dirty="0" err="1"/>
              <a:t>Palgrave</a:t>
            </a:r>
            <a:r>
              <a:rPr lang="tr-TR" dirty="0"/>
              <a:t>.</a:t>
            </a:r>
          </a:p>
          <a:p>
            <a:pPr lvl="1" algn="just">
              <a:lnSpc>
                <a:spcPct val="100000"/>
              </a:lnSpc>
            </a:pPr>
            <a:r>
              <a:rPr lang="tr-TR" dirty="0"/>
              <a:t>Güner, M.S., 2001. Yapı Bilgisi (Yapı Teknolojisi I-II), Aktif Yayınevi, İstanbul.</a:t>
            </a:r>
          </a:p>
          <a:p>
            <a:pPr lvl="1" algn="just">
              <a:lnSpc>
                <a:spcPct val="100000"/>
              </a:lnSpc>
            </a:pPr>
            <a:r>
              <a:rPr lang="tr-TR" dirty="0"/>
              <a:t>Harrison, C.B., 1992. </a:t>
            </a:r>
            <a:r>
              <a:rPr lang="tr-TR" dirty="0" err="1"/>
              <a:t>Problems</a:t>
            </a:r>
            <a:r>
              <a:rPr lang="tr-TR" dirty="0"/>
              <a:t> in </a:t>
            </a:r>
            <a:r>
              <a:rPr lang="tr-TR" dirty="0" err="1"/>
              <a:t>Roofing</a:t>
            </a:r>
            <a:r>
              <a:rPr lang="tr-TR" dirty="0"/>
              <a:t> Design, </a:t>
            </a:r>
            <a:r>
              <a:rPr lang="tr-TR" dirty="0" err="1"/>
              <a:t>Butterworth</a:t>
            </a:r>
            <a:r>
              <a:rPr lang="tr-TR" dirty="0"/>
              <a:t> Architecture, </a:t>
            </a:r>
            <a:r>
              <a:rPr lang="tr-TR" dirty="0" err="1"/>
              <a:t>London</a:t>
            </a:r>
            <a:r>
              <a:rPr lang="tr-TR" dirty="0"/>
              <a:t>, UK</a:t>
            </a:r>
            <a:r>
              <a:rPr lang="tr-TR" dirty="0" smtClean="0"/>
              <a:t>.</a:t>
            </a:r>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Kymmell</a:t>
            </a:r>
            <a:r>
              <a:rPr lang="tr-TR" dirty="0"/>
              <a:t>, W., 2008. </a:t>
            </a:r>
            <a:r>
              <a:rPr lang="tr-TR" dirty="0" err="1"/>
              <a:t>Building</a:t>
            </a:r>
            <a:r>
              <a:rPr lang="tr-TR" dirty="0"/>
              <a:t> Information </a:t>
            </a:r>
            <a:r>
              <a:rPr lang="tr-TR" dirty="0" err="1"/>
              <a:t>Modeling</a:t>
            </a:r>
            <a:r>
              <a:rPr lang="tr-TR" dirty="0"/>
              <a:t>: Planning </a:t>
            </a:r>
            <a:r>
              <a:rPr lang="tr-TR" dirty="0" err="1"/>
              <a:t>and</a:t>
            </a:r>
            <a:r>
              <a:rPr lang="tr-TR" dirty="0"/>
              <a:t> </a:t>
            </a:r>
            <a:r>
              <a:rPr lang="tr-TR" dirty="0" err="1"/>
              <a:t>Managing</a:t>
            </a:r>
            <a:r>
              <a:rPr lang="tr-TR" dirty="0"/>
              <a:t> Construction </a:t>
            </a:r>
            <a:r>
              <a:rPr lang="tr-TR" dirty="0" err="1"/>
              <a:t>Projects</a:t>
            </a:r>
            <a:r>
              <a:rPr lang="tr-TR" dirty="0"/>
              <a:t> </a:t>
            </a:r>
            <a:r>
              <a:rPr lang="tr-TR" dirty="0" err="1"/>
              <a:t>with</a:t>
            </a:r>
            <a:r>
              <a:rPr lang="tr-TR" dirty="0"/>
              <a:t> 4D CAD </a:t>
            </a:r>
            <a:r>
              <a:rPr lang="tr-TR" dirty="0" err="1"/>
              <a:t>and</a:t>
            </a:r>
            <a:r>
              <a:rPr lang="tr-TR" dirty="0"/>
              <a:t> </a:t>
            </a:r>
            <a:r>
              <a:rPr lang="tr-TR" dirty="0" err="1"/>
              <a:t>Simulations</a:t>
            </a:r>
            <a:r>
              <a:rPr lang="tr-TR" dirty="0"/>
              <a:t>, 1st Edition, </a:t>
            </a:r>
            <a:r>
              <a:rPr lang="tr-TR" dirty="0" err="1"/>
              <a:t>McGraw-Hill</a:t>
            </a:r>
            <a:r>
              <a:rPr lang="tr-TR" dirty="0"/>
              <a:t> Construction Series, Set 2, USA</a:t>
            </a:r>
          </a:p>
          <a:p>
            <a:pPr lvl="1" algn="just">
              <a:lnSpc>
                <a:spcPct val="100000"/>
              </a:lnSpc>
            </a:pPr>
            <a:r>
              <a:rPr lang="tr-TR" dirty="0"/>
              <a:t>Mann, A.P., 1989. </a:t>
            </a:r>
            <a:r>
              <a:rPr lang="tr-TR" dirty="0" err="1"/>
              <a:t>Illustrated</a:t>
            </a:r>
            <a:r>
              <a:rPr lang="tr-TR" dirty="0"/>
              <a:t> </a:t>
            </a:r>
            <a:r>
              <a:rPr lang="tr-TR" dirty="0" err="1"/>
              <a:t>Residential</a:t>
            </a:r>
            <a:r>
              <a:rPr lang="tr-TR" dirty="0"/>
              <a:t> </a:t>
            </a:r>
            <a:r>
              <a:rPr lang="tr-TR" dirty="0" err="1"/>
              <a:t>and</a:t>
            </a:r>
            <a:r>
              <a:rPr lang="tr-TR" dirty="0"/>
              <a:t> Commercial Construction, </a:t>
            </a:r>
            <a:r>
              <a:rPr lang="tr-TR" dirty="0" err="1"/>
              <a:t>Prentice</a:t>
            </a:r>
            <a:r>
              <a:rPr lang="tr-TR" dirty="0"/>
              <a:t> </a:t>
            </a:r>
            <a:r>
              <a:rPr lang="tr-TR" dirty="0" err="1"/>
              <a:t>Hall</a:t>
            </a:r>
            <a:r>
              <a:rPr lang="tr-TR" dirty="0"/>
              <a:t> </a:t>
            </a:r>
            <a:r>
              <a:rPr lang="tr-TR" dirty="0" err="1"/>
              <a:t>Englewood</a:t>
            </a:r>
            <a:r>
              <a:rPr lang="tr-TR" dirty="0"/>
              <a:t> </a:t>
            </a:r>
            <a:r>
              <a:rPr lang="tr-TR" dirty="0" err="1"/>
              <a:t>Cliffs</a:t>
            </a:r>
            <a:r>
              <a:rPr lang="tr-TR" dirty="0"/>
              <a:t>, New Jersey, USA.</a:t>
            </a:r>
          </a:p>
          <a:p>
            <a:pPr lvl="1" algn="just">
              <a:lnSpc>
                <a:spcPct val="100000"/>
              </a:lnSpc>
            </a:pPr>
            <a:r>
              <a:rPr lang="tr-TR" dirty="0" err="1"/>
              <a:t>Mindham</a:t>
            </a:r>
            <a:r>
              <a:rPr lang="tr-TR" dirty="0"/>
              <a:t>, C.N., 1994. </a:t>
            </a:r>
            <a:r>
              <a:rPr lang="tr-TR" dirty="0" err="1"/>
              <a:t>Roof</a:t>
            </a:r>
            <a:r>
              <a:rPr lang="tr-TR" dirty="0"/>
              <a:t> Construction </a:t>
            </a:r>
            <a:r>
              <a:rPr lang="tr-TR" dirty="0" err="1"/>
              <a:t>and</a:t>
            </a:r>
            <a:r>
              <a:rPr lang="tr-TR" dirty="0"/>
              <a:t> </a:t>
            </a:r>
            <a:r>
              <a:rPr lang="tr-TR" dirty="0" err="1"/>
              <a:t>Loft</a:t>
            </a:r>
            <a:r>
              <a:rPr lang="tr-TR" dirty="0"/>
              <a:t> Conversion, </a:t>
            </a:r>
            <a:r>
              <a:rPr lang="tr-TR" dirty="0" err="1"/>
              <a:t>Blackwell</a:t>
            </a:r>
            <a:r>
              <a:rPr lang="tr-TR" dirty="0"/>
              <a:t> </a:t>
            </a:r>
            <a:r>
              <a:rPr lang="tr-TR" dirty="0" err="1"/>
              <a:t>Scientific</a:t>
            </a:r>
            <a:r>
              <a:rPr lang="tr-TR" dirty="0"/>
              <a:t> Publications, </a:t>
            </a:r>
            <a:r>
              <a:rPr lang="tr-TR" dirty="0" err="1"/>
              <a:t>London</a:t>
            </a:r>
            <a:r>
              <a:rPr lang="tr-TR" dirty="0"/>
              <a:t>, UK.</a:t>
            </a:r>
          </a:p>
          <a:p>
            <a:pPr lvl="1" algn="just">
              <a:lnSpc>
                <a:spcPct val="100000"/>
              </a:lnSpc>
            </a:pPr>
            <a:r>
              <a:rPr lang="tr-TR" dirty="0" err="1"/>
              <a:t>Pancarcı</a:t>
            </a:r>
            <a:r>
              <a:rPr lang="tr-TR" dirty="0"/>
              <a:t> A. ve Öcal, M.E., 2009. Yapı İşletmesi ve </a:t>
            </a:r>
            <a:r>
              <a:rPr lang="tr-TR" dirty="0" err="1"/>
              <a:t>Maloluş</a:t>
            </a:r>
            <a:r>
              <a:rPr lang="tr-TR" dirty="0"/>
              <a:t> Hesapları, Birsen Yayınevi, İstanbul.</a:t>
            </a:r>
          </a:p>
          <a:p>
            <a:pPr lvl="1" algn="just">
              <a:lnSpc>
                <a:spcPct val="100000"/>
              </a:lnSpc>
            </a:pPr>
            <a:r>
              <a:rPr lang="tr-TR" dirty="0"/>
              <a:t>Uğur, L.O., 2009. Yapı Maliyeti Çalışmaları </a:t>
            </a:r>
            <a:r>
              <a:rPr lang="tr-TR" dirty="0" err="1"/>
              <a:t>Alter</a:t>
            </a:r>
            <a:r>
              <a:rPr lang="tr-TR" dirty="0"/>
              <a:t> Yayıncılık, Ankara.</a:t>
            </a:r>
          </a:p>
          <a:p>
            <a:pPr lvl="1" algn="just">
              <a:lnSpc>
                <a:spcPct val="100000"/>
              </a:lnSpc>
            </a:pPr>
            <a:r>
              <a:rPr lang="tr-TR" dirty="0" err="1"/>
              <a:t>Walker</a:t>
            </a:r>
            <a:r>
              <a:rPr lang="tr-TR" dirty="0"/>
              <a:t>, A., 2015. Project Management in Construction, 6th Edition, </a:t>
            </a:r>
            <a:r>
              <a:rPr lang="tr-TR" dirty="0" err="1"/>
              <a:t>Wiley-Blackwell</a:t>
            </a:r>
            <a:r>
              <a:rPr lang="tr-TR" dirty="0"/>
              <a:t>, UK.</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35470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50145" y="1697897"/>
            <a:ext cx="8807450" cy="3577590"/>
          </a:xfrm>
          <a:prstGeom prst="rect">
            <a:avLst/>
          </a:prstGeom>
        </p:spPr>
        <p:txBody>
          <a:bodyPr vert="horz" wrap="square" lIns="0" tIns="12700" rIns="0" bIns="0" rtlCol="0">
            <a:spAutoFit/>
          </a:bodyPr>
          <a:lstStyle/>
          <a:p>
            <a:pPr marL="469900" indent="-457200">
              <a:spcBef>
                <a:spcPts val="100"/>
              </a:spcBef>
              <a:buClr>
                <a:srgbClr val="000000"/>
              </a:buClr>
              <a:buChar char="•"/>
              <a:tabLst>
                <a:tab pos="469265" algn="l"/>
                <a:tab pos="469900" algn="l"/>
              </a:tabLst>
            </a:pPr>
            <a:r>
              <a:rPr sz="2400" spc="-5" dirty="0">
                <a:solidFill>
                  <a:srgbClr val="FF0000"/>
                </a:solidFill>
                <a:latin typeface="Arial"/>
                <a:cs typeface="Arial"/>
              </a:rPr>
              <a:t>Kalıp</a:t>
            </a:r>
            <a:r>
              <a:rPr sz="2400" spc="-10" dirty="0">
                <a:solidFill>
                  <a:srgbClr val="FF0000"/>
                </a:solidFill>
                <a:latin typeface="Arial"/>
                <a:cs typeface="Arial"/>
              </a:rPr>
              <a:t> </a:t>
            </a:r>
            <a:r>
              <a:rPr sz="2400" spc="-5" dirty="0">
                <a:solidFill>
                  <a:srgbClr val="FF0000"/>
                </a:solidFill>
                <a:latin typeface="Arial"/>
                <a:cs typeface="Arial"/>
              </a:rPr>
              <a:t>metrajı;</a:t>
            </a:r>
            <a:endParaRPr sz="2400" dirty="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Birim fiyat</a:t>
            </a:r>
            <a:r>
              <a:rPr sz="2400" spc="-10" dirty="0">
                <a:solidFill>
                  <a:srgbClr val="FF0000"/>
                </a:solidFill>
                <a:latin typeface="Arial"/>
                <a:cs typeface="Arial"/>
              </a:rPr>
              <a:t> </a:t>
            </a:r>
            <a:r>
              <a:rPr sz="2400" spc="-5" dirty="0">
                <a:solidFill>
                  <a:srgbClr val="FF0000"/>
                </a:solidFill>
                <a:latin typeface="Arial"/>
                <a:cs typeface="Arial"/>
              </a:rPr>
              <a:t>tarifleri;</a:t>
            </a:r>
            <a:endParaRPr sz="2400" dirty="0">
              <a:latin typeface="Arial"/>
              <a:cs typeface="Arial"/>
            </a:endParaRPr>
          </a:p>
          <a:p>
            <a:pPr marL="904875" marR="5080" algn="just">
              <a:spcBef>
                <a:spcPts val="610"/>
              </a:spcBef>
            </a:pPr>
            <a:r>
              <a:rPr sz="2000" spc="-5" dirty="0">
                <a:solidFill>
                  <a:srgbClr val="FF0000"/>
                </a:solidFill>
                <a:latin typeface="Arial"/>
                <a:cs typeface="Arial"/>
              </a:rPr>
              <a:t>Ahşaptan düz yüzeyli </a:t>
            </a:r>
            <a:r>
              <a:rPr sz="2000" spc="-10" dirty="0">
                <a:solidFill>
                  <a:srgbClr val="FF0000"/>
                </a:solidFill>
                <a:latin typeface="Arial"/>
                <a:cs typeface="Arial"/>
              </a:rPr>
              <a:t>beton </a:t>
            </a:r>
            <a:r>
              <a:rPr sz="2000" spc="-5" dirty="0">
                <a:solidFill>
                  <a:srgbClr val="FF0000"/>
                </a:solidFill>
                <a:latin typeface="Arial"/>
                <a:cs typeface="Arial"/>
              </a:rPr>
              <a:t>ve betonarme kalıbı yapılması: </a:t>
            </a:r>
            <a:r>
              <a:rPr sz="2000" spc="-5" dirty="0">
                <a:latin typeface="Arial"/>
                <a:cs typeface="Arial"/>
              </a:rPr>
              <a:t>Proje ve  şartnamesine göre; iç yüzeyleri rendelenmiş ve yağlanmış II. </a:t>
            </a:r>
            <a:r>
              <a:rPr sz="2000" spc="-10" dirty="0">
                <a:latin typeface="Arial"/>
                <a:cs typeface="Arial"/>
              </a:rPr>
              <a:t>sınıf  </a:t>
            </a:r>
            <a:r>
              <a:rPr sz="2000" spc="-5" dirty="0">
                <a:latin typeface="Arial"/>
                <a:cs typeface="Arial"/>
              </a:rPr>
              <a:t>çam kerestesinden düz yüzeyli beton ve betonarme kalıbı yapılması,  sökülmesi</a:t>
            </a:r>
            <a:endParaRPr sz="2000" dirty="0">
              <a:latin typeface="Arial"/>
              <a:cs typeface="Arial"/>
            </a:endParaRPr>
          </a:p>
          <a:p>
            <a:pPr>
              <a:spcBef>
                <a:spcPts val="40"/>
              </a:spcBef>
            </a:pPr>
            <a:endParaRPr sz="2050" dirty="0">
              <a:latin typeface="Arial"/>
              <a:cs typeface="Arial"/>
            </a:endParaRPr>
          </a:p>
          <a:p>
            <a:pPr marL="904875" marR="5080" indent="-635" algn="just"/>
            <a:r>
              <a:rPr sz="2000" u="heavy" spc="-5" dirty="0">
                <a:solidFill>
                  <a:srgbClr val="FF0000"/>
                </a:solidFill>
                <a:uFill>
                  <a:solidFill>
                    <a:srgbClr val="FF0000"/>
                  </a:solidFill>
                </a:uFill>
                <a:latin typeface="Arial"/>
                <a:cs typeface="Arial"/>
              </a:rPr>
              <a:t>ÖLÇÜ:</a:t>
            </a:r>
            <a:r>
              <a:rPr sz="2000" spc="-5" dirty="0">
                <a:solidFill>
                  <a:srgbClr val="FF0000"/>
                </a:solidFill>
                <a:latin typeface="Arial"/>
                <a:cs typeface="Arial"/>
              </a:rPr>
              <a:t> </a:t>
            </a:r>
            <a:r>
              <a:rPr sz="2000" spc="-5" dirty="0">
                <a:latin typeface="Arial"/>
                <a:cs typeface="Arial"/>
              </a:rPr>
              <a:t>Kalıp gören yüzler projesinden veya yerinde ölçülerek  </a:t>
            </a:r>
            <a:r>
              <a:rPr sz="2000" spc="-15" dirty="0">
                <a:latin typeface="Arial"/>
                <a:cs typeface="Arial"/>
              </a:rPr>
              <a:t>hesaplanır.</a:t>
            </a:r>
            <a:r>
              <a:rPr sz="2000" spc="525" dirty="0">
                <a:latin typeface="Arial"/>
                <a:cs typeface="Arial"/>
              </a:rPr>
              <a:t> </a:t>
            </a:r>
            <a:r>
              <a:rPr sz="2000" spc="-5" dirty="0">
                <a:solidFill>
                  <a:srgbClr val="FF0000"/>
                </a:solidFill>
                <a:latin typeface="Arial"/>
                <a:cs typeface="Arial"/>
              </a:rPr>
              <a:t>Boşluk </a:t>
            </a:r>
            <a:r>
              <a:rPr sz="2000" spc="-10" dirty="0">
                <a:solidFill>
                  <a:srgbClr val="FF0000"/>
                </a:solidFill>
                <a:latin typeface="Arial"/>
                <a:cs typeface="Arial"/>
              </a:rPr>
              <a:t>hacmi </a:t>
            </a:r>
            <a:r>
              <a:rPr sz="2000" spc="-5" dirty="0">
                <a:solidFill>
                  <a:srgbClr val="FF0000"/>
                </a:solidFill>
                <a:latin typeface="Arial"/>
                <a:cs typeface="Arial"/>
              </a:rPr>
              <a:t>çıkarılmayan imalât deliklerinin çevre  kalıpları ölçüye dâhil edilmez</a:t>
            </a:r>
            <a:r>
              <a:rPr sz="2000" spc="-5" dirty="0">
                <a:latin typeface="Arial"/>
                <a:cs typeface="Arial"/>
              </a:rPr>
              <a:t>. </a:t>
            </a:r>
            <a:r>
              <a:rPr sz="2000" dirty="0">
                <a:latin typeface="Arial"/>
                <a:cs typeface="Arial"/>
              </a:rPr>
              <a:t>Deliğin </a:t>
            </a:r>
            <a:r>
              <a:rPr sz="2000" spc="-5" dirty="0">
                <a:latin typeface="Arial"/>
                <a:cs typeface="Arial"/>
              </a:rPr>
              <a:t>kalıp tarafındaki yüzünden delik  boşluğu çıkarılmaz.</a:t>
            </a:r>
            <a:endParaRPr sz="2000" dirty="0">
              <a:latin typeface="Arial"/>
              <a:cs typeface="Arial"/>
            </a:endParaRPr>
          </a:p>
        </p:txBody>
      </p:sp>
      <p:sp>
        <p:nvSpPr>
          <p:cNvPr id="4" name="object 4"/>
          <p:cNvSpPr txBox="1"/>
          <p:nvPr/>
        </p:nvSpPr>
        <p:spPr>
          <a:xfrm>
            <a:off x="1042678" y="5250138"/>
            <a:ext cx="603250" cy="330200"/>
          </a:xfrm>
          <a:prstGeom prst="rect">
            <a:avLst/>
          </a:prstGeom>
        </p:spPr>
        <p:txBody>
          <a:bodyPr vert="horz" wrap="square" lIns="0" tIns="12065" rIns="0" bIns="0" rtlCol="0">
            <a:spAutoFit/>
          </a:bodyPr>
          <a:lstStyle/>
          <a:p>
            <a:pPr marL="12700">
              <a:spcBef>
                <a:spcPts val="95"/>
              </a:spcBef>
            </a:pPr>
            <a:r>
              <a:rPr sz="2000" u="heavy" spc="-10" dirty="0">
                <a:solidFill>
                  <a:srgbClr val="FF0000"/>
                </a:solidFill>
                <a:uFill>
                  <a:solidFill>
                    <a:srgbClr val="FF0000"/>
                  </a:solidFill>
                </a:uFill>
                <a:latin typeface="Arial"/>
                <a:cs typeface="Arial"/>
              </a:rPr>
              <a:t>NO</a:t>
            </a:r>
            <a:r>
              <a:rPr sz="2000" u="heavy" spc="-235" dirty="0">
                <a:solidFill>
                  <a:srgbClr val="FF0000"/>
                </a:solidFill>
                <a:uFill>
                  <a:solidFill>
                    <a:srgbClr val="FF0000"/>
                  </a:solidFill>
                </a:uFill>
                <a:latin typeface="Arial"/>
                <a:cs typeface="Arial"/>
              </a:rPr>
              <a:t>T</a:t>
            </a:r>
            <a:r>
              <a:rPr sz="2000" u="heavy" spc="-5" dirty="0">
                <a:solidFill>
                  <a:srgbClr val="FF0000"/>
                </a:solidFill>
                <a:uFill>
                  <a:solidFill>
                    <a:srgbClr val="FF0000"/>
                  </a:solidFill>
                </a:uFill>
                <a:latin typeface="Arial"/>
                <a:cs typeface="Arial"/>
              </a:rPr>
              <a:t>:</a:t>
            </a:r>
            <a:endParaRPr sz="2000">
              <a:latin typeface="Arial"/>
              <a:cs typeface="Arial"/>
            </a:endParaRPr>
          </a:p>
        </p:txBody>
      </p:sp>
      <p:sp>
        <p:nvSpPr>
          <p:cNvPr id="5" name="object 5"/>
          <p:cNvSpPr txBox="1"/>
          <p:nvPr/>
        </p:nvSpPr>
        <p:spPr>
          <a:xfrm>
            <a:off x="1978946" y="5250342"/>
            <a:ext cx="5018405" cy="635000"/>
          </a:xfrm>
          <a:prstGeom prst="rect">
            <a:avLst/>
          </a:prstGeom>
        </p:spPr>
        <p:txBody>
          <a:bodyPr vert="horz" wrap="square" lIns="0" tIns="12065" rIns="0" bIns="0" rtlCol="0">
            <a:spAutoFit/>
          </a:bodyPr>
          <a:lstStyle/>
          <a:p>
            <a:pPr marL="292735" indent="-280670">
              <a:spcBef>
                <a:spcPts val="95"/>
              </a:spcBef>
              <a:buAutoNum type="arabicPeriod"/>
              <a:tabLst>
                <a:tab pos="293370" algn="l"/>
              </a:tabLst>
            </a:pPr>
            <a:r>
              <a:rPr sz="2000" spc="-5" dirty="0">
                <a:latin typeface="Arial"/>
                <a:cs typeface="Arial"/>
              </a:rPr>
              <a:t>Kalıp iskelesi ayrıca</a:t>
            </a:r>
            <a:r>
              <a:rPr sz="2000" spc="-15" dirty="0">
                <a:latin typeface="Arial"/>
                <a:cs typeface="Arial"/>
              </a:rPr>
              <a:t> </a:t>
            </a:r>
            <a:r>
              <a:rPr sz="2000" spc="-20" dirty="0">
                <a:latin typeface="Arial"/>
                <a:cs typeface="Arial"/>
              </a:rPr>
              <a:t>ödenir.</a:t>
            </a:r>
            <a:endParaRPr sz="2000">
              <a:latin typeface="Arial"/>
              <a:cs typeface="Arial"/>
            </a:endParaRPr>
          </a:p>
          <a:p>
            <a:pPr marL="292735" indent="-280670">
              <a:buAutoNum type="arabicPeriod"/>
              <a:tabLst>
                <a:tab pos="293370" algn="l"/>
              </a:tabLst>
            </a:pPr>
            <a:r>
              <a:rPr sz="2000" spc="-5" dirty="0">
                <a:latin typeface="Arial"/>
                <a:cs typeface="Arial"/>
              </a:rPr>
              <a:t>Kalıptan çıkan malzeme müteahhide</a:t>
            </a:r>
            <a:r>
              <a:rPr sz="2000" spc="-30" dirty="0">
                <a:latin typeface="Arial"/>
                <a:cs typeface="Arial"/>
              </a:rPr>
              <a:t> </a:t>
            </a:r>
            <a:r>
              <a:rPr sz="2000" spc="-20" dirty="0">
                <a:latin typeface="Arial"/>
                <a:cs typeface="Arial"/>
              </a:rPr>
              <a:t>aittir.</a:t>
            </a:r>
            <a:endParaRPr sz="2000">
              <a:latin typeface="Arial"/>
              <a:cs typeface="Arial"/>
            </a:endParaRPr>
          </a:p>
        </p:txBody>
      </p:sp>
      <p:sp>
        <p:nvSpPr>
          <p:cNvPr id="6" name="object 6"/>
          <p:cNvSpPr txBox="1">
            <a:spLocks noGrp="1"/>
          </p:cNvSpPr>
          <p:nvPr>
            <p:ph type="title"/>
          </p:nvPr>
        </p:nvSpPr>
        <p:spPr>
          <a:xfrm>
            <a:off x="381927" y="638698"/>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107956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68693" y="5639394"/>
            <a:ext cx="254000" cy="170815"/>
          </a:xfrm>
          <a:prstGeom prst="rect">
            <a:avLst/>
          </a:prstGeom>
        </p:spPr>
        <p:txBody>
          <a:bodyPr vert="horz" wrap="square" lIns="0" tIns="0" rIns="0" bIns="0" rtlCol="0">
            <a:spAutoFit/>
          </a:bodyPr>
          <a:lstStyle/>
          <a:p>
            <a:pPr>
              <a:lnSpc>
                <a:spcPts val="1325"/>
              </a:lnSpc>
            </a:pPr>
            <a:r>
              <a:rPr sz="1200" spc="-10" dirty="0">
                <a:solidFill>
                  <a:srgbClr val="8A8A8A"/>
                </a:solidFill>
                <a:latin typeface="Arial"/>
                <a:cs typeface="Arial"/>
              </a:rPr>
              <a:t>147</a:t>
            </a:r>
            <a:endParaRPr sz="1200">
              <a:latin typeface="Arial"/>
              <a:cs typeface="Arial"/>
            </a:endParaRPr>
          </a:p>
        </p:txBody>
      </p:sp>
      <p:sp>
        <p:nvSpPr>
          <p:cNvPr id="3" name="object 3"/>
          <p:cNvSpPr/>
          <p:nvPr/>
        </p:nvSpPr>
        <p:spPr>
          <a:xfrm>
            <a:off x="3857619" y="2000240"/>
            <a:ext cx="5257800" cy="3933825"/>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150145" y="1697897"/>
            <a:ext cx="3648710" cy="756920"/>
          </a:xfrm>
          <a:prstGeom prst="rect">
            <a:avLst/>
          </a:prstGeom>
        </p:spPr>
        <p:txBody>
          <a:bodyPr vert="horz" wrap="square" lIns="0" tIns="12700" rIns="0" bIns="0" rtlCol="0">
            <a:spAutoFit/>
          </a:bodyPr>
          <a:lstStyle/>
          <a:p>
            <a:pPr marL="469900" indent="-457200">
              <a:spcBef>
                <a:spcPts val="100"/>
              </a:spcBef>
              <a:buClr>
                <a:srgbClr val="000000"/>
              </a:buClr>
              <a:buChar char="•"/>
              <a:tabLst>
                <a:tab pos="469265" algn="l"/>
                <a:tab pos="469900" algn="l"/>
              </a:tabLst>
            </a:pPr>
            <a:r>
              <a:rPr sz="2400" spc="-5" dirty="0">
                <a:solidFill>
                  <a:srgbClr val="FF0000"/>
                </a:solidFill>
                <a:latin typeface="Arial"/>
                <a:cs typeface="Arial"/>
              </a:rPr>
              <a:t>Kalıp</a:t>
            </a:r>
            <a:r>
              <a:rPr sz="2400" spc="-10" dirty="0">
                <a:solidFill>
                  <a:srgbClr val="FF0000"/>
                </a:solidFill>
                <a:latin typeface="Arial"/>
                <a:cs typeface="Arial"/>
              </a:rPr>
              <a:t> </a:t>
            </a:r>
            <a:r>
              <a:rPr sz="2400" spc="-5" dirty="0">
                <a:solidFill>
                  <a:srgbClr val="FF0000"/>
                </a:solidFill>
                <a:latin typeface="Arial"/>
                <a:cs typeface="Arial"/>
              </a:rPr>
              <a:t>metrajı;</a:t>
            </a:r>
            <a:endParaRPr sz="240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Birim fiyat</a:t>
            </a:r>
            <a:r>
              <a:rPr sz="2400" spc="-35" dirty="0">
                <a:solidFill>
                  <a:srgbClr val="FF0000"/>
                </a:solidFill>
                <a:latin typeface="Arial"/>
                <a:cs typeface="Arial"/>
              </a:rPr>
              <a:t> </a:t>
            </a:r>
            <a:r>
              <a:rPr sz="2400" spc="-5" dirty="0">
                <a:solidFill>
                  <a:srgbClr val="FF0000"/>
                </a:solidFill>
                <a:latin typeface="Arial"/>
                <a:cs typeface="Arial"/>
              </a:rPr>
              <a:t>analizleri;</a:t>
            </a:r>
            <a:endParaRPr sz="2400">
              <a:latin typeface="Arial"/>
              <a:cs typeface="Arial"/>
            </a:endParaRPr>
          </a:p>
        </p:txBody>
      </p:sp>
      <p:sp>
        <p:nvSpPr>
          <p:cNvPr id="5" name="object 5"/>
          <p:cNvSpPr txBox="1">
            <a:spLocks noGrp="1"/>
          </p:cNvSpPr>
          <p:nvPr>
            <p:ph type="title"/>
          </p:nvPr>
        </p:nvSpPr>
        <p:spPr>
          <a:xfrm>
            <a:off x="404229" y="672152"/>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
        <p:nvSpPr>
          <p:cNvPr id="6" name="object 6"/>
          <p:cNvSpPr/>
          <p:nvPr/>
        </p:nvSpPr>
        <p:spPr>
          <a:xfrm>
            <a:off x="4357687" y="2786062"/>
            <a:ext cx="1715135" cy="1000125"/>
          </a:xfrm>
          <a:custGeom>
            <a:avLst/>
            <a:gdLst/>
            <a:ahLst/>
            <a:cxnLst/>
            <a:rect l="l" t="t" r="r" b="b"/>
            <a:pathLst>
              <a:path w="1715135" h="1000125">
                <a:moveTo>
                  <a:pt x="0" y="500062"/>
                </a:moveTo>
                <a:lnTo>
                  <a:pt x="7825" y="432207"/>
                </a:lnTo>
                <a:lnTo>
                  <a:pt x="30622" y="367127"/>
                </a:lnTo>
                <a:lnTo>
                  <a:pt x="67367" y="305416"/>
                </a:lnTo>
                <a:lnTo>
                  <a:pt x="117040" y="247672"/>
                </a:lnTo>
                <a:lnTo>
                  <a:pt x="146406" y="220473"/>
                </a:lnTo>
                <a:lnTo>
                  <a:pt x="178620" y="194490"/>
                </a:lnTo>
                <a:lnTo>
                  <a:pt x="213556" y="169796"/>
                </a:lnTo>
                <a:lnTo>
                  <a:pt x="251085" y="146465"/>
                </a:lnTo>
                <a:lnTo>
                  <a:pt x="291080" y="124574"/>
                </a:lnTo>
                <a:lnTo>
                  <a:pt x="333413" y="104195"/>
                </a:lnTo>
                <a:lnTo>
                  <a:pt x="377957" y="85403"/>
                </a:lnTo>
                <a:lnTo>
                  <a:pt x="424584" y="68273"/>
                </a:lnTo>
                <a:lnTo>
                  <a:pt x="473166" y="52880"/>
                </a:lnTo>
                <a:lnTo>
                  <a:pt x="523576" y="39297"/>
                </a:lnTo>
                <a:lnTo>
                  <a:pt x="575685" y="27600"/>
                </a:lnTo>
                <a:lnTo>
                  <a:pt x="629367" y="17862"/>
                </a:lnTo>
                <a:lnTo>
                  <a:pt x="684493" y="10159"/>
                </a:lnTo>
                <a:lnTo>
                  <a:pt x="740936" y="4565"/>
                </a:lnTo>
                <a:lnTo>
                  <a:pt x="798568" y="1153"/>
                </a:lnTo>
                <a:lnTo>
                  <a:pt x="857262" y="0"/>
                </a:lnTo>
                <a:lnTo>
                  <a:pt x="915943" y="1153"/>
                </a:lnTo>
                <a:lnTo>
                  <a:pt x="973576" y="4565"/>
                </a:lnTo>
                <a:lnTo>
                  <a:pt x="1030019" y="10159"/>
                </a:lnTo>
                <a:lnTo>
                  <a:pt x="1085145" y="17862"/>
                </a:lnTo>
                <a:lnTo>
                  <a:pt x="1138827" y="27600"/>
                </a:lnTo>
                <a:lnTo>
                  <a:pt x="1190936" y="39297"/>
                </a:lnTo>
                <a:lnTo>
                  <a:pt x="1241346" y="52880"/>
                </a:lnTo>
                <a:lnTo>
                  <a:pt x="1289928" y="68273"/>
                </a:lnTo>
                <a:lnTo>
                  <a:pt x="1336554" y="85403"/>
                </a:lnTo>
                <a:lnTo>
                  <a:pt x="1381098" y="104195"/>
                </a:lnTo>
                <a:lnTo>
                  <a:pt x="1423432" y="124574"/>
                </a:lnTo>
                <a:lnTo>
                  <a:pt x="1463427" y="146465"/>
                </a:lnTo>
                <a:lnTo>
                  <a:pt x="1500956" y="169796"/>
                </a:lnTo>
                <a:lnTo>
                  <a:pt x="1535892" y="194490"/>
                </a:lnTo>
                <a:lnTo>
                  <a:pt x="1568106" y="220473"/>
                </a:lnTo>
                <a:lnTo>
                  <a:pt x="1597471" y="247672"/>
                </a:lnTo>
                <a:lnTo>
                  <a:pt x="1623860" y="276011"/>
                </a:lnTo>
                <a:lnTo>
                  <a:pt x="1667197" y="335813"/>
                </a:lnTo>
                <a:lnTo>
                  <a:pt x="1697096" y="399283"/>
                </a:lnTo>
                <a:lnTo>
                  <a:pt x="1712534" y="465825"/>
                </a:lnTo>
                <a:lnTo>
                  <a:pt x="1714512" y="500062"/>
                </a:lnTo>
                <a:lnTo>
                  <a:pt x="1712534" y="534300"/>
                </a:lnTo>
                <a:lnTo>
                  <a:pt x="1706686" y="567920"/>
                </a:lnTo>
                <a:lnTo>
                  <a:pt x="1683890" y="633002"/>
                </a:lnTo>
                <a:lnTo>
                  <a:pt x="1647145" y="694713"/>
                </a:lnTo>
                <a:lnTo>
                  <a:pt x="1597472" y="752458"/>
                </a:lnTo>
                <a:lnTo>
                  <a:pt x="1568107" y="779656"/>
                </a:lnTo>
                <a:lnTo>
                  <a:pt x="1535893" y="805640"/>
                </a:lnTo>
                <a:lnTo>
                  <a:pt x="1500957" y="830333"/>
                </a:lnTo>
                <a:lnTo>
                  <a:pt x="1463428" y="853663"/>
                </a:lnTo>
                <a:lnTo>
                  <a:pt x="1423434" y="875555"/>
                </a:lnTo>
                <a:lnTo>
                  <a:pt x="1381101" y="895933"/>
                </a:lnTo>
                <a:lnTo>
                  <a:pt x="1336558" y="914724"/>
                </a:lnTo>
                <a:lnTo>
                  <a:pt x="1289931" y="931854"/>
                </a:lnTo>
                <a:lnTo>
                  <a:pt x="1241350" y="947246"/>
                </a:lnTo>
                <a:lnTo>
                  <a:pt x="1190941" y="960829"/>
                </a:lnTo>
                <a:lnTo>
                  <a:pt x="1138833" y="972525"/>
                </a:lnTo>
                <a:lnTo>
                  <a:pt x="1085152" y="982262"/>
                </a:lnTo>
                <a:lnTo>
                  <a:pt x="1030027" y="989965"/>
                </a:lnTo>
                <a:lnTo>
                  <a:pt x="973585" y="995560"/>
                </a:lnTo>
                <a:lnTo>
                  <a:pt x="915954" y="998971"/>
                </a:lnTo>
                <a:lnTo>
                  <a:pt x="857262" y="1000125"/>
                </a:lnTo>
                <a:lnTo>
                  <a:pt x="798557" y="998971"/>
                </a:lnTo>
                <a:lnTo>
                  <a:pt x="740926" y="995560"/>
                </a:lnTo>
                <a:lnTo>
                  <a:pt x="684485" y="989965"/>
                </a:lnTo>
                <a:lnTo>
                  <a:pt x="629359" y="982262"/>
                </a:lnTo>
                <a:lnTo>
                  <a:pt x="575679" y="972525"/>
                </a:lnTo>
                <a:lnTo>
                  <a:pt x="523570" y="960829"/>
                </a:lnTo>
                <a:lnTo>
                  <a:pt x="473162" y="947246"/>
                </a:lnTo>
                <a:lnTo>
                  <a:pt x="424580" y="931854"/>
                </a:lnTo>
                <a:lnTo>
                  <a:pt x="377954" y="914724"/>
                </a:lnTo>
                <a:lnTo>
                  <a:pt x="333411" y="895933"/>
                </a:lnTo>
                <a:lnTo>
                  <a:pt x="291078" y="875555"/>
                </a:lnTo>
                <a:lnTo>
                  <a:pt x="251083" y="853663"/>
                </a:lnTo>
                <a:lnTo>
                  <a:pt x="213554" y="830333"/>
                </a:lnTo>
                <a:lnTo>
                  <a:pt x="178619" y="805640"/>
                </a:lnTo>
                <a:lnTo>
                  <a:pt x="146405" y="779656"/>
                </a:lnTo>
                <a:lnTo>
                  <a:pt x="117040" y="752458"/>
                </a:lnTo>
                <a:lnTo>
                  <a:pt x="90651" y="724118"/>
                </a:lnTo>
                <a:lnTo>
                  <a:pt x="47314" y="664316"/>
                </a:lnTo>
                <a:lnTo>
                  <a:pt x="17416" y="600845"/>
                </a:lnTo>
                <a:lnTo>
                  <a:pt x="1977" y="534300"/>
                </a:lnTo>
                <a:lnTo>
                  <a:pt x="0" y="500062"/>
                </a:lnTo>
                <a:close/>
              </a:path>
            </a:pathLst>
          </a:custGeom>
          <a:ln w="25400">
            <a:solidFill>
              <a:srgbClr val="FF0000"/>
            </a:solidFill>
          </a:ln>
        </p:spPr>
        <p:txBody>
          <a:bodyPr wrap="square" lIns="0" tIns="0" rIns="0" bIns="0" rtlCol="0"/>
          <a:lstStyle/>
          <a:p>
            <a:endParaRPr/>
          </a:p>
        </p:txBody>
      </p:sp>
    </p:spTree>
    <p:extLst>
      <p:ext uri="{BB962C8B-B14F-4D97-AF65-F5344CB8AC3E}">
        <p14:creationId xmlns:p14="http://schemas.microsoft.com/office/powerpoint/2010/main" val="1932245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50146" y="1697897"/>
            <a:ext cx="3940175" cy="1139190"/>
          </a:xfrm>
          <a:prstGeom prst="rect">
            <a:avLst/>
          </a:prstGeom>
        </p:spPr>
        <p:txBody>
          <a:bodyPr vert="horz" wrap="square" lIns="0" tIns="12700" rIns="0" bIns="0" rtlCol="0">
            <a:spAutoFit/>
          </a:bodyPr>
          <a:lstStyle/>
          <a:p>
            <a:pPr marL="469900" indent="-457200">
              <a:spcBef>
                <a:spcPts val="100"/>
              </a:spcBef>
              <a:buClr>
                <a:srgbClr val="000000"/>
              </a:buClr>
              <a:buChar char="•"/>
              <a:tabLst>
                <a:tab pos="469265" algn="l"/>
                <a:tab pos="469900" algn="l"/>
              </a:tabLst>
            </a:pPr>
            <a:r>
              <a:rPr sz="2400" spc="-5" dirty="0">
                <a:solidFill>
                  <a:srgbClr val="FF0000"/>
                </a:solidFill>
                <a:latin typeface="Arial"/>
                <a:cs typeface="Arial"/>
              </a:rPr>
              <a:t>Kalıp</a:t>
            </a:r>
            <a:r>
              <a:rPr sz="2400" spc="-10" dirty="0">
                <a:solidFill>
                  <a:srgbClr val="FF0000"/>
                </a:solidFill>
                <a:latin typeface="Arial"/>
                <a:cs typeface="Arial"/>
              </a:rPr>
              <a:t> </a:t>
            </a:r>
            <a:r>
              <a:rPr sz="2400" spc="-5" dirty="0">
                <a:solidFill>
                  <a:srgbClr val="FF0000"/>
                </a:solidFill>
                <a:latin typeface="Arial"/>
                <a:cs typeface="Arial"/>
              </a:rPr>
              <a:t>metrajı;</a:t>
            </a:r>
            <a:endParaRPr sz="240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Birim fiyat</a:t>
            </a:r>
            <a:r>
              <a:rPr sz="2400" spc="-20" dirty="0">
                <a:solidFill>
                  <a:srgbClr val="FF0000"/>
                </a:solidFill>
                <a:latin typeface="Arial"/>
                <a:cs typeface="Arial"/>
              </a:rPr>
              <a:t> </a:t>
            </a:r>
            <a:r>
              <a:rPr sz="2400" spc="-5" dirty="0">
                <a:solidFill>
                  <a:srgbClr val="FF0000"/>
                </a:solidFill>
                <a:latin typeface="Arial"/>
                <a:cs typeface="Arial"/>
              </a:rPr>
              <a:t>tarifleri;</a:t>
            </a:r>
            <a:endParaRPr sz="2400">
              <a:latin typeface="Arial"/>
              <a:cs typeface="Arial"/>
            </a:endParaRPr>
          </a:p>
          <a:p>
            <a:pPr marL="904875">
              <a:spcBef>
                <a:spcPts val="610"/>
              </a:spcBef>
              <a:tabLst>
                <a:tab pos="2073910" algn="l"/>
                <a:tab pos="2535555" algn="l"/>
                <a:tab pos="3150235" algn="l"/>
              </a:tabLst>
            </a:pPr>
            <a:r>
              <a:rPr sz="2000" dirty="0">
                <a:solidFill>
                  <a:srgbClr val="FF0000"/>
                </a:solidFill>
                <a:latin typeface="Arial"/>
                <a:cs typeface="Arial"/>
              </a:rPr>
              <a:t>Plywood	</a:t>
            </a:r>
            <a:r>
              <a:rPr sz="2000" spc="-5" dirty="0">
                <a:solidFill>
                  <a:srgbClr val="FF0000"/>
                </a:solidFill>
                <a:latin typeface="Arial"/>
                <a:cs typeface="Arial"/>
              </a:rPr>
              <a:t>ile	düz	yüzeyli</a:t>
            </a:r>
            <a:endParaRPr sz="2000">
              <a:latin typeface="Arial"/>
              <a:cs typeface="Arial"/>
            </a:endParaRPr>
          </a:p>
        </p:txBody>
      </p:sp>
      <p:sp>
        <p:nvSpPr>
          <p:cNvPr id="4" name="object 4"/>
          <p:cNvSpPr txBox="1"/>
          <p:nvPr/>
        </p:nvSpPr>
        <p:spPr>
          <a:xfrm>
            <a:off x="4271111" y="2507142"/>
            <a:ext cx="4686300" cy="330200"/>
          </a:xfrm>
          <a:prstGeom prst="rect">
            <a:avLst/>
          </a:prstGeom>
        </p:spPr>
        <p:txBody>
          <a:bodyPr vert="horz" wrap="square" lIns="0" tIns="12065" rIns="0" bIns="0" rtlCol="0">
            <a:spAutoFit/>
          </a:bodyPr>
          <a:lstStyle/>
          <a:p>
            <a:pPr marL="12700">
              <a:spcBef>
                <a:spcPts val="95"/>
              </a:spcBef>
              <a:tabLst>
                <a:tab pos="1431290" algn="l"/>
                <a:tab pos="2242820" algn="l"/>
                <a:tab pos="3604260" algn="l"/>
                <a:tab pos="4404360" algn="l"/>
              </a:tabLst>
            </a:pPr>
            <a:r>
              <a:rPr sz="2000" spc="-10" dirty="0">
                <a:solidFill>
                  <a:srgbClr val="FF0000"/>
                </a:solidFill>
                <a:latin typeface="Arial"/>
                <a:cs typeface="Arial"/>
              </a:rPr>
              <a:t>b</a:t>
            </a:r>
            <a:r>
              <a:rPr sz="2000" dirty="0">
                <a:solidFill>
                  <a:srgbClr val="FF0000"/>
                </a:solidFill>
                <a:latin typeface="Arial"/>
                <a:cs typeface="Arial"/>
              </a:rPr>
              <a:t>e</a:t>
            </a:r>
            <a:r>
              <a:rPr sz="2000" spc="-5" dirty="0">
                <a:solidFill>
                  <a:srgbClr val="FF0000"/>
                </a:solidFill>
                <a:latin typeface="Arial"/>
                <a:cs typeface="Arial"/>
              </a:rPr>
              <a:t>t</a:t>
            </a:r>
            <a:r>
              <a:rPr sz="2000" spc="-10" dirty="0">
                <a:solidFill>
                  <a:srgbClr val="FF0000"/>
                </a:solidFill>
                <a:latin typeface="Arial"/>
                <a:cs typeface="Arial"/>
              </a:rPr>
              <a:t>ona</a:t>
            </a:r>
            <a:r>
              <a:rPr sz="2000" spc="-15" dirty="0">
                <a:solidFill>
                  <a:srgbClr val="FF0000"/>
                </a:solidFill>
                <a:latin typeface="Arial"/>
                <a:cs typeface="Arial"/>
              </a:rPr>
              <a:t>r</a:t>
            </a:r>
            <a:r>
              <a:rPr sz="2000" spc="-10" dirty="0">
                <a:solidFill>
                  <a:srgbClr val="FF0000"/>
                </a:solidFill>
                <a:latin typeface="Arial"/>
                <a:cs typeface="Arial"/>
              </a:rPr>
              <a:t>m</a:t>
            </a:r>
            <a:r>
              <a:rPr sz="2000" spc="-5" dirty="0">
                <a:solidFill>
                  <a:srgbClr val="FF0000"/>
                </a:solidFill>
                <a:latin typeface="Arial"/>
                <a:cs typeface="Arial"/>
              </a:rPr>
              <a:t>e</a:t>
            </a:r>
            <a:r>
              <a:rPr sz="2000" dirty="0">
                <a:solidFill>
                  <a:srgbClr val="FF0000"/>
                </a:solidFill>
                <a:latin typeface="Arial"/>
                <a:cs typeface="Arial"/>
              </a:rPr>
              <a:t>	</a:t>
            </a:r>
            <a:r>
              <a:rPr sz="2000" spc="-10" dirty="0">
                <a:solidFill>
                  <a:srgbClr val="FF0000"/>
                </a:solidFill>
                <a:latin typeface="Arial"/>
                <a:cs typeface="Arial"/>
              </a:rPr>
              <a:t>ka</a:t>
            </a:r>
            <a:r>
              <a:rPr sz="2000" spc="-5" dirty="0">
                <a:solidFill>
                  <a:srgbClr val="FF0000"/>
                </a:solidFill>
                <a:latin typeface="Arial"/>
                <a:cs typeface="Arial"/>
              </a:rPr>
              <a:t>lı</a:t>
            </a:r>
            <a:r>
              <a:rPr sz="2000" spc="-10" dirty="0">
                <a:solidFill>
                  <a:srgbClr val="FF0000"/>
                </a:solidFill>
                <a:latin typeface="Arial"/>
                <a:cs typeface="Arial"/>
              </a:rPr>
              <a:t>b</a:t>
            </a:r>
            <a:r>
              <a:rPr sz="2000" spc="-5" dirty="0">
                <a:solidFill>
                  <a:srgbClr val="FF0000"/>
                </a:solidFill>
                <a:latin typeface="Arial"/>
                <a:cs typeface="Arial"/>
              </a:rPr>
              <a:t>ı</a:t>
            </a:r>
            <a:r>
              <a:rPr sz="2000" dirty="0">
                <a:solidFill>
                  <a:srgbClr val="FF0000"/>
                </a:solidFill>
                <a:latin typeface="Arial"/>
                <a:cs typeface="Arial"/>
              </a:rPr>
              <a:t>	</a:t>
            </a:r>
            <a:r>
              <a:rPr sz="2000" spc="-5" dirty="0">
                <a:solidFill>
                  <a:srgbClr val="FF0000"/>
                </a:solidFill>
                <a:latin typeface="Arial"/>
                <a:cs typeface="Arial"/>
              </a:rPr>
              <a:t>y</a:t>
            </a:r>
            <a:r>
              <a:rPr sz="2000" spc="-10" dirty="0">
                <a:solidFill>
                  <a:srgbClr val="FF0000"/>
                </a:solidFill>
                <a:latin typeface="Arial"/>
                <a:cs typeface="Arial"/>
              </a:rPr>
              <a:t>ap</a:t>
            </a:r>
            <a:r>
              <a:rPr sz="2000" spc="-5" dirty="0">
                <a:solidFill>
                  <a:srgbClr val="FF0000"/>
                </a:solidFill>
                <a:latin typeface="Arial"/>
                <a:cs typeface="Arial"/>
              </a:rPr>
              <a:t>ıl</a:t>
            </a:r>
            <a:r>
              <a:rPr sz="2000" spc="-10" dirty="0">
                <a:solidFill>
                  <a:srgbClr val="FF0000"/>
                </a:solidFill>
                <a:latin typeface="Arial"/>
                <a:cs typeface="Arial"/>
              </a:rPr>
              <a:t>ma</a:t>
            </a:r>
            <a:r>
              <a:rPr sz="2000" spc="-5" dirty="0">
                <a:solidFill>
                  <a:srgbClr val="FF0000"/>
                </a:solidFill>
                <a:latin typeface="Arial"/>
                <a:cs typeface="Arial"/>
              </a:rPr>
              <a:t>s</a:t>
            </a:r>
            <a:r>
              <a:rPr sz="2000" spc="-10" dirty="0">
                <a:solidFill>
                  <a:srgbClr val="FF0000"/>
                </a:solidFill>
                <a:latin typeface="Arial"/>
                <a:cs typeface="Arial"/>
              </a:rPr>
              <a:t>ı</a:t>
            </a:r>
            <a:r>
              <a:rPr sz="2000" spc="-5" dirty="0">
                <a:solidFill>
                  <a:srgbClr val="FF0000"/>
                </a:solidFill>
                <a:latin typeface="Arial"/>
                <a:cs typeface="Arial"/>
              </a:rPr>
              <a:t>:</a:t>
            </a:r>
            <a:r>
              <a:rPr sz="2000" dirty="0">
                <a:solidFill>
                  <a:srgbClr val="FF0000"/>
                </a:solidFill>
                <a:latin typeface="Arial"/>
                <a:cs typeface="Arial"/>
              </a:rPr>
              <a:t>	</a:t>
            </a:r>
            <a:r>
              <a:rPr sz="2000" spc="-5" dirty="0">
                <a:latin typeface="Arial"/>
                <a:cs typeface="Arial"/>
              </a:rPr>
              <a:t>Pr</a:t>
            </a:r>
            <a:r>
              <a:rPr sz="2000" dirty="0">
                <a:latin typeface="Arial"/>
                <a:cs typeface="Arial"/>
              </a:rPr>
              <a:t>o</a:t>
            </a:r>
            <a:r>
              <a:rPr sz="2000" spc="-5" dirty="0">
                <a:latin typeface="Arial"/>
                <a:cs typeface="Arial"/>
              </a:rPr>
              <a:t>je</a:t>
            </a:r>
            <a:r>
              <a:rPr sz="2000" dirty="0">
                <a:latin typeface="Arial"/>
                <a:cs typeface="Arial"/>
              </a:rPr>
              <a:t>	</a:t>
            </a:r>
            <a:r>
              <a:rPr sz="2000" spc="-5" dirty="0">
                <a:latin typeface="Arial"/>
                <a:cs typeface="Arial"/>
              </a:rPr>
              <a:t>ve</a:t>
            </a:r>
            <a:endParaRPr sz="2000">
              <a:latin typeface="Arial"/>
              <a:cs typeface="Arial"/>
            </a:endParaRPr>
          </a:p>
        </p:txBody>
      </p:sp>
      <p:sp>
        <p:nvSpPr>
          <p:cNvPr id="5" name="object 5"/>
          <p:cNvSpPr txBox="1"/>
          <p:nvPr/>
        </p:nvSpPr>
        <p:spPr>
          <a:xfrm>
            <a:off x="1042194" y="2811891"/>
            <a:ext cx="7914640" cy="2463800"/>
          </a:xfrm>
          <a:prstGeom prst="rect">
            <a:avLst/>
          </a:prstGeom>
        </p:spPr>
        <p:txBody>
          <a:bodyPr vert="horz" wrap="square" lIns="0" tIns="12065" rIns="0" bIns="0" rtlCol="0">
            <a:spAutoFit/>
          </a:bodyPr>
          <a:lstStyle/>
          <a:p>
            <a:pPr marL="12700" marR="5080" algn="just">
              <a:spcBef>
                <a:spcPts val="95"/>
              </a:spcBef>
            </a:pPr>
            <a:r>
              <a:rPr sz="2000" spc="-5" dirty="0">
                <a:latin typeface="Arial"/>
                <a:cs typeface="Arial"/>
              </a:rPr>
              <a:t>şartnamesine göre; iç yüzeyi yağlanmış </a:t>
            </a:r>
            <a:r>
              <a:rPr sz="2000" spc="-10" dirty="0">
                <a:latin typeface="Arial"/>
                <a:cs typeface="Arial"/>
              </a:rPr>
              <a:t>21 </a:t>
            </a:r>
            <a:r>
              <a:rPr sz="2000" spc="-5" dirty="0">
                <a:latin typeface="Arial"/>
                <a:cs typeface="Arial"/>
              </a:rPr>
              <a:t>mm kalınlığında </a:t>
            </a:r>
            <a:r>
              <a:rPr sz="2000" dirty="0">
                <a:latin typeface="Arial"/>
                <a:cs typeface="Arial"/>
              </a:rPr>
              <a:t>Plywood  </a:t>
            </a:r>
            <a:r>
              <a:rPr sz="2000" spc="-5" dirty="0">
                <a:latin typeface="Arial"/>
                <a:cs typeface="Arial"/>
              </a:rPr>
              <a:t>(film kaplı) suni tahtalardan düz yüzeyli beton ve </a:t>
            </a:r>
            <a:r>
              <a:rPr sz="2000" spc="-10" dirty="0">
                <a:latin typeface="Arial"/>
                <a:cs typeface="Arial"/>
              </a:rPr>
              <a:t>betonarme </a:t>
            </a:r>
            <a:r>
              <a:rPr sz="2000" spc="-5" dirty="0">
                <a:latin typeface="Arial"/>
                <a:cs typeface="Arial"/>
              </a:rPr>
              <a:t>kalıbı  yapılması, gerekli görülen vibrasyona dayanacak şekilde takviye  edilmesi, kalıbın</a:t>
            </a:r>
            <a:r>
              <a:rPr sz="2000" spc="-10" dirty="0">
                <a:latin typeface="Arial"/>
                <a:cs typeface="Arial"/>
              </a:rPr>
              <a:t> </a:t>
            </a:r>
            <a:r>
              <a:rPr sz="2000" spc="-5" dirty="0">
                <a:latin typeface="Arial"/>
                <a:cs typeface="Arial"/>
              </a:rPr>
              <a:t>sökülmesi,</a:t>
            </a:r>
            <a:endParaRPr sz="2000">
              <a:latin typeface="Arial"/>
              <a:cs typeface="Arial"/>
            </a:endParaRPr>
          </a:p>
          <a:p>
            <a:pPr marL="12700" marR="5080" algn="just"/>
            <a:r>
              <a:rPr sz="2000" u="heavy" spc="-5" dirty="0">
                <a:solidFill>
                  <a:srgbClr val="FF0000"/>
                </a:solidFill>
                <a:uFill>
                  <a:solidFill>
                    <a:srgbClr val="FF0000"/>
                  </a:solidFill>
                </a:uFill>
                <a:latin typeface="Arial"/>
                <a:cs typeface="Arial"/>
              </a:rPr>
              <a:t>ÖLÇÜ:</a:t>
            </a:r>
            <a:r>
              <a:rPr sz="2000" spc="-5" dirty="0">
                <a:solidFill>
                  <a:srgbClr val="FF0000"/>
                </a:solidFill>
                <a:latin typeface="Arial"/>
                <a:cs typeface="Arial"/>
              </a:rPr>
              <a:t> </a:t>
            </a:r>
            <a:r>
              <a:rPr sz="2000" spc="-5" dirty="0">
                <a:latin typeface="Arial"/>
                <a:cs typeface="Arial"/>
              </a:rPr>
              <a:t>Kalıp gören yüzler projesinden veya yerinde ölçülerek  </a:t>
            </a:r>
            <a:r>
              <a:rPr sz="2000" spc="-15" dirty="0">
                <a:latin typeface="Arial"/>
                <a:cs typeface="Arial"/>
              </a:rPr>
              <a:t>hesaplanır.</a:t>
            </a:r>
            <a:r>
              <a:rPr sz="2000" spc="525" dirty="0">
                <a:latin typeface="Arial"/>
                <a:cs typeface="Arial"/>
              </a:rPr>
              <a:t> </a:t>
            </a:r>
            <a:r>
              <a:rPr sz="2000" spc="-5" dirty="0">
                <a:latin typeface="Arial"/>
                <a:cs typeface="Arial"/>
              </a:rPr>
              <a:t>Boşluk </a:t>
            </a:r>
            <a:r>
              <a:rPr sz="2000" spc="-10" dirty="0">
                <a:latin typeface="Arial"/>
                <a:cs typeface="Arial"/>
              </a:rPr>
              <a:t>hacmi </a:t>
            </a:r>
            <a:r>
              <a:rPr sz="2000" spc="-5" dirty="0">
                <a:latin typeface="Arial"/>
                <a:cs typeface="Arial"/>
              </a:rPr>
              <a:t>çıkarılmayan imalât deliklerinin çevre  kalıpları ölçüye dâhil edilmez. </a:t>
            </a:r>
            <a:r>
              <a:rPr sz="2000" dirty="0">
                <a:latin typeface="Arial"/>
                <a:cs typeface="Arial"/>
              </a:rPr>
              <a:t>Deliğin </a:t>
            </a:r>
            <a:r>
              <a:rPr sz="2000" spc="-5" dirty="0">
                <a:latin typeface="Arial"/>
                <a:cs typeface="Arial"/>
              </a:rPr>
              <a:t>kalıp tarafındaki yüzünden delik  boşluğu çıkarılmaz.</a:t>
            </a:r>
            <a:endParaRPr sz="2000">
              <a:latin typeface="Arial"/>
              <a:cs typeface="Arial"/>
            </a:endParaRPr>
          </a:p>
        </p:txBody>
      </p:sp>
      <p:sp>
        <p:nvSpPr>
          <p:cNvPr id="6" name="object 6"/>
          <p:cNvSpPr txBox="1"/>
          <p:nvPr/>
        </p:nvSpPr>
        <p:spPr>
          <a:xfrm>
            <a:off x="1042678" y="5250138"/>
            <a:ext cx="603250" cy="330200"/>
          </a:xfrm>
          <a:prstGeom prst="rect">
            <a:avLst/>
          </a:prstGeom>
        </p:spPr>
        <p:txBody>
          <a:bodyPr vert="horz" wrap="square" lIns="0" tIns="12065" rIns="0" bIns="0" rtlCol="0">
            <a:spAutoFit/>
          </a:bodyPr>
          <a:lstStyle/>
          <a:p>
            <a:pPr marL="12700">
              <a:spcBef>
                <a:spcPts val="95"/>
              </a:spcBef>
            </a:pPr>
            <a:r>
              <a:rPr sz="2000" u="heavy" spc="-10" dirty="0">
                <a:solidFill>
                  <a:srgbClr val="FF0000"/>
                </a:solidFill>
                <a:uFill>
                  <a:solidFill>
                    <a:srgbClr val="FF0000"/>
                  </a:solidFill>
                </a:uFill>
                <a:latin typeface="Arial"/>
                <a:cs typeface="Arial"/>
              </a:rPr>
              <a:t>NO</a:t>
            </a:r>
            <a:r>
              <a:rPr sz="2000" u="heavy" spc="-235" dirty="0">
                <a:solidFill>
                  <a:srgbClr val="FF0000"/>
                </a:solidFill>
                <a:uFill>
                  <a:solidFill>
                    <a:srgbClr val="FF0000"/>
                  </a:solidFill>
                </a:uFill>
                <a:latin typeface="Arial"/>
                <a:cs typeface="Arial"/>
              </a:rPr>
              <a:t>T</a:t>
            </a:r>
            <a:r>
              <a:rPr sz="2000" u="heavy" spc="-5" dirty="0">
                <a:solidFill>
                  <a:srgbClr val="FF0000"/>
                </a:solidFill>
                <a:uFill>
                  <a:solidFill>
                    <a:srgbClr val="FF0000"/>
                  </a:solidFill>
                </a:uFill>
                <a:latin typeface="Arial"/>
                <a:cs typeface="Arial"/>
              </a:rPr>
              <a:t>:</a:t>
            </a:r>
            <a:endParaRPr sz="2000">
              <a:latin typeface="Arial"/>
              <a:cs typeface="Arial"/>
            </a:endParaRPr>
          </a:p>
        </p:txBody>
      </p:sp>
      <p:sp>
        <p:nvSpPr>
          <p:cNvPr id="7" name="object 7"/>
          <p:cNvSpPr txBox="1"/>
          <p:nvPr/>
        </p:nvSpPr>
        <p:spPr>
          <a:xfrm>
            <a:off x="1978946" y="5250342"/>
            <a:ext cx="5018405" cy="635000"/>
          </a:xfrm>
          <a:prstGeom prst="rect">
            <a:avLst/>
          </a:prstGeom>
        </p:spPr>
        <p:txBody>
          <a:bodyPr vert="horz" wrap="square" lIns="0" tIns="12065" rIns="0" bIns="0" rtlCol="0">
            <a:spAutoFit/>
          </a:bodyPr>
          <a:lstStyle/>
          <a:p>
            <a:pPr marL="292735" indent="-280670">
              <a:spcBef>
                <a:spcPts val="95"/>
              </a:spcBef>
              <a:buAutoNum type="arabicPeriod"/>
              <a:tabLst>
                <a:tab pos="293370" algn="l"/>
              </a:tabLst>
            </a:pPr>
            <a:r>
              <a:rPr sz="2000" spc="-5" dirty="0">
                <a:latin typeface="Arial"/>
                <a:cs typeface="Arial"/>
              </a:rPr>
              <a:t>Kalıp iskelesi ayrıca</a:t>
            </a:r>
            <a:r>
              <a:rPr sz="2000" spc="-15" dirty="0">
                <a:latin typeface="Arial"/>
                <a:cs typeface="Arial"/>
              </a:rPr>
              <a:t> </a:t>
            </a:r>
            <a:r>
              <a:rPr sz="2000" spc="-20" dirty="0">
                <a:latin typeface="Arial"/>
                <a:cs typeface="Arial"/>
              </a:rPr>
              <a:t>ödenir.</a:t>
            </a:r>
            <a:endParaRPr sz="2000">
              <a:latin typeface="Arial"/>
              <a:cs typeface="Arial"/>
            </a:endParaRPr>
          </a:p>
          <a:p>
            <a:pPr marL="292735" indent="-280670">
              <a:buAutoNum type="arabicPeriod"/>
              <a:tabLst>
                <a:tab pos="293370" algn="l"/>
              </a:tabLst>
            </a:pPr>
            <a:r>
              <a:rPr sz="2000" spc="-5" dirty="0">
                <a:latin typeface="Arial"/>
                <a:cs typeface="Arial"/>
              </a:rPr>
              <a:t>Kalıptan çıkan malzeme müteahhide</a:t>
            </a:r>
            <a:r>
              <a:rPr sz="2000" spc="-30" dirty="0">
                <a:latin typeface="Arial"/>
                <a:cs typeface="Arial"/>
              </a:rPr>
              <a:t> </a:t>
            </a:r>
            <a:r>
              <a:rPr sz="2000" spc="-20" dirty="0">
                <a:latin typeface="Arial"/>
                <a:cs typeface="Arial"/>
              </a:rPr>
              <a:t>aittir.</a:t>
            </a:r>
            <a:endParaRPr sz="2000">
              <a:latin typeface="Arial"/>
              <a:cs typeface="Arial"/>
            </a:endParaRPr>
          </a:p>
        </p:txBody>
      </p:sp>
      <p:sp>
        <p:nvSpPr>
          <p:cNvPr id="8" name="object 8"/>
          <p:cNvSpPr txBox="1">
            <a:spLocks noGrp="1"/>
          </p:cNvSpPr>
          <p:nvPr>
            <p:ph type="title"/>
          </p:nvPr>
        </p:nvSpPr>
        <p:spPr>
          <a:xfrm>
            <a:off x="435579" y="775416"/>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281978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68693" y="5639394"/>
            <a:ext cx="254000" cy="170815"/>
          </a:xfrm>
          <a:prstGeom prst="rect">
            <a:avLst/>
          </a:prstGeom>
        </p:spPr>
        <p:txBody>
          <a:bodyPr vert="horz" wrap="square" lIns="0" tIns="0" rIns="0" bIns="0" rtlCol="0">
            <a:spAutoFit/>
          </a:bodyPr>
          <a:lstStyle/>
          <a:p>
            <a:pPr>
              <a:lnSpc>
                <a:spcPts val="1325"/>
              </a:lnSpc>
            </a:pPr>
            <a:r>
              <a:rPr sz="1200" spc="-10" dirty="0">
                <a:solidFill>
                  <a:srgbClr val="8A8A8A"/>
                </a:solidFill>
                <a:latin typeface="Arial"/>
                <a:cs typeface="Arial"/>
              </a:rPr>
              <a:t>149</a:t>
            </a:r>
            <a:endParaRPr sz="1200">
              <a:latin typeface="Arial"/>
              <a:cs typeface="Arial"/>
            </a:endParaRPr>
          </a:p>
        </p:txBody>
      </p:sp>
      <p:sp>
        <p:nvSpPr>
          <p:cNvPr id="3" name="object 3"/>
          <p:cNvSpPr/>
          <p:nvPr/>
        </p:nvSpPr>
        <p:spPr>
          <a:xfrm>
            <a:off x="3888989" y="1342388"/>
            <a:ext cx="5072087" cy="4467821"/>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150145" y="1697897"/>
            <a:ext cx="3648710" cy="756920"/>
          </a:xfrm>
          <a:prstGeom prst="rect">
            <a:avLst/>
          </a:prstGeom>
        </p:spPr>
        <p:txBody>
          <a:bodyPr vert="horz" wrap="square" lIns="0" tIns="12700" rIns="0" bIns="0" rtlCol="0">
            <a:spAutoFit/>
          </a:bodyPr>
          <a:lstStyle/>
          <a:p>
            <a:pPr marL="469900" indent="-457200">
              <a:spcBef>
                <a:spcPts val="100"/>
              </a:spcBef>
              <a:buClr>
                <a:srgbClr val="000000"/>
              </a:buClr>
              <a:buChar char="•"/>
              <a:tabLst>
                <a:tab pos="469265" algn="l"/>
                <a:tab pos="469900" algn="l"/>
              </a:tabLst>
            </a:pPr>
            <a:r>
              <a:rPr sz="2400" spc="-5" dirty="0">
                <a:solidFill>
                  <a:srgbClr val="FF0000"/>
                </a:solidFill>
                <a:latin typeface="Arial"/>
                <a:cs typeface="Arial"/>
              </a:rPr>
              <a:t>Kalıp</a:t>
            </a:r>
            <a:r>
              <a:rPr sz="2400" spc="-10" dirty="0">
                <a:solidFill>
                  <a:srgbClr val="FF0000"/>
                </a:solidFill>
                <a:latin typeface="Arial"/>
                <a:cs typeface="Arial"/>
              </a:rPr>
              <a:t> </a:t>
            </a:r>
            <a:r>
              <a:rPr sz="2400" spc="-5" dirty="0">
                <a:solidFill>
                  <a:srgbClr val="FF0000"/>
                </a:solidFill>
                <a:latin typeface="Arial"/>
                <a:cs typeface="Arial"/>
              </a:rPr>
              <a:t>metrajı;</a:t>
            </a:r>
            <a:endParaRPr sz="240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Birim fiyat</a:t>
            </a:r>
            <a:r>
              <a:rPr sz="2400" spc="-35" dirty="0">
                <a:solidFill>
                  <a:srgbClr val="FF0000"/>
                </a:solidFill>
                <a:latin typeface="Arial"/>
                <a:cs typeface="Arial"/>
              </a:rPr>
              <a:t> </a:t>
            </a:r>
            <a:r>
              <a:rPr sz="2400" spc="-5" dirty="0">
                <a:solidFill>
                  <a:srgbClr val="FF0000"/>
                </a:solidFill>
                <a:latin typeface="Arial"/>
                <a:cs typeface="Arial"/>
              </a:rPr>
              <a:t>analizleri;</a:t>
            </a:r>
            <a:endParaRPr sz="2400">
              <a:latin typeface="Arial"/>
              <a:cs typeface="Arial"/>
            </a:endParaRPr>
          </a:p>
        </p:txBody>
      </p:sp>
      <p:sp>
        <p:nvSpPr>
          <p:cNvPr id="5" name="object 5"/>
          <p:cNvSpPr txBox="1">
            <a:spLocks noGrp="1"/>
          </p:cNvSpPr>
          <p:nvPr>
            <p:ph type="title"/>
          </p:nvPr>
        </p:nvSpPr>
        <p:spPr>
          <a:xfrm>
            <a:off x="404230" y="739059"/>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
        <p:nvSpPr>
          <p:cNvPr id="6" name="object 6"/>
          <p:cNvSpPr/>
          <p:nvPr/>
        </p:nvSpPr>
        <p:spPr>
          <a:xfrm>
            <a:off x="5000628" y="3929068"/>
            <a:ext cx="1715135" cy="428625"/>
          </a:xfrm>
          <a:custGeom>
            <a:avLst/>
            <a:gdLst/>
            <a:ahLst/>
            <a:cxnLst/>
            <a:rect l="l" t="t" r="r" b="b"/>
            <a:pathLst>
              <a:path w="1715134" h="428625">
                <a:moveTo>
                  <a:pt x="0" y="214312"/>
                </a:moveTo>
                <a:lnTo>
                  <a:pt x="12415" y="177765"/>
                </a:lnTo>
                <a:lnTo>
                  <a:pt x="48287" y="143222"/>
                </a:lnTo>
                <a:lnTo>
                  <a:pt x="105559" y="111199"/>
                </a:lnTo>
                <a:lnTo>
                  <a:pt x="141576" y="96293"/>
                </a:lnTo>
                <a:lnTo>
                  <a:pt x="182171" y="82210"/>
                </a:lnTo>
                <a:lnTo>
                  <a:pt x="227086" y="69014"/>
                </a:lnTo>
                <a:lnTo>
                  <a:pt x="276064" y="56770"/>
                </a:lnTo>
                <a:lnTo>
                  <a:pt x="328848" y="45541"/>
                </a:lnTo>
                <a:lnTo>
                  <a:pt x="385181" y="35393"/>
                </a:lnTo>
                <a:lnTo>
                  <a:pt x="444805" y="26389"/>
                </a:lnTo>
                <a:lnTo>
                  <a:pt x="507462" y="18593"/>
                </a:lnTo>
                <a:lnTo>
                  <a:pt x="572896" y="12071"/>
                </a:lnTo>
                <a:lnTo>
                  <a:pt x="640849" y="6886"/>
                </a:lnTo>
                <a:lnTo>
                  <a:pt x="711064" y="3103"/>
                </a:lnTo>
                <a:lnTo>
                  <a:pt x="783283" y="786"/>
                </a:lnTo>
                <a:lnTo>
                  <a:pt x="857250" y="0"/>
                </a:lnTo>
                <a:lnTo>
                  <a:pt x="931218" y="786"/>
                </a:lnTo>
                <a:lnTo>
                  <a:pt x="1003439" y="3103"/>
                </a:lnTo>
                <a:lnTo>
                  <a:pt x="1073655" y="6886"/>
                </a:lnTo>
                <a:lnTo>
                  <a:pt x="1141609" y="12071"/>
                </a:lnTo>
                <a:lnTo>
                  <a:pt x="1207045" y="18593"/>
                </a:lnTo>
                <a:lnTo>
                  <a:pt x="1269703" y="26389"/>
                </a:lnTo>
                <a:lnTo>
                  <a:pt x="1329328" y="35393"/>
                </a:lnTo>
                <a:lnTo>
                  <a:pt x="1385661" y="45541"/>
                </a:lnTo>
                <a:lnTo>
                  <a:pt x="1438446" y="56770"/>
                </a:lnTo>
                <a:lnTo>
                  <a:pt x="1487424" y="69014"/>
                </a:lnTo>
                <a:lnTo>
                  <a:pt x="1532340" y="82210"/>
                </a:lnTo>
                <a:lnTo>
                  <a:pt x="1572935" y="96293"/>
                </a:lnTo>
                <a:lnTo>
                  <a:pt x="1608953" y="111199"/>
                </a:lnTo>
                <a:lnTo>
                  <a:pt x="1666224" y="143222"/>
                </a:lnTo>
                <a:lnTo>
                  <a:pt x="1702097" y="177765"/>
                </a:lnTo>
                <a:lnTo>
                  <a:pt x="1714512" y="214312"/>
                </a:lnTo>
                <a:lnTo>
                  <a:pt x="1711366" y="232804"/>
                </a:lnTo>
                <a:lnTo>
                  <a:pt x="1702097" y="250859"/>
                </a:lnTo>
                <a:lnTo>
                  <a:pt x="1666224" y="285402"/>
                </a:lnTo>
                <a:lnTo>
                  <a:pt x="1608953" y="317425"/>
                </a:lnTo>
                <a:lnTo>
                  <a:pt x="1572935" y="332331"/>
                </a:lnTo>
                <a:lnTo>
                  <a:pt x="1532340" y="346414"/>
                </a:lnTo>
                <a:lnTo>
                  <a:pt x="1487424" y="359610"/>
                </a:lnTo>
                <a:lnTo>
                  <a:pt x="1438446" y="371854"/>
                </a:lnTo>
                <a:lnTo>
                  <a:pt x="1385661" y="383083"/>
                </a:lnTo>
                <a:lnTo>
                  <a:pt x="1329328" y="393231"/>
                </a:lnTo>
                <a:lnTo>
                  <a:pt x="1269703" y="402235"/>
                </a:lnTo>
                <a:lnTo>
                  <a:pt x="1207045" y="410031"/>
                </a:lnTo>
                <a:lnTo>
                  <a:pt x="1141609" y="416553"/>
                </a:lnTo>
                <a:lnTo>
                  <a:pt x="1073655" y="421738"/>
                </a:lnTo>
                <a:lnTo>
                  <a:pt x="1003439" y="425521"/>
                </a:lnTo>
                <a:lnTo>
                  <a:pt x="931218" y="427838"/>
                </a:lnTo>
                <a:lnTo>
                  <a:pt x="857250" y="428625"/>
                </a:lnTo>
                <a:lnTo>
                  <a:pt x="783283" y="427838"/>
                </a:lnTo>
                <a:lnTo>
                  <a:pt x="711064" y="425521"/>
                </a:lnTo>
                <a:lnTo>
                  <a:pt x="640849" y="421738"/>
                </a:lnTo>
                <a:lnTo>
                  <a:pt x="572896" y="416553"/>
                </a:lnTo>
                <a:lnTo>
                  <a:pt x="507462" y="410031"/>
                </a:lnTo>
                <a:lnTo>
                  <a:pt x="444805" y="402235"/>
                </a:lnTo>
                <a:lnTo>
                  <a:pt x="385181" y="393231"/>
                </a:lnTo>
                <a:lnTo>
                  <a:pt x="328848" y="383083"/>
                </a:lnTo>
                <a:lnTo>
                  <a:pt x="276064" y="371854"/>
                </a:lnTo>
                <a:lnTo>
                  <a:pt x="227086" y="359610"/>
                </a:lnTo>
                <a:lnTo>
                  <a:pt x="182171" y="346414"/>
                </a:lnTo>
                <a:lnTo>
                  <a:pt x="141576" y="332331"/>
                </a:lnTo>
                <a:lnTo>
                  <a:pt x="105559" y="317425"/>
                </a:lnTo>
                <a:lnTo>
                  <a:pt x="48287" y="285402"/>
                </a:lnTo>
                <a:lnTo>
                  <a:pt x="12415" y="250859"/>
                </a:lnTo>
                <a:lnTo>
                  <a:pt x="0" y="214312"/>
                </a:lnTo>
                <a:close/>
              </a:path>
            </a:pathLst>
          </a:custGeom>
          <a:ln w="25400">
            <a:solidFill>
              <a:srgbClr val="FF0000"/>
            </a:solidFill>
          </a:ln>
        </p:spPr>
        <p:txBody>
          <a:bodyPr wrap="square" lIns="0" tIns="0" rIns="0" bIns="0" rtlCol="0"/>
          <a:lstStyle/>
          <a:p>
            <a:endParaRPr/>
          </a:p>
        </p:txBody>
      </p:sp>
      <p:sp>
        <p:nvSpPr>
          <p:cNvPr id="7" name="object 7"/>
          <p:cNvSpPr/>
          <p:nvPr/>
        </p:nvSpPr>
        <p:spPr>
          <a:xfrm>
            <a:off x="4429124" y="2643184"/>
            <a:ext cx="1715135" cy="428625"/>
          </a:xfrm>
          <a:custGeom>
            <a:avLst/>
            <a:gdLst/>
            <a:ahLst/>
            <a:cxnLst/>
            <a:rect l="l" t="t" r="r" b="b"/>
            <a:pathLst>
              <a:path w="1715135" h="428625">
                <a:moveTo>
                  <a:pt x="0" y="214312"/>
                </a:moveTo>
                <a:lnTo>
                  <a:pt x="12415" y="177765"/>
                </a:lnTo>
                <a:lnTo>
                  <a:pt x="48287" y="143222"/>
                </a:lnTo>
                <a:lnTo>
                  <a:pt x="105559" y="111199"/>
                </a:lnTo>
                <a:lnTo>
                  <a:pt x="141576" y="96293"/>
                </a:lnTo>
                <a:lnTo>
                  <a:pt x="182171" y="82210"/>
                </a:lnTo>
                <a:lnTo>
                  <a:pt x="227086" y="69014"/>
                </a:lnTo>
                <a:lnTo>
                  <a:pt x="276064" y="56770"/>
                </a:lnTo>
                <a:lnTo>
                  <a:pt x="328848" y="45541"/>
                </a:lnTo>
                <a:lnTo>
                  <a:pt x="385181" y="35393"/>
                </a:lnTo>
                <a:lnTo>
                  <a:pt x="444805" y="26389"/>
                </a:lnTo>
                <a:lnTo>
                  <a:pt x="507462" y="18593"/>
                </a:lnTo>
                <a:lnTo>
                  <a:pt x="572896" y="12071"/>
                </a:lnTo>
                <a:lnTo>
                  <a:pt x="640849" y="6886"/>
                </a:lnTo>
                <a:lnTo>
                  <a:pt x="711064" y="3103"/>
                </a:lnTo>
                <a:lnTo>
                  <a:pt x="783283" y="786"/>
                </a:lnTo>
                <a:lnTo>
                  <a:pt x="857250" y="0"/>
                </a:lnTo>
                <a:lnTo>
                  <a:pt x="931218" y="786"/>
                </a:lnTo>
                <a:lnTo>
                  <a:pt x="1003439" y="3103"/>
                </a:lnTo>
                <a:lnTo>
                  <a:pt x="1073655" y="6886"/>
                </a:lnTo>
                <a:lnTo>
                  <a:pt x="1141609" y="12071"/>
                </a:lnTo>
                <a:lnTo>
                  <a:pt x="1207045" y="18593"/>
                </a:lnTo>
                <a:lnTo>
                  <a:pt x="1269703" y="26389"/>
                </a:lnTo>
                <a:lnTo>
                  <a:pt x="1329328" y="35393"/>
                </a:lnTo>
                <a:lnTo>
                  <a:pt x="1385661" y="45541"/>
                </a:lnTo>
                <a:lnTo>
                  <a:pt x="1438446" y="56770"/>
                </a:lnTo>
                <a:lnTo>
                  <a:pt x="1487424" y="69014"/>
                </a:lnTo>
                <a:lnTo>
                  <a:pt x="1532340" y="82210"/>
                </a:lnTo>
                <a:lnTo>
                  <a:pt x="1572935" y="96293"/>
                </a:lnTo>
                <a:lnTo>
                  <a:pt x="1608953" y="111199"/>
                </a:lnTo>
                <a:lnTo>
                  <a:pt x="1666224" y="143222"/>
                </a:lnTo>
                <a:lnTo>
                  <a:pt x="1702097" y="177765"/>
                </a:lnTo>
                <a:lnTo>
                  <a:pt x="1714512" y="214312"/>
                </a:lnTo>
                <a:lnTo>
                  <a:pt x="1711366" y="232804"/>
                </a:lnTo>
                <a:lnTo>
                  <a:pt x="1702097" y="250859"/>
                </a:lnTo>
                <a:lnTo>
                  <a:pt x="1666224" y="285402"/>
                </a:lnTo>
                <a:lnTo>
                  <a:pt x="1608953" y="317425"/>
                </a:lnTo>
                <a:lnTo>
                  <a:pt x="1572935" y="332331"/>
                </a:lnTo>
                <a:lnTo>
                  <a:pt x="1532340" y="346414"/>
                </a:lnTo>
                <a:lnTo>
                  <a:pt x="1487424" y="359610"/>
                </a:lnTo>
                <a:lnTo>
                  <a:pt x="1438446" y="371854"/>
                </a:lnTo>
                <a:lnTo>
                  <a:pt x="1385661" y="383083"/>
                </a:lnTo>
                <a:lnTo>
                  <a:pt x="1329328" y="393231"/>
                </a:lnTo>
                <a:lnTo>
                  <a:pt x="1269703" y="402235"/>
                </a:lnTo>
                <a:lnTo>
                  <a:pt x="1207045" y="410031"/>
                </a:lnTo>
                <a:lnTo>
                  <a:pt x="1141609" y="416553"/>
                </a:lnTo>
                <a:lnTo>
                  <a:pt x="1073655" y="421738"/>
                </a:lnTo>
                <a:lnTo>
                  <a:pt x="1003439" y="425521"/>
                </a:lnTo>
                <a:lnTo>
                  <a:pt x="931218" y="427838"/>
                </a:lnTo>
                <a:lnTo>
                  <a:pt x="857250" y="428625"/>
                </a:lnTo>
                <a:lnTo>
                  <a:pt x="783283" y="427838"/>
                </a:lnTo>
                <a:lnTo>
                  <a:pt x="711064" y="425521"/>
                </a:lnTo>
                <a:lnTo>
                  <a:pt x="640849" y="421738"/>
                </a:lnTo>
                <a:lnTo>
                  <a:pt x="572896" y="416553"/>
                </a:lnTo>
                <a:lnTo>
                  <a:pt x="507462" y="410031"/>
                </a:lnTo>
                <a:lnTo>
                  <a:pt x="444805" y="402235"/>
                </a:lnTo>
                <a:lnTo>
                  <a:pt x="385181" y="393231"/>
                </a:lnTo>
                <a:lnTo>
                  <a:pt x="328848" y="383083"/>
                </a:lnTo>
                <a:lnTo>
                  <a:pt x="276064" y="371854"/>
                </a:lnTo>
                <a:lnTo>
                  <a:pt x="227086" y="359610"/>
                </a:lnTo>
                <a:lnTo>
                  <a:pt x="182171" y="346414"/>
                </a:lnTo>
                <a:lnTo>
                  <a:pt x="141576" y="332331"/>
                </a:lnTo>
                <a:lnTo>
                  <a:pt x="105559" y="317425"/>
                </a:lnTo>
                <a:lnTo>
                  <a:pt x="48287" y="285402"/>
                </a:lnTo>
                <a:lnTo>
                  <a:pt x="12415" y="250859"/>
                </a:lnTo>
                <a:lnTo>
                  <a:pt x="0" y="214312"/>
                </a:lnTo>
                <a:close/>
              </a:path>
            </a:pathLst>
          </a:custGeom>
          <a:ln w="25400">
            <a:solidFill>
              <a:srgbClr val="FF0000"/>
            </a:solidFill>
          </a:ln>
        </p:spPr>
        <p:txBody>
          <a:bodyPr wrap="square" lIns="0" tIns="0" rIns="0" bIns="0" rtlCol="0"/>
          <a:lstStyle/>
          <a:p>
            <a:endParaRPr/>
          </a:p>
        </p:txBody>
      </p:sp>
    </p:spTree>
    <p:extLst>
      <p:ext uri="{BB962C8B-B14F-4D97-AF65-F5344CB8AC3E}">
        <p14:creationId xmlns:p14="http://schemas.microsoft.com/office/powerpoint/2010/main" val="2843804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55993" y="5612257"/>
            <a:ext cx="279400" cy="197490"/>
          </a:xfrm>
          <a:prstGeom prst="rect">
            <a:avLst/>
          </a:prstGeom>
        </p:spPr>
        <p:txBody>
          <a:bodyPr vert="horz" wrap="square" lIns="0" tIns="12700" rIns="0" bIns="0" rtlCol="0">
            <a:spAutoFit/>
          </a:bodyPr>
          <a:lstStyle/>
          <a:p>
            <a:pPr marL="12700">
              <a:spcBef>
                <a:spcPts val="100"/>
              </a:spcBef>
            </a:pPr>
            <a:r>
              <a:rPr sz="1200" spc="-10" dirty="0">
                <a:solidFill>
                  <a:srgbClr val="8A8A8A"/>
                </a:solidFill>
                <a:latin typeface="Arial"/>
                <a:cs typeface="Arial"/>
              </a:rPr>
              <a:t>150</a:t>
            </a:r>
            <a:endParaRPr sz="1200">
              <a:latin typeface="Arial"/>
              <a:cs typeface="Arial"/>
            </a:endParaRPr>
          </a:p>
        </p:txBody>
      </p:sp>
      <p:sp>
        <p:nvSpPr>
          <p:cNvPr id="3" name="object 3"/>
          <p:cNvSpPr txBox="1"/>
          <p:nvPr/>
        </p:nvSpPr>
        <p:spPr>
          <a:xfrm>
            <a:off x="150145" y="1697897"/>
            <a:ext cx="8568690" cy="2663190"/>
          </a:xfrm>
          <a:prstGeom prst="rect">
            <a:avLst/>
          </a:prstGeom>
        </p:spPr>
        <p:txBody>
          <a:bodyPr vert="horz" wrap="square" lIns="0" tIns="12700" rIns="0" bIns="0" rtlCol="0">
            <a:spAutoFit/>
          </a:bodyPr>
          <a:lstStyle/>
          <a:p>
            <a:pPr marL="469900" indent="-457200">
              <a:spcBef>
                <a:spcPts val="100"/>
              </a:spcBef>
              <a:buClr>
                <a:srgbClr val="000000"/>
              </a:buClr>
              <a:buChar char="•"/>
              <a:tabLst>
                <a:tab pos="469265" algn="l"/>
                <a:tab pos="469900" algn="l"/>
              </a:tabLst>
            </a:pPr>
            <a:r>
              <a:rPr sz="2400" spc="-5" dirty="0">
                <a:solidFill>
                  <a:srgbClr val="FF0000"/>
                </a:solidFill>
                <a:latin typeface="Arial"/>
                <a:cs typeface="Arial"/>
              </a:rPr>
              <a:t>Beton</a:t>
            </a:r>
            <a:r>
              <a:rPr sz="2400" spc="-10" dirty="0">
                <a:solidFill>
                  <a:srgbClr val="FF0000"/>
                </a:solidFill>
                <a:latin typeface="Arial"/>
                <a:cs typeface="Arial"/>
              </a:rPr>
              <a:t> </a:t>
            </a:r>
            <a:r>
              <a:rPr sz="2400" spc="-5" dirty="0">
                <a:solidFill>
                  <a:srgbClr val="FF0000"/>
                </a:solidFill>
                <a:latin typeface="Arial"/>
                <a:cs typeface="Arial"/>
              </a:rPr>
              <a:t>metrajı;</a:t>
            </a:r>
            <a:endParaRPr sz="2400" dirty="0">
              <a:latin typeface="Arial"/>
              <a:cs typeface="Arial"/>
            </a:endParaRPr>
          </a:p>
          <a:p>
            <a:pPr marL="927100" lvl="1" indent="-457200">
              <a:buChar char="•"/>
              <a:tabLst>
                <a:tab pos="926465" algn="l"/>
                <a:tab pos="927100" algn="l"/>
              </a:tabLst>
            </a:pPr>
            <a:r>
              <a:rPr sz="2400" spc="-5" dirty="0">
                <a:solidFill>
                  <a:srgbClr val="FF0000"/>
                </a:solidFill>
                <a:latin typeface="Arial"/>
                <a:cs typeface="Arial"/>
              </a:rPr>
              <a:t>Grobeton;</a:t>
            </a:r>
            <a:endParaRPr sz="2400" dirty="0">
              <a:latin typeface="Arial"/>
              <a:cs typeface="Arial"/>
            </a:endParaRPr>
          </a:p>
          <a:p>
            <a:pPr marL="927100">
              <a:spcBef>
                <a:spcPts val="610"/>
              </a:spcBef>
            </a:pPr>
            <a:r>
              <a:rPr sz="2000" spc="-5" dirty="0">
                <a:latin typeface="Arial"/>
                <a:cs typeface="Arial"/>
              </a:rPr>
              <a:t>Demirsiz betonun (</a:t>
            </a:r>
            <a:r>
              <a:rPr sz="2000" spc="-5" dirty="0">
                <a:solidFill>
                  <a:srgbClr val="FF0000"/>
                </a:solidFill>
                <a:latin typeface="Arial"/>
                <a:cs typeface="Arial"/>
              </a:rPr>
              <a:t>grobeton</a:t>
            </a:r>
            <a:r>
              <a:rPr sz="2000" spc="-5" dirty="0">
                <a:latin typeface="Arial"/>
                <a:cs typeface="Arial"/>
              </a:rPr>
              <a:t>) kullanıldığı yerlerin hacmi</a:t>
            </a:r>
            <a:r>
              <a:rPr sz="2000" spc="30" dirty="0">
                <a:latin typeface="Arial"/>
                <a:cs typeface="Arial"/>
              </a:rPr>
              <a:t> </a:t>
            </a:r>
            <a:r>
              <a:rPr sz="2000" spc="-15" dirty="0">
                <a:latin typeface="Arial"/>
                <a:cs typeface="Arial"/>
              </a:rPr>
              <a:t>hesaplanır.</a:t>
            </a:r>
            <a:endParaRPr sz="2000" dirty="0">
              <a:latin typeface="Arial"/>
              <a:cs typeface="Arial"/>
            </a:endParaRPr>
          </a:p>
          <a:p>
            <a:pPr marL="1841500" lvl="2" indent="-457200">
              <a:spcBef>
                <a:spcPts val="600"/>
              </a:spcBef>
              <a:buChar char="•"/>
              <a:tabLst>
                <a:tab pos="1840864" algn="l"/>
                <a:tab pos="1841500" algn="l"/>
              </a:tabLst>
            </a:pPr>
            <a:r>
              <a:rPr sz="2000" spc="-50" dirty="0">
                <a:latin typeface="Arial"/>
                <a:cs typeface="Arial"/>
              </a:rPr>
              <a:t>Temel </a:t>
            </a:r>
            <a:r>
              <a:rPr sz="2000" spc="-5" dirty="0">
                <a:latin typeface="Arial"/>
                <a:cs typeface="Arial"/>
              </a:rPr>
              <a:t>altına dökülen</a:t>
            </a:r>
            <a:r>
              <a:rPr sz="2000" spc="55" dirty="0">
                <a:latin typeface="Arial"/>
                <a:cs typeface="Arial"/>
              </a:rPr>
              <a:t> </a:t>
            </a:r>
            <a:r>
              <a:rPr sz="2000" spc="-5" dirty="0">
                <a:latin typeface="Arial"/>
                <a:cs typeface="Arial"/>
              </a:rPr>
              <a:t>beton</a:t>
            </a:r>
            <a:endParaRPr sz="2000" dirty="0">
              <a:latin typeface="Arial"/>
              <a:cs typeface="Arial"/>
            </a:endParaRPr>
          </a:p>
          <a:p>
            <a:pPr marL="1841500" lvl="2" indent="-457200">
              <a:spcBef>
                <a:spcPts val="600"/>
              </a:spcBef>
              <a:buChar char="•"/>
              <a:tabLst>
                <a:tab pos="1840864" algn="l"/>
                <a:tab pos="1841500" algn="l"/>
              </a:tabLst>
            </a:pPr>
            <a:r>
              <a:rPr sz="2000" spc="-5" dirty="0">
                <a:latin typeface="Arial"/>
                <a:cs typeface="Arial"/>
              </a:rPr>
              <a:t>Blokaj üstü</a:t>
            </a:r>
            <a:r>
              <a:rPr sz="2000" spc="-10" dirty="0">
                <a:latin typeface="Arial"/>
                <a:cs typeface="Arial"/>
              </a:rPr>
              <a:t> </a:t>
            </a:r>
            <a:r>
              <a:rPr sz="2000" spc="-5" dirty="0">
                <a:latin typeface="Arial"/>
                <a:cs typeface="Arial"/>
              </a:rPr>
              <a:t>beton</a:t>
            </a:r>
            <a:endParaRPr sz="2000" dirty="0">
              <a:latin typeface="Arial"/>
              <a:cs typeface="Arial"/>
            </a:endParaRPr>
          </a:p>
          <a:p>
            <a:pPr marL="926465">
              <a:spcBef>
                <a:spcPts val="595"/>
              </a:spcBef>
            </a:pPr>
            <a:r>
              <a:rPr sz="2000" spc="-5" dirty="0">
                <a:latin typeface="Arial"/>
                <a:cs typeface="Arial"/>
              </a:rPr>
              <a:t>Projedeki boyutlar üzerinden</a:t>
            </a:r>
            <a:r>
              <a:rPr sz="2000" spc="20" dirty="0">
                <a:latin typeface="Arial"/>
                <a:cs typeface="Arial"/>
              </a:rPr>
              <a:t> </a:t>
            </a:r>
            <a:r>
              <a:rPr sz="2000" spc="-5" dirty="0">
                <a:latin typeface="Arial"/>
                <a:cs typeface="Arial"/>
              </a:rPr>
              <a:t>hesaplanır</a:t>
            </a:r>
            <a:endParaRPr sz="2000" dirty="0">
              <a:latin typeface="Arial"/>
              <a:cs typeface="Arial"/>
            </a:endParaRPr>
          </a:p>
          <a:p>
            <a:pPr marL="926465">
              <a:spcBef>
                <a:spcPts val="600"/>
              </a:spcBef>
            </a:pPr>
            <a:r>
              <a:rPr sz="2000" spc="-5" dirty="0">
                <a:latin typeface="Arial"/>
                <a:cs typeface="Arial"/>
              </a:rPr>
              <a:t>Birim </a:t>
            </a:r>
            <a:r>
              <a:rPr sz="2000" spc="-15" dirty="0">
                <a:latin typeface="Arial"/>
                <a:cs typeface="Arial"/>
              </a:rPr>
              <a:t>fiyatlar, </a:t>
            </a:r>
            <a:r>
              <a:rPr sz="2000" spc="-5" dirty="0">
                <a:latin typeface="Arial"/>
                <a:cs typeface="Arial"/>
              </a:rPr>
              <a:t>betonun dayanımına (C8/10, C25/30 gibi) göre</a:t>
            </a:r>
            <a:r>
              <a:rPr sz="2000" spc="15" dirty="0">
                <a:latin typeface="Arial"/>
                <a:cs typeface="Arial"/>
              </a:rPr>
              <a:t> </a:t>
            </a:r>
            <a:r>
              <a:rPr sz="2000" spc="-20" dirty="0">
                <a:latin typeface="Arial"/>
                <a:cs typeface="Arial"/>
              </a:rPr>
              <a:t>değişir.</a:t>
            </a:r>
            <a:endParaRPr sz="2000" dirty="0">
              <a:latin typeface="Arial"/>
              <a:cs typeface="Arial"/>
            </a:endParaRPr>
          </a:p>
        </p:txBody>
      </p:sp>
      <p:sp>
        <p:nvSpPr>
          <p:cNvPr id="4" name="object 4"/>
          <p:cNvSpPr txBox="1">
            <a:spLocks noGrp="1"/>
          </p:cNvSpPr>
          <p:nvPr>
            <p:ph type="title"/>
          </p:nvPr>
        </p:nvSpPr>
        <p:spPr>
          <a:xfrm>
            <a:off x="370776" y="672152"/>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3874120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7445" y="1697897"/>
            <a:ext cx="8779510" cy="4239622"/>
          </a:xfrm>
          <a:prstGeom prst="rect">
            <a:avLst/>
          </a:prstGeom>
        </p:spPr>
        <p:txBody>
          <a:bodyPr vert="horz" wrap="square" lIns="0" tIns="12700" rIns="0" bIns="0" rtlCol="0">
            <a:spAutoFit/>
          </a:bodyPr>
          <a:lstStyle/>
          <a:p>
            <a:pPr marL="482600" indent="-457200">
              <a:spcBef>
                <a:spcPts val="100"/>
              </a:spcBef>
              <a:buFont typeface="Arial"/>
              <a:buChar char="•"/>
              <a:tabLst>
                <a:tab pos="481965" algn="l"/>
                <a:tab pos="482600" algn="l"/>
              </a:tabLst>
            </a:pPr>
            <a:r>
              <a:rPr sz="2400" spc="-5" dirty="0">
                <a:solidFill>
                  <a:srgbClr val="FF0000"/>
                </a:solidFill>
                <a:latin typeface="Arial"/>
                <a:cs typeface="Arial"/>
              </a:rPr>
              <a:t>Beton</a:t>
            </a:r>
            <a:r>
              <a:rPr sz="2400" spc="-10" dirty="0">
                <a:solidFill>
                  <a:srgbClr val="FF0000"/>
                </a:solidFill>
                <a:latin typeface="Arial"/>
                <a:cs typeface="Arial"/>
              </a:rPr>
              <a:t> </a:t>
            </a:r>
            <a:r>
              <a:rPr sz="2400" spc="-5" dirty="0">
                <a:solidFill>
                  <a:srgbClr val="FF0000"/>
                </a:solidFill>
                <a:latin typeface="Arial"/>
                <a:cs typeface="Arial"/>
              </a:rPr>
              <a:t>metrajı;</a:t>
            </a:r>
            <a:endParaRPr sz="2400" dirty="0">
              <a:latin typeface="Arial"/>
              <a:cs typeface="Arial"/>
            </a:endParaRPr>
          </a:p>
          <a:p>
            <a:pPr marL="939800" lvl="1" indent="-457200">
              <a:buChar char="•"/>
              <a:tabLst>
                <a:tab pos="939165" algn="l"/>
                <a:tab pos="939800" algn="l"/>
              </a:tabLst>
            </a:pPr>
            <a:r>
              <a:rPr sz="2400" spc="-5" dirty="0">
                <a:solidFill>
                  <a:srgbClr val="FF0000"/>
                </a:solidFill>
                <a:latin typeface="Arial"/>
                <a:cs typeface="Arial"/>
              </a:rPr>
              <a:t>Betonarme</a:t>
            </a:r>
            <a:r>
              <a:rPr sz="2400" spc="5" dirty="0">
                <a:solidFill>
                  <a:srgbClr val="FF0000"/>
                </a:solidFill>
                <a:latin typeface="Arial"/>
                <a:cs typeface="Arial"/>
              </a:rPr>
              <a:t> </a:t>
            </a:r>
            <a:r>
              <a:rPr sz="2400" spc="-10" dirty="0">
                <a:solidFill>
                  <a:srgbClr val="FF0000"/>
                </a:solidFill>
                <a:latin typeface="Arial"/>
                <a:cs typeface="Arial"/>
              </a:rPr>
              <a:t>betonu;</a:t>
            </a:r>
            <a:endParaRPr sz="2400" dirty="0">
              <a:latin typeface="Arial"/>
              <a:cs typeface="Arial"/>
            </a:endParaRPr>
          </a:p>
          <a:p>
            <a:pPr marL="939800">
              <a:spcBef>
                <a:spcPts val="610"/>
              </a:spcBef>
            </a:pPr>
            <a:r>
              <a:rPr sz="2000" spc="-5" dirty="0">
                <a:latin typeface="Arial"/>
                <a:cs typeface="Arial"/>
              </a:rPr>
              <a:t>Demirli betonun (betonarme) kullanıldığı yerlerin hacmi</a:t>
            </a:r>
            <a:r>
              <a:rPr sz="2000" spc="20" dirty="0">
                <a:latin typeface="Arial"/>
                <a:cs typeface="Arial"/>
              </a:rPr>
              <a:t> </a:t>
            </a:r>
            <a:r>
              <a:rPr sz="2000" spc="-5" dirty="0">
                <a:latin typeface="Arial"/>
                <a:cs typeface="Arial"/>
              </a:rPr>
              <a:t>hesaplanır</a:t>
            </a:r>
            <a:endParaRPr sz="2000" dirty="0">
              <a:latin typeface="Arial"/>
              <a:cs typeface="Arial"/>
            </a:endParaRPr>
          </a:p>
          <a:p>
            <a:pPr marL="1854200" lvl="2" indent="-457200">
              <a:spcBef>
                <a:spcPts val="600"/>
              </a:spcBef>
              <a:buChar char="•"/>
              <a:tabLst>
                <a:tab pos="1853564" algn="l"/>
                <a:tab pos="1854200" algn="l"/>
              </a:tabLst>
            </a:pPr>
            <a:r>
              <a:rPr sz="2000" spc="-50" dirty="0">
                <a:latin typeface="Arial"/>
                <a:cs typeface="Arial"/>
              </a:rPr>
              <a:t>Temel</a:t>
            </a:r>
            <a:endParaRPr sz="2000" dirty="0">
              <a:latin typeface="Arial"/>
              <a:cs typeface="Arial"/>
            </a:endParaRPr>
          </a:p>
          <a:p>
            <a:pPr marL="1854200" lvl="2" indent="-457200">
              <a:spcBef>
                <a:spcPts val="600"/>
              </a:spcBef>
              <a:buChar char="•"/>
              <a:tabLst>
                <a:tab pos="1853564" algn="l"/>
                <a:tab pos="1854200" algn="l"/>
              </a:tabLst>
            </a:pPr>
            <a:r>
              <a:rPr sz="2000" spc="-5" dirty="0">
                <a:latin typeface="Arial"/>
                <a:cs typeface="Arial"/>
              </a:rPr>
              <a:t>Kirişler</a:t>
            </a:r>
            <a:endParaRPr sz="2000" dirty="0">
              <a:latin typeface="Arial"/>
              <a:cs typeface="Arial"/>
            </a:endParaRPr>
          </a:p>
          <a:p>
            <a:pPr marL="1854200" lvl="2" indent="-457200">
              <a:spcBef>
                <a:spcPts val="600"/>
              </a:spcBef>
              <a:buChar char="•"/>
              <a:tabLst>
                <a:tab pos="1853564" algn="l"/>
                <a:tab pos="1854200" algn="l"/>
              </a:tabLst>
            </a:pPr>
            <a:r>
              <a:rPr sz="2000" spc="-5" dirty="0">
                <a:latin typeface="Arial"/>
                <a:cs typeface="Arial"/>
              </a:rPr>
              <a:t>Kolonlar</a:t>
            </a:r>
            <a:endParaRPr sz="2000" dirty="0">
              <a:latin typeface="Arial"/>
              <a:cs typeface="Arial"/>
            </a:endParaRPr>
          </a:p>
          <a:p>
            <a:pPr marL="1854200" lvl="2" indent="-457200">
              <a:spcBef>
                <a:spcPts val="600"/>
              </a:spcBef>
              <a:buChar char="•"/>
              <a:tabLst>
                <a:tab pos="1853564" algn="l"/>
                <a:tab pos="1854200" algn="l"/>
              </a:tabLst>
            </a:pPr>
            <a:r>
              <a:rPr sz="2000" spc="-5" dirty="0">
                <a:latin typeface="Arial"/>
                <a:cs typeface="Arial"/>
              </a:rPr>
              <a:t>Döşemeler</a:t>
            </a:r>
            <a:endParaRPr sz="2000" dirty="0">
              <a:latin typeface="Arial"/>
              <a:cs typeface="Arial"/>
            </a:endParaRPr>
          </a:p>
          <a:p>
            <a:pPr marL="1854200" lvl="2" indent="-457200">
              <a:spcBef>
                <a:spcPts val="600"/>
              </a:spcBef>
              <a:buChar char="•"/>
              <a:tabLst>
                <a:tab pos="1853564" algn="l"/>
                <a:tab pos="1854200" algn="l"/>
              </a:tabLst>
            </a:pPr>
            <a:r>
              <a:rPr sz="2000" spc="-5" dirty="0">
                <a:latin typeface="Arial"/>
                <a:cs typeface="Arial"/>
              </a:rPr>
              <a:t>Lentolar</a:t>
            </a:r>
            <a:endParaRPr sz="2000" dirty="0">
              <a:latin typeface="Arial"/>
              <a:cs typeface="Arial"/>
            </a:endParaRPr>
          </a:p>
          <a:p>
            <a:pPr marL="917575">
              <a:spcBef>
                <a:spcPts val="600"/>
              </a:spcBef>
            </a:pPr>
            <a:r>
              <a:rPr sz="2000" spc="-5" dirty="0">
                <a:latin typeface="Arial"/>
                <a:cs typeface="Arial"/>
              </a:rPr>
              <a:t>Projedeki boyutlar üzerinden</a:t>
            </a:r>
            <a:r>
              <a:rPr sz="2000" spc="20" dirty="0">
                <a:latin typeface="Arial"/>
                <a:cs typeface="Arial"/>
              </a:rPr>
              <a:t> </a:t>
            </a:r>
            <a:r>
              <a:rPr sz="2000" spc="-5" dirty="0">
                <a:latin typeface="Arial"/>
                <a:cs typeface="Arial"/>
              </a:rPr>
              <a:t>hesaplanır</a:t>
            </a:r>
            <a:endParaRPr sz="2000" dirty="0">
              <a:latin typeface="Arial"/>
              <a:cs typeface="Arial"/>
            </a:endParaRPr>
          </a:p>
          <a:p>
            <a:pPr marL="916940" marR="43180">
              <a:lnSpc>
                <a:spcPts val="3000"/>
              </a:lnSpc>
              <a:spcBef>
                <a:spcPts val="195"/>
              </a:spcBef>
            </a:pPr>
            <a:r>
              <a:rPr sz="2000" spc="-5" dirty="0">
                <a:latin typeface="Arial"/>
                <a:cs typeface="Arial"/>
              </a:rPr>
              <a:t>Birim </a:t>
            </a:r>
            <a:r>
              <a:rPr sz="2000" spc="-15" dirty="0">
                <a:latin typeface="Arial"/>
                <a:cs typeface="Arial"/>
              </a:rPr>
              <a:t>fiyatlar, </a:t>
            </a:r>
            <a:r>
              <a:rPr sz="2000" spc="-5" dirty="0">
                <a:latin typeface="Arial"/>
                <a:cs typeface="Arial"/>
              </a:rPr>
              <a:t>betonun dayanımına (C8/10, C25/30 gibi) göre </a:t>
            </a:r>
            <a:r>
              <a:rPr sz="2000" spc="-20" dirty="0">
                <a:latin typeface="Arial"/>
                <a:cs typeface="Arial"/>
              </a:rPr>
              <a:t>değişir.  </a:t>
            </a:r>
            <a:r>
              <a:rPr sz="2000" spc="-25" dirty="0">
                <a:latin typeface="Arial"/>
                <a:cs typeface="Arial"/>
              </a:rPr>
              <a:t>Yaklaşık </a:t>
            </a:r>
            <a:r>
              <a:rPr sz="2000" spc="-5" dirty="0">
                <a:latin typeface="Arial"/>
                <a:cs typeface="Arial"/>
              </a:rPr>
              <a:t>hesaplarda 1 </a:t>
            </a:r>
            <a:r>
              <a:rPr sz="2000" spc="5" dirty="0">
                <a:latin typeface="Arial"/>
                <a:cs typeface="Arial"/>
              </a:rPr>
              <a:t>m</a:t>
            </a:r>
            <a:r>
              <a:rPr sz="1950" spc="7" baseline="25641" dirty="0">
                <a:latin typeface="Arial"/>
                <a:cs typeface="Arial"/>
              </a:rPr>
              <a:t>2 </a:t>
            </a:r>
            <a:r>
              <a:rPr sz="2000" spc="-5" dirty="0">
                <a:latin typeface="Arial"/>
                <a:cs typeface="Arial"/>
              </a:rPr>
              <a:t>inşaat alanı için 0.200 - 0.250 </a:t>
            </a:r>
            <a:r>
              <a:rPr sz="2000" spc="5" dirty="0">
                <a:latin typeface="Arial"/>
                <a:cs typeface="Arial"/>
              </a:rPr>
              <a:t>m</a:t>
            </a:r>
            <a:r>
              <a:rPr sz="1950" spc="7" baseline="25641" dirty="0">
                <a:latin typeface="Arial"/>
                <a:cs typeface="Arial"/>
              </a:rPr>
              <a:t>3</a:t>
            </a:r>
            <a:r>
              <a:rPr sz="1950" spc="150" baseline="25641" dirty="0">
                <a:latin typeface="Arial"/>
                <a:cs typeface="Arial"/>
              </a:rPr>
              <a:t> </a:t>
            </a:r>
            <a:r>
              <a:rPr lang="tr-TR" sz="2000" spc="-170" dirty="0" smtClean="0">
                <a:latin typeface="Arial"/>
                <a:cs typeface="Arial"/>
              </a:rPr>
              <a:t> öngörülür.</a:t>
            </a:r>
            <a:endParaRPr sz="2000" dirty="0">
              <a:latin typeface="Arial"/>
              <a:cs typeface="Arial"/>
            </a:endParaRPr>
          </a:p>
        </p:txBody>
      </p:sp>
      <p:sp>
        <p:nvSpPr>
          <p:cNvPr id="3" name="object 3"/>
          <p:cNvSpPr txBox="1">
            <a:spLocks noGrp="1"/>
          </p:cNvSpPr>
          <p:nvPr>
            <p:ph type="title"/>
          </p:nvPr>
        </p:nvSpPr>
        <p:spPr>
          <a:xfrm>
            <a:off x="437683" y="672152"/>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spTree>
    <p:extLst>
      <p:ext uri="{BB962C8B-B14F-4D97-AF65-F5344CB8AC3E}">
        <p14:creationId xmlns:p14="http://schemas.microsoft.com/office/powerpoint/2010/main" val="3301432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0146" y="1697897"/>
            <a:ext cx="8462645" cy="1128514"/>
          </a:xfrm>
          <a:prstGeom prst="rect">
            <a:avLst/>
          </a:prstGeom>
        </p:spPr>
        <p:txBody>
          <a:bodyPr vert="horz" wrap="square" lIns="0" tIns="12700" rIns="0" bIns="0" rtlCol="0">
            <a:spAutoFit/>
          </a:bodyPr>
          <a:lstStyle/>
          <a:p>
            <a:pPr marL="469900" indent="-457200">
              <a:lnSpc>
                <a:spcPts val="2845"/>
              </a:lnSpc>
              <a:spcBef>
                <a:spcPts val="100"/>
              </a:spcBef>
              <a:buFont typeface="Arial"/>
              <a:buChar char="•"/>
              <a:tabLst>
                <a:tab pos="469265" algn="l"/>
                <a:tab pos="469900" algn="l"/>
              </a:tabLst>
            </a:pPr>
            <a:r>
              <a:rPr sz="2400" spc="-5" dirty="0">
                <a:solidFill>
                  <a:srgbClr val="FF0000"/>
                </a:solidFill>
                <a:latin typeface="Arial"/>
                <a:cs typeface="Arial"/>
              </a:rPr>
              <a:t>Beton</a:t>
            </a:r>
            <a:r>
              <a:rPr sz="2400" spc="-10" dirty="0">
                <a:solidFill>
                  <a:srgbClr val="FF0000"/>
                </a:solidFill>
                <a:latin typeface="Arial"/>
                <a:cs typeface="Arial"/>
              </a:rPr>
              <a:t> </a:t>
            </a:r>
            <a:r>
              <a:rPr sz="2400" spc="-5" dirty="0">
                <a:solidFill>
                  <a:srgbClr val="FF0000"/>
                </a:solidFill>
                <a:latin typeface="Arial"/>
                <a:cs typeface="Arial"/>
              </a:rPr>
              <a:t>metrajı;</a:t>
            </a:r>
            <a:endParaRPr sz="2400" dirty="0">
              <a:latin typeface="Arial"/>
              <a:cs typeface="Arial"/>
            </a:endParaRPr>
          </a:p>
          <a:p>
            <a:pPr marL="926465" marR="5080" lvl="1" indent="-457200">
              <a:lnSpc>
                <a:spcPts val="2880"/>
              </a:lnSpc>
              <a:spcBef>
                <a:spcPts val="60"/>
              </a:spcBef>
              <a:buChar char="•"/>
              <a:tabLst>
                <a:tab pos="926465" algn="l"/>
                <a:tab pos="927100" algn="l"/>
              </a:tabLst>
            </a:pPr>
            <a:r>
              <a:rPr sz="2400" spc="-5" dirty="0">
                <a:solidFill>
                  <a:srgbClr val="FF0000"/>
                </a:solidFill>
                <a:latin typeface="Arial"/>
                <a:cs typeface="Arial"/>
              </a:rPr>
              <a:t>Birim fiyatlar; </a:t>
            </a:r>
            <a:r>
              <a:rPr sz="2400" spc="-10" dirty="0">
                <a:latin typeface="Calibri"/>
                <a:cs typeface="Calibri"/>
              </a:rPr>
              <a:t>Beton santralinde üretilen </a:t>
            </a:r>
            <a:r>
              <a:rPr sz="2400" spc="-25" dirty="0">
                <a:latin typeface="Calibri"/>
                <a:cs typeface="Calibri"/>
              </a:rPr>
              <a:t>veya </a:t>
            </a:r>
            <a:r>
              <a:rPr sz="2400" spc="-10" dirty="0">
                <a:latin typeface="Calibri"/>
                <a:cs typeface="Calibri"/>
              </a:rPr>
              <a:t>satın </a:t>
            </a:r>
            <a:r>
              <a:rPr sz="2400" spc="-5" dirty="0">
                <a:latin typeface="Calibri"/>
                <a:cs typeface="Calibri"/>
              </a:rPr>
              <a:t>alınan </a:t>
            </a:r>
            <a:r>
              <a:rPr sz="2400" spc="-15" dirty="0">
                <a:latin typeface="Calibri"/>
                <a:cs typeface="Calibri"/>
              </a:rPr>
              <a:t>ve  </a:t>
            </a:r>
            <a:r>
              <a:rPr sz="2400" spc="-10" dirty="0">
                <a:latin typeface="Calibri"/>
                <a:cs typeface="Calibri"/>
              </a:rPr>
              <a:t>beton </a:t>
            </a:r>
            <a:r>
              <a:rPr sz="2400" spc="-5" dirty="0">
                <a:latin typeface="Calibri"/>
                <a:cs typeface="Calibri"/>
              </a:rPr>
              <a:t>pompasıyla basılan </a:t>
            </a:r>
            <a:r>
              <a:rPr sz="2400" spc="-10" dirty="0">
                <a:latin typeface="Calibri"/>
                <a:cs typeface="Calibri"/>
              </a:rPr>
              <a:t>(beton </a:t>
            </a:r>
            <a:r>
              <a:rPr sz="2400" spc="-5" dirty="0">
                <a:latin typeface="Calibri"/>
                <a:cs typeface="Calibri"/>
              </a:rPr>
              <a:t>nakli</a:t>
            </a:r>
            <a:r>
              <a:rPr sz="2400" spc="-40" dirty="0">
                <a:latin typeface="Calibri"/>
                <a:cs typeface="Calibri"/>
              </a:rPr>
              <a:t> </a:t>
            </a:r>
            <a:r>
              <a:rPr sz="2400" spc="-5" dirty="0">
                <a:latin typeface="Calibri"/>
                <a:cs typeface="Calibri"/>
              </a:rPr>
              <a:t>dahil)</a:t>
            </a:r>
            <a:endParaRPr sz="2400" dirty="0">
              <a:latin typeface="Calibri"/>
              <a:cs typeface="Calibri"/>
            </a:endParaRPr>
          </a:p>
        </p:txBody>
      </p:sp>
      <p:sp>
        <p:nvSpPr>
          <p:cNvPr id="3" name="object 3"/>
          <p:cNvSpPr txBox="1">
            <a:spLocks noGrp="1"/>
          </p:cNvSpPr>
          <p:nvPr>
            <p:ph type="title"/>
          </p:nvPr>
        </p:nvSpPr>
        <p:spPr>
          <a:xfrm>
            <a:off x="459986" y="735423"/>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graphicFrame>
        <p:nvGraphicFramePr>
          <p:cNvPr id="4" name="object 4"/>
          <p:cNvGraphicFramePr>
            <a:graphicFrameLocks noGrp="1"/>
          </p:cNvGraphicFramePr>
          <p:nvPr/>
        </p:nvGraphicFramePr>
        <p:xfrm>
          <a:off x="350809" y="3031602"/>
          <a:ext cx="8573133" cy="2319866"/>
        </p:xfrm>
        <a:graphic>
          <a:graphicData uri="http://schemas.openxmlformats.org/drawingml/2006/table">
            <a:tbl>
              <a:tblPr firstRow="1" bandRow="1">
                <a:tableStyleId>{2D5ABB26-0587-4C30-8999-92F81FD0307C}</a:tableStyleId>
              </a:tblPr>
              <a:tblGrid>
                <a:gridCol w="1185545">
                  <a:extLst>
                    <a:ext uri="{9D8B030D-6E8A-4147-A177-3AD203B41FA5}">
                      <a16:colId xmlns:a16="http://schemas.microsoft.com/office/drawing/2014/main" val="20000"/>
                    </a:ext>
                  </a:extLst>
                </a:gridCol>
                <a:gridCol w="6029959">
                  <a:extLst>
                    <a:ext uri="{9D8B030D-6E8A-4147-A177-3AD203B41FA5}">
                      <a16:colId xmlns:a16="http://schemas.microsoft.com/office/drawing/2014/main" val="20001"/>
                    </a:ext>
                  </a:extLst>
                </a:gridCol>
                <a:gridCol w="428625">
                  <a:extLst>
                    <a:ext uri="{9D8B030D-6E8A-4147-A177-3AD203B41FA5}">
                      <a16:colId xmlns:a16="http://schemas.microsoft.com/office/drawing/2014/main" val="20002"/>
                    </a:ext>
                  </a:extLst>
                </a:gridCol>
                <a:gridCol w="929004">
                  <a:extLst>
                    <a:ext uri="{9D8B030D-6E8A-4147-A177-3AD203B41FA5}">
                      <a16:colId xmlns:a16="http://schemas.microsoft.com/office/drawing/2014/main" val="20003"/>
                    </a:ext>
                  </a:extLst>
                </a:gridCol>
              </a:tblGrid>
              <a:tr h="231989">
                <a:tc>
                  <a:txBody>
                    <a:bodyPr/>
                    <a:lstStyle/>
                    <a:p>
                      <a:pPr marL="3175">
                        <a:lnSpc>
                          <a:spcPts val="1725"/>
                        </a:lnSpc>
                      </a:pPr>
                      <a:r>
                        <a:rPr sz="1500" dirty="0">
                          <a:latin typeface="Calibri"/>
                          <a:cs typeface="Calibri"/>
                        </a:rPr>
                        <a:t>15.150.1001</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8/10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187,30</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231985">
                <a:tc>
                  <a:txBody>
                    <a:bodyPr/>
                    <a:lstStyle/>
                    <a:p>
                      <a:pPr marL="3175">
                        <a:lnSpc>
                          <a:spcPts val="1725"/>
                        </a:lnSpc>
                      </a:pPr>
                      <a:r>
                        <a:rPr sz="1500" dirty="0">
                          <a:latin typeface="Calibri"/>
                          <a:cs typeface="Calibri"/>
                        </a:rPr>
                        <a:t>15.150.1002</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12/15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199,80</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231987">
                <a:tc>
                  <a:txBody>
                    <a:bodyPr/>
                    <a:lstStyle/>
                    <a:p>
                      <a:pPr marL="3175">
                        <a:lnSpc>
                          <a:spcPts val="1725"/>
                        </a:lnSpc>
                      </a:pPr>
                      <a:r>
                        <a:rPr sz="1500" dirty="0">
                          <a:latin typeface="Calibri"/>
                          <a:cs typeface="Calibri"/>
                        </a:rPr>
                        <a:t>15.150.1003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16/20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207,61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231987">
                <a:tc>
                  <a:txBody>
                    <a:bodyPr/>
                    <a:lstStyle/>
                    <a:p>
                      <a:pPr marL="3175">
                        <a:lnSpc>
                          <a:spcPts val="1725"/>
                        </a:lnSpc>
                      </a:pPr>
                      <a:r>
                        <a:rPr sz="1500" dirty="0">
                          <a:latin typeface="Calibri"/>
                          <a:cs typeface="Calibri"/>
                        </a:rPr>
                        <a:t>15.150.1004</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20/25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212,61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231987">
                <a:tc>
                  <a:txBody>
                    <a:bodyPr/>
                    <a:lstStyle/>
                    <a:p>
                      <a:pPr marL="3175">
                        <a:lnSpc>
                          <a:spcPts val="1725"/>
                        </a:lnSpc>
                      </a:pPr>
                      <a:r>
                        <a:rPr sz="1500" dirty="0">
                          <a:latin typeface="Calibri"/>
                          <a:cs typeface="Calibri"/>
                        </a:rPr>
                        <a:t>15.150.1005</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25/30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220,11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231987">
                <a:tc>
                  <a:txBody>
                    <a:bodyPr/>
                    <a:lstStyle/>
                    <a:p>
                      <a:pPr marL="3175">
                        <a:lnSpc>
                          <a:spcPts val="1725"/>
                        </a:lnSpc>
                      </a:pPr>
                      <a:r>
                        <a:rPr sz="1500" dirty="0">
                          <a:latin typeface="Calibri"/>
                          <a:cs typeface="Calibri"/>
                        </a:rPr>
                        <a:t>15.150.1006</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30/37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227,61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231985">
                <a:tc>
                  <a:txBody>
                    <a:bodyPr/>
                    <a:lstStyle/>
                    <a:p>
                      <a:pPr marL="3175">
                        <a:lnSpc>
                          <a:spcPts val="1725"/>
                        </a:lnSpc>
                      </a:pPr>
                      <a:r>
                        <a:rPr sz="1500" dirty="0">
                          <a:latin typeface="Calibri"/>
                          <a:cs typeface="Calibri"/>
                        </a:rPr>
                        <a:t>15.150.1007</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35/45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241,36</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231987">
                <a:tc>
                  <a:txBody>
                    <a:bodyPr/>
                    <a:lstStyle/>
                    <a:p>
                      <a:pPr marL="3175">
                        <a:lnSpc>
                          <a:spcPts val="1725"/>
                        </a:lnSpc>
                      </a:pPr>
                      <a:r>
                        <a:rPr sz="1500" dirty="0">
                          <a:latin typeface="Calibri"/>
                          <a:cs typeface="Calibri"/>
                        </a:rPr>
                        <a:t>15.150.1008</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40/50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255,11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231987">
                <a:tc>
                  <a:txBody>
                    <a:bodyPr/>
                    <a:lstStyle/>
                    <a:p>
                      <a:pPr marL="3175">
                        <a:lnSpc>
                          <a:spcPts val="1725"/>
                        </a:lnSpc>
                      </a:pPr>
                      <a:r>
                        <a:rPr sz="1500" dirty="0">
                          <a:latin typeface="Calibri"/>
                          <a:cs typeface="Calibri"/>
                        </a:rPr>
                        <a:t>15.150.1009</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45/55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260,11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231985">
                <a:tc>
                  <a:txBody>
                    <a:bodyPr/>
                    <a:lstStyle/>
                    <a:p>
                      <a:pPr marL="3175">
                        <a:lnSpc>
                          <a:spcPts val="1725"/>
                        </a:lnSpc>
                      </a:pPr>
                      <a:r>
                        <a:rPr sz="1500" dirty="0">
                          <a:latin typeface="Calibri"/>
                          <a:cs typeface="Calibri"/>
                        </a:rPr>
                        <a:t>15.150.1010</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50/60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gri </a:t>
                      </a:r>
                      <a:r>
                        <a:rPr sz="1500" spc="-10" dirty="0">
                          <a:latin typeface="Calibri"/>
                          <a:cs typeface="Calibri"/>
                        </a:rPr>
                        <a:t>renkte, </a:t>
                      </a:r>
                      <a:r>
                        <a:rPr sz="1500" spc="-5" dirty="0">
                          <a:latin typeface="Calibri"/>
                          <a:cs typeface="Calibri"/>
                        </a:rPr>
                        <a:t>normal hazır </a:t>
                      </a:r>
                      <a:r>
                        <a:rPr sz="1500" spc="-10" dirty="0">
                          <a:latin typeface="Calibri"/>
                          <a:cs typeface="Calibri"/>
                        </a:rPr>
                        <a:t>beton</a:t>
                      </a:r>
                      <a:r>
                        <a:rPr sz="1500" spc="45" dirty="0">
                          <a:latin typeface="Calibri"/>
                          <a:cs typeface="Calibri"/>
                        </a:rPr>
                        <a:t> </a:t>
                      </a:r>
                      <a:r>
                        <a:rPr sz="1500" spc="-5" dirty="0">
                          <a:latin typeface="Calibri"/>
                          <a:cs typeface="Calibri"/>
                        </a:rPr>
                        <a:t>dökülmesi</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266,36</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156468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0146" y="1697897"/>
            <a:ext cx="8462645" cy="1128514"/>
          </a:xfrm>
          <a:prstGeom prst="rect">
            <a:avLst/>
          </a:prstGeom>
        </p:spPr>
        <p:txBody>
          <a:bodyPr vert="horz" wrap="square" lIns="0" tIns="12700" rIns="0" bIns="0" rtlCol="0">
            <a:spAutoFit/>
          </a:bodyPr>
          <a:lstStyle/>
          <a:p>
            <a:pPr marL="469900" indent="-457200">
              <a:lnSpc>
                <a:spcPts val="2845"/>
              </a:lnSpc>
              <a:spcBef>
                <a:spcPts val="100"/>
              </a:spcBef>
              <a:buFont typeface="Arial"/>
              <a:buChar char="•"/>
              <a:tabLst>
                <a:tab pos="469265" algn="l"/>
                <a:tab pos="469900" algn="l"/>
              </a:tabLst>
            </a:pPr>
            <a:r>
              <a:rPr sz="2400" spc="-5" dirty="0">
                <a:solidFill>
                  <a:srgbClr val="FF0000"/>
                </a:solidFill>
                <a:latin typeface="Arial"/>
                <a:cs typeface="Arial"/>
              </a:rPr>
              <a:t>Beton</a:t>
            </a:r>
            <a:r>
              <a:rPr sz="2400" spc="-10" dirty="0">
                <a:solidFill>
                  <a:srgbClr val="FF0000"/>
                </a:solidFill>
                <a:latin typeface="Arial"/>
                <a:cs typeface="Arial"/>
              </a:rPr>
              <a:t> </a:t>
            </a:r>
            <a:r>
              <a:rPr sz="2400" spc="-5" dirty="0">
                <a:solidFill>
                  <a:srgbClr val="FF0000"/>
                </a:solidFill>
                <a:latin typeface="Arial"/>
                <a:cs typeface="Arial"/>
              </a:rPr>
              <a:t>metrajı;</a:t>
            </a:r>
            <a:endParaRPr sz="2400">
              <a:latin typeface="Arial"/>
              <a:cs typeface="Arial"/>
            </a:endParaRPr>
          </a:p>
          <a:p>
            <a:pPr marL="926465" marR="5080" lvl="1" indent="-457200">
              <a:lnSpc>
                <a:spcPts val="2880"/>
              </a:lnSpc>
              <a:spcBef>
                <a:spcPts val="60"/>
              </a:spcBef>
              <a:buChar char="•"/>
              <a:tabLst>
                <a:tab pos="926465" algn="l"/>
                <a:tab pos="927100" algn="l"/>
              </a:tabLst>
            </a:pPr>
            <a:r>
              <a:rPr sz="2400" spc="-5" dirty="0">
                <a:solidFill>
                  <a:srgbClr val="FF0000"/>
                </a:solidFill>
                <a:latin typeface="Arial"/>
                <a:cs typeface="Arial"/>
              </a:rPr>
              <a:t>Birim fiyatlar; </a:t>
            </a:r>
            <a:r>
              <a:rPr sz="2400" spc="-10" dirty="0">
                <a:latin typeface="Calibri"/>
                <a:cs typeface="Calibri"/>
              </a:rPr>
              <a:t>Beton santralinde üretilen </a:t>
            </a:r>
            <a:r>
              <a:rPr sz="2400" spc="-25" dirty="0">
                <a:latin typeface="Calibri"/>
                <a:cs typeface="Calibri"/>
              </a:rPr>
              <a:t>veya </a:t>
            </a:r>
            <a:r>
              <a:rPr sz="2400" spc="-10" dirty="0">
                <a:latin typeface="Calibri"/>
                <a:cs typeface="Calibri"/>
              </a:rPr>
              <a:t>satın </a:t>
            </a:r>
            <a:r>
              <a:rPr sz="2400" spc="-5" dirty="0">
                <a:latin typeface="Calibri"/>
                <a:cs typeface="Calibri"/>
              </a:rPr>
              <a:t>alınan </a:t>
            </a:r>
            <a:r>
              <a:rPr sz="2400" spc="-15" dirty="0">
                <a:latin typeface="Calibri"/>
                <a:cs typeface="Calibri"/>
              </a:rPr>
              <a:t>ve  </a:t>
            </a:r>
            <a:r>
              <a:rPr sz="2400" spc="-10" dirty="0">
                <a:latin typeface="Calibri"/>
                <a:cs typeface="Calibri"/>
              </a:rPr>
              <a:t>beton </a:t>
            </a:r>
            <a:r>
              <a:rPr sz="2400" spc="-5" dirty="0">
                <a:latin typeface="Calibri"/>
                <a:cs typeface="Calibri"/>
              </a:rPr>
              <a:t>pompasıyla basılan </a:t>
            </a:r>
            <a:r>
              <a:rPr sz="2400" spc="-10" dirty="0">
                <a:latin typeface="Calibri"/>
                <a:cs typeface="Calibri"/>
              </a:rPr>
              <a:t>(beton </a:t>
            </a:r>
            <a:r>
              <a:rPr sz="2400" spc="-5" dirty="0">
                <a:latin typeface="Calibri"/>
                <a:cs typeface="Calibri"/>
              </a:rPr>
              <a:t>nakli</a:t>
            </a:r>
            <a:r>
              <a:rPr sz="2400" spc="-40" dirty="0">
                <a:latin typeface="Calibri"/>
                <a:cs typeface="Calibri"/>
              </a:rPr>
              <a:t> </a:t>
            </a:r>
            <a:r>
              <a:rPr sz="2400" spc="-5" dirty="0">
                <a:latin typeface="Calibri"/>
                <a:cs typeface="Calibri"/>
              </a:rPr>
              <a:t>dahil)</a:t>
            </a:r>
            <a:endParaRPr sz="2400">
              <a:latin typeface="Calibri"/>
              <a:cs typeface="Calibri"/>
            </a:endParaRPr>
          </a:p>
        </p:txBody>
      </p:sp>
      <p:sp>
        <p:nvSpPr>
          <p:cNvPr id="3" name="object 3"/>
          <p:cNvSpPr txBox="1">
            <a:spLocks noGrp="1"/>
          </p:cNvSpPr>
          <p:nvPr>
            <p:ph type="title"/>
          </p:nvPr>
        </p:nvSpPr>
        <p:spPr>
          <a:xfrm>
            <a:off x="448834" y="683303"/>
            <a:ext cx="1487805" cy="382156"/>
          </a:xfrm>
          <a:prstGeom prst="rect">
            <a:avLst/>
          </a:prstGeom>
        </p:spPr>
        <p:txBody>
          <a:bodyPr vert="horz" wrap="square" lIns="0" tIns="12700" rIns="0" bIns="0" rtlCol="0">
            <a:spAutoFit/>
          </a:bodyPr>
          <a:lstStyle/>
          <a:p>
            <a:pPr marL="12700">
              <a:lnSpc>
                <a:spcPct val="100000"/>
              </a:lnSpc>
              <a:spcBef>
                <a:spcPts val="100"/>
              </a:spcBef>
            </a:pPr>
            <a:r>
              <a:rPr sz="2400" dirty="0"/>
              <a:t>M</a:t>
            </a:r>
            <a:r>
              <a:rPr sz="2400" spc="-5" dirty="0"/>
              <a:t>ET</a:t>
            </a:r>
            <a:r>
              <a:rPr sz="2400" dirty="0"/>
              <a:t>RAJ</a:t>
            </a:r>
          </a:p>
        </p:txBody>
      </p:sp>
      <p:graphicFrame>
        <p:nvGraphicFramePr>
          <p:cNvPr id="4" name="object 4"/>
          <p:cNvGraphicFramePr>
            <a:graphicFrameLocks noGrp="1"/>
          </p:cNvGraphicFramePr>
          <p:nvPr/>
        </p:nvGraphicFramePr>
        <p:xfrm>
          <a:off x="279371" y="2994022"/>
          <a:ext cx="8573133" cy="2319868"/>
        </p:xfrm>
        <a:graphic>
          <a:graphicData uri="http://schemas.openxmlformats.org/drawingml/2006/table">
            <a:tbl>
              <a:tblPr firstRow="1" bandRow="1">
                <a:tableStyleId>{2D5ABB26-0587-4C30-8999-92F81FD0307C}</a:tableStyleId>
              </a:tblPr>
              <a:tblGrid>
                <a:gridCol w="1185545">
                  <a:extLst>
                    <a:ext uri="{9D8B030D-6E8A-4147-A177-3AD203B41FA5}">
                      <a16:colId xmlns:a16="http://schemas.microsoft.com/office/drawing/2014/main" val="20000"/>
                    </a:ext>
                  </a:extLst>
                </a:gridCol>
                <a:gridCol w="6029959">
                  <a:extLst>
                    <a:ext uri="{9D8B030D-6E8A-4147-A177-3AD203B41FA5}">
                      <a16:colId xmlns:a16="http://schemas.microsoft.com/office/drawing/2014/main" val="20001"/>
                    </a:ext>
                  </a:extLst>
                </a:gridCol>
                <a:gridCol w="428625">
                  <a:extLst>
                    <a:ext uri="{9D8B030D-6E8A-4147-A177-3AD203B41FA5}">
                      <a16:colId xmlns:a16="http://schemas.microsoft.com/office/drawing/2014/main" val="20002"/>
                    </a:ext>
                  </a:extLst>
                </a:gridCol>
                <a:gridCol w="929004">
                  <a:extLst>
                    <a:ext uri="{9D8B030D-6E8A-4147-A177-3AD203B41FA5}">
                      <a16:colId xmlns:a16="http://schemas.microsoft.com/office/drawing/2014/main" val="20003"/>
                    </a:ext>
                  </a:extLst>
                </a:gridCol>
              </a:tblGrid>
              <a:tr h="231985">
                <a:tc>
                  <a:txBody>
                    <a:bodyPr/>
                    <a:lstStyle/>
                    <a:p>
                      <a:pPr marL="3175">
                        <a:lnSpc>
                          <a:spcPts val="1725"/>
                        </a:lnSpc>
                      </a:pPr>
                      <a:r>
                        <a:rPr sz="1500" dirty="0">
                          <a:latin typeface="Calibri"/>
                          <a:cs typeface="Calibri"/>
                        </a:rPr>
                        <a:t>15.150.1101</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8/10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25"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262,30</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231987">
                <a:tc>
                  <a:txBody>
                    <a:bodyPr/>
                    <a:lstStyle/>
                    <a:p>
                      <a:pPr marL="3175">
                        <a:lnSpc>
                          <a:spcPts val="1725"/>
                        </a:lnSpc>
                      </a:pPr>
                      <a:r>
                        <a:rPr sz="1500" dirty="0">
                          <a:latin typeface="Calibri"/>
                          <a:cs typeface="Calibri"/>
                        </a:rPr>
                        <a:t>15.150.1102</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12/15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269,80</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231987">
                <a:tc>
                  <a:txBody>
                    <a:bodyPr/>
                    <a:lstStyle/>
                    <a:p>
                      <a:pPr marL="3175">
                        <a:lnSpc>
                          <a:spcPts val="1725"/>
                        </a:lnSpc>
                      </a:pPr>
                      <a:r>
                        <a:rPr sz="1500" dirty="0">
                          <a:latin typeface="Calibri"/>
                          <a:cs typeface="Calibri"/>
                        </a:rPr>
                        <a:t>15.150.1103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16/20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286,36</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231987">
                <a:tc>
                  <a:txBody>
                    <a:bodyPr/>
                    <a:lstStyle/>
                    <a:p>
                      <a:pPr marL="3175">
                        <a:lnSpc>
                          <a:spcPts val="1725"/>
                        </a:lnSpc>
                      </a:pPr>
                      <a:r>
                        <a:rPr sz="1500" dirty="0">
                          <a:latin typeface="Calibri"/>
                          <a:cs typeface="Calibri"/>
                        </a:rPr>
                        <a:t>15.150.1104</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20/25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301,36</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231987">
                <a:tc>
                  <a:txBody>
                    <a:bodyPr/>
                    <a:lstStyle/>
                    <a:p>
                      <a:pPr marL="3175">
                        <a:lnSpc>
                          <a:spcPts val="1725"/>
                        </a:lnSpc>
                      </a:pPr>
                      <a:r>
                        <a:rPr sz="1500" dirty="0">
                          <a:latin typeface="Calibri"/>
                          <a:cs typeface="Calibri"/>
                        </a:rPr>
                        <a:t>15.150.1105</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25/30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316,36</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231987">
                <a:tc>
                  <a:txBody>
                    <a:bodyPr/>
                    <a:lstStyle/>
                    <a:p>
                      <a:pPr marL="3175">
                        <a:lnSpc>
                          <a:spcPts val="1725"/>
                        </a:lnSpc>
                      </a:pPr>
                      <a:r>
                        <a:rPr sz="1500" dirty="0">
                          <a:latin typeface="Calibri"/>
                          <a:cs typeface="Calibri"/>
                        </a:rPr>
                        <a:t>15.150.1106</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30/37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337,61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231987">
                <a:tc>
                  <a:txBody>
                    <a:bodyPr/>
                    <a:lstStyle/>
                    <a:p>
                      <a:pPr marL="3175">
                        <a:lnSpc>
                          <a:spcPts val="1725"/>
                        </a:lnSpc>
                      </a:pPr>
                      <a:r>
                        <a:rPr sz="1500" dirty="0">
                          <a:latin typeface="Calibri"/>
                          <a:cs typeface="Calibri"/>
                        </a:rPr>
                        <a:t>15.150.1107</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35/45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360,11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231987">
                <a:tc>
                  <a:txBody>
                    <a:bodyPr/>
                    <a:lstStyle/>
                    <a:p>
                      <a:pPr marL="3175">
                        <a:lnSpc>
                          <a:spcPts val="1725"/>
                        </a:lnSpc>
                      </a:pPr>
                      <a:r>
                        <a:rPr sz="1500" dirty="0">
                          <a:latin typeface="Calibri"/>
                          <a:cs typeface="Calibri"/>
                        </a:rPr>
                        <a:t>15.150.1108</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40/50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390,11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231987">
                <a:tc>
                  <a:txBody>
                    <a:bodyPr/>
                    <a:lstStyle/>
                    <a:p>
                      <a:pPr marL="3175">
                        <a:lnSpc>
                          <a:spcPts val="1725"/>
                        </a:lnSpc>
                      </a:pPr>
                      <a:r>
                        <a:rPr sz="1500" dirty="0">
                          <a:latin typeface="Calibri"/>
                          <a:cs typeface="Calibri"/>
                        </a:rPr>
                        <a:t>15.150.1109</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45/55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412,61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231987">
                <a:tc>
                  <a:txBody>
                    <a:bodyPr/>
                    <a:lstStyle/>
                    <a:p>
                      <a:pPr marL="3175">
                        <a:lnSpc>
                          <a:spcPts val="1725"/>
                        </a:lnSpc>
                      </a:pPr>
                      <a:r>
                        <a:rPr sz="1500" dirty="0">
                          <a:latin typeface="Calibri"/>
                          <a:cs typeface="Calibri"/>
                        </a:rPr>
                        <a:t>15.150.1110</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nSpc>
                          <a:spcPts val="1725"/>
                        </a:lnSpc>
                      </a:pPr>
                      <a:r>
                        <a:rPr sz="1500" dirty="0">
                          <a:latin typeface="Calibri"/>
                          <a:cs typeface="Calibri"/>
                        </a:rPr>
                        <a:t>C 50/60 </a:t>
                      </a:r>
                      <a:r>
                        <a:rPr sz="1500" spc="-5" dirty="0">
                          <a:latin typeface="Calibri"/>
                          <a:cs typeface="Calibri"/>
                        </a:rPr>
                        <a:t>basınç </a:t>
                      </a:r>
                      <a:r>
                        <a:rPr sz="1500" spc="-10" dirty="0">
                          <a:latin typeface="Calibri"/>
                          <a:cs typeface="Calibri"/>
                        </a:rPr>
                        <a:t>dayanım </a:t>
                      </a:r>
                      <a:r>
                        <a:rPr sz="1500" spc="-5" dirty="0">
                          <a:latin typeface="Calibri"/>
                          <a:cs typeface="Calibri"/>
                        </a:rPr>
                        <a:t>sınıfında, </a:t>
                      </a:r>
                      <a:r>
                        <a:rPr sz="1500" spc="-10" dirty="0">
                          <a:latin typeface="Calibri"/>
                          <a:cs typeface="Calibri"/>
                        </a:rPr>
                        <a:t>beyaz renkte, </a:t>
                      </a:r>
                      <a:r>
                        <a:rPr sz="1500" spc="-5" dirty="0">
                          <a:latin typeface="Calibri"/>
                          <a:cs typeface="Calibri"/>
                        </a:rPr>
                        <a:t>normal hazır </a:t>
                      </a:r>
                      <a:r>
                        <a:rPr sz="1500" spc="-10" dirty="0">
                          <a:latin typeface="Calibri"/>
                          <a:cs typeface="Calibri"/>
                        </a:rPr>
                        <a:t>beton</a:t>
                      </a:r>
                      <a:r>
                        <a:rPr sz="1500" spc="30" dirty="0">
                          <a:latin typeface="Calibri"/>
                          <a:cs typeface="Calibri"/>
                        </a:rPr>
                        <a:t> </a:t>
                      </a:r>
                      <a:r>
                        <a:rPr sz="1500" spc="-5" dirty="0">
                          <a:latin typeface="Calibri"/>
                          <a:cs typeface="Calibri"/>
                        </a:rPr>
                        <a:t>dökül: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4455">
                        <a:lnSpc>
                          <a:spcPts val="1725"/>
                        </a:lnSpc>
                      </a:pPr>
                      <a:r>
                        <a:rPr sz="1500" dirty="0">
                          <a:latin typeface="Calibri"/>
                          <a:cs typeface="Calibri"/>
                        </a:rPr>
                        <a:t>M3</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ts val="1725"/>
                        </a:lnSpc>
                      </a:pPr>
                      <a:r>
                        <a:rPr sz="1500" spc="-5" dirty="0">
                          <a:latin typeface="Calibri"/>
                          <a:cs typeface="Calibri"/>
                        </a:rPr>
                        <a:t>435,11</a:t>
                      </a:r>
                      <a:r>
                        <a:rPr sz="1500" spc="-80" dirty="0">
                          <a:latin typeface="Calibri"/>
                          <a:cs typeface="Calibri"/>
                        </a:rPr>
                        <a:t> </a:t>
                      </a:r>
                      <a:r>
                        <a:rPr sz="1500" dirty="0">
                          <a:latin typeface="Calibri"/>
                          <a:cs typeface="Calibri"/>
                        </a:rPr>
                        <a:t>TL</a:t>
                      </a:r>
                      <a:endParaRPr sz="15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3089129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17229</TotalTime>
  <Words>1139</Words>
  <Application>Microsoft Office PowerPoint</Application>
  <PresentationFormat>Ekran Gösterisi (4:3)</PresentationFormat>
  <Paragraphs>163</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13</vt:i4>
      </vt:variant>
    </vt:vector>
  </HeadingPairs>
  <TitlesOfParts>
    <vt:vector size="22" baseType="lpstr">
      <vt:lpstr>ＭＳ Ｐゴシック</vt:lpstr>
      <vt:lpstr>Arial</vt:lpstr>
      <vt:lpstr>Calibri</vt:lpstr>
      <vt:lpstr>Tahoma</vt:lpstr>
      <vt:lpstr>Times New Roman</vt:lpstr>
      <vt:lpstr>Wingdings</vt:lpstr>
      <vt:lpstr>ekonomi</vt:lpstr>
      <vt:lpstr>1_Rics</vt:lpstr>
      <vt:lpstr>h.t.</vt:lpstr>
      <vt:lpstr>PowerPoint Sunusu</vt:lpstr>
      <vt:lpstr>METRAJ</vt:lpstr>
      <vt:lpstr>METRAJ</vt:lpstr>
      <vt:lpstr>METRAJ</vt:lpstr>
      <vt:lpstr>METRAJ</vt:lpstr>
      <vt:lpstr>METRAJ</vt:lpstr>
      <vt:lpstr>METRAJ</vt:lpstr>
      <vt:lpstr>METRAJ</vt:lpstr>
      <vt:lpstr>METRAJ</vt:lpstr>
      <vt:lpstr>METRAJ</vt:lpstr>
      <vt:lpstr>METRAJ</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887</cp:revision>
  <cp:lastPrinted>2016-10-24T07:53:35Z</cp:lastPrinted>
  <dcterms:created xsi:type="dcterms:W3CDTF">2016-09-18T09:35:24Z</dcterms:created>
  <dcterms:modified xsi:type="dcterms:W3CDTF">2020-02-28T13:10:50Z</dcterms:modified>
</cp:coreProperties>
</file>