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341F5E-C632-433F-9A6D-A58975D757B6}" type="doc">
      <dgm:prSet loTypeId="urn:microsoft.com/office/officeart/2005/8/layout/venn1" loCatId="relationship" qsTypeId="urn:microsoft.com/office/officeart/2005/8/quickstyle/simple4" qsCatId="simple" csTypeId="urn:microsoft.com/office/officeart/2005/8/colors/colorful5" csCatId="colorful" phldr="1"/>
      <dgm:spPr/>
    </dgm:pt>
    <dgm:pt modelId="{E1EE03D4-B5F1-457B-86B8-1BB98C27398A}">
      <dgm:prSet phldrT="[Metin]"/>
      <dgm:spPr/>
      <dgm:t>
        <a:bodyPr/>
        <a:lstStyle/>
        <a:p>
          <a:r>
            <a:rPr lang="tr-TR" b="1" dirty="0" smtClean="0"/>
            <a:t>PLANLAMA</a:t>
          </a:r>
        </a:p>
        <a:p>
          <a:endParaRPr lang="tr-TR" b="1" dirty="0" smtClean="0"/>
        </a:p>
        <a:p>
          <a:r>
            <a:rPr lang="tr-TR" b="1" dirty="0" smtClean="0"/>
            <a:t>PLANCI</a:t>
          </a:r>
          <a:endParaRPr lang="tr-TR" b="1" dirty="0"/>
        </a:p>
      </dgm:t>
    </dgm:pt>
    <dgm:pt modelId="{A33AA1C8-32CF-4166-9068-ECA2285684EE}" type="parTrans" cxnId="{37AFE750-DE88-438B-8CBF-B2F0B461C3EF}">
      <dgm:prSet/>
      <dgm:spPr/>
      <dgm:t>
        <a:bodyPr/>
        <a:lstStyle/>
        <a:p>
          <a:endParaRPr lang="tr-TR"/>
        </a:p>
      </dgm:t>
    </dgm:pt>
    <dgm:pt modelId="{BF5DDE87-D247-4F61-A6E9-E4992A2F8FCA}" type="sibTrans" cxnId="{37AFE750-DE88-438B-8CBF-B2F0B461C3EF}">
      <dgm:prSet/>
      <dgm:spPr/>
      <dgm:t>
        <a:bodyPr/>
        <a:lstStyle/>
        <a:p>
          <a:endParaRPr lang="tr-TR"/>
        </a:p>
      </dgm:t>
    </dgm:pt>
    <dgm:pt modelId="{92E60187-244A-4DAA-BB3B-307C180500F0}">
      <dgm:prSet phldrT="[Metin]"/>
      <dgm:spPr/>
      <dgm:t>
        <a:bodyPr/>
        <a:lstStyle/>
        <a:p>
          <a:r>
            <a:rPr lang="tr-TR" b="1" dirty="0" smtClean="0"/>
            <a:t>        </a:t>
          </a:r>
        </a:p>
        <a:p>
          <a:endParaRPr lang="tr-TR" b="1" dirty="0" smtClean="0"/>
        </a:p>
        <a:p>
          <a:r>
            <a:rPr lang="tr-TR" b="1" dirty="0" smtClean="0"/>
            <a:t>        ÇEVRE</a:t>
          </a:r>
          <a:endParaRPr lang="tr-TR" b="1" dirty="0"/>
        </a:p>
      </dgm:t>
    </dgm:pt>
    <dgm:pt modelId="{11CAC10A-1A9B-45CF-A773-51E25DE61637}" type="parTrans" cxnId="{C1C3DA25-6665-418D-B3FC-EF999235ACA3}">
      <dgm:prSet/>
      <dgm:spPr/>
      <dgm:t>
        <a:bodyPr/>
        <a:lstStyle/>
        <a:p>
          <a:endParaRPr lang="tr-TR"/>
        </a:p>
      </dgm:t>
    </dgm:pt>
    <dgm:pt modelId="{82CCE97D-6372-4DEE-9088-4CE579EE1AD0}" type="sibTrans" cxnId="{C1C3DA25-6665-418D-B3FC-EF999235ACA3}">
      <dgm:prSet/>
      <dgm:spPr/>
      <dgm:t>
        <a:bodyPr/>
        <a:lstStyle/>
        <a:p>
          <a:endParaRPr lang="tr-TR"/>
        </a:p>
      </dgm:t>
    </dgm:pt>
    <dgm:pt modelId="{E933C72E-A156-43ED-BFDC-E5A380065BC3}">
      <dgm:prSet phldrT="[Metin]"/>
      <dgm:spPr/>
      <dgm:t>
        <a:bodyPr/>
        <a:lstStyle/>
        <a:p>
          <a:endParaRPr lang="tr-TR" b="1" dirty="0" smtClean="0"/>
        </a:p>
        <a:p>
          <a:endParaRPr lang="tr-TR" b="1" dirty="0" smtClean="0"/>
        </a:p>
        <a:p>
          <a:r>
            <a:rPr lang="tr-TR" b="1" dirty="0" smtClean="0"/>
            <a:t>ÇED</a:t>
          </a:r>
          <a:endParaRPr lang="tr-TR" b="1" dirty="0"/>
        </a:p>
      </dgm:t>
    </dgm:pt>
    <dgm:pt modelId="{7CD6A6DA-7F3D-47DB-B10A-CFA2E939BB7B}" type="sibTrans" cxnId="{54D70D9E-211A-43D8-9F9C-615433D27076}">
      <dgm:prSet/>
      <dgm:spPr/>
      <dgm:t>
        <a:bodyPr/>
        <a:lstStyle/>
        <a:p>
          <a:endParaRPr lang="tr-TR"/>
        </a:p>
      </dgm:t>
    </dgm:pt>
    <dgm:pt modelId="{116E3BEC-5B55-45BF-91A2-615B9BCC828A}" type="parTrans" cxnId="{54D70D9E-211A-43D8-9F9C-615433D27076}">
      <dgm:prSet/>
      <dgm:spPr/>
      <dgm:t>
        <a:bodyPr/>
        <a:lstStyle/>
        <a:p>
          <a:endParaRPr lang="tr-TR"/>
        </a:p>
      </dgm:t>
    </dgm:pt>
    <dgm:pt modelId="{E0C6C3DE-1CB9-40C0-BCBA-4EDD6F53A235}" type="pres">
      <dgm:prSet presAssocID="{4D341F5E-C632-433F-9A6D-A58975D757B6}" presName="compositeShape" presStyleCnt="0">
        <dgm:presLayoutVars>
          <dgm:chMax val="7"/>
          <dgm:dir/>
          <dgm:resizeHandles val="exact"/>
        </dgm:presLayoutVars>
      </dgm:prSet>
      <dgm:spPr/>
    </dgm:pt>
    <dgm:pt modelId="{FB1DE980-AC16-4848-8E91-0718BE778DA7}" type="pres">
      <dgm:prSet presAssocID="{E1EE03D4-B5F1-457B-86B8-1BB98C27398A}" presName="circ1" presStyleLbl="vennNode1" presStyleIdx="0" presStyleCnt="3" custLinFactNeighborX="264" custLinFactNeighborY="-1023"/>
      <dgm:spPr/>
      <dgm:t>
        <a:bodyPr/>
        <a:lstStyle/>
        <a:p>
          <a:endParaRPr lang="tr-TR"/>
        </a:p>
      </dgm:t>
    </dgm:pt>
    <dgm:pt modelId="{870D1F9C-DB43-4B2A-8C11-6E32DC94A4C8}" type="pres">
      <dgm:prSet presAssocID="{E1EE03D4-B5F1-457B-86B8-1BB98C27398A}" presName="circ1Tx" presStyleLbl="revTx" presStyleIdx="0" presStyleCnt="0">
        <dgm:presLayoutVars>
          <dgm:chMax val="0"/>
          <dgm:chPref val="0"/>
          <dgm:bulletEnabled val="1"/>
        </dgm:presLayoutVars>
      </dgm:prSet>
      <dgm:spPr/>
      <dgm:t>
        <a:bodyPr/>
        <a:lstStyle/>
        <a:p>
          <a:endParaRPr lang="tr-TR"/>
        </a:p>
      </dgm:t>
    </dgm:pt>
    <dgm:pt modelId="{43D0AECD-9B0B-4FAE-A4EE-3AEBA02F581F}" type="pres">
      <dgm:prSet presAssocID="{92E60187-244A-4DAA-BB3B-307C180500F0}" presName="circ2" presStyleLbl="vennNode1" presStyleIdx="1" presStyleCnt="3" custLinFactNeighborX="-11794" custLinFactNeighborY="-28820"/>
      <dgm:spPr/>
      <dgm:t>
        <a:bodyPr/>
        <a:lstStyle/>
        <a:p>
          <a:endParaRPr lang="tr-TR"/>
        </a:p>
      </dgm:t>
    </dgm:pt>
    <dgm:pt modelId="{D8E85CFA-FB92-493C-9D89-1776474FEF64}" type="pres">
      <dgm:prSet presAssocID="{92E60187-244A-4DAA-BB3B-307C180500F0}" presName="circ2Tx" presStyleLbl="revTx" presStyleIdx="0" presStyleCnt="0">
        <dgm:presLayoutVars>
          <dgm:chMax val="0"/>
          <dgm:chPref val="0"/>
          <dgm:bulletEnabled val="1"/>
        </dgm:presLayoutVars>
      </dgm:prSet>
      <dgm:spPr/>
      <dgm:t>
        <a:bodyPr/>
        <a:lstStyle/>
        <a:p>
          <a:endParaRPr lang="tr-TR"/>
        </a:p>
      </dgm:t>
    </dgm:pt>
    <dgm:pt modelId="{E69CF51A-BDF7-4B55-B6D8-AF06BD2F5605}" type="pres">
      <dgm:prSet presAssocID="{E933C72E-A156-43ED-BFDC-E5A380065BC3}" presName="circ3" presStyleLbl="vennNode1" presStyleIdx="2" presStyleCnt="3" custLinFactNeighborX="14992" custLinFactNeighborY="-28820"/>
      <dgm:spPr/>
      <dgm:t>
        <a:bodyPr/>
        <a:lstStyle/>
        <a:p>
          <a:endParaRPr lang="tr-TR"/>
        </a:p>
      </dgm:t>
    </dgm:pt>
    <dgm:pt modelId="{A2C597DE-30C7-4F1E-84C9-C1ABCBCF97C0}" type="pres">
      <dgm:prSet presAssocID="{E933C72E-A156-43ED-BFDC-E5A380065BC3}" presName="circ3Tx" presStyleLbl="revTx" presStyleIdx="0" presStyleCnt="0">
        <dgm:presLayoutVars>
          <dgm:chMax val="0"/>
          <dgm:chPref val="0"/>
          <dgm:bulletEnabled val="1"/>
        </dgm:presLayoutVars>
      </dgm:prSet>
      <dgm:spPr/>
      <dgm:t>
        <a:bodyPr/>
        <a:lstStyle/>
        <a:p>
          <a:endParaRPr lang="tr-TR"/>
        </a:p>
      </dgm:t>
    </dgm:pt>
  </dgm:ptLst>
  <dgm:cxnLst>
    <dgm:cxn modelId="{A6EEEE45-E487-4A2A-AFE3-2F0573315CDE}" type="presOf" srcId="{E933C72E-A156-43ED-BFDC-E5A380065BC3}" destId="{E69CF51A-BDF7-4B55-B6D8-AF06BD2F5605}" srcOrd="0" destOrd="0" presId="urn:microsoft.com/office/officeart/2005/8/layout/venn1"/>
    <dgm:cxn modelId="{1049C70B-D5DD-41FC-A1D7-860269F26D6A}" type="presOf" srcId="{92E60187-244A-4DAA-BB3B-307C180500F0}" destId="{D8E85CFA-FB92-493C-9D89-1776474FEF64}" srcOrd="1" destOrd="0" presId="urn:microsoft.com/office/officeart/2005/8/layout/venn1"/>
    <dgm:cxn modelId="{D8DE738A-F74E-454D-B18F-CA8E7D66D5EF}" type="presOf" srcId="{E933C72E-A156-43ED-BFDC-E5A380065BC3}" destId="{A2C597DE-30C7-4F1E-84C9-C1ABCBCF97C0}" srcOrd="1" destOrd="0" presId="urn:microsoft.com/office/officeart/2005/8/layout/venn1"/>
    <dgm:cxn modelId="{F00B3DC6-1571-49FD-A835-C47B2111F213}" type="presOf" srcId="{92E60187-244A-4DAA-BB3B-307C180500F0}" destId="{43D0AECD-9B0B-4FAE-A4EE-3AEBA02F581F}" srcOrd="0" destOrd="0" presId="urn:microsoft.com/office/officeart/2005/8/layout/venn1"/>
    <dgm:cxn modelId="{54D70D9E-211A-43D8-9F9C-615433D27076}" srcId="{4D341F5E-C632-433F-9A6D-A58975D757B6}" destId="{E933C72E-A156-43ED-BFDC-E5A380065BC3}" srcOrd="2" destOrd="0" parTransId="{116E3BEC-5B55-45BF-91A2-615B9BCC828A}" sibTransId="{7CD6A6DA-7F3D-47DB-B10A-CFA2E939BB7B}"/>
    <dgm:cxn modelId="{37AFE750-DE88-438B-8CBF-B2F0B461C3EF}" srcId="{4D341F5E-C632-433F-9A6D-A58975D757B6}" destId="{E1EE03D4-B5F1-457B-86B8-1BB98C27398A}" srcOrd="0" destOrd="0" parTransId="{A33AA1C8-32CF-4166-9068-ECA2285684EE}" sibTransId="{BF5DDE87-D247-4F61-A6E9-E4992A2F8FCA}"/>
    <dgm:cxn modelId="{00D6FFD4-3627-412B-8928-B6C0F087C1BF}" type="presOf" srcId="{4D341F5E-C632-433F-9A6D-A58975D757B6}" destId="{E0C6C3DE-1CB9-40C0-BCBA-4EDD6F53A235}" srcOrd="0" destOrd="0" presId="urn:microsoft.com/office/officeart/2005/8/layout/venn1"/>
    <dgm:cxn modelId="{C1C3DA25-6665-418D-B3FC-EF999235ACA3}" srcId="{4D341F5E-C632-433F-9A6D-A58975D757B6}" destId="{92E60187-244A-4DAA-BB3B-307C180500F0}" srcOrd="1" destOrd="0" parTransId="{11CAC10A-1A9B-45CF-A773-51E25DE61637}" sibTransId="{82CCE97D-6372-4DEE-9088-4CE579EE1AD0}"/>
    <dgm:cxn modelId="{64BA6883-9F98-4B98-801A-2596CFB4CF8C}" type="presOf" srcId="{E1EE03D4-B5F1-457B-86B8-1BB98C27398A}" destId="{870D1F9C-DB43-4B2A-8C11-6E32DC94A4C8}" srcOrd="1" destOrd="0" presId="urn:microsoft.com/office/officeart/2005/8/layout/venn1"/>
    <dgm:cxn modelId="{C609F9F8-56D7-4FA2-9721-3EB1C2DA1DD1}" type="presOf" srcId="{E1EE03D4-B5F1-457B-86B8-1BB98C27398A}" destId="{FB1DE980-AC16-4848-8E91-0718BE778DA7}" srcOrd="0" destOrd="0" presId="urn:microsoft.com/office/officeart/2005/8/layout/venn1"/>
    <dgm:cxn modelId="{A25CC1F1-95EB-4B51-8530-60FD2781475E}" type="presParOf" srcId="{E0C6C3DE-1CB9-40C0-BCBA-4EDD6F53A235}" destId="{FB1DE980-AC16-4848-8E91-0718BE778DA7}" srcOrd="0" destOrd="0" presId="urn:microsoft.com/office/officeart/2005/8/layout/venn1"/>
    <dgm:cxn modelId="{4D71E72B-6DDF-492E-9BDB-9DF511F84BB8}" type="presParOf" srcId="{E0C6C3DE-1CB9-40C0-BCBA-4EDD6F53A235}" destId="{870D1F9C-DB43-4B2A-8C11-6E32DC94A4C8}" srcOrd="1" destOrd="0" presId="urn:microsoft.com/office/officeart/2005/8/layout/venn1"/>
    <dgm:cxn modelId="{11BB32EB-BF10-46EC-AF03-8743BB06EF75}" type="presParOf" srcId="{E0C6C3DE-1CB9-40C0-BCBA-4EDD6F53A235}" destId="{43D0AECD-9B0B-4FAE-A4EE-3AEBA02F581F}" srcOrd="2" destOrd="0" presId="urn:microsoft.com/office/officeart/2005/8/layout/venn1"/>
    <dgm:cxn modelId="{493D1975-7854-4A43-B948-61AA7D54F96C}" type="presParOf" srcId="{E0C6C3DE-1CB9-40C0-BCBA-4EDD6F53A235}" destId="{D8E85CFA-FB92-493C-9D89-1776474FEF64}" srcOrd="3" destOrd="0" presId="urn:microsoft.com/office/officeart/2005/8/layout/venn1"/>
    <dgm:cxn modelId="{0C477341-C78B-418C-B1F4-C0EEA3B6E0F1}" type="presParOf" srcId="{E0C6C3DE-1CB9-40C0-BCBA-4EDD6F53A235}" destId="{E69CF51A-BDF7-4B55-B6D8-AF06BD2F5605}" srcOrd="4" destOrd="0" presId="urn:microsoft.com/office/officeart/2005/8/layout/venn1"/>
    <dgm:cxn modelId="{E5FCCE67-63CC-4682-A3E4-F66EA5963504}" type="presParOf" srcId="{E0C6C3DE-1CB9-40C0-BCBA-4EDD6F53A235}" destId="{A2C597DE-30C7-4F1E-84C9-C1ABCBCF97C0}"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1DE980-AC16-4848-8E91-0718BE778DA7}">
      <dsp:nvSpPr>
        <dsp:cNvPr id="0" name=""/>
        <dsp:cNvSpPr/>
      </dsp:nvSpPr>
      <dsp:spPr>
        <a:xfrm>
          <a:off x="2948036" y="32708"/>
          <a:ext cx="3084700" cy="3084700"/>
        </a:xfrm>
        <a:prstGeom prst="ellipse">
          <a:avLst/>
        </a:prstGeom>
        <a:gradFill rotWithShape="0">
          <a:gsLst>
            <a:gs pos="0">
              <a:schemeClr val="accent5">
                <a:alpha val="50000"/>
                <a:hueOff val="0"/>
                <a:satOff val="0"/>
                <a:lumOff val="0"/>
                <a:alphaOff val="0"/>
                <a:shade val="51000"/>
                <a:satMod val="130000"/>
              </a:schemeClr>
            </a:gs>
            <a:gs pos="80000">
              <a:schemeClr val="accent5">
                <a:alpha val="50000"/>
                <a:hueOff val="0"/>
                <a:satOff val="0"/>
                <a:lumOff val="0"/>
                <a:alphaOff val="0"/>
                <a:shade val="93000"/>
                <a:satMod val="130000"/>
              </a:schemeClr>
            </a:gs>
            <a:gs pos="100000">
              <a:schemeClr val="accent5">
                <a:alpha val="50000"/>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tr-TR" sz="2600" b="1" kern="1200" dirty="0" smtClean="0"/>
            <a:t>PLANLAMA</a:t>
          </a:r>
        </a:p>
        <a:p>
          <a:pPr lvl="0" algn="ctr" defTabSz="1155700">
            <a:lnSpc>
              <a:spcPct val="90000"/>
            </a:lnSpc>
            <a:spcBef>
              <a:spcPct val="0"/>
            </a:spcBef>
            <a:spcAft>
              <a:spcPct val="35000"/>
            </a:spcAft>
          </a:pPr>
          <a:endParaRPr lang="tr-TR" sz="2600" b="1" kern="1200" dirty="0" smtClean="0"/>
        </a:p>
        <a:p>
          <a:pPr lvl="0" algn="ctr" defTabSz="1155700">
            <a:lnSpc>
              <a:spcPct val="90000"/>
            </a:lnSpc>
            <a:spcBef>
              <a:spcPct val="0"/>
            </a:spcBef>
            <a:spcAft>
              <a:spcPct val="35000"/>
            </a:spcAft>
          </a:pPr>
          <a:r>
            <a:rPr lang="tr-TR" sz="2600" b="1" kern="1200" dirty="0" smtClean="0"/>
            <a:t>PLANCI</a:t>
          </a:r>
          <a:endParaRPr lang="tr-TR" sz="2600" b="1" kern="1200" dirty="0"/>
        </a:p>
      </dsp:txBody>
      <dsp:txXfrm>
        <a:off x="3359330" y="572530"/>
        <a:ext cx="2262113" cy="1388115"/>
      </dsp:txXfrm>
    </dsp:sp>
    <dsp:sp modelId="{43D0AECD-9B0B-4FAE-A4EE-3AEBA02F581F}">
      <dsp:nvSpPr>
        <dsp:cNvPr id="0" name=""/>
        <dsp:cNvSpPr/>
      </dsp:nvSpPr>
      <dsp:spPr>
        <a:xfrm>
          <a:off x="3689146" y="1103191"/>
          <a:ext cx="3084700" cy="3084700"/>
        </a:xfrm>
        <a:prstGeom prst="ellipse">
          <a:avLst/>
        </a:prstGeom>
        <a:gradFill rotWithShape="0">
          <a:gsLst>
            <a:gs pos="0">
              <a:schemeClr val="accent5">
                <a:alpha val="50000"/>
                <a:hueOff val="-4966938"/>
                <a:satOff val="19906"/>
                <a:lumOff val="4314"/>
                <a:alphaOff val="0"/>
                <a:shade val="51000"/>
                <a:satMod val="130000"/>
              </a:schemeClr>
            </a:gs>
            <a:gs pos="80000">
              <a:schemeClr val="accent5">
                <a:alpha val="50000"/>
                <a:hueOff val="-4966938"/>
                <a:satOff val="19906"/>
                <a:lumOff val="4314"/>
                <a:alphaOff val="0"/>
                <a:shade val="93000"/>
                <a:satMod val="130000"/>
              </a:schemeClr>
            </a:gs>
            <a:gs pos="100000">
              <a:schemeClr val="accent5">
                <a:alpha val="50000"/>
                <a:hueOff val="-4966938"/>
                <a:satOff val="19906"/>
                <a:lumOff val="4314"/>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r>
            <a:rPr lang="tr-TR" sz="2600" b="1" kern="1200" dirty="0" smtClean="0"/>
            <a:t>        </a:t>
          </a:r>
        </a:p>
        <a:p>
          <a:pPr lvl="0" algn="ctr" defTabSz="1155700">
            <a:lnSpc>
              <a:spcPct val="90000"/>
            </a:lnSpc>
            <a:spcBef>
              <a:spcPct val="0"/>
            </a:spcBef>
            <a:spcAft>
              <a:spcPct val="35000"/>
            </a:spcAft>
          </a:pPr>
          <a:endParaRPr lang="tr-TR" sz="2600" b="1" kern="1200" dirty="0" smtClean="0"/>
        </a:p>
        <a:p>
          <a:pPr lvl="0" algn="ctr" defTabSz="1155700">
            <a:lnSpc>
              <a:spcPct val="90000"/>
            </a:lnSpc>
            <a:spcBef>
              <a:spcPct val="0"/>
            </a:spcBef>
            <a:spcAft>
              <a:spcPct val="35000"/>
            </a:spcAft>
          </a:pPr>
          <a:r>
            <a:rPr lang="tr-TR" sz="2600" b="1" kern="1200" dirty="0" smtClean="0"/>
            <a:t>        ÇEVRE</a:t>
          </a:r>
          <a:endParaRPr lang="tr-TR" sz="2600" b="1" kern="1200" dirty="0"/>
        </a:p>
      </dsp:txBody>
      <dsp:txXfrm>
        <a:off x="4632550" y="1900072"/>
        <a:ext cx="1850820" cy="1696585"/>
      </dsp:txXfrm>
    </dsp:sp>
    <dsp:sp modelId="{E69CF51A-BDF7-4B55-B6D8-AF06BD2F5605}">
      <dsp:nvSpPr>
        <dsp:cNvPr id="0" name=""/>
        <dsp:cNvSpPr/>
      </dsp:nvSpPr>
      <dsp:spPr>
        <a:xfrm>
          <a:off x="2289288" y="1103191"/>
          <a:ext cx="3084700" cy="3084700"/>
        </a:xfrm>
        <a:prstGeom prst="ellipse">
          <a:avLst/>
        </a:prstGeom>
        <a:gradFill rotWithShape="0">
          <a:gsLst>
            <a:gs pos="0">
              <a:schemeClr val="accent5">
                <a:alpha val="50000"/>
                <a:hueOff val="-9933876"/>
                <a:satOff val="39811"/>
                <a:lumOff val="8628"/>
                <a:alphaOff val="0"/>
                <a:shade val="51000"/>
                <a:satMod val="130000"/>
              </a:schemeClr>
            </a:gs>
            <a:gs pos="80000">
              <a:schemeClr val="accent5">
                <a:alpha val="50000"/>
                <a:hueOff val="-9933876"/>
                <a:satOff val="39811"/>
                <a:lumOff val="8628"/>
                <a:alphaOff val="0"/>
                <a:shade val="93000"/>
                <a:satMod val="130000"/>
              </a:schemeClr>
            </a:gs>
            <a:gs pos="100000">
              <a:schemeClr val="accent5">
                <a:alpha val="50000"/>
                <a:hueOff val="-9933876"/>
                <a:satOff val="39811"/>
                <a:lumOff val="8628"/>
                <a:alphaOff val="0"/>
                <a:shade val="94000"/>
                <a:satMod val="135000"/>
              </a:scheme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lang="tr-TR" sz="2600" b="1" kern="1200" dirty="0" smtClean="0"/>
        </a:p>
        <a:p>
          <a:pPr lvl="0" algn="ctr" defTabSz="1155700">
            <a:lnSpc>
              <a:spcPct val="90000"/>
            </a:lnSpc>
            <a:spcBef>
              <a:spcPct val="0"/>
            </a:spcBef>
            <a:spcAft>
              <a:spcPct val="35000"/>
            </a:spcAft>
          </a:pPr>
          <a:endParaRPr lang="tr-TR" sz="2600" b="1" kern="1200" dirty="0" smtClean="0"/>
        </a:p>
        <a:p>
          <a:pPr lvl="0" algn="ctr" defTabSz="1155700">
            <a:lnSpc>
              <a:spcPct val="90000"/>
            </a:lnSpc>
            <a:spcBef>
              <a:spcPct val="0"/>
            </a:spcBef>
            <a:spcAft>
              <a:spcPct val="35000"/>
            </a:spcAft>
          </a:pPr>
          <a:r>
            <a:rPr lang="tr-TR" sz="2600" b="1" kern="1200" dirty="0" smtClean="0"/>
            <a:t>ÇED</a:t>
          </a:r>
          <a:endParaRPr lang="tr-TR" sz="2600" b="1" kern="1200" dirty="0"/>
        </a:p>
      </dsp:txBody>
      <dsp:txXfrm>
        <a:off x="2579764" y="1900072"/>
        <a:ext cx="1850820" cy="1696585"/>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31A8C28-4016-4030-9352-13EE11928694}"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2AE4CE-2703-437C-A184-F62337C025E3}" type="slidenum">
              <a:rPr lang="tr-TR" smtClean="0"/>
              <a:t>‹#›</a:t>
            </a:fld>
            <a:endParaRPr lang="tr-TR"/>
          </a:p>
        </p:txBody>
      </p:sp>
    </p:spTree>
    <p:extLst>
      <p:ext uri="{BB962C8B-B14F-4D97-AF65-F5344CB8AC3E}">
        <p14:creationId xmlns:p14="http://schemas.microsoft.com/office/powerpoint/2010/main" val="2417054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1A8C28-4016-4030-9352-13EE11928694}"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2AE4CE-2703-437C-A184-F62337C025E3}" type="slidenum">
              <a:rPr lang="tr-TR" smtClean="0"/>
              <a:t>‹#›</a:t>
            </a:fld>
            <a:endParaRPr lang="tr-TR"/>
          </a:p>
        </p:txBody>
      </p:sp>
    </p:spTree>
    <p:extLst>
      <p:ext uri="{BB962C8B-B14F-4D97-AF65-F5344CB8AC3E}">
        <p14:creationId xmlns:p14="http://schemas.microsoft.com/office/powerpoint/2010/main" val="3029820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1A8C28-4016-4030-9352-13EE11928694}"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2AE4CE-2703-437C-A184-F62337C025E3}" type="slidenum">
              <a:rPr lang="tr-TR" smtClean="0"/>
              <a:t>‹#›</a:t>
            </a:fld>
            <a:endParaRPr lang="tr-TR"/>
          </a:p>
        </p:txBody>
      </p:sp>
    </p:spTree>
    <p:extLst>
      <p:ext uri="{BB962C8B-B14F-4D97-AF65-F5344CB8AC3E}">
        <p14:creationId xmlns:p14="http://schemas.microsoft.com/office/powerpoint/2010/main" val="1293515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1A8C28-4016-4030-9352-13EE11928694}"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2AE4CE-2703-437C-A184-F62337C025E3}" type="slidenum">
              <a:rPr lang="tr-TR" smtClean="0"/>
              <a:t>‹#›</a:t>
            </a:fld>
            <a:endParaRPr lang="tr-TR"/>
          </a:p>
        </p:txBody>
      </p:sp>
    </p:spTree>
    <p:extLst>
      <p:ext uri="{BB962C8B-B14F-4D97-AF65-F5344CB8AC3E}">
        <p14:creationId xmlns:p14="http://schemas.microsoft.com/office/powerpoint/2010/main" val="520364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31A8C28-4016-4030-9352-13EE11928694}"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2AE4CE-2703-437C-A184-F62337C025E3}" type="slidenum">
              <a:rPr lang="tr-TR" smtClean="0"/>
              <a:t>‹#›</a:t>
            </a:fld>
            <a:endParaRPr lang="tr-TR"/>
          </a:p>
        </p:txBody>
      </p:sp>
    </p:spTree>
    <p:extLst>
      <p:ext uri="{BB962C8B-B14F-4D97-AF65-F5344CB8AC3E}">
        <p14:creationId xmlns:p14="http://schemas.microsoft.com/office/powerpoint/2010/main" val="2689269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31A8C28-4016-4030-9352-13EE11928694}"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2AE4CE-2703-437C-A184-F62337C025E3}" type="slidenum">
              <a:rPr lang="tr-TR" smtClean="0"/>
              <a:t>‹#›</a:t>
            </a:fld>
            <a:endParaRPr lang="tr-TR"/>
          </a:p>
        </p:txBody>
      </p:sp>
    </p:spTree>
    <p:extLst>
      <p:ext uri="{BB962C8B-B14F-4D97-AF65-F5344CB8AC3E}">
        <p14:creationId xmlns:p14="http://schemas.microsoft.com/office/powerpoint/2010/main" val="364808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31A8C28-4016-4030-9352-13EE11928694}" type="datetimeFigureOut">
              <a:rPr lang="tr-TR" smtClean="0"/>
              <a:t>28.4.2019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72AE4CE-2703-437C-A184-F62337C025E3}" type="slidenum">
              <a:rPr lang="tr-TR" smtClean="0"/>
              <a:t>‹#›</a:t>
            </a:fld>
            <a:endParaRPr lang="tr-TR"/>
          </a:p>
        </p:txBody>
      </p:sp>
    </p:spTree>
    <p:extLst>
      <p:ext uri="{BB962C8B-B14F-4D97-AF65-F5344CB8AC3E}">
        <p14:creationId xmlns:p14="http://schemas.microsoft.com/office/powerpoint/2010/main" val="2767771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31A8C28-4016-4030-9352-13EE11928694}" type="datetimeFigureOut">
              <a:rPr lang="tr-TR" smtClean="0"/>
              <a:t>28.4.2019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72AE4CE-2703-437C-A184-F62337C025E3}" type="slidenum">
              <a:rPr lang="tr-TR" smtClean="0"/>
              <a:t>‹#›</a:t>
            </a:fld>
            <a:endParaRPr lang="tr-TR"/>
          </a:p>
        </p:txBody>
      </p:sp>
    </p:spTree>
    <p:extLst>
      <p:ext uri="{BB962C8B-B14F-4D97-AF65-F5344CB8AC3E}">
        <p14:creationId xmlns:p14="http://schemas.microsoft.com/office/powerpoint/2010/main" val="1870479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31A8C28-4016-4030-9352-13EE11928694}" type="datetimeFigureOut">
              <a:rPr lang="tr-TR" smtClean="0"/>
              <a:t>28.4.2019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72AE4CE-2703-437C-A184-F62337C025E3}" type="slidenum">
              <a:rPr lang="tr-TR" smtClean="0"/>
              <a:t>‹#›</a:t>
            </a:fld>
            <a:endParaRPr lang="tr-TR"/>
          </a:p>
        </p:txBody>
      </p:sp>
    </p:spTree>
    <p:extLst>
      <p:ext uri="{BB962C8B-B14F-4D97-AF65-F5344CB8AC3E}">
        <p14:creationId xmlns:p14="http://schemas.microsoft.com/office/powerpoint/2010/main" val="2831327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31A8C28-4016-4030-9352-13EE11928694}"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2AE4CE-2703-437C-A184-F62337C025E3}" type="slidenum">
              <a:rPr lang="tr-TR" smtClean="0"/>
              <a:t>‹#›</a:t>
            </a:fld>
            <a:endParaRPr lang="tr-TR"/>
          </a:p>
        </p:txBody>
      </p:sp>
    </p:spTree>
    <p:extLst>
      <p:ext uri="{BB962C8B-B14F-4D97-AF65-F5344CB8AC3E}">
        <p14:creationId xmlns:p14="http://schemas.microsoft.com/office/powerpoint/2010/main" val="3969215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31A8C28-4016-4030-9352-13EE11928694}"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2AE4CE-2703-437C-A184-F62337C025E3}" type="slidenum">
              <a:rPr lang="tr-TR" smtClean="0"/>
              <a:t>‹#›</a:t>
            </a:fld>
            <a:endParaRPr lang="tr-TR"/>
          </a:p>
        </p:txBody>
      </p:sp>
    </p:spTree>
    <p:extLst>
      <p:ext uri="{BB962C8B-B14F-4D97-AF65-F5344CB8AC3E}">
        <p14:creationId xmlns:p14="http://schemas.microsoft.com/office/powerpoint/2010/main" val="4271361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1A8C28-4016-4030-9352-13EE11928694}" type="datetimeFigureOut">
              <a:rPr lang="tr-TR" smtClean="0"/>
              <a:t>28.4.2019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2AE4CE-2703-437C-A184-F62337C025E3}" type="slidenum">
              <a:rPr lang="tr-TR" smtClean="0"/>
              <a:t>‹#›</a:t>
            </a:fld>
            <a:endParaRPr lang="tr-TR"/>
          </a:p>
        </p:txBody>
      </p:sp>
    </p:spTree>
    <p:extLst>
      <p:ext uri="{BB962C8B-B14F-4D97-AF65-F5344CB8AC3E}">
        <p14:creationId xmlns:p14="http://schemas.microsoft.com/office/powerpoint/2010/main" val="28626970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latin typeface="Arial" panose="020B0604020202020204" pitchFamily="34" charset="0"/>
                <a:cs typeface="Arial" panose="020B0604020202020204" pitchFamily="34" charset="0"/>
              </a:rPr>
              <a:t>ÇED raporu genel formatı</a:t>
            </a:r>
            <a:endParaRPr lang="tr-TR" dirty="0"/>
          </a:p>
        </p:txBody>
      </p:sp>
      <p:sp>
        <p:nvSpPr>
          <p:cNvPr id="3" name="İçerik Yer Tutucusu 2"/>
          <p:cNvSpPr>
            <a:spLocks noGrp="1"/>
          </p:cNvSpPr>
          <p:nvPr>
            <p:ph sz="quarter" idx="1"/>
          </p:nvPr>
        </p:nvSpPr>
        <p:spPr/>
        <p:txBody>
          <a:bodyPr>
            <a:normAutofit lnSpcReduction="10000"/>
          </a:bodyPr>
          <a:lstStyle/>
          <a:p>
            <a:pPr marL="0" indent="0" algn="just">
              <a:buNone/>
            </a:pPr>
            <a:r>
              <a:rPr lang="tr-TR" sz="3200" dirty="0" smtClean="0">
                <a:latin typeface="Arial" panose="020B0604020202020204" pitchFamily="34" charset="0"/>
                <a:cs typeface="Arial" panose="020B0604020202020204" pitchFamily="34" charset="0"/>
              </a:rPr>
              <a:t>Bölüm III:</a:t>
            </a:r>
          </a:p>
          <a:p>
            <a:pPr marL="0" indent="0" algn="just">
              <a:buNone/>
            </a:pPr>
            <a:r>
              <a:rPr lang="tr-TR" sz="3200" dirty="0" smtClean="0">
                <a:latin typeface="Arial" panose="020B0604020202020204" pitchFamily="34" charset="0"/>
                <a:cs typeface="Arial" panose="020B0604020202020204" pitchFamily="34" charset="0"/>
              </a:rPr>
              <a:t>Projenin ekonomik ve sosyal boyutları</a:t>
            </a:r>
          </a:p>
          <a:p>
            <a:pPr marL="0" indent="0" algn="just">
              <a:buNone/>
            </a:pPr>
            <a:r>
              <a:rPr lang="tr-TR" sz="3200" dirty="0" smtClean="0">
                <a:latin typeface="Arial" panose="020B0604020202020204" pitchFamily="34" charset="0"/>
                <a:cs typeface="Arial" panose="020B0604020202020204" pitchFamily="34" charset="0"/>
              </a:rPr>
              <a:t>Bölüm IV:</a:t>
            </a:r>
          </a:p>
          <a:p>
            <a:pPr marL="0" indent="0" algn="just">
              <a:buNone/>
            </a:pPr>
            <a:r>
              <a:rPr lang="tr-TR" sz="3200" dirty="0" smtClean="0">
                <a:latin typeface="Arial" panose="020B0604020202020204" pitchFamily="34" charset="0"/>
                <a:cs typeface="Arial" panose="020B0604020202020204" pitchFamily="34" charset="0"/>
              </a:rPr>
              <a:t>Proje için seçilen yerin çevresel özellikleri:</a:t>
            </a:r>
          </a:p>
          <a:p>
            <a:pPr algn="just">
              <a:buFont typeface="Arial" panose="020B0604020202020204" pitchFamily="34" charset="0"/>
              <a:buChar char="•"/>
            </a:pPr>
            <a:r>
              <a:rPr lang="tr-TR" sz="3200" dirty="0" smtClean="0">
                <a:latin typeface="Arial" panose="020B0604020202020204" pitchFamily="34" charset="0"/>
                <a:cs typeface="Arial" panose="020B0604020202020204" pitchFamily="34" charset="0"/>
              </a:rPr>
              <a:t>Fiziksel ve biyolojik çevrenin özellikleri ve doğal kaynakların kullanımı;</a:t>
            </a:r>
          </a:p>
          <a:p>
            <a:pPr algn="just">
              <a:buFont typeface="Wingdings" panose="05000000000000000000" pitchFamily="2" charset="2"/>
              <a:buChar char="Ø"/>
            </a:pPr>
            <a:r>
              <a:rPr lang="tr-TR" sz="3200" dirty="0" smtClean="0">
                <a:latin typeface="Arial" panose="020B0604020202020204" pitchFamily="34" charset="0"/>
                <a:cs typeface="Arial" panose="020B0604020202020204" pitchFamily="34" charset="0"/>
              </a:rPr>
              <a:t>Meteorolojik ve iklimsel özellikler,</a:t>
            </a:r>
          </a:p>
          <a:p>
            <a:pPr algn="just">
              <a:buFont typeface="Wingdings" panose="05000000000000000000" pitchFamily="2" charset="2"/>
              <a:buChar char="Ø"/>
            </a:pPr>
            <a:r>
              <a:rPr lang="tr-TR" sz="3200" dirty="0" smtClean="0">
                <a:latin typeface="Arial" panose="020B0604020202020204" pitchFamily="34" charset="0"/>
                <a:cs typeface="Arial" panose="020B0604020202020204" pitchFamily="34" charset="0"/>
              </a:rPr>
              <a:t>Jeolojik özellikler,</a:t>
            </a:r>
          </a:p>
          <a:p>
            <a:pPr algn="just">
              <a:buFont typeface="Wingdings" panose="05000000000000000000" pitchFamily="2" charset="2"/>
              <a:buChar char="Ø"/>
            </a:pPr>
            <a:endParaRPr lang="tr-TR" sz="3200" dirty="0" smtClean="0">
              <a:latin typeface="Arial" panose="020B0604020202020204" pitchFamily="34" charset="0"/>
              <a:cs typeface="Arial" panose="020B0604020202020204" pitchFamily="34" charset="0"/>
            </a:endParaRPr>
          </a:p>
          <a:p>
            <a:pPr marL="0" indent="0" algn="just">
              <a:buNone/>
            </a:pP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39959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3600" b="1" dirty="0" smtClean="0">
                <a:solidFill>
                  <a:srgbClr val="FF0000"/>
                </a:solidFill>
                <a:latin typeface="Arial" panose="020B0604020202020204" pitchFamily="34" charset="0"/>
                <a:cs typeface="Arial" panose="020B0604020202020204" pitchFamily="34" charset="0"/>
              </a:rPr>
              <a:t>ÇED İLE PLANLAMA İLİŞKİSİ</a:t>
            </a:r>
            <a:endParaRPr lang="tr-TR" sz="3600" b="1" dirty="0">
              <a:solidFill>
                <a:srgbClr val="FF0000"/>
              </a:solidFill>
              <a:latin typeface="Arial" panose="020B0604020202020204" pitchFamily="34" charset="0"/>
              <a:cs typeface="Arial" panose="020B0604020202020204" pitchFamily="34" charset="0"/>
            </a:endParaRPr>
          </a:p>
        </p:txBody>
      </p:sp>
      <p:sp>
        <p:nvSpPr>
          <p:cNvPr id="3" name="İçerik Yer Tutucusu 2"/>
          <p:cNvSpPr>
            <a:spLocks noGrp="1"/>
          </p:cNvSpPr>
          <p:nvPr>
            <p:ph sz="quarter" idx="1"/>
          </p:nvPr>
        </p:nvSpPr>
        <p:spPr/>
        <p:txBody>
          <a:bodyPr/>
          <a:lstStyle/>
          <a:p>
            <a:pPr marL="0" indent="0">
              <a:buNone/>
            </a:pPr>
            <a:endParaRPr lang="tr-TR" dirty="0">
              <a:latin typeface="Arial" panose="020B0604020202020204" pitchFamily="34" charset="0"/>
              <a:cs typeface="Arial" panose="020B0604020202020204" pitchFamily="34" charset="0"/>
            </a:endParaRPr>
          </a:p>
        </p:txBody>
      </p:sp>
      <p:sp>
        <p:nvSpPr>
          <p:cNvPr id="4" name="Oval 3"/>
          <p:cNvSpPr/>
          <p:nvPr/>
        </p:nvSpPr>
        <p:spPr>
          <a:xfrm>
            <a:off x="467544" y="2060848"/>
            <a:ext cx="244827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latin typeface="Arial" panose="020B0604020202020204" pitchFamily="34" charset="0"/>
                <a:cs typeface="Arial" panose="020B0604020202020204" pitchFamily="34" charset="0"/>
              </a:rPr>
              <a:t>Planlama</a:t>
            </a:r>
            <a:endParaRPr lang="tr-TR" sz="2400" b="1" dirty="0">
              <a:latin typeface="Arial" panose="020B0604020202020204" pitchFamily="34" charset="0"/>
              <a:cs typeface="Arial" panose="020B0604020202020204" pitchFamily="34" charset="0"/>
            </a:endParaRPr>
          </a:p>
        </p:txBody>
      </p:sp>
      <p:cxnSp>
        <p:nvCxnSpPr>
          <p:cNvPr id="6" name="Düz Ok Bağlayıcısı 5"/>
          <p:cNvCxnSpPr/>
          <p:nvPr/>
        </p:nvCxnSpPr>
        <p:spPr>
          <a:xfrm>
            <a:off x="2843808" y="2518048"/>
            <a:ext cx="3384376"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8" name="Oval 7"/>
          <p:cNvSpPr/>
          <p:nvPr/>
        </p:nvSpPr>
        <p:spPr>
          <a:xfrm>
            <a:off x="6084168" y="2060848"/>
            <a:ext cx="2592288"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smtClean="0"/>
              <a:t>ÇED</a:t>
            </a:r>
            <a:endParaRPr lang="tr-TR" sz="3200" b="1" dirty="0"/>
          </a:p>
        </p:txBody>
      </p:sp>
      <p:sp>
        <p:nvSpPr>
          <p:cNvPr id="9" name="Dikdörtgen 8"/>
          <p:cNvSpPr/>
          <p:nvPr/>
        </p:nvSpPr>
        <p:spPr>
          <a:xfrm>
            <a:off x="2555776" y="3212976"/>
            <a:ext cx="3960440" cy="11304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smtClean="0">
                <a:latin typeface="Arial" panose="020B0604020202020204" pitchFamily="34" charset="0"/>
                <a:cs typeface="Arial" panose="020B0604020202020204" pitchFamily="34" charset="0"/>
              </a:rPr>
              <a:t>YER SEÇİMİ</a:t>
            </a:r>
          </a:p>
          <a:p>
            <a:pPr algn="ctr"/>
            <a:r>
              <a:rPr lang="tr-TR" sz="2000" b="1" dirty="0" smtClean="0">
                <a:latin typeface="Arial" panose="020B0604020202020204" pitchFamily="34" charset="0"/>
                <a:cs typeface="Arial" panose="020B0604020202020204" pitchFamily="34" charset="0"/>
              </a:rPr>
              <a:t>ÇEVRE STANDARTLARI</a:t>
            </a:r>
          </a:p>
          <a:p>
            <a:pPr algn="ctr"/>
            <a:r>
              <a:rPr lang="tr-TR" sz="2000" b="1" dirty="0" smtClean="0">
                <a:latin typeface="Arial" panose="020B0604020202020204" pitchFamily="34" charset="0"/>
                <a:cs typeface="Arial" panose="020B0604020202020204" pitchFamily="34" charset="0"/>
              </a:rPr>
              <a:t>TEKNOLOJİ</a:t>
            </a:r>
          </a:p>
          <a:p>
            <a:pPr algn="ctr"/>
            <a:endParaRPr lang="tr-TR" dirty="0"/>
          </a:p>
        </p:txBody>
      </p:sp>
      <p:cxnSp>
        <p:nvCxnSpPr>
          <p:cNvPr id="11" name="Düz Bağlayıcı 10"/>
          <p:cNvCxnSpPr/>
          <p:nvPr/>
        </p:nvCxnSpPr>
        <p:spPr>
          <a:xfrm>
            <a:off x="6516216" y="3778188"/>
            <a:ext cx="1044116"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3" name="Düz Bağlayıcı 12"/>
          <p:cNvCxnSpPr>
            <a:stCxn id="9" idx="1"/>
          </p:cNvCxnSpPr>
          <p:nvPr/>
        </p:nvCxnSpPr>
        <p:spPr>
          <a:xfrm flipH="1">
            <a:off x="1331640" y="3778188"/>
            <a:ext cx="1224136" cy="10852"/>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7" name="Düz Ok Bağlayıcısı 16"/>
          <p:cNvCxnSpPr/>
          <p:nvPr/>
        </p:nvCxnSpPr>
        <p:spPr>
          <a:xfrm flipV="1">
            <a:off x="7524328" y="2975248"/>
            <a:ext cx="18002" cy="2181944"/>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21" name="Düz Ok Bağlayıcısı 20"/>
          <p:cNvCxnSpPr/>
          <p:nvPr/>
        </p:nvCxnSpPr>
        <p:spPr>
          <a:xfrm flipV="1">
            <a:off x="1331640" y="2975248"/>
            <a:ext cx="0" cy="2181944"/>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3563888" y="4706551"/>
            <a:ext cx="208823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latin typeface="Arial" panose="020B0604020202020204" pitchFamily="34" charset="0"/>
                <a:cs typeface="Arial" panose="020B0604020202020204" pitchFamily="34" charset="0"/>
              </a:rPr>
              <a:t>PLANCI</a:t>
            </a:r>
            <a:endParaRPr lang="tr-TR" sz="2400" b="1" dirty="0">
              <a:latin typeface="Arial" panose="020B0604020202020204" pitchFamily="34" charset="0"/>
              <a:cs typeface="Arial" panose="020B0604020202020204" pitchFamily="34" charset="0"/>
            </a:endParaRPr>
          </a:p>
        </p:txBody>
      </p:sp>
      <p:cxnSp>
        <p:nvCxnSpPr>
          <p:cNvPr id="29" name="Düz Bağlayıcı 28"/>
          <p:cNvCxnSpPr>
            <a:stCxn id="27" idx="6"/>
          </p:cNvCxnSpPr>
          <p:nvPr/>
        </p:nvCxnSpPr>
        <p:spPr>
          <a:xfrm>
            <a:off x="5652120" y="5163751"/>
            <a:ext cx="1872208"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1" name="Düz Bağlayıcı 30"/>
          <p:cNvCxnSpPr>
            <a:stCxn id="27" idx="2"/>
          </p:cNvCxnSpPr>
          <p:nvPr/>
        </p:nvCxnSpPr>
        <p:spPr>
          <a:xfrm flipH="1">
            <a:off x="1331640" y="5163751"/>
            <a:ext cx="2232248"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11251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rgbClr val="FF0000"/>
                </a:solidFill>
                <a:latin typeface="Arial" panose="020B0604020202020204" pitchFamily="34" charset="0"/>
                <a:cs typeface="Arial" panose="020B0604020202020204" pitchFamily="34" charset="0"/>
              </a:rPr>
              <a:t>SONUÇ</a:t>
            </a:r>
            <a:endParaRPr lang="tr-TR" b="1" dirty="0">
              <a:solidFill>
                <a:srgbClr val="FF0000"/>
              </a:solidFill>
              <a:latin typeface="Arial" panose="020B0604020202020204" pitchFamily="34" charset="0"/>
              <a:cs typeface="Arial" panose="020B0604020202020204" pitchFamily="34" charset="0"/>
            </a:endParaRPr>
          </a:p>
        </p:txBody>
      </p:sp>
      <p:graphicFrame>
        <p:nvGraphicFramePr>
          <p:cNvPr id="4" name="İçerik Yer Tutucusu 3"/>
          <p:cNvGraphicFramePr>
            <a:graphicFrameLocks noGrp="1"/>
          </p:cNvGraphicFramePr>
          <p:nvPr>
            <p:ph sz="quarter" idx="1"/>
            <p:extLst>
              <p:ext uri="{D42A27DB-BD31-4B8C-83A1-F6EECF244321}">
                <p14:modId xmlns:p14="http://schemas.microsoft.com/office/powerpoint/2010/main" val="1349606616"/>
              </p:ext>
            </p:extLst>
          </p:nvPr>
        </p:nvGraphicFramePr>
        <p:xfrm>
          <a:off x="179512" y="1600200"/>
          <a:ext cx="8964487" cy="5141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0269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latin typeface="Arial" panose="020B0604020202020204" pitchFamily="34" charset="0"/>
                <a:cs typeface="Arial" panose="020B0604020202020204" pitchFamily="34" charset="0"/>
              </a:rPr>
              <a:t>ÇED raporu genel formatı</a:t>
            </a:r>
            <a:endParaRPr lang="tr-TR" dirty="0"/>
          </a:p>
        </p:txBody>
      </p:sp>
      <p:sp>
        <p:nvSpPr>
          <p:cNvPr id="3" name="İçerik Yer Tutucusu 2"/>
          <p:cNvSpPr>
            <a:spLocks noGrp="1"/>
          </p:cNvSpPr>
          <p:nvPr>
            <p:ph sz="quarter" idx="1"/>
          </p:nvPr>
        </p:nvSpPr>
        <p:spPr/>
        <p:txBody>
          <a:bodyPr>
            <a:normAutofit/>
          </a:bodyPr>
          <a:lstStyle/>
          <a:p>
            <a:pPr algn="just">
              <a:buFont typeface="Wingdings" panose="05000000000000000000" pitchFamily="2" charset="2"/>
              <a:buChar char="Ø"/>
            </a:pPr>
            <a:r>
              <a:rPr lang="tr-TR" sz="3200" dirty="0" smtClean="0">
                <a:latin typeface="Arial" panose="020B0604020202020204" pitchFamily="34" charset="0"/>
                <a:cs typeface="Arial" panose="020B0604020202020204" pitchFamily="34" charset="0"/>
              </a:rPr>
              <a:t>Hidrojeolojik özellikler,</a:t>
            </a:r>
          </a:p>
          <a:p>
            <a:pPr algn="just">
              <a:buFont typeface="Wingdings" panose="05000000000000000000" pitchFamily="2" charset="2"/>
              <a:buChar char="Ø"/>
            </a:pPr>
            <a:r>
              <a:rPr lang="tr-TR" sz="3200" dirty="0" smtClean="0">
                <a:latin typeface="Arial" panose="020B0604020202020204" pitchFamily="34" charset="0"/>
                <a:cs typeface="Arial" panose="020B0604020202020204" pitchFamily="34" charset="0"/>
              </a:rPr>
              <a:t>Toprak özellikleri ve kullanım durumu,</a:t>
            </a:r>
          </a:p>
          <a:p>
            <a:pPr algn="just">
              <a:buFont typeface="Wingdings" panose="05000000000000000000" pitchFamily="2" charset="2"/>
              <a:buChar char="Ø"/>
            </a:pPr>
            <a:r>
              <a:rPr lang="tr-TR" sz="3200" dirty="0" smtClean="0">
                <a:latin typeface="Arial" panose="020B0604020202020204" pitchFamily="34" charset="0"/>
                <a:cs typeface="Arial" panose="020B0604020202020204" pitchFamily="34" charset="0"/>
              </a:rPr>
              <a:t>Tarım alanları,</a:t>
            </a:r>
          </a:p>
          <a:p>
            <a:pPr algn="just">
              <a:buFont typeface="Wingdings" panose="05000000000000000000" pitchFamily="2" charset="2"/>
              <a:buChar char="Ø"/>
            </a:pPr>
            <a:r>
              <a:rPr lang="tr-TR" sz="3200" dirty="0" smtClean="0">
                <a:latin typeface="Arial" panose="020B0604020202020204" pitchFamily="34" charset="0"/>
                <a:cs typeface="Arial" panose="020B0604020202020204" pitchFamily="34" charset="0"/>
              </a:rPr>
              <a:t>Hidrolojik özellikler,</a:t>
            </a:r>
          </a:p>
          <a:p>
            <a:pPr algn="just">
              <a:buFont typeface="Wingdings" panose="05000000000000000000" pitchFamily="2" charset="2"/>
              <a:buChar char="Ø"/>
            </a:pPr>
            <a:r>
              <a:rPr lang="tr-TR" sz="3200" dirty="0" smtClean="0">
                <a:latin typeface="Arial" panose="020B0604020202020204" pitchFamily="34" charset="0"/>
                <a:cs typeface="Arial" panose="020B0604020202020204" pitchFamily="34" charset="0"/>
              </a:rPr>
              <a:t>Yüzeysel su kaynaklarının mevcut ve planlanan kullanımı,</a:t>
            </a:r>
          </a:p>
          <a:p>
            <a:pPr algn="just">
              <a:buFont typeface="Wingdings" panose="05000000000000000000" pitchFamily="2" charset="2"/>
              <a:buChar char="Ø"/>
            </a:pP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8170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latin typeface="Arial" panose="020B0604020202020204" pitchFamily="34" charset="0"/>
                <a:cs typeface="Arial" panose="020B0604020202020204" pitchFamily="34" charset="0"/>
              </a:rPr>
              <a:t>ÇED raporu genel formatı</a:t>
            </a:r>
            <a:endParaRPr lang="tr-TR" dirty="0"/>
          </a:p>
        </p:txBody>
      </p:sp>
      <p:sp>
        <p:nvSpPr>
          <p:cNvPr id="3" name="İçerik Yer Tutucusu 2"/>
          <p:cNvSpPr>
            <a:spLocks noGrp="1"/>
          </p:cNvSpPr>
          <p:nvPr>
            <p:ph sz="quarter" idx="1"/>
          </p:nvPr>
        </p:nvSpPr>
        <p:spPr>
          <a:xfrm>
            <a:off x="323528" y="1600200"/>
            <a:ext cx="8640960" cy="4495800"/>
          </a:xfrm>
        </p:spPr>
        <p:txBody>
          <a:bodyPr>
            <a:noAutofit/>
          </a:bodyPr>
          <a:lstStyle/>
          <a:p>
            <a:pPr marL="0" indent="0" algn="just">
              <a:buNone/>
            </a:pPr>
            <a:r>
              <a:rPr lang="tr-TR" sz="2800" dirty="0" smtClean="0">
                <a:latin typeface="Arial" panose="020B0604020202020204" pitchFamily="34" charset="0"/>
                <a:cs typeface="Arial" panose="020B0604020202020204" pitchFamily="34" charset="0"/>
              </a:rPr>
              <a:t>Bölüm V:</a:t>
            </a:r>
          </a:p>
          <a:p>
            <a:pPr marL="0" indent="0" algn="just">
              <a:buNone/>
            </a:pPr>
            <a:r>
              <a:rPr lang="tr-TR" sz="2800" dirty="0" smtClean="0">
                <a:latin typeface="Arial" panose="020B0604020202020204" pitchFamily="34" charset="0"/>
                <a:cs typeface="Arial" panose="020B0604020202020204" pitchFamily="34" charset="0"/>
              </a:rPr>
              <a:t>Projenin çevre üzerine etkileri ve alınacak önlemler,</a:t>
            </a:r>
          </a:p>
          <a:p>
            <a:pPr algn="just">
              <a:buFont typeface="Wingdings" panose="05000000000000000000" pitchFamily="2" charset="2"/>
              <a:buChar char="Ø"/>
            </a:pPr>
            <a:r>
              <a:rPr lang="tr-TR" sz="2800" dirty="0" smtClean="0">
                <a:latin typeface="Arial" panose="020B0604020202020204" pitchFamily="34" charset="0"/>
                <a:cs typeface="Arial" panose="020B0604020202020204" pitchFamily="34" charset="0"/>
              </a:rPr>
              <a:t>Arazinin hazırlanması, inşaat ve tesis aşamasındaki faaliyetler, fiziksel ve biyolojik çevre üzerine etkileri ve alınabilecek önlemler,</a:t>
            </a:r>
          </a:p>
          <a:p>
            <a:pPr algn="just">
              <a:buFont typeface="Wingdings" panose="05000000000000000000" pitchFamily="2" charset="2"/>
              <a:buChar char="Ø"/>
            </a:pPr>
            <a:r>
              <a:rPr lang="tr-TR" sz="2800" dirty="0" smtClean="0">
                <a:latin typeface="Arial" panose="020B0604020202020204" pitchFamily="34" charset="0"/>
                <a:cs typeface="Arial" panose="020B0604020202020204" pitchFamily="34" charset="0"/>
              </a:rPr>
              <a:t>Projenin işletme aşamasındaki faaliyetler, fiziksel ve biyolojik çevre üzerine etkileri ve alınacak önlemler, </a:t>
            </a:r>
          </a:p>
          <a:p>
            <a:pPr algn="just">
              <a:buFont typeface="Wingdings" panose="05000000000000000000" pitchFamily="2" charset="2"/>
              <a:buChar char="Ø"/>
            </a:pPr>
            <a:r>
              <a:rPr lang="tr-TR" sz="2800" dirty="0" smtClean="0">
                <a:latin typeface="Arial" panose="020B0604020202020204" pitchFamily="34" charset="0"/>
                <a:cs typeface="Arial" panose="020B0604020202020204" pitchFamily="34" charset="0"/>
              </a:rPr>
              <a:t>Projenin </a:t>
            </a:r>
            <a:r>
              <a:rPr lang="tr-TR" sz="2800" dirty="0" err="1" smtClean="0">
                <a:latin typeface="Arial" panose="020B0604020202020204" pitchFamily="34" charset="0"/>
                <a:cs typeface="Arial" panose="020B0604020202020204" pitchFamily="34" charset="0"/>
              </a:rPr>
              <a:t>sosyo</a:t>
            </a:r>
            <a:r>
              <a:rPr lang="tr-TR" sz="2800" dirty="0" smtClean="0">
                <a:latin typeface="Arial" panose="020B0604020202020204" pitchFamily="34" charset="0"/>
                <a:cs typeface="Arial" panose="020B0604020202020204" pitchFamily="34" charset="0"/>
              </a:rPr>
              <a:t>-ekonomik çevre üzerine etkileri.</a:t>
            </a: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49115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solidFill>
                  <a:srgbClr val="FF0000"/>
                </a:solidFill>
                <a:latin typeface="Arial" panose="020B0604020202020204" pitchFamily="34" charset="0"/>
                <a:cs typeface="Arial" panose="020B0604020202020204" pitchFamily="34" charset="0"/>
              </a:rPr>
              <a:t>ÇED raporu genel formatı</a:t>
            </a:r>
            <a:endParaRPr lang="tr-TR" dirty="0"/>
          </a:p>
        </p:txBody>
      </p:sp>
      <p:sp>
        <p:nvSpPr>
          <p:cNvPr id="3" name="İçerik Yer Tutucusu 2"/>
          <p:cNvSpPr>
            <a:spLocks noGrp="1"/>
          </p:cNvSpPr>
          <p:nvPr>
            <p:ph sz="quarter" idx="1"/>
          </p:nvPr>
        </p:nvSpPr>
        <p:spPr/>
        <p:txBody>
          <a:bodyPr>
            <a:normAutofit fontScale="92500" lnSpcReduction="20000"/>
          </a:bodyPr>
          <a:lstStyle/>
          <a:p>
            <a:pPr marL="0" indent="0">
              <a:buNone/>
            </a:pPr>
            <a:r>
              <a:rPr lang="tr-TR" dirty="0" smtClean="0">
                <a:latin typeface="Arial" panose="020B0604020202020204" pitchFamily="34" charset="0"/>
                <a:cs typeface="Arial" panose="020B0604020202020204" pitchFamily="34" charset="0"/>
              </a:rPr>
              <a:t>Bölüm VI:</a:t>
            </a:r>
          </a:p>
          <a:p>
            <a:pPr marL="0" indent="0">
              <a:buNone/>
            </a:pPr>
            <a:r>
              <a:rPr lang="tr-TR" dirty="0" smtClean="0">
                <a:latin typeface="Arial" panose="020B0604020202020204" pitchFamily="34" charset="0"/>
                <a:cs typeface="Arial" panose="020B0604020202020204" pitchFamily="34" charset="0"/>
              </a:rPr>
              <a:t>İşletme faaliyete kapandıktan sonra olabilecek ve süren etkiler ve bu etkilere karşı alınacak önlemler</a:t>
            </a:r>
          </a:p>
          <a:p>
            <a:pPr marL="0" indent="0">
              <a:buNone/>
            </a:pPr>
            <a:r>
              <a:rPr lang="tr-TR" dirty="0" smtClean="0">
                <a:latin typeface="Arial" panose="020B0604020202020204" pitchFamily="34" charset="0"/>
                <a:cs typeface="Arial" panose="020B0604020202020204" pitchFamily="34" charset="0"/>
              </a:rPr>
              <a:t>Bölüm VII:</a:t>
            </a:r>
          </a:p>
          <a:p>
            <a:pPr marL="0" indent="0">
              <a:buNone/>
            </a:pPr>
            <a:r>
              <a:rPr lang="tr-TR" dirty="0" smtClean="0">
                <a:latin typeface="Arial" panose="020B0604020202020204" pitchFamily="34" charset="0"/>
                <a:cs typeface="Arial" panose="020B0604020202020204" pitchFamily="34" charset="0"/>
              </a:rPr>
              <a:t>Projenin alternatifleri</a:t>
            </a:r>
          </a:p>
          <a:p>
            <a:pPr marL="0" indent="0">
              <a:buNone/>
            </a:pPr>
            <a:r>
              <a:rPr lang="tr-TR" dirty="0" smtClean="0">
                <a:latin typeface="Arial" panose="020B0604020202020204" pitchFamily="34" charset="0"/>
                <a:cs typeface="Arial" panose="020B0604020202020204" pitchFamily="34" charset="0"/>
              </a:rPr>
              <a:t>Bölüm VIII:</a:t>
            </a:r>
          </a:p>
          <a:p>
            <a:pPr marL="0" indent="0">
              <a:buNone/>
            </a:pPr>
            <a:r>
              <a:rPr lang="tr-TR" dirty="0" smtClean="0">
                <a:latin typeface="Arial" panose="020B0604020202020204" pitchFamily="34" charset="0"/>
                <a:cs typeface="Arial" panose="020B0604020202020204" pitchFamily="34" charset="0"/>
              </a:rPr>
              <a:t>SONUÇLAR</a:t>
            </a:r>
          </a:p>
          <a:p>
            <a:pPr marL="0" indent="0">
              <a:buNone/>
            </a:pPr>
            <a:r>
              <a:rPr lang="tr-TR" dirty="0" smtClean="0">
                <a:latin typeface="Arial" panose="020B0604020202020204" pitchFamily="34" charset="0"/>
                <a:cs typeface="Arial" panose="020B0604020202020204" pitchFamily="34" charset="0"/>
              </a:rPr>
              <a:t>EKLER</a:t>
            </a:r>
          </a:p>
          <a:p>
            <a:pPr marL="0" indent="0">
              <a:buNone/>
            </a:pPr>
            <a:r>
              <a:rPr lang="tr-TR" dirty="0" smtClean="0">
                <a:latin typeface="Arial" panose="020B0604020202020204" pitchFamily="34" charset="0"/>
                <a:cs typeface="Arial" panose="020B0604020202020204" pitchFamily="34" charset="0"/>
              </a:rPr>
              <a:t>NOTLAR VE KAYNAKLAR</a:t>
            </a:r>
          </a:p>
          <a:p>
            <a:pPr marL="0" indent="0">
              <a:buNone/>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50736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rgbClr val="FF0000"/>
                </a:solidFill>
                <a:latin typeface="Arial" panose="020B0604020202020204" pitchFamily="34" charset="0"/>
                <a:cs typeface="Arial" panose="020B0604020202020204" pitchFamily="34" charset="0"/>
              </a:rPr>
              <a:t>ÇED SÜRECİ</a:t>
            </a:r>
            <a:endParaRPr lang="tr-TR" b="1" dirty="0">
              <a:solidFill>
                <a:srgbClr val="FF0000"/>
              </a:solidFill>
              <a:latin typeface="Arial" panose="020B0604020202020204" pitchFamily="34" charset="0"/>
              <a:cs typeface="Arial" panose="020B0604020202020204" pitchFamily="34" charset="0"/>
            </a:endParaRPr>
          </a:p>
        </p:txBody>
      </p:sp>
      <p:sp>
        <p:nvSpPr>
          <p:cNvPr id="3" name="İçerik Yer Tutucusu 2"/>
          <p:cNvSpPr>
            <a:spLocks noGrp="1"/>
          </p:cNvSpPr>
          <p:nvPr>
            <p:ph sz="quarter" idx="1"/>
          </p:nvPr>
        </p:nvSpPr>
        <p:spPr>
          <a:xfrm>
            <a:off x="107504" y="1412776"/>
            <a:ext cx="9036496" cy="4683224"/>
          </a:xfrm>
        </p:spPr>
        <p:txBody>
          <a:bodyPr/>
          <a:lstStyle/>
          <a:p>
            <a:pPr marL="0" indent="0">
              <a:buNone/>
            </a:pPr>
            <a:endParaRPr lang="tr-TR" dirty="0">
              <a:latin typeface="Arial" panose="020B0604020202020204" pitchFamily="34" charset="0"/>
              <a:cs typeface="Arial" panose="020B0604020202020204" pitchFamily="34" charset="0"/>
            </a:endParaRPr>
          </a:p>
        </p:txBody>
      </p:sp>
      <p:sp>
        <p:nvSpPr>
          <p:cNvPr id="4" name="Dikdörtgen 3"/>
          <p:cNvSpPr/>
          <p:nvPr/>
        </p:nvSpPr>
        <p:spPr>
          <a:xfrm>
            <a:off x="251520" y="1556792"/>
            <a:ext cx="1680255"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smtClean="0">
                <a:latin typeface="Arial" panose="020B0604020202020204" pitchFamily="34" charset="0"/>
                <a:cs typeface="Arial" panose="020B0604020202020204" pitchFamily="34" charset="0"/>
              </a:rPr>
              <a:t>TASLAK ÇED RAPORU</a:t>
            </a:r>
            <a:endParaRPr lang="tr-TR" sz="2000" b="1" dirty="0">
              <a:latin typeface="Arial" panose="020B0604020202020204" pitchFamily="34" charset="0"/>
              <a:cs typeface="Arial" panose="020B0604020202020204" pitchFamily="34" charset="0"/>
            </a:endParaRPr>
          </a:p>
        </p:txBody>
      </p:sp>
      <p:cxnSp>
        <p:nvCxnSpPr>
          <p:cNvPr id="6" name="Düz Bağlayıcı 5"/>
          <p:cNvCxnSpPr/>
          <p:nvPr/>
        </p:nvCxnSpPr>
        <p:spPr>
          <a:xfrm>
            <a:off x="1931775" y="2035898"/>
            <a:ext cx="792089"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8" name="Akış Çizelgesi: Sonlandırıcı 7"/>
          <p:cNvSpPr/>
          <p:nvPr/>
        </p:nvSpPr>
        <p:spPr>
          <a:xfrm>
            <a:off x="2483768" y="1556791"/>
            <a:ext cx="2808312" cy="749455"/>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panose="020B0604020202020204" pitchFamily="34" charset="0"/>
                <a:cs typeface="Arial" panose="020B0604020202020204" pitchFamily="34" charset="0"/>
              </a:rPr>
              <a:t>EKSİK VE/VEYA YANLIŞLAR VAR MI?</a:t>
            </a:r>
            <a:endParaRPr lang="tr-TR" b="1" dirty="0">
              <a:latin typeface="Arial" panose="020B0604020202020204" pitchFamily="34" charset="0"/>
              <a:cs typeface="Arial" panose="020B0604020202020204" pitchFamily="34" charset="0"/>
            </a:endParaRPr>
          </a:p>
        </p:txBody>
      </p:sp>
      <p:cxnSp>
        <p:nvCxnSpPr>
          <p:cNvPr id="10" name="Düz Bağlayıcı 9"/>
          <p:cNvCxnSpPr/>
          <p:nvPr/>
        </p:nvCxnSpPr>
        <p:spPr>
          <a:xfrm>
            <a:off x="5292080" y="1931519"/>
            <a:ext cx="432048"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1" name="Beşgen 10"/>
          <p:cNvSpPr/>
          <p:nvPr/>
        </p:nvSpPr>
        <p:spPr>
          <a:xfrm>
            <a:off x="5724128" y="1689202"/>
            <a:ext cx="978408" cy="4846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panose="020B0604020202020204" pitchFamily="34" charset="0"/>
                <a:cs typeface="Arial" panose="020B0604020202020204" pitchFamily="34" charset="0"/>
              </a:rPr>
              <a:t>EVET</a:t>
            </a:r>
            <a:endParaRPr lang="tr-TR" b="1" dirty="0">
              <a:latin typeface="Arial" panose="020B0604020202020204" pitchFamily="34" charset="0"/>
              <a:cs typeface="Arial" panose="020B0604020202020204" pitchFamily="34" charset="0"/>
            </a:endParaRPr>
          </a:p>
        </p:txBody>
      </p:sp>
      <p:cxnSp>
        <p:nvCxnSpPr>
          <p:cNvPr id="13" name="Düz Ok Bağlayıcısı 12"/>
          <p:cNvCxnSpPr/>
          <p:nvPr/>
        </p:nvCxnSpPr>
        <p:spPr>
          <a:xfrm>
            <a:off x="6702536" y="1931519"/>
            <a:ext cx="389744"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14" name="Dikdörtgen 13"/>
          <p:cNvSpPr/>
          <p:nvPr/>
        </p:nvSpPr>
        <p:spPr>
          <a:xfrm>
            <a:off x="7164288" y="1556791"/>
            <a:ext cx="1800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panose="020B0604020202020204" pitchFamily="34" charset="0"/>
                <a:cs typeface="Arial" panose="020B0604020202020204" pitchFamily="34" charset="0"/>
              </a:rPr>
              <a:t>REVİZE ÇED RAPORU</a:t>
            </a:r>
            <a:endParaRPr lang="tr-TR" b="1" dirty="0">
              <a:latin typeface="Arial" panose="020B0604020202020204" pitchFamily="34" charset="0"/>
              <a:cs typeface="Arial" panose="020B0604020202020204" pitchFamily="34" charset="0"/>
            </a:endParaRPr>
          </a:p>
        </p:txBody>
      </p:sp>
      <p:cxnSp>
        <p:nvCxnSpPr>
          <p:cNvPr id="16" name="Düz Bağlayıcı 15"/>
          <p:cNvCxnSpPr/>
          <p:nvPr/>
        </p:nvCxnSpPr>
        <p:spPr>
          <a:xfrm>
            <a:off x="3887924" y="2306246"/>
            <a:ext cx="0" cy="402674"/>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3203848" y="2708920"/>
            <a:ext cx="1240887" cy="64807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panose="020B0604020202020204" pitchFamily="34" charset="0"/>
                <a:cs typeface="Arial" panose="020B0604020202020204" pitchFamily="34" charset="0"/>
              </a:rPr>
              <a:t>HAYIR</a:t>
            </a:r>
            <a:endParaRPr lang="tr-TR" b="1" dirty="0">
              <a:latin typeface="Arial" panose="020B0604020202020204" pitchFamily="34" charset="0"/>
              <a:cs typeface="Arial" panose="020B0604020202020204" pitchFamily="34" charset="0"/>
            </a:endParaRPr>
          </a:p>
        </p:txBody>
      </p:sp>
      <p:cxnSp>
        <p:nvCxnSpPr>
          <p:cNvPr id="19" name="Düz Ok Bağlayıcısı 18"/>
          <p:cNvCxnSpPr/>
          <p:nvPr/>
        </p:nvCxnSpPr>
        <p:spPr>
          <a:xfrm>
            <a:off x="3887924" y="3356992"/>
            <a:ext cx="0" cy="648072"/>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20" name="Dikdörtgen 19"/>
          <p:cNvSpPr/>
          <p:nvPr/>
        </p:nvSpPr>
        <p:spPr>
          <a:xfrm>
            <a:off x="1457757" y="4005064"/>
            <a:ext cx="2532213"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panose="020B0604020202020204" pitchFamily="34" charset="0"/>
                <a:cs typeface="Arial" panose="020B0604020202020204" pitchFamily="34" charset="0"/>
              </a:rPr>
              <a:t>NİHAİ ÇED RAPORU</a:t>
            </a:r>
            <a:endParaRPr lang="tr-TR" b="1" dirty="0">
              <a:latin typeface="Arial" panose="020B0604020202020204" pitchFamily="34" charset="0"/>
              <a:cs typeface="Arial" panose="020B0604020202020204" pitchFamily="34" charset="0"/>
            </a:endParaRPr>
          </a:p>
        </p:txBody>
      </p:sp>
      <p:cxnSp>
        <p:nvCxnSpPr>
          <p:cNvPr id="22" name="Düz Bağlayıcı 21"/>
          <p:cNvCxnSpPr/>
          <p:nvPr/>
        </p:nvCxnSpPr>
        <p:spPr>
          <a:xfrm>
            <a:off x="7452320" y="2507583"/>
            <a:ext cx="0" cy="1281457"/>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23" name="Akış Çizelgesi: Sonlandırıcı 22"/>
          <p:cNvSpPr/>
          <p:nvPr/>
        </p:nvSpPr>
        <p:spPr>
          <a:xfrm>
            <a:off x="5940152" y="3861048"/>
            <a:ext cx="2448272" cy="936104"/>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panose="020B0604020202020204" pitchFamily="34" charset="0"/>
                <a:cs typeface="Arial" panose="020B0604020202020204" pitchFamily="34" charset="0"/>
              </a:rPr>
              <a:t>EKSİK VE/VEYA YANLIŞLAR VARMI?</a:t>
            </a:r>
            <a:endParaRPr lang="tr-TR" b="1" dirty="0">
              <a:latin typeface="Arial" panose="020B0604020202020204" pitchFamily="34" charset="0"/>
              <a:cs typeface="Arial" panose="020B0604020202020204" pitchFamily="34" charset="0"/>
            </a:endParaRPr>
          </a:p>
        </p:txBody>
      </p:sp>
      <p:cxnSp>
        <p:nvCxnSpPr>
          <p:cNvPr id="25" name="Düz Bağlayıcı 24"/>
          <p:cNvCxnSpPr/>
          <p:nvPr/>
        </p:nvCxnSpPr>
        <p:spPr>
          <a:xfrm>
            <a:off x="7524328" y="4797152"/>
            <a:ext cx="0" cy="36004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26" name="Akış Çizelgesi: Sonlandırıcı 25"/>
          <p:cNvSpPr/>
          <p:nvPr/>
        </p:nvSpPr>
        <p:spPr>
          <a:xfrm>
            <a:off x="6891323" y="5222340"/>
            <a:ext cx="914400" cy="301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panose="020B0604020202020204" pitchFamily="34" charset="0"/>
                <a:cs typeface="Arial" panose="020B0604020202020204" pitchFamily="34" charset="0"/>
              </a:rPr>
              <a:t>EVET</a:t>
            </a:r>
            <a:endParaRPr lang="tr-TR" b="1" dirty="0">
              <a:latin typeface="Arial" panose="020B0604020202020204" pitchFamily="34" charset="0"/>
              <a:cs typeface="Arial" panose="020B0604020202020204" pitchFamily="34" charset="0"/>
            </a:endParaRPr>
          </a:p>
        </p:txBody>
      </p:sp>
      <p:cxnSp>
        <p:nvCxnSpPr>
          <p:cNvPr id="28" name="Düz Bağlayıcı 27"/>
          <p:cNvCxnSpPr/>
          <p:nvPr/>
        </p:nvCxnSpPr>
        <p:spPr>
          <a:xfrm>
            <a:off x="7805723" y="5373216"/>
            <a:ext cx="798725"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0" name="Düz Ok Bağlayıcısı 29"/>
          <p:cNvCxnSpPr/>
          <p:nvPr/>
        </p:nvCxnSpPr>
        <p:spPr>
          <a:xfrm flipV="1">
            <a:off x="8604448" y="2507583"/>
            <a:ext cx="0" cy="2865633"/>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32" name="Düz Bağlayıcı 31"/>
          <p:cNvCxnSpPr>
            <a:stCxn id="23" idx="1"/>
          </p:cNvCxnSpPr>
          <p:nvPr/>
        </p:nvCxnSpPr>
        <p:spPr>
          <a:xfrm flipH="1">
            <a:off x="5580112" y="4329100"/>
            <a:ext cx="360040"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33" name="Akış Çizelgesi: Sonlandırıcı 32"/>
          <p:cNvSpPr/>
          <p:nvPr/>
        </p:nvSpPr>
        <p:spPr>
          <a:xfrm>
            <a:off x="4444735" y="4178224"/>
            <a:ext cx="1135377" cy="30175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latin typeface="Arial" panose="020B0604020202020204" pitchFamily="34" charset="0"/>
                <a:cs typeface="Arial" panose="020B0604020202020204" pitchFamily="34" charset="0"/>
              </a:rPr>
              <a:t>HAYIR</a:t>
            </a:r>
            <a:endParaRPr lang="tr-TR" b="1" dirty="0">
              <a:latin typeface="Arial" panose="020B0604020202020204" pitchFamily="34" charset="0"/>
              <a:cs typeface="Arial" panose="020B0604020202020204" pitchFamily="34" charset="0"/>
            </a:endParaRPr>
          </a:p>
        </p:txBody>
      </p:sp>
      <p:cxnSp>
        <p:nvCxnSpPr>
          <p:cNvPr id="35" name="Düz Ok Bağlayıcısı 34"/>
          <p:cNvCxnSpPr/>
          <p:nvPr/>
        </p:nvCxnSpPr>
        <p:spPr>
          <a:xfrm flipH="1">
            <a:off x="3989970" y="4329100"/>
            <a:ext cx="366006"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5070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smtClean="0">
                <a:solidFill>
                  <a:srgbClr val="FF0000"/>
                </a:solidFill>
                <a:latin typeface="Arial" panose="020B0604020202020204" pitchFamily="34" charset="0"/>
                <a:cs typeface="Arial" panose="020B0604020202020204" pitchFamily="34" charset="0"/>
              </a:rPr>
              <a:t>ÇED’ in temel aldığı düşünce:</a:t>
            </a:r>
            <a:endParaRPr lang="tr-TR" b="1" dirty="0">
              <a:solidFill>
                <a:srgbClr val="FF0000"/>
              </a:solidFill>
              <a:latin typeface="Arial" panose="020B0604020202020204" pitchFamily="34" charset="0"/>
              <a:cs typeface="Arial" panose="020B0604020202020204" pitchFamily="34" charset="0"/>
            </a:endParaRPr>
          </a:p>
        </p:txBody>
      </p:sp>
      <p:sp>
        <p:nvSpPr>
          <p:cNvPr id="3" name="İçerik Yer Tutucusu 2"/>
          <p:cNvSpPr>
            <a:spLocks noGrp="1"/>
          </p:cNvSpPr>
          <p:nvPr>
            <p:ph sz="quarter" idx="1"/>
          </p:nvPr>
        </p:nvSpPr>
        <p:spPr>
          <a:xfrm>
            <a:off x="612648" y="1600200"/>
            <a:ext cx="8153400" cy="4925144"/>
          </a:xfrm>
        </p:spPr>
        <p:txBody>
          <a:bodyPr>
            <a:noAutofit/>
          </a:bodyPr>
          <a:lstStyle/>
          <a:p>
            <a:pPr marL="0" indent="0" algn="just">
              <a:buNone/>
            </a:pPr>
            <a:r>
              <a:rPr lang="tr-TR" sz="3200" dirty="0" smtClean="0">
                <a:latin typeface="Arial" panose="020B0604020202020204" pitchFamily="34" charset="0"/>
                <a:cs typeface="Arial" panose="020B0604020202020204" pitchFamily="34" charset="0"/>
              </a:rPr>
              <a:t>Fiziksel planlamanın da ana amacıdır. Arazi kullanımlarının yer seçiminde, faaliyetlerin birbirleriyle çelişkili değil uyumu hedeflenir. ÇED ile fiziksel planlama aynı temele dayanmaktadır. Günümüzde faaliyetler arası uyumun sağlanmasında teknolojinin ulaştırıldığı ileri düzey, hem fiziksel planlama hem de ÇED’ de alternatif çözümlerin üretilmesi için önemli yararlar sağlar. </a:t>
            </a: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73467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0" indent="0" algn="just">
              <a:buNone/>
            </a:pPr>
            <a:r>
              <a:rPr lang="tr-TR" sz="3200" dirty="0" smtClean="0">
                <a:latin typeface="Arial" panose="020B0604020202020204" pitchFamily="34" charset="0"/>
                <a:cs typeface="Arial" panose="020B0604020202020204" pitchFamily="34" charset="0"/>
              </a:rPr>
              <a:t>Ülkemizde teknoloji ile yer seçimi  arasındaki sıkı ilişkinin mükemmel olması çok önemlidir. </a:t>
            </a:r>
            <a:r>
              <a:rPr lang="tr-TR" sz="3200" dirty="0" err="1" smtClean="0">
                <a:latin typeface="Arial" panose="020B0604020202020204" pitchFamily="34" charset="0"/>
                <a:cs typeface="Arial" panose="020B0604020202020204" pitchFamily="34" charset="0"/>
              </a:rPr>
              <a:t>Örn</a:t>
            </a:r>
            <a:r>
              <a:rPr lang="tr-TR" sz="3200" dirty="0" smtClean="0">
                <a:latin typeface="Arial" panose="020B0604020202020204" pitchFamily="34" charset="0"/>
                <a:cs typeface="Arial" panose="020B0604020202020204" pitchFamily="34" charset="0"/>
              </a:rPr>
              <a:t>. Japonya ‘da gaz atıklarının bütünüyle arıtıldığı tesisi konut alanlarının ortasına inşa edilmiştir. Halk için koku ve estetik görünüm yanında esisin çevresine rekreasyon alanları yapılarak sağlanmıştır.</a:t>
            </a: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62424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marL="0" indent="0" algn="just">
              <a:buNone/>
            </a:pPr>
            <a:r>
              <a:rPr lang="tr-TR" sz="3200" dirty="0" smtClean="0">
                <a:latin typeface="Arial" panose="020B0604020202020204" pitchFamily="34" charset="0"/>
                <a:cs typeface="Arial" panose="020B0604020202020204" pitchFamily="34" charset="0"/>
              </a:rPr>
              <a:t>Ülkemizde çevre yönetiminde, teknik donanım ve teknolojik olanaklar bulunmamaktadır. Fiziksel planlamayla çevre yönetimi ve ÇED arasında bağlantının kurulması için parasal kaynaklarla bu eksikliklerin giderilmesini beklemeden , eldeki olanakları değerlendirmek en uygunu olacaktır.</a:t>
            </a:r>
          </a:p>
          <a:p>
            <a:pPr marL="0" indent="0" algn="just">
              <a:buNone/>
            </a:pPr>
            <a:r>
              <a:rPr lang="tr-TR" sz="3200" dirty="0" smtClean="0">
                <a:latin typeface="Arial" panose="020B0604020202020204" pitchFamily="34" charset="0"/>
                <a:cs typeface="Arial" panose="020B0604020202020204" pitchFamily="34" charset="0"/>
              </a:rPr>
              <a:t> </a:t>
            </a:r>
          </a:p>
          <a:p>
            <a:pPr marL="0" indent="0">
              <a:buNone/>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9485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lgn="just">
              <a:buNone/>
            </a:pPr>
            <a:r>
              <a:rPr lang="tr-TR" dirty="0" smtClean="0">
                <a:latin typeface="Arial" panose="020B0604020202020204" pitchFamily="34" charset="0"/>
                <a:cs typeface="Arial" panose="020B0604020202020204" pitchFamily="34" charset="0"/>
              </a:rPr>
              <a:t>Fiziksel planlama sistemiyle çok yakın ilişki kurulması gereken ÇED raporları kapsamında kullanılan yöntem ve tekniklerle, çevre mevzuatı ile belirlenen standartlara uygun alternatif çözümlerin getirilmesi gerekmektedir.</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8547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366</Words>
  <Application>Microsoft Office PowerPoint</Application>
  <PresentationFormat>Ekran Gösterisi (4:3)</PresentationFormat>
  <Paragraphs>62</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ÇED raporu genel formatı</vt:lpstr>
      <vt:lpstr>ÇED raporu genel formatı</vt:lpstr>
      <vt:lpstr>ÇED raporu genel formatı</vt:lpstr>
      <vt:lpstr>ÇED raporu genel formatı</vt:lpstr>
      <vt:lpstr>ÇED SÜRECİ</vt:lpstr>
      <vt:lpstr>ÇED’ in temel aldığı düşünce:</vt:lpstr>
      <vt:lpstr>PowerPoint Sunusu</vt:lpstr>
      <vt:lpstr>PowerPoint Sunusu</vt:lpstr>
      <vt:lpstr>PowerPoint Sunusu</vt:lpstr>
      <vt:lpstr>ÇED İLE PLANLAMA İLİŞKİSİ</vt:lpstr>
      <vt:lpstr>SONUÇ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samsungg</dc:creator>
  <cp:lastModifiedBy>samsungg</cp:lastModifiedBy>
  <cp:revision>2</cp:revision>
  <dcterms:created xsi:type="dcterms:W3CDTF">2019-04-28T15:02:43Z</dcterms:created>
  <dcterms:modified xsi:type="dcterms:W3CDTF">2019-04-28T15:04:03Z</dcterms:modified>
</cp:coreProperties>
</file>