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2"/>
  </p:notesMasterIdLst>
  <p:sldIdLst>
    <p:sldId id="257" r:id="rId2"/>
    <p:sldId id="258" r:id="rId3"/>
    <p:sldId id="273" r:id="rId4"/>
    <p:sldId id="279" r:id="rId5"/>
    <p:sldId id="278" r:id="rId6"/>
    <p:sldId id="280" r:id="rId7"/>
    <p:sldId id="281" r:id="rId8"/>
    <p:sldId id="271" r:id="rId9"/>
    <p:sldId id="272" r:id="rId10"/>
    <p:sldId id="282" r:id="rId11"/>
    <p:sldId id="270" r:id="rId12"/>
    <p:sldId id="283" r:id="rId13"/>
    <p:sldId id="284" r:id="rId14"/>
    <p:sldId id="286" r:id="rId15"/>
    <p:sldId id="274" r:id="rId16"/>
    <p:sldId id="267" r:id="rId17"/>
    <p:sldId id="268" r:id="rId18"/>
    <p:sldId id="275" r:id="rId19"/>
    <p:sldId id="276" r:id="rId20"/>
    <p:sldId id="269" r:id="rId21"/>
    <p:sldId id="277" r:id="rId22"/>
    <p:sldId id="260" r:id="rId23"/>
    <p:sldId id="261" r:id="rId24"/>
    <p:sldId id="262" r:id="rId25"/>
    <p:sldId id="263" r:id="rId26"/>
    <p:sldId id="264" r:id="rId27"/>
    <p:sldId id="265" r:id="rId28"/>
    <p:sldId id="266" r:id="rId29"/>
    <p:sldId id="287" r:id="rId30"/>
    <p:sldId id="259" r:id="rId3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372"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tr-TR"/>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513D22-C825-4452-A80E-666959091453}" type="datetimeFigureOut">
              <a:rPr lang="tr-TR" smtClean="0"/>
              <a:t>12.12.2019</a:t>
            </a:fld>
            <a:endParaRPr lang="tr-TR"/>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tr-TR"/>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smtClean="0"/>
              <a:t>Asıl metin stillerini düzenle</a:t>
            </a:r>
          </a:p>
          <a:p>
            <a:pPr lvl="1"/>
            <a:r>
              <a:rPr lang="tr-TR" smtClean="0"/>
              <a:t>İkinci düzey</a:t>
            </a:r>
          </a:p>
          <a:p>
            <a:pPr lvl="2"/>
            <a:r>
              <a:rPr lang="tr-TR" smtClean="0"/>
              <a:t>Üçüncü düzey</a:t>
            </a:r>
          </a:p>
          <a:p>
            <a:pPr lvl="3"/>
            <a:r>
              <a:rPr lang="tr-TR" smtClean="0"/>
              <a:t>Dördüncü düzey</a:t>
            </a:r>
          </a:p>
          <a:p>
            <a:pPr lvl="4"/>
            <a:r>
              <a:rPr lang="tr-TR" smtClean="0"/>
              <a:t>Beşinci düzey</a:t>
            </a:r>
            <a:endParaRPr lang="tr-TR"/>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tr-TR"/>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DA1F87-FF73-456F-B9C9-53B863EF8663}" type="slidenum">
              <a:rPr lang="tr-TR" smtClean="0"/>
              <a:t>‹#›</a:t>
            </a:fld>
            <a:endParaRPr lang="tr-TR"/>
          </a:p>
        </p:txBody>
      </p:sp>
    </p:spTree>
    <p:extLst>
      <p:ext uri="{BB962C8B-B14F-4D97-AF65-F5344CB8AC3E}">
        <p14:creationId xmlns:p14="http://schemas.microsoft.com/office/powerpoint/2010/main" val="10958273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Başlık Slaydı">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latin typeface="Times New Roman" panose="02020603050405020304" pitchFamily="18" charset="0"/>
              </a:defRPr>
            </a:lvl1pPr>
          </a:lstStyle>
          <a:p>
            <a:r>
              <a:rPr lang="tr-TR" dirty="0" smtClean="0"/>
              <a:t>Asıl başlık stili için tıklatın</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latin typeface="Times New Roman" panose="02020603050405020304" pitchFamily="18"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tr-TR" dirty="0" smtClean="0"/>
              <a:t>Asıl alt başlık stilini düzenlemek için tıklayın</a:t>
            </a:r>
            <a:endParaRPr lang="en-US" dirty="0"/>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6ECE8EC6-833B-489A-A0ED-4F87705AA9AD}"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67151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Yazılı Panoramik Resi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atin typeface="Times New Roman" panose="02020603050405020304" pitchFamily="18"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atin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dirty="0" smtClean="0"/>
              <a:t>Asıl metin stillerini düzenle</a:t>
            </a:r>
          </a:p>
        </p:txBody>
      </p:sp>
      <p:sp>
        <p:nvSpPr>
          <p:cNvPr id="3" name="Date Placeholder 2"/>
          <p:cNvSpPr>
            <a:spLocks noGrp="1"/>
          </p:cNvSpPr>
          <p:nvPr>
            <p:ph type="dt" sz="half" idx="10"/>
          </p:nvPr>
        </p:nvSpPr>
        <p:spPr/>
        <p:txBody>
          <a:bodyPr/>
          <a:lstStyle>
            <a:lvl1pPr>
              <a:defRPr>
                <a:latin typeface="Times New Roman" panose="02020603050405020304" pitchFamily="18" charset="0"/>
              </a:defRPr>
            </a:lvl1pPr>
          </a:lstStyle>
          <a:p>
            <a:fld id="{E96B898A-13DD-42A6-88A7-9C8F83A5FF16}" type="datetime1">
              <a:rPr lang="tr-TR" smtClean="0"/>
              <a:pPr/>
              <a:t>12.12.2019</a:t>
            </a:fld>
            <a:endParaRPr lang="tr-TR" dirty="0"/>
          </a:p>
        </p:txBody>
      </p:sp>
      <p:sp>
        <p:nvSpPr>
          <p:cNvPr id="4" name="Footer Placeholder 3"/>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9974645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Başlık ve Resim Yazısı">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atin typeface="Times New Roman" panose="02020603050405020304" pitchFamily="18" charset="0"/>
              </a:defRPr>
            </a:lvl1pPr>
          </a:lstStyle>
          <a:p>
            <a:r>
              <a:rPr lang="tr-TR" dirty="0" smtClean="0"/>
              <a:t>Asıl başlık stili için tıklatın</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C9D0216F-C18C-425A-A98C-C29784CDF475}"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11794421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Resim Yazılı Alıntı">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latin typeface="Times New Roman" panose="02020603050405020304" pitchFamily="18" charset="0"/>
              </a:defRPr>
            </a:lvl1pPr>
          </a:lstStyle>
          <a:p>
            <a:r>
              <a:rPr lang="tr-TR" dirty="0" smtClean="0"/>
              <a:t>Asıl başlık stili için tıklatın</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atin typeface="Times New Roman" panose="02020603050405020304" pitchFamily="18" charset="0"/>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tr-TR" dirty="0" smtClean="0"/>
              <a:t>Asıl metin stillerini düzenle</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3F629143-175C-4157-83A2-4669F61DEC6D}"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latin typeface="Times New Roman" panose="02020603050405020304" pitchFamily="18" charset="0"/>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latin typeface="Times New Roman" panose="02020603050405020304" pitchFamily="18" charset="0"/>
              </a:rPr>
              <a:t>”</a:t>
            </a:r>
          </a:p>
        </p:txBody>
      </p:sp>
    </p:spTree>
    <p:extLst>
      <p:ext uri="{BB962C8B-B14F-4D97-AF65-F5344CB8AC3E}">
        <p14:creationId xmlns:p14="http://schemas.microsoft.com/office/powerpoint/2010/main" val="420592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İsim Kartı">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atin typeface="Times New Roman" panose="02020603050405020304" pitchFamily="18" charset="0"/>
              </a:defRPr>
            </a:lvl1pPr>
          </a:lstStyle>
          <a:p>
            <a:r>
              <a:rPr lang="tr-TR" dirty="0" smtClean="0"/>
              <a:t>Asıl başlık stili için tıklatın</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A1A15DDC-F7D0-47D0-9F11-9008BADE7946}"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6628216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Alıntı İsim Kartı">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latin typeface="Times New Roman" panose="02020603050405020304" pitchFamily="18" charset="0"/>
              </a:defRPr>
            </a:lvl1pPr>
          </a:lstStyle>
          <a:p>
            <a:r>
              <a:rPr lang="tr-TR" dirty="0" smtClean="0"/>
              <a:t>Asıl başlık stili için tıklatın</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latin typeface="Times New Roman" panose="02020603050405020304" pitchFamily="18" charset="0"/>
              </a:defRPr>
            </a:lvl1pPr>
          </a:lstStyle>
          <a:p>
            <a:pPr marL="0" lvl="0">
              <a:spcBef>
                <a:spcPct val="0"/>
              </a:spcBef>
              <a:buNone/>
            </a:pPr>
            <a:r>
              <a:rPr lang="tr-TR" dirty="0" smtClean="0"/>
              <a:t>Asıl metin stillerini düzenle</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EA8585E6-9148-493E-9B84-93F6652A5610}"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latin typeface="Times New Roman" panose="02020603050405020304" pitchFamily="18" charset="0"/>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latin typeface="Times New Roman" panose="02020603050405020304" pitchFamily="18" charset="0"/>
              </a:rPr>
              <a:t>”</a:t>
            </a:r>
          </a:p>
        </p:txBody>
      </p:sp>
    </p:spTree>
    <p:extLst>
      <p:ext uri="{BB962C8B-B14F-4D97-AF65-F5344CB8AC3E}">
        <p14:creationId xmlns:p14="http://schemas.microsoft.com/office/powerpoint/2010/main" val="5254116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Doğru veya Yanlış">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atin typeface="Times New Roman" panose="02020603050405020304" pitchFamily="18" charset="0"/>
              </a:defRPr>
            </a:lvl1pPr>
          </a:lstStyle>
          <a:p>
            <a:pPr marL="0" lvl="0"/>
            <a:r>
              <a:rPr lang="tr-TR" dirty="0" smtClean="0"/>
              <a:t>Asıl başlık stili için tıklatın</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latin typeface="Times New Roman" panose="02020603050405020304" pitchFamily="18" charset="0"/>
              </a:defRPr>
            </a:lvl1pPr>
          </a:lstStyle>
          <a:p>
            <a:pPr marL="0" lvl="0">
              <a:spcBef>
                <a:spcPct val="0"/>
              </a:spcBef>
              <a:buNone/>
            </a:pPr>
            <a:r>
              <a:rPr lang="tr-TR" dirty="0" smtClean="0"/>
              <a:t>Asıl metin stillerini düzenle</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CB6CD399-7318-4B48-96AC-3D08CC6E0693}"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9884997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atin typeface="Times New Roman" panose="02020603050405020304" pitchFamily="18" charset="0"/>
              </a:defRPr>
            </a:lvl1pPr>
          </a:lstStyle>
          <a:p>
            <a:r>
              <a:rPr lang="tr-TR" dirty="0" smtClean="0"/>
              <a:t>Asıl başlık stili için tıklatın</a:t>
            </a:r>
            <a:endParaRPr lang="en-US" dirty="0"/>
          </a:p>
        </p:txBody>
      </p:sp>
      <p:sp>
        <p:nvSpPr>
          <p:cNvPr id="3" name="Vertical Text Placeholder 2"/>
          <p:cNvSpPr>
            <a:spLocks noGrp="1"/>
          </p:cNvSpPr>
          <p:nvPr>
            <p:ph type="body" orient="vert" idx="1"/>
          </p:nvPr>
        </p:nvSpPr>
        <p:spPr/>
        <p:txBody>
          <a:bodyPr vert="eaVert" ancho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58E4B4CD-16F7-4031-B2BE-FE3DAEA2C0D9}"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1634992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1ED546AB-8F5B-416E-A9CF-4418E90BF009}"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63696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3" name="Content Placeholder 2"/>
          <p:cNvSpPr>
            <a:spLocks noGrp="1"/>
          </p:cNvSpPr>
          <p:nvPr>
            <p:ph idx="1"/>
          </p:nvPr>
        </p:nvSpPr>
        <p:spPr/>
        <p:txBody>
          <a:bodyPr anchor="ct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A260FBDB-27EA-4BB1-A33F-56107374D754}"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13241948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atin typeface="Times New Roman" panose="02020603050405020304" pitchFamily="18" charset="0"/>
              </a:defRPr>
            </a:lvl1pPr>
          </a:lstStyle>
          <a:p>
            <a:r>
              <a:rPr lang="tr-TR" dirty="0" smtClean="0"/>
              <a:t>Asıl başlık stili için tıklatın</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latin typeface="Times New Roman" panose="02020603050405020304" pitchFamily="18"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tr-TR" dirty="0" smtClean="0"/>
              <a:t>Asıl metin stillerini düzenle</a:t>
            </a:r>
          </a:p>
        </p:txBody>
      </p:sp>
      <p:sp>
        <p:nvSpPr>
          <p:cNvPr id="4" name="Date Placeholder 3"/>
          <p:cNvSpPr>
            <a:spLocks noGrp="1"/>
          </p:cNvSpPr>
          <p:nvPr>
            <p:ph type="dt" sz="half" idx="10"/>
          </p:nvPr>
        </p:nvSpPr>
        <p:spPr/>
        <p:txBody>
          <a:bodyPr/>
          <a:lstStyle>
            <a:lvl1pPr>
              <a:defRPr>
                <a:latin typeface="Times New Roman" panose="02020603050405020304" pitchFamily="18" charset="0"/>
              </a:defRPr>
            </a:lvl1pPr>
          </a:lstStyle>
          <a:p>
            <a:fld id="{16BED902-57D4-4CB6-BD69-9DC26A4E9544}" type="datetime1">
              <a:rPr lang="tr-TR" smtClean="0"/>
              <a:pPr/>
              <a:t>12.12.2019</a:t>
            </a:fld>
            <a:endParaRPr lang="tr-TR" dirty="0"/>
          </a:p>
        </p:txBody>
      </p:sp>
      <p:sp>
        <p:nvSpPr>
          <p:cNvPr id="5" name="Footer Placeholder 4"/>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6" name="Slide Number Placeholder 5"/>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636987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67AE90E0-3ADD-4D33-8BBA-2A13C929735C}" type="datetime1">
              <a:rPr lang="tr-TR" smtClean="0"/>
              <a:pPr/>
              <a:t>12.12.2019</a:t>
            </a:fld>
            <a:endParaRPr lang="tr-TR"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5132639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a:t>
            </a:r>
          </a:p>
        </p:txBody>
      </p:sp>
      <p:sp>
        <p:nvSpPr>
          <p:cNvPr id="4" name="Content Placeholder 3"/>
          <p:cNvSpPr>
            <a:spLocks noGrp="1"/>
          </p:cNvSpPr>
          <p:nvPr>
            <p:ph sz="half" idx="2"/>
          </p:nvPr>
        </p:nvSpPr>
        <p:spPr>
          <a:xfrm>
            <a:off x="684211" y="1270529"/>
            <a:ext cx="4937655" cy="3030538"/>
          </a:xfrm>
        </p:spPr>
        <p:txBody>
          <a:bodyPr anchor="t">
            <a:normAutofit/>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latin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dirty="0" smtClean="0"/>
              <a:t>Asıl metin stillerini düzenle</a:t>
            </a:r>
          </a:p>
        </p:txBody>
      </p:sp>
      <p:sp>
        <p:nvSpPr>
          <p:cNvPr id="6" name="Content Placeholder 5"/>
          <p:cNvSpPr>
            <a:spLocks noGrp="1"/>
          </p:cNvSpPr>
          <p:nvPr>
            <p:ph sz="quarter" idx="4"/>
          </p:nvPr>
        </p:nvSpPr>
        <p:spPr>
          <a:xfrm>
            <a:off x="5806545" y="1262062"/>
            <a:ext cx="4929188" cy="3030538"/>
          </a:xfrm>
        </p:spPr>
        <p:txBody>
          <a:bodyPr anchor="t">
            <a:normAutofit/>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7" name="Date Placeholder 6"/>
          <p:cNvSpPr>
            <a:spLocks noGrp="1"/>
          </p:cNvSpPr>
          <p:nvPr>
            <p:ph type="dt" sz="half" idx="10"/>
          </p:nvPr>
        </p:nvSpPr>
        <p:spPr/>
        <p:txBody>
          <a:bodyPr/>
          <a:lstStyle>
            <a:lvl1pPr>
              <a:defRPr>
                <a:latin typeface="Times New Roman" panose="02020603050405020304" pitchFamily="18" charset="0"/>
              </a:defRPr>
            </a:lvl1pPr>
          </a:lstStyle>
          <a:p>
            <a:fld id="{C262F215-E1F5-4457-8874-484E51C547DE}" type="datetime1">
              <a:rPr lang="tr-TR" smtClean="0"/>
              <a:pPr/>
              <a:t>12.12.2019</a:t>
            </a:fld>
            <a:endParaRPr lang="tr-TR" dirty="0"/>
          </a:p>
        </p:txBody>
      </p:sp>
      <p:sp>
        <p:nvSpPr>
          <p:cNvPr id="8" name="Footer Placeholder 7"/>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9" name="Slide Number Placeholder 8"/>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1346818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Times New Roman" panose="02020603050405020304" pitchFamily="18" charset="0"/>
              </a:defRPr>
            </a:lvl1pPr>
          </a:lstStyle>
          <a:p>
            <a:r>
              <a:rPr lang="tr-TR" dirty="0" smtClean="0"/>
              <a:t>Asıl başlık stili için tıklatın</a:t>
            </a:r>
            <a:endParaRPr lang="en-US" dirty="0"/>
          </a:p>
        </p:txBody>
      </p:sp>
      <p:sp>
        <p:nvSpPr>
          <p:cNvPr id="3" name="Date Placeholder 2"/>
          <p:cNvSpPr>
            <a:spLocks noGrp="1"/>
          </p:cNvSpPr>
          <p:nvPr>
            <p:ph type="dt" sz="half" idx="10"/>
          </p:nvPr>
        </p:nvSpPr>
        <p:spPr/>
        <p:txBody>
          <a:bodyPr/>
          <a:lstStyle>
            <a:lvl1pPr>
              <a:defRPr>
                <a:latin typeface="Times New Roman" panose="02020603050405020304" pitchFamily="18" charset="0"/>
              </a:defRPr>
            </a:lvl1pPr>
          </a:lstStyle>
          <a:p>
            <a:fld id="{184619FD-711F-450F-85EC-AAE8B606CE6D}" type="datetime1">
              <a:rPr lang="tr-TR" smtClean="0"/>
              <a:pPr/>
              <a:t>12.12.2019</a:t>
            </a:fld>
            <a:endParaRPr lang="tr-TR" dirty="0"/>
          </a:p>
        </p:txBody>
      </p:sp>
      <p:sp>
        <p:nvSpPr>
          <p:cNvPr id="4" name="Footer Placeholder 3"/>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5" name="Slide Number Placeholder 4"/>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9086141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atin typeface="Times New Roman" panose="02020603050405020304" pitchFamily="18" charset="0"/>
              </a:defRPr>
            </a:lvl1pPr>
          </a:lstStyle>
          <a:p>
            <a:fld id="{A53A12EB-4704-4349-BEDF-EC79334B32C7}" type="datetime1">
              <a:rPr lang="tr-TR" smtClean="0"/>
              <a:pPr/>
              <a:t>12.12.2019</a:t>
            </a:fld>
            <a:endParaRPr lang="tr-TR" dirty="0"/>
          </a:p>
        </p:txBody>
      </p:sp>
      <p:sp>
        <p:nvSpPr>
          <p:cNvPr id="3" name="Footer Placeholder 2"/>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4" name="Slide Number Placeholder 3"/>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4602853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atin typeface="Times New Roman" panose="02020603050405020304" pitchFamily="18" charset="0"/>
              </a:defRPr>
            </a:lvl1pPr>
          </a:lstStyle>
          <a:p>
            <a:r>
              <a:rPr lang="tr-TR" dirty="0" smtClean="0"/>
              <a:t>Asıl başlık stili için tıklatın</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lvl1pPr>
              <a:defRPr>
                <a:latin typeface="Times New Roman" panose="02020603050405020304" pitchFamily="18" charset="0"/>
              </a:defRPr>
            </a:lvl1pPr>
            <a:lvl2pPr>
              <a:defRPr>
                <a:latin typeface="Times New Roman" panose="02020603050405020304" pitchFamily="18" charset="0"/>
              </a:defRPr>
            </a:lvl2pPr>
            <a:lvl3pPr>
              <a:defRPr>
                <a:latin typeface="Times New Roman" panose="02020603050405020304" pitchFamily="18" charset="0"/>
              </a:defRPr>
            </a:lvl3pPr>
            <a:lvl4pPr>
              <a:defRPr>
                <a:latin typeface="Times New Roman" panose="02020603050405020304" pitchFamily="18" charset="0"/>
              </a:defRPr>
            </a:lvl4pPr>
            <a:lvl5pPr>
              <a:defRPr>
                <a:latin typeface="Times New Roman" panose="02020603050405020304" pitchFamily="18" charset="0"/>
              </a:defRPr>
            </a:lvl5p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a:t>
            </a:r>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C519EC94-19C9-4750-B682-81EAFC498A02}" type="datetime1">
              <a:rPr lang="tr-TR" smtClean="0"/>
              <a:pPr/>
              <a:t>12.12.2019</a:t>
            </a:fld>
            <a:endParaRPr lang="tr-TR"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35687873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atin typeface="Times New Roman" panose="02020603050405020304" pitchFamily="18" charset="0"/>
              </a:defRPr>
            </a:lvl1pPr>
          </a:lstStyle>
          <a:p>
            <a:r>
              <a:rPr lang="tr-TR" dirty="0" smtClean="0"/>
              <a:t>Asıl başlık stili için tıklatın</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atin typeface="Times New Roman" panose="02020603050405020304" pitchFamily="18" charset="0"/>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tr-TR" dirty="0" smtClean="0"/>
              <a:t>Resim eklemek için simgeyi tıklatın</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atin typeface="Times New Roman" panose="02020603050405020304" pitchFamily="18"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tr-TR" dirty="0" smtClean="0"/>
              <a:t>Asıl metin stillerini düzenle</a:t>
            </a:r>
          </a:p>
        </p:txBody>
      </p:sp>
      <p:sp>
        <p:nvSpPr>
          <p:cNvPr id="5" name="Date Placeholder 4"/>
          <p:cNvSpPr>
            <a:spLocks noGrp="1"/>
          </p:cNvSpPr>
          <p:nvPr>
            <p:ph type="dt" sz="half" idx="10"/>
          </p:nvPr>
        </p:nvSpPr>
        <p:spPr/>
        <p:txBody>
          <a:bodyPr/>
          <a:lstStyle>
            <a:lvl1pPr>
              <a:defRPr>
                <a:latin typeface="Times New Roman" panose="02020603050405020304" pitchFamily="18" charset="0"/>
              </a:defRPr>
            </a:lvl1pPr>
          </a:lstStyle>
          <a:p>
            <a:fld id="{CFDAEA3C-FF21-49CB-9960-1D73432D353B}" type="datetime1">
              <a:rPr lang="tr-TR" smtClean="0"/>
              <a:pPr/>
              <a:t>12.12.2019</a:t>
            </a:fld>
            <a:endParaRPr lang="tr-TR" dirty="0"/>
          </a:p>
        </p:txBody>
      </p:sp>
      <p:sp>
        <p:nvSpPr>
          <p:cNvPr id="6" name="Footer Placeholder 5"/>
          <p:cNvSpPr>
            <a:spLocks noGrp="1"/>
          </p:cNvSpPr>
          <p:nvPr>
            <p:ph type="ftr" sz="quarter" idx="11"/>
          </p:nvPr>
        </p:nvSpPr>
        <p:spPr/>
        <p:txBody>
          <a:bodyPr/>
          <a:lstStyle>
            <a:lvl1pPr>
              <a:defRPr>
                <a:latin typeface="Times New Roman" panose="02020603050405020304" pitchFamily="18" charset="0"/>
              </a:defRPr>
            </a:lvl1pPr>
          </a:lstStyle>
          <a:p>
            <a:endParaRPr lang="tr-TR" dirty="0"/>
          </a:p>
        </p:txBody>
      </p:sp>
      <p:sp>
        <p:nvSpPr>
          <p:cNvPr id="7" name="Slide Number Placeholder 6"/>
          <p:cNvSpPr>
            <a:spLocks noGrp="1"/>
          </p:cNvSpPr>
          <p:nvPr>
            <p:ph type="sldNum" sz="quarter" idx="12"/>
          </p:nvPr>
        </p:nvSpPr>
        <p:spPr/>
        <p:txBody>
          <a:bodyPr/>
          <a:lstStyle>
            <a:lvl1pPr>
              <a:defRPr>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447815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tr-TR" dirty="0" smtClean="0"/>
              <a:t>Asıl başlık stili için tıklatın</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tr-TR" dirty="0" smtClean="0"/>
              <a:t>Asıl metin stillerini düzenle</a:t>
            </a:r>
          </a:p>
          <a:p>
            <a:pPr lvl="1"/>
            <a:r>
              <a:rPr lang="tr-TR" dirty="0" smtClean="0"/>
              <a:t>İkinci düzey</a:t>
            </a:r>
          </a:p>
          <a:p>
            <a:pPr lvl="2"/>
            <a:r>
              <a:rPr lang="tr-TR" dirty="0" smtClean="0"/>
              <a:t>Üçüncü düzey</a:t>
            </a:r>
          </a:p>
          <a:p>
            <a:pPr lvl="3"/>
            <a:r>
              <a:rPr lang="tr-TR" dirty="0" smtClean="0"/>
              <a:t>Dördüncü düzey</a:t>
            </a:r>
          </a:p>
          <a:p>
            <a:pPr lvl="4"/>
            <a:r>
              <a:rPr lang="tr-TR" dirty="0" smtClean="0"/>
              <a:t>Beşinci düzey</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Times New Roman" panose="02020603050405020304" pitchFamily="18" charset="0"/>
              </a:defRPr>
            </a:lvl1pPr>
          </a:lstStyle>
          <a:p>
            <a:fld id="{FB06A08F-907A-4C57-A6AC-B29668FFA9FC}" type="datetime1">
              <a:rPr lang="tr-TR" smtClean="0"/>
              <a:pPr/>
              <a:t>12.12.2019</a:t>
            </a:fld>
            <a:endParaRPr lang="tr-TR" dirty="0"/>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Times New Roman" panose="02020603050405020304" pitchFamily="18" charset="0"/>
              </a:defRPr>
            </a:lvl1pPr>
          </a:lstStyle>
          <a:p>
            <a:endParaRPr lang="tr-TR" dirty="0"/>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Times New Roman" panose="02020603050405020304" pitchFamily="18" charset="0"/>
              </a:defRPr>
            </a:lvl1pPr>
          </a:lstStyle>
          <a:p>
            <a:fld id="{D74847D1-C441-4ACE-BA48-D1784E3ECEA9}" type="slidenum">
              <a:rPr lang="tr-TR" smtClean="0"/>
              <a:pPr/>
              <a:t>‹#›</a:t>
            </a:fld>
            <a:endParaRPr lang="tr-TR" dirty="0"/>
          </a:p>
        </p:txBody>
      </p:sp>
    </p:spTree>
    <p:extLst>
      <p:ext uri="{BB962C8B-B14F-4D97-AF65-F5344CB8AC3E}">
        <p14:creationId xmlns:p14="http://schemas.microsoft.com/office/powerpoint/2010/main" val="131262911"/>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hf hdr="0" ftr="0" dt="0"/>
  <p:txStyles>
    <p:titleStyle>
      <a:lvl1pPr algn="l" defTabSz="457200" rtl="0" eaLnBrk="1" latinLnBrk="0" hangingPunct="1">
        <a:spcBef>
          <a:spcPct val="0"/>
        </a:spcBef>
        <a:buNone/>
        <a:defRPr sz="3600" kern="1200" cap="all">
          <a:ln w="3175" cmpd="sng">
            <a:noFill/>
          </a:ln>
          <a:solidFill>
            <a:schemeClr val="tx1"/>
          </a:solidFill>
          <a:effectLst/>
          <a:latin typeface="Times New Roman" panose="02020603050405020304" pitchFamily="18" charset="0"/>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Times New Roman" panose="02020603050405020304" pitchFamily="18" charset="0"/>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Times New Roman" panose="02020603050405020304" pitchFamily="18" charset="0"/>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Times New Roman" panose="02020603050405020304" pitchFamily="18" charset="0"/>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Times New Roman" panose="02020603050405020304" pitchFamily="18" charset="0"/>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Times New Roman" panose="02020603050405020304" pitchFamily="18" charset="0"/>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image" Target="../media/image15.gif"/><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hyperlink" Target="https://www.sciencedirect.com/" TargetMode="External"/><Relationship Id="rId2" Type="http://schemas.openxmlformats.org/officeDocument/2006/relationships/hyperlink" Target="https://www.hydropower.org/" TargetMode="External"/><Relationship Id="rId1" Type="http://schemas.openxmlformats.org/officeDocument/2006/relationships/slideLayout" Target="../slideLayouts/slideLayout2.xml"/><Relationship Id="rId4" Type="http://schemas.openxmlformats.org/officeDocument/2006/relationships/hyperlink" Target="https://www.slideshare.net/"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Unvan 1"/>
          <p:cNvSpPr>
            <a:spLocks noGrp="1"/>
          </p:cNvSpPr>
          <p:nvPr>
            <p:ph type="ctrTitle"/>
          </p:nvPr>
        </p:nvSpPr>
        <p:spPr>
          <a:xfrm>
            <a:off x="895522" y="407323"/>
            <a:ext cx="10059641" cy="2262673"/>
          </a:xfrm>
        </p:spPr>
        <p:txBody>
          <a:bodyPr>
            <a:normAutofit fontScale="90000"/>
          </a:bodyPr>
          <a:lstStyle/>
          <a:p>
            <a:pPr algn="ctr"/>
            <a:r>
              <a:rPr lang="tr-TR" sz="3600" i="1" dirty="0" smtClean="0">
                <a:cs typeface="Times New Roman" panose="02020603050405020304" pitchFamily="18" charset="0"/>
              </a:rPr>
              <a:t/>
            </a:r>
            <a:br>
              <a:rPr lang="tr-TR" sz="3600" i="1" dirty="0" smtClean="0">
                <a:cs typeface="Times New Roman" panose="02020603050405020304" pitchFamily="18" charset="0"/>
              </a:rPr>
            </a:br>
            <a:r>
              <a:rPr lang="en-US" sz="3600" i="1" dirty="0">
                <a:cs typeface="Times New Roman" panose="02020603050405020304" pitchFamily="18" charset="0"/>
              </a:rPr>
              <a:t/>
            </a:r>
            <a:br>
              <a:rPr lang="en-US" sz="3600" i="1" dirty="0">
                <a:cs typeface="Times New Roman" panose="02020603050405020304" pitchFamily="18" charset="0"/>
              </a:rPr>
            </a:br>
            <a:r>
              <a:rPr lang="tr-TR" sz="3600" i="1" dirty="0" smtClean="0">
                <a:cs typeface="Times New Roman" panose="02020603050405020304" pitchFamily="18" charset="0"/>
              </a:rPr>
              <a:t/>
            </a:r>
            <a:br>
              <a:rPr lang="tr-TR" sz="3600" i="1" dirty="0" smtClean="0">
                <a:cs typeface="Times New Roman" panose="02020603050405020304" pitchFamily="18" charset="0"/>
              </a:rPr>
            </a:br>
            <a:r>
              <a:rPr lang="en-US" sz="3600" i="1" dirty="0" smtClean="0">
                <a:cs typeface="Times New Roman" panose="02020603050405020304" pitchFamily="18" charset="0"/>
              </a:rPr>
              <a:t>ANKARA </a:t>
            </a:r>
            <a:r>
              <a:rPr lang="en-US" sz="3600" i="1" dirty="0">
                <a:cs typeface="Times New Roman" panose="02020603050405020304" pitchFamily="18" charset="0"/>
              </a:rPr>
              <a:t>UNIVERSITY</a:t>
            </a:r>
            <a:br>
              <a:rPr lang="en-US" sz="3600" i="1" dirty="0">
                <a:cs typeface="Times New Roman" panose="02020603050405020304" pitchFamily="18" charset="0"/>
              </a:rPr>
            </a:br>
            <a:r>
              <a:rPr lang="en-US" sz="3600" i="1" dirty="0">
                <a:cs typeface="Times New Roman" panose="02020603050405020304" pitchFamily="18" charset="0"/>
              </a:rPr>
              <a:t>Department of Energy </a:t>
            </a:r>
            <a:r>
              <a:rPr lang="en-US" sz="3600" i="1" dirty="0" smtClean="0">
                <a:cs typeface="Times New Roman" panose="02020603050405020304" pitchFamily="18" charset="0"/>
              </a:rPr>
              <a:t>Engineering</a:t>
            </a:r>
            <a:r>
              <a:rPr lang="tr-TR" sz="3600" i="1" dirty="0" smtClean="0">
                <a:cs typeface="Times New Roman" panose="02020603050405020304" pitchFamily="18" charset="0"/>
              </a:rPr>
              <a:t/>
            </a:r>
            <a:br>
              <a:rPr lang="tr-TR" sz="3600" i="1" dirty="0" smtClean="0">
                <a:cs typeface="Times New Roman" panose="02020603050405020304" pitchFamily="18" charset="0"/>
              </a:rPr>
            </a:br>
            <a:r>
              <a:rPr lang="tr-TR" sz="3600" i="1" dirty="0" smtClean="0">
                <a:cs typeface="Times New Roman" panose="02020603050405020304" pitchFamily="18" charset="0"/>
              </a:rPr>
              <a:t/>
            </a:r>
            <a:br>
              <a:rPr lang="tr-TR" sz="3600" i="1" dirty="0" smtClean="0">
                <a:cs typeface="Times New Roman" panose="02020603050405020304" pitchFamily="18" charset="0"/>
              </a:rPr>
            </a:br>
            <a:r>
              <a:rPr lang="tr-TR" sz="3600" i="1" smtClean="0">
                <a:cs typeface="Times New Roman" panose="02020603050405020304" pitchFamily="18" charset="0"/>
              </a:rPr>
              <a:t>HydroelectrIc</a:t>
            </a:r>
            <a:r>
              <a:rPr lang="tr-TR" sz="3600" i="1" dirty="0" smtClean="0">
                <a:cs typeface="Times New Roman" panose="02020603050405020304" pitchFamily="18" charset="0"/>
              </a:rPr>
              <a:t> </a:t>
            </a:r>
            <a:r>
              <a:rPr lang="tr-TR" sz="3600" i="1" dirty="0" err="1">
                <a:cs typeface="Times New Roman" panose="02020603050405020304" pitchFamily="18" charset="0"/>
              </a:rPr>
              <a:t>Energy</a:t>
            </a:r>
            <a:r>
              <a:rPr lang="tr-TR" sz="3600" i="1" dirty="0">
                <a:cs typeface="Times New Roman" panose="02020603050405020304" pitchFamily="18" charset="0"/>
              </a:rPr>
              <a:t> </a:t>
            </a:r>
          </a:p>
        </p:txBody>
      </p:sp>
      <p:sp>
        <p:nvSpPr>
          <p:cNvPr id="3" name="Alt Başlık 2"/>
          <p:cNvSpPr>
            <a:spLocks noGrp="1"/>
          </p:cNvSpPr>
          <p:nvPr>
            <p:ph type="subTitle" idx="1"/>
          </p:nvPr>
        </p:nvSpPr>
        <p:spPr>
          <a:xfrm>
            <a:off x="7287906" y="5471884"/>
            <a:ext cx="4490113" cy="1010804"/>
          </a:xfrm>
        </p:spPr>
        <p:txBody>
          <a:bodyPr>
            <a:normAutofit fontScale="32500" lnSpcReduction="20000"/>
          </a:bodyPr>
          <a:lstStyle/>
          <a:p>
            <a:r>
              <a:rPr lang="tr-TR" sz="8000" i="1" u="sng" dirty="0" smtClean="0">
                <a:solidFill>
                  <a:schemeClr val="bg1"/>
                </a:solidFill>
                <a:cs typeface="Times New Roman" panose="02020603050405020304" pitchFamily="18" charset="0"/>
              </a:rPr>
              <a:t>INSTRUCTOR</a:t>
            </a:r>
            <a:r>
              <a:rPr lang="tr-TR" sz="8000" i="1" dirty="0" smtClean="0">
                <a:solidFill>
                  <a:schemeClr val="bg1"/>
                </a:solidFill>
                <a:cs typeface="Times New Roman" panose="02020603050405020304" pitchFamily="18" charset="0"/>
              </a:rPr>
              <a:t> </a:t>
            </a:r>
          </a:p>
          <a:p>
            <a:r>
              <a:rPr lang="tr-TR" sz="8000" i="1" dirty="0" smtClean="0">
                <a:solidFill>
                  <a:schemeClr val="bg1"/>
                </a:solidFill>
                <a:cs typeface="Times New Roman" panose="02020603050405020304" pitchFamily="18" charset="0"/>
              </a:rPr>
              <a:t>DR. ÖZGÜR SELİMOĞLU</a:t>
            </a:r>
          </a:p>
          <a:p>
            <a:endParaRPr lang="tr-TR" i="1" dirty="0">
              <a:solidFill>
                <a:schemeClr val="bg1"/>
              </a:solidFill>
              <a:cs typeface="Times New Roman" panose="02020603050405020304" pitchFamily="18" charset="0"/>
            </a:endParaRPr>
          </a:p>
          <a:p>
            <a:endParaRPr lang="tr-TR" i="1" dirty="0" smtClean="0">
              <a:solidFill>
                <a:schemeClr val="bg1"/>
              </a:solidFill>
              <a:cs typeface="Times New Roman" panose="02020603050405020304" pitchFamily="18" charset="0"/>
            </a:endParaRPr>
          </a:p>
        </p:txBody>
      </p:sp>
      <p:pic>
        <p:nvPicPr>
          <p:cNvPr id="5" name="Resim 4"/>
          <p:cNvPicPr>
            <a:picLocks noChangeAspect="1"/>
          </p:cNvPicPr>
          <p:nvPr/>
        </p:nvPicPr>
        <p:blipFill rotWithShape="1">
          <a:blip r:embed="rId2"/>
          <a:srcRect l="28436" t="6654" r="28509" b="6073"/>
          <a:stretch/>
        </p:blipFill>
        <p:spPr>
          <a:xfrm>
            <a:off x="4924600" y="2940297"/>
            <a:ext cx="2001483" cy="2028530"/>
          </a:xfrm>
          <a:prstGeom prst="rect">
            <a:avLst/>
          </a:prstGeom>
        </p:spPr>
      </p:pic>
    </p:spTree>
    <p:extLst>
      <p:ext uri="{BB962C8B-B14F-4D97-AF65-F5344CB8AC3E}">
        <p14:creationId xmlns:p14="http://schemas.microsoft.com/office/powerpoint/2010/main" val="212024417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10</a:t>
            </a:fld>
            <a:endParaRPr lang="tr-TR" dirty="0"/>
          </a:p>
        </p:txBody>
      </p:sp>
      <p:pic>
        <p:nvPicPr>
          <p:cNvPr id="3" name="Resim 2"/>
          <p:cNvPicPr>
            <a:picLocks noChangeAspect="1"/>
          </p:cNvPicPr>
          <p:nvPr/>
        </p:nvPicPr>
        <p:blipFill rotWithShape="1">
          <a:blip r:embed="rId2"/>
          <a:srcRect r="6722" b="3630"/>
          <a:stretch/>
        </p:blipFill>
        <p:spPr>
          <a:xfrm>
            <a:off x="791700" y="677727"/>
            <a:ext cx="5018896" cy="5185224"/>
          </a:xfrm>
          <a:prstGeom prst="rect">
            <a:avLst/>
          </a:prstGeom>
          <a:ln>
            <a:noFill/>
          </a:ln>
          <a:effectLst>
            <a:outerShdw blurRad="292100" dist="139700" dir="2700000" algn="tl" rotWithShape="0">
              <a:srgbClr val="333333">
                <a:alpha val="65000"/>
              </a:srgbClr>
            </a:outerShdw>
          </a:effectLst>
        </p:spPr>
      </p:pic>
      <p:sp>
        <p:nvSpPr>
          <p:cNvPr id="4" name="Dikdörtgen 3"/>
          <p:cNvSpPr/>
          <p:nvPr/>
        </p:nvSpPr>
        <p:spPr>
          <a:xfrm>
            <a:off x="6580910" y="963968"/>
            <a:ext cx="4491643" cy="1477328"/>
          </a:xfrm>
          <a:prstGeom prst="rect">
            <a:avLst/>
          </a:prstGeom>
        </p:spPr>
        <p:txBody>
          <a:bodyPr wrap="square">
            <a:spAutoFit/>
          </a:bodyPr>
          <a:lstStyle/>
          <a:p>
            <a:pPr algn="just">
              <a:lnSpc>
                <a:spcPct val="150000"/>
              </a:lnSpc>
            </a:pPr>
            <a:r>
              <a:rPr lang="en-US" sz="2000" b="1" i="1" dirty="0" smtClean="0">
                <a:solidFill>
                  <a:schemeClr val="bg1"/>
                </a:solidFill>
                <a:latin typeface="Times New Roman" panose="02020603050405020304" pitchFamily="18" charset="0"/>
                <a:cs typeface="Times New Roman" panose="02020603050405020304" pitchFamily="18" charset="0"/>
              </a:rPr>
              <a:t>Water </a:t>
            </a:r>
            <a:r>
              <a:rPr lang="en-US" sz="2000" b="1" i="1" dirty="0">
                <a:solidFill>
                  <a:schemeClr val="bg1"/>
                </a:solidFill>
                <a:latin typeface="Times New Roman" panose="02020603050405020304" pitchFamily="18" charset="0"/>
                <a:cs typeface="Times New Roman" panose="02020603050405020304" pitchFamily="18" charset="0"/>
              </a:rPr>
              <a:t>is withdrawn from the </a:t>
            </a:r>
            <a:r>
              <a:rPr lang="en-US" sz="2000" b="1" i="1" dirty="0" smtClean="0">
                <a:solidFill>
                  <a:schemeClr val="bg1"/>
                </a:solidFill>
                <a:latin typeface="Times New Roman" panose="02020603050405020304" pitchFamily="18" charset="0"/>
                <a:cs typeface="Times New Roman" panose="02020603050405020304" pitchFamily="18" charset="0"/>
              </a:rPr>
              <a:t>reservoir</a:t>
            </a:r>
            <a:r>
              <a:rPr lang="tr-TR" sz="2000" b="1" i="1" dirty="0" smtClean="0">
                <a:solidFill>
                  <a:schemeClr val="bg1"/>
                </a:solidFill>
                <a:latin typeface="Times New Roman" panose="02020603050405020304" pitchFamily="18" charset="0"/>
                <a:cs typeface="Times New Roman" panose="02020603050405020304" pitchFamily="18" charset="0"/>
              </a:rPr>
              <a:t> </a:t>
            </a:r>
            <a:r>
              <a:rPr lang="en-US" sz="2000" b="1" i="1" dirty="0" smtClean="0">
                <a:solidFill>
                  <a:schemeClr val="bg1"/>
                </a:solidFill>
                <a:latin typeface="Times New Roman" panose="02020603050405020304" pitchFamily="18" charset="0"/>
                <a:cs typeface="Times New Roman" panose="02020603050405020304" pitchFamily="18" charset="0"/>
              </a:rPr>
              <a:t>by</a:t>
            </a:r>
            <a:r>
              <a:rPr lang="tr-TR" sz="2000" b="1" i="1" dirty="0" smtClean="0">
                <a:solidFill>
                  <a:schemeClr val="bg1"/>
                </a:solidFill>
                <a:latin typeface="Times New Roman" panose="02020603050405020304" pitchFamily="18" charset="0"/>
                <a:cs typeface="Times New Roman" panose="02020603050405020304" pitchFamily="18" charset="0"/>
              </a:rPr>
              <a:t> </a:t>
            </a:r>
            <a:r>
              <a:rPr lang="en-US" sz="2000" b="1" i="1" dirty="0" smtClean="0">
                <a:solidFill>
                  <a:schemeClr val="bg1"/>
                </a:solidFill>
                <a:latin typeface="Times New Roman" panose="02020603050405020304" pitchFamily="18" charset="0"/>
                <a:cs typeface="Times New Roman" panose="02020603050405020304" pitchFamily="18" charset="0"/>
              </a:rPr>
              <a:t>means </a:t>
            </a:r>
            <a:r>
              <a:rPr lang="en-US" sz="2000" b="1" i="1" dirty="0">
                <a:solidFill>
                  <a:schemeClr val="bg1"/>
                </a:solidFill>
                <a:latin typeface="Times New Roman" panose="02020603050405020304" pitchFamily="18" charset="0"/>
                <a:cs typeface="Times New Roman" panose="02020603050405020304" pitchFamily="18" charset="0"/>
              </a:rPr>
              <a:t>of penstocks to the </a:t>
            </a:r>
            <a:r>
              <a:rPr lang="en-US" sz="2000" b="1" i="1" dirty="0" smtClean="0">
                <a:solidFill>
                  <a:schemeClr val="bg1"/>
                </a:solidFill>
                <a:latin typeface="Times New Roman" panose="02020603050405020304" pitchFamily="18" charset="0"/>
                <a:cs typeface="Times New Roman" panose="02020603050405020304" pitchFamily="18" charset="0"/>
              </a:rPr>
              <a:t>turbines</a:t>
            </a:r>
            <a:r>
              <a:rPr lang="tr-TR" sz="2000" b="1" i="1" dirty="0" smtClean="0">
                <a:solidFill>
                  <a:schemeClr val="bg1"/>
                </a:solidFill>
                <a:latin typeface="Times New Roman" panose="02020603050405020304" pitchFamily="18" charset="0"/>
                <a:cs typeface="Times New Roman" panose="02020603050405020304" pitchFamily="18" charset="0"/>
              </a:rPr>
              <a:t> </a:t>
            </a:r>
            <a:r>
              <a:rPr lang="en-US" sz="2000" b="1" i="1" dirty="0" smtClean="0">
                <a:solidFill>
                  <a:schemeClr val="bg1"/>
                </a:solidFill>
                <a:latin typeface="Times New Roman" panose="02020603050405020304" pitchFamily="18" charset="0"/>
                <a:cs typeface="Times New Roman" panose="02020603050405020304" pitchFamily="18" charset="0"/>
              </a:rPr>
              <a:t>for </a:t>
            </a:r>
            <a:r>
              <a:rPr lang="en-US" sz="2000" b="1" i="1" dirty="0">
                <a:solidFill>
                  <a:schemeClr val="bg1"/>
                </a:solidFill>
                <a:latin typeface="Times New Roman" panose="02020603050405020304" pitchFamily="18" charset="0"/>
                <a:cs typeface="Times New Roman" panose="02020603050405020304" pitchFamily="18" charset="0"/>
              </a:rPr>
              <a:t>electricity </a:t>
            </a:r>
            <a:r>
              <a:rPr lang="en-US" sz="2000" b="1" i="1" dirty="0" smtClean="0">
                <a:solidFill>
                  <a:schemeClr val="bg1"/>
                </a:solidFill>
                <a:latin typeface="Times New Roman" panose="02020603050405020304" pitchFamily="18" charset="0"/>
                <a:cs typeface="Times New Roman" panose="02020603050405020304" pitchFamily="18" charset="0"/>
              </a:rPr>
              <a:t>generation</a:t>
            </a:r>
            <a:r>
              <a:rPr lang="tr-TR" sz="2000" b="1" i="1" dirty="0">
                <a:solidFill>
                  <a:schemeClr val="bg1"/>
                </a:solidFill>
                <a:latin typeface="Times New Roman" panose="02020603050405020304" pitchFamily="18" charset="0"/>
                <a:cs typeface="Times New Roman" panose="02020603050405020304" pitchFamily="18" charset="0"/>
              </a:rPr>
              <a:t>.</a:t>
            </a:r>
          </a:p>
        </p:txBody>
      </p:sp>
      <p:sp>
        <p:nvSpPr>
          <p:cNvPr id="5" name="Dikdörtgen 4"/>
          <p:cNvSpPr/>
          <p:nvPr/>
        </p:nvSpPr>
        <p:spPr>
          <a:xfrm>
            <a:off x="6560442" y="2594418"/>
            <a:ext cx="5032602" cy="1421992"/>
          </a:xfrm>
          <a:prstGeom prst="rect">
            <a:avLst/>
          </a:prstGeom>
        </p:spPr>
        <p:txBody>
          <a:bodyPr wrap="square">
            <a:spAutoFit/>
          </a:bodyPr>
          <a:lstStyle/>
          <a:p>
            <a:pPr algn="just">
              <a:lnSpc>
                <a:spcPct val="150000"/>
              </a:lnSpc>
            </a:pPr>
            <a:r>
              <a:rPr lang="en-US" sz="2000" i="1" dirty="0">
                <a:solidFill>
                  <a:schemeClr val="accent6"/>
                </a:solidFill>
                <a:latin typeface="Times New Roman" panose="02020603050405020304" pitchFamily="18" charset="0"/>
                <a:cs typeface="Times New Roman" panose="02020603050405020304" pitchFamily="18" charset="0"/>
              </a:rPr>
              <a:t>To obtain high head sometimes a </a:t>
            </a:r>
            <a:r>
              <a:rPr lang="en-US" sz="2000" i="1" dirty="0" smtClean="0">
                <a:solidFill>
                  <a:schemeClr val="accent6"/>
                </a:solidFill>
                <a:latin typeface="Times New Roman" panose="02020603050405020304" pitchFamily="18" charset="0"/>
                <a:cs typeface="Times New Roman" panose="02020603050405020304" pitchFamily="18" charset="0"/>
              </a:rPr>
              <a:t>power</a:t>
            </a:r>
            <a:r>
              <a:rPr lang="tr-TR" sz="2000" i="1" dirty="0" smtClean="0">
                <a:solidFill>
                  <a:schemeClr val="accent6"/>
                </a:solidFill>
                <a:latin typeface="Times New Roman" panose="02020603050405020304" pitchFamily="18" charset="0"/>
                <a:cs typeface="Times New Roman" panose="02020603050405020304" pitchFamily="18" charset="0"/>
              </a:rPr>
              <a:t> </a:t>
            </a:r>
            <a:r>
              <a:rPr lang="en-US" sz="2000" i="1" dirty="0" smtClean="0">
                <a:solidFill>
                  <a:schemeClr val="accent6"/>
                </a:solidFill>
                <a:latin typeface="Times New Roman" panose="02020603050405020304" pitchFamily="18" charset="0"/>
                <a:cs typeface="Times New Roman" panose="02020603050405020304" pitchFamily="18" charset="0"/>
              </a:rPr>
              <a:t>house</a:t>
            </a:r>
            <a:r>
              <a:rPr lang="tr-TR" sz="2000" i="1" dirty="0" smtClean="0">
                <a:solidFill>
                  <a:schemeClr val="accent6"/>
                </a:solidFill>
                <a:latin typeface="Times New Roman" panose="02020603050405020304" pitchFamily="18" charset="0"/>
                <a:cs typeface="Times New Roman" panose="02020603050405020304" pitchFamily="18" charset="0"/>
              </a:rPr>
              <a:t> </a:t>
            </a:r>
            <a:r>
              <a:rPr lang="en-US" sz="2000" i="1" dirty="0" smtClean="0">
                <a:solidFill>
                  <a:schemeClr val="accent6"/>
                </a:solidFill>
                <a:latin typeface="Times New Roman" panose="02020603050405020304" pitchFamily="18" charset="0"/>
                <a:cs typeface="Times New Roman" panose="02020603050405020304" pitchFamily="18" charset="0"/>
              </a:rPr>
              <a:t>is </a:t>
            </a:r>
            <a:r>
              <a:rPr lang="en-US" sz="2000" i="1" dirty="0">
                <a:solidFill>
                  <a:schemeClr val="accent6"/>
                </a:solidFill>
                <a:latin typeface="Times New Roman" panose="02020603050405020304" pitchFamily="18" charset="0"/>
                <a:cs typeface="Times New Roman" panose="02020603050405020304" pitchFamily="18" charset="0"/>
              </a:rPr>
              <a:t>to be constructed at </a:t>
            </a:r>
            <a:r>
              <a:rPr lang="en-US" sz="2000" i="1" dirty="0" smtClean="0">
                <a:solidFill>
                  <a:schemeClr val="accent6"/>
                </a:solidFill>
                <a:latin typeface="Times New Roman" panose="02020603050405020304" pitchFamily="18" charset="0"/>
                <a:cs typeface="Times New Roman" panose="02020603050405020304" pitchFamily="18" charset="0"/>
              </a:rPr>
              <a:t>a</a:t>
            </a:r>
            <a:r>
              <a:rPr lang="tr-TR" sz="2000" i="1" dirty="0" smtClean="0">
                <a:solidFill>
                  <a:schemeClr val="accent6"/>
                </a:solidFill>
                <a:latin typeface="Times New Roman" panose="02020603050405020304" pitchFamily="18" charset="0"/>
                <a:cs typeface="Times New Roman" panose="02020603050405020304" pitchFamily="18" charset="0"/>
              </a:rPr>
              <a:t> </a:t>
            </a:r>
            <a:r>
              <a:rPr lang="en-US" sz="2000" i="1" dirty="0" smtClean="0">
                <a:solidFill>
                  <a:schemeClr val="accent6"/>
                </a:solidFill>
                <a:latin typeface="Times New Roman" panose="02020603050405020304" pitchFamily="18" charset="0"/>
                <a:cs typeface="Times New Roman" panose="02020603050405020304" pitchFamily="18" charset="0"/>
              </a:rPr>
              <a:t>sufficiently </a:t>
            </a:r>
            <a:r>
              <a:rPr lang="en-US" sz="2000" i="1" dirty="0">
                <a:solidFill>
                  <a:schemeClr val="accent6"/>
                </a:solidFill>
                <a:latin typeface="Times New Roman" panose="02020603050405020304" pitchFamily="18" charset="0"/>
                <a:cs typeface="Times New Roman" panose="02020603050405020304" pitchFamily="18" charset="0"/>
              </a:rPr>
              <a:t>lower elevation on the </a:t>
            </a:r>
            <a:r>
              <a:rPr lang="en-US" sz="2000" i="1" dirty="0" smtClean="0">
                <a:solidFill>
                  <a:schemeClr val="accent6"/>
                </a:solidFill>
                <a:latin typeface="Times New Roman" panose="02020603050405020304" pitchFamily="18" charset="0"/>
                <a:cs typeface="Times New Roman" panose="02020603050405020304" pitchFamily="18" charset="0"/>
              </a:rPr>
              <a:t>other</a:t>
            </a:r>
            <a:r>
              <a:rPr lang="tr-TR" sz="2000" i="1" dirty="0" smtClean="0">
                <a:solidFill>
                  <a:schemeClr val="accent6"/>
                </a:solidFill>
                <a:latin typeface="Times New Roman" panose="02020603050405020304" pitchFamily="18" charset="0"/>
                <a:cs typeface="Times New Roman" panose="02020603050405020304" pitchFamily="18" charset="0"/>
              </a:rPr>
              <a:t> </a:t>
            </a:r>
            <a:r>
              <a:rPr lang="en-US" sz="2000" i="1" dirty="0" smtClean="0">
                <a:solidFill>
                  <a:schemeClr val="accent6"/>
                </a:solidFill>
                <a:latin typeface="Times New Roman" panose="02020603050405020304" pitchFamily="18" charset="0"/>
                <a:cs typeface="Times New Roman" panose="02020603050405020304" pitchFamily="18" charset="0"/>
              </a:rPr>
              <a:t>side </a:t>
            </a:r>
            <a:r>
              <a:rPr lang="en-US" sz="2000" i="1" dirty="0">
                <a:solidFill>
                  <a:schemeClr val="accent6"/>
                </a:solidFill>
                <a:latin typeface="Times New Roman" panose="02020603050405020304" pitchFamily="18" charset="0"/>
                <a:cs typeface="Times New Roman" panose="02020603050405020304" pitchFamily="18" charset="0"/>
              </a:rPr>
              <a:t>of a </a:t>
            </a:r>
            <a:r>
              <a:rPr lang="en-US" sz="2000" i="1" dirty="0" smtClean="0">
                <a:solidFill>
                  <a:schemeClr val="accent6"/>
                </a:solidFill>
                <a:latin typeface="Times New Roman" panose="02020603050405020304" pitchFamily="18" charset="0"/>
                <a:cs typeface="Times New Roman" panose="02020603050405020304" pitchFamily="18" charset="0"/>
              </a:rPr>
              <a:t>hill</a:t>
            </a:r>
            <a:r>
              <a:rPr lang="tr-TR" sz="2000" i="1" dirty="0" smtClean="0">
                <a:solidFill>
                  <a:schemeClr val="accent6"/>
                </a:solidFill>
                <a:latin typeface="Times New Roman" panose="02020603050405020304" pitchFamily="18" charset="0"/>
                <a:cs typeface="Times New Roman" panose="02020603050405020304" pitchFamily="18" charset="0"/>
              </a:rPr>
              <a:t>.</a:t>
            </a:r>
            <a:endParaRPr lang="tr-TR" sz="2000" i="1" dirty="0">
              <a:solidFill>
                <a:schemeClr val="accent6"/>
              </a:solidFill>
              <a:latin typeface="Times New Roman" panose="02020603050405020304" pitchFamily="18" charset="0"/>
              <a:cs typeface="Times New Roman" panose="02020603050405020304" pitchFamily="18" charset="0"/>
            </a:endParaRPr>
          </a:p>
        </p:txBody>
      </p:sp>
      <p:sp>
        <p:nvSpPr>
          <p:cNvPr id="6" name="Dikdörtgen 5"/>
          <p:cNvSpPr/>
          <p:nvPr/>
        </p:nvSpPr>
        <p:spPr>
          <a:xfrm>
            <a:off x="6560442" y="4317278"/>
            <a:ext cx="4857403" cy="960328"/>
          </a:xfrm>
          <a:prstGeom prst="rect">
            <a:avLst/>
          </a:prstGeom>
        </p:spPr>
        <p:txBody>
          <a:bodyPr wrap="square">
            <a:spAutoFit/>
          </a:bodyPr>
          <a:lstStyle/>
          <a:p>
            <a:pPr algn="just">
              <a:lnSpc>
                <a:spcPct val="150000"/>
              </a:lnSpc>
            </a:pPr>
            <a:r>
              <a:rPr lang="en-US" sz="2000" i="1" dirty="0" smtClean="0">
                <a:solidFill>
                  <a:srgbClr val="002060"/>
                </a:solidFill>
                <a:latin typeface="Times New Roman" panose="02020603050405020304" pitchFamily="18" charset="0"/>
                <a:cs typeface="Times New Roman" panose="02020603050405020304" pitchFamily="18" charset="0"/>
              </a:rPr>
              <a:t>In </a:t>
            </a:r>
            <a:r>
              <a:rPr lang="en-US" sz="2000" i="1" dirty="0">
                <a:solidFill>
                  <a:srgbClr val="002060"/>
                </a:solidFill>
                <a:latin typeface="Times New Roman" panose="02020603050405020304" pitchFamily="18" charset="0"/>
                <a:cs typeface="Times New Roman" panose="02020603050405020304" pitchFamily="18" charset="0"/>
              </a:rPr>
              <a:t>this case water is diverted to </a:t>
            </a:r>
            <a:r>
              <a:rPr lang="en-US" sz="2000" i="1" dirty="0" smtClean="0">
                <a:solidFill>
                  <a:srgbClr val="002060"/>
                </a:solidFill>
                <a:latin typeface="Times New Roman" panose="02020603050405020304" pitchFamily="18" charset="0"/>
                <a:cs typeface="Times New Roman" panose="02020603050405020304" pitchFamily="18" charset="0"/>
              </a:rPr>
              <a:t>the</a:t>
            </a:r>
            <a:r>
              <a:rPr lang="tr-TR" sz="2000" i="1" dirty="0" smtClean="0">
                <a:solidFill>
                  <a:srgbClr val="002060"/>
                </a:solidFill>
                <a:latin typeface="Times New Roman" panose="02020603050405020304" pitchFamily="18" charset="0"/>
                <a:cs typeface="Times New Roman" panose="02020603050405020304" pitchFamily="18" charset="0"/>
              </a:rPr>
              <a:t> </a:t>
            </a:r>
            <a:r>
              <a:rPr lang="en-US" sz="2000" i="1" dirty="0" smtClean="0">
                <a:solidFill>
                  <a:srgbClr val="002060"/>
                </a:solidFill>
                <a:latin typeface="Times New Roman" panose="02020603050405020304" pitchFamily="18" charset="0"/>
                <a:cs typeface="Times New Roman" panose="02020603050405020304" pitchFamily="18" charset="0"/>
              </a:rPr>
              <a:t>penstocks </a:t>
            </a:r>
            <a:r>
              <a:rPr lang="en-US" sz="2000" i="1" dirty="0">
                <a:solidFill>
                  <a:srgbClr val="002060"/>
                </a:solidFill>
                <a:latin typeface="Times New Roman" panose="02020603050405020304" pitchFamily="18" charset="0"/>
                <a:cs typeface="Times New Roman" panose="02020603050405020304" pitchFamily="18" charset="0"/>
              </a:rPr>
              <a:t>by pressure tunnels.</a:t>
            </a:r>
            <a:endParaRPr lang="tr-TR" sz="2000" i="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70209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11</a:t>
            </a:fld>
            <a:endParaRPr lang="tr-TR" dirty="0"/>
          </a:p>
        </p:txBody>
      </p:sp>
      <p:sp>
        <p:nvSpPr>
          <p:cNvPr id="3" name="Dikdörtgen 2"/>
          <p:cNvSpPr/>
          <p:nvPr/>
        </p:nvSpPr>
        <p:spPr>
          <a:xfrm>
            <a:off x="2045160" y="577186"/>
            <a:ext cx="4461478" cy="461665"/>
          </a:xfrm>
          <a:prstGeom prst="rect">
            <a:avLst/>
          </a:prstGeom>
        </p:spPr>
        <p:txBody>
          <a:bodyPr wrap="none">
            <a:spAutoFit/>
          </a:bodyPr>
          <a:lstStyle/>
          <a:p>
            <a:r>
              <a:rPr lang="tr-TR" sz="2400" b="1" i="1" dirty="0" err="1" smtClean="0">
                <a:solidFill>
                  <a:schemeClr val="accent2">
                    <a:lumMod val="75000"/>
                  </a:schemeClr>
                </a:solidFill>
                <a:latin typeface="Times New Roman" panose="02020603050405020304" pitchFamily="18" charset="0"/>
                <a:cs typeface="Times New Roman" panose="02020603050405020304" pitchFamily="18" charset="0"/>
              </a:rPr>
              <a:t>Pumped</a:t>
            </a:r>
            <a:r>
              <a:rPr lang="tr-TR" sz="2400" b="1" i="1" dirty="0" smtClean="0">
                <a:solidFill>
                  <a:schemeClr val="accent2">
                    <a:lumMod val="75000"/>
                  </a:schemeClr>
                </a:solidFill>
                <a:latin typeface="Times New Roman" panose="02020603050405020304" pitchFamily="18" charset="0"/>
                <a:cs typeface="Times New Roman" panose="02020603050405020304" pitchFamily="18" charset="0"/>
              </a:rPr>
              <a:t> Storage </a:t>
            </a:r>
            <a:r>
              <a:rPr lang="tr-TR" sz="2400" b="1" i="1" dirty="0" err="1" smtClean="0">
                <a:solidFill>
                  <a:schemeClr val="accent2">
                    <a:lumMod val="75000"/>
                  </a:schemeClr>
                </a:solidFill>
                <a:latin typeface="Times New Roman" panose="02020603050405020304" pitchFamily="18" charset="0"/>
                <a:cs typeface="Times New Roman" panose="02020603050405020304" pitchFamily="18" charset="0"/>
              </a:rPr>
              <a:t>Hydroelectricity</a:t>
            </a:r>
            <a:r>
              <a:rPr lang="tr-TR" sz="2400" b="1" i="1" dirty="0" smtClean="0">
                <a:solidFill>
                  <a:schemeClr val="accent2">
                    <a:lumMod val="75000"/>
                  </a:schemeClr>
                </a:solidFill>
                <a:latin typeface="Times New Roman" panose="02020603050405020304" pitchFamily="18" charset="0"/>
                <a:cs typeface="Times New Roman" panose="02020603050405020304" pitchFamily="18" charset="0"/>
              </a:rPr>
              <a:t> </a:t>
            </a:r>
            <a:endParaRPr lang="tr-TR"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523702" y="1041706"/>
            <a:ext cx="10682484" cy="1938992"/>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Pumped-storage hydroelectricity is a type of hydroelectric power generation used by some power plants for load balancing. The method stores energy in the form of water, pumped from a lower elevation reservoir to a higher elevation. Low-cost off-peak electric power is used to run the pumps. During periods of high electrical demand, the stored water is released through </a:t>
            </a:r>
            <a:r>
              <a:rPr lang="en-US" sz="2000" b="1" i="1" dirty="0" smtClean="0">
                <a:latin typeface="Times New Roman" panose="02020603050405020304" pitchFamily="18" charset="0"/>
                <a:cs typeface="Times New Roman" panose="02020603050405020304" pitchFamily="18" charset="0"/>
              </a:rPr>
              <a:t>turbines</a:t>
            </a:r>
            <a:r>
              <a:rPr lang="tr-TR" sz="2000" b="1" i="1" dirty="0" smtClean="0">
                <a:latin typeface="Times New Roman" panose="02020603050405020304" pitchFamily="18" charset="0"/>
                <a:cs typeface="Times New Roman" panose="02020603050405020304" pitchFamily="18" charset="0"/>
              </a:rPr>
              <a:t>.</a:t>
            </a:r>
            <a:endParaRPr lang="tr-TR" sz="2000" b="1" i="1"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2548166" y="2980698"/>
            <a:ext cx="6633556" cy="3525229"/>
          </a:xfrm>
          <a:prstGeom prst="rect">
            <a:avLst/>
          </a:prstGeom>
        </p:spPr>
      </p:pic>
    </p:spTree>
    <p:extLst>
      <p:ext uri="{BB962C8B-B14F-4D97-AF65-F5344CB8AC3E}">
        <p14:creationId xmlns:p14="http://schemas.microsoft.com/office/powerpoint/2010/main" val="53525402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12</a:t>
            </a:fld>
            <a:endParaRPr lang="tr-TR" dirty="0"/>
          </a:p>
        </p:txBody>
      </p:sp>
      <p:pic>
        <p:nvPicPr>
          <p:cNvPr id="3" name="Resim 2"/>
          <p:cNvPicPr>
            <a:picLocks noChangeAspect="1"/>
          </p:cNvPicPr>
          <p:nvPr/>
        </p:nvPicPr>
        <p:blipFill rotWithShape="1">
          <a:blip r:embed="rId2"/>
          <a:srcRect l="2059" t="2385" r="3321" b="1872"/>
          <a:stretch/>
        </p:blipFill>
        <p:spPr>
          <a:xfrm>
            <a:off x="671058" y="915668"/>
            <a:ext cx="5505298" cy="4831707"/>
          </a:xfrm>
          <a:prstGeom prst="rect">
            <a:avLst/>
          </a:prstGeom>
          <a:ln>
            <a:noFill/>
          </a:ln>
          <a:effectLst>
            <a:outerShdw blurRad="292100" dist="139700" dir="2700000" algn="tl" rotWithShape="0">
              <a:srgbClr val="333333">
                <a:alpha val="65000"/>
              </a:srgbClr>
            </a:outerShdw>
          </a:effectLst>
        </p:spPr>
      </p:pic>
      <p:sp>
        <p:nvSpPr>
          <p:cNvPr id="5" name="Dikdörtgen 4"/>
          <p:cNvSpPr/>
          <p:nvPr/>
        </p:nvSpPr>
        <p:spPr>
          <a:xfrm>
            <a:off x="6686204" y="1206614"/>
            <a:ext cx="4982094" cy="1938992"/>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Typically, the round-trip energy efficiency </a:t>
            </a:r>
            <a:r>
              <a:rPr lang="en-US" sz="2000" b="1" i="1" dirty="0" smtClean="0">
                <a:latin typeface="Times New Roman" panose="02020603050405020304" pitchFamily="18" charset="0"/>
                <a:cs typeface="Times New Roman" panose="02020603050405020304" pitchFamily="18" charset="0"/>
              </a:rPr>
              <a:t>of</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Pumped </a:t>
            </a:r>
            <a:r>
              <a:rPr lang="en-US" sz="2000" b="1" i="1" dirty="0">
                <a:latin typeface="Times New Roman" panose="02020603050405020304" pitchFamily="18" charset="0"/>
                <a:cs typeface="Times New Roman" panose="02020603050405020304" pitchFamily="18" charset="0"/>
              </a:rPr>
              <a:t>Storage </a:t>
            </a:r>
            <a:r>
              <a:rPr lang="en-US" sz="2000" b="1" i="1" dirty="0" smtClean="0">
                <a:latin typeface="Times New Roman" panose="02020603050405020304" pitchFamily="18" charset="0"/>
                <a:cs typeface="Times New Roman" panose="02020603050405020304" pitchFamily="18" charset="0"/>
              </a:rPr>
              <a:t>Hydroelectricity</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varies in practice between 70% and 80%, with some claiming up to 87</a:t>
            </a:r>
            <a:r>
              <a:rPr lang="tr-TR" sz="2000" b="1" i="1" dirty="0" smtClean="0">
                <a:latin typeface="Times New Roman" panose="02020603050405020304" pitchFamily="18" charset="0"/>
                <a:cs typeface="Times New Roman" panose="02020603050405020304" pitchFamily="18" charset="0"/>
              </a:rPr>
              <a:t>.</a:t>
            </a:r>
            <a:endParaRPr lang="tr-TR" sz="2000" b="1" i="1" dirty="0">
              <a:latin typeface="Times New Roman" panose="02020603050405020304" pitchFamily="18" charset="0"/>
              <a:cs typeface="Times New Roman" panose="02020603050405020304" pitchFamily="18" charset="0"/>
            </a:endParaRPr>
          </a:p>
        </p:txBody>
      </p:sp>
      <p:sp>
        <p:nvSpPr>
          <p:cNvPr id="6" name="Dikdörtgen 5"/>
          <p:cNvSpPr/>
          <p:nvPr/>
        </p:nvSpPr>
        <p:spPr>
          <a:xfrm>
            <a:off x="6439593" y="3651044"/>
            <a:ext cx="5475316" cy="1421992"/>
          </a:xfrm>
          <a:prstGeom prst="rect">
            <a:avLst/>
          </a:prstGeom>
        </p:spPr>
        <p:txBody>
          <a:bodyPr wrap="square">
            <a:spAutoFit/>
          </a:bodyPr>
          <a:lstStyle/>
          <a:p>
            <a:pPr>
              <a:lnSpc>
                <a:spcPct val="150000"/>
              </a:lnSpc>
            </a:pPr>
            <a:r>
              <a:rPr lang="en-US" sz="2000" i="1"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rPr>
              <a:t>The  main disadvantage  of  PHS  is  the  specialist  nature  of  the  site  required,  needing  both geographical height and water availability.</a:t>
            </a:r>
            <a:endParaRPr lang="tr-TR" sz="2000" i="1" dirty="0">
              <a:effectLst>
                <a:outerShdw blurRad="50800" dist="38100" dir="5400000" algn="t" rotWithShape="0">
                  <a:prstClr val="black">
                    <a:alpha val="40000"/>
                  </a:prstClr>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164023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13</a:t>
            </a:fld>
            <a:endParaRPr lang="tr-TR" dirty="0"/>
          </a:p>
        </p:txBody>
      </p:sp>
      <p:sp>
        <p:nvSpPr>
          <p:cNvPr id="3" name="Dikdörtgen 2"/>
          <p:cNvSpPr/>
          <p:nvPr/>
        </p:nvSpPr>
        <p:spPr>
          <a:xfrm>
            <a:off x="1064343" y="1327050"/>
            <a:ext cx="4197613" cy="3323987"/>
          </a:xfrm>
          <a:prstGeom prst="rect">
            <a:avLst/>
          </a:prstGeom>
        </p:spPr>
        <p:style>
          <a:lnRef idx="1">
            <a:schemeClr val="accent5"/>
          </a:lnRef>
          <a:fillRef idx="2">
            <a:schemeClr val="accent5"/>
          </a:fillRef>
          <a:effectRef idx="1">
            <a:schemeClr val="accent5"/>
          </a:effectRef>
          <a:fontRef idx="minor">
            <a:schemeClr val="dk1"/>
          </a:fontRef>
        </p:style>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At  times  of  low  electrical  demand,  excess  generation  capacity  is  used  to  pump water into the higher reservoir. When there is higher demand, water is released back into   the   lower   reservoir   through   a   turbine,   generating   electricity. </a:t>
            </a:r>
            <a:endParaRPr lang="tr-TR" sz="2000" b="1" i="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rotWithShape="1">
          <a:blip r:embed="rId2"/>
          <a:srcRect l="1692" t="1944" r="12617" b="3909"/>
          <a:stretch/>
        </p:blipFill>
        <p:spPr>
          <a:xfrm>
            <a:off x="5680680" y="873286"/>
            <a:ext cx="5428210" cy="4480110"/>
          </a:xfrm>
          <a:prstGeom prst="rect">
            <a:avLst/>
          </a:prstGeom>
        </p:spPr>
      </p:pic>
    </p:spTree>
    <p:extLst>
      <p:ext uri="{BB962C8B-B14F-4D97-AF65-F5344CB8AC3E}">
        <p14:creationId xmlns:p14="http://schemas.microsoft.com/office/powerpoint/2010/main" val="18841438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14</a:t>
            </a:fld>
            <a:endParaRPr lang="tr-TR" dirty="0"/>
          </a:p>
        </p:txBody>
      </p:sp>
      <p:sp>
        <p:nvSpPr>
          <p:cNvPr id="4" name="Dikdörtgen 3"/>
          <p:cNvSpPr/>
          <p:nvPr/>
        </p:nvSpPr>
        <p:spPr>
          <a:xfrm>
            <a:off x="1069571" y="584263"/>
            <a:ext cx="10102735" cy="2898422"/>
          </a:xfrm>
          <a:prstGeom prst="rect">
            <a:avLst/>
          </a:prstGeom>
        </p:spPr>
        <p:txBody>
          <a:bodyPr wrap="square">
            <a:spAutoFit/>
          </a:bodyPr>
          <a:lstStyle/>
          <a:p>
            <a:pPr>
              <a:lnSpc>
                <a:spcPct val="107000"/>
              </a:lnSpc>
              <a:spcAft>
                <a:spcPts val="800"/>
              </a:spcAft>
            </a:pPr>
            <a:r>
              <a:rPr lang="tr-TR"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tr-TR"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Selection</a:t>
            </a:r>
            <a:r>
              <a:rPr lang="tr-TR" sz="2400" b="1" i="1"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 </a:t>
            </a:r>
            <a:r>
              <a:rPr lang="tr-TR" sz="2400" b="1" i="1" dirty="0">
                <a:solidFill>
                  <a:srgbClr val="FF0000"/>
                </a:solidFill>
                <a:latin typeface="Times New Roman" panose="02020603050405020304" pitchFamily="18" charset="0"/>
                <a:ea typeface="Calibri" panose="020F0502020204030204" pitchFamily="34" charset="0"/>
                <a:cs typeface="Times New Roman" panose="02020603050405020304" pitchFamily="18" charset="0"/>
              </a:rPr>
              <a:t>of Dam </a:t>
            </a:r>
            <a:r>
              <a:rPr lang="tr-TR" sz="2400" b="1" i="1" dirty="0" err="1"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Type</a:t>
            </a:r>
            <a:endParaRPr lang="tr-TR" sz="11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800"/>
              </a:spcAft>
            </a:pPr>
            <a:r>
              <a:rPr lang="en-US" sz="2000" b="1" i="1" dirty="0" smtClean="0">
                <a:latin typeface="Times New Roman" panose="02020603050405020304" pitchFamily="18" charset="0"/>
                <a:ea typeface="Calibri" panose="020F0502020204030204" pitchFamily="34" charset="0"/>
                <a:cs typeface="Times New Roman" panose="02020603050405020304" pitchFamily="18" charset="0"/>
              </a:rPr>
              <a:t>As far as technical feasibility is concerned, often more than one type of dam is adequate for a selected dam site location. The final selection, then, is either based on economic considerations, on preferences of the designer or owner, or on the decision of a consulting board. Following is a list factors which the dam designer must consider in selecting the most appropriate structure for a site:</a:t>
            </a:r>
            <a:endParaRPr lang="en-US" sz="2000" b="1" i="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Dikdörtgen 4"/>
          <p:cNvSpPr/>
          <p:nvPr/>
        </p:nvSpPr>
        <p:spPr>
          <a:xfrm>
            <a:off x="1792778" y="3744409"/>
            <a:ext cx="2754285" cy="1717393"/>
          </a:xfrm>
          <a:prstGeom prst="rect">
            <a:avLst/>
          </a:prstGeom>
        </p:spPr>
        <p:txBody>
          <a:bodyPr wrap="square">
            <a:spAutoFit/>
          </a:bodyPr>
          <a:lstStyle/>
          <a:p>
            <a:pPr marL="342900" indent="-342900">
              <a:lnSpc>
                <a:spcPct val="107000"/>
              </a:lnSpc>
              <a:spcAft>
                <a:spcPts val="800"/>
              </a:spcAft>
              <a:buFont typeface="Wingdings" panose="05000000000000000000" pitchFamily="2" charset="2"/>
              <a:buChar char="v"/>
            </a:pP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Topography</a:t>
            </a:r>
            <a:endParaRPr lang="tr-TR" sz="2000" b="1" i="1"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Flood</a:t>
            </a: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hazard</a:t>
            </a:r>
            <a:endParaRPr lang="tr-TR" sz="2000" b="1" i="1"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Climate</a:t>
            </a:r>
            <a:endParaRPr lang="tr-TR" sz="2000" b="1" i="1" dirty="0" smtClean="0">
              <a:latin typeface="Times New Roman" panose="02020603050405020304" pitchFamily="18"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v"/>
            </a:pP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Construction </a:t>
            </a:r>
            <a:r>
              <a:rPr lang="tr-TR" sz="2000" b="1" i="1" dirty="0">
                <a:latin typeface="Times New Roman" panose="02020603050405020304" pitchFamily="18" charset="0"/>
                <a:ea typeface="Calibri" panose="020F0502020204030204" pitchFamily="34" charset="0"/>
                <a:cs typeface="Times New Roman" panose="02020603050405020304" pitchFamily="18" charset="0"/>
              </a:rPr>
              <a:t>time</a:t>
            </a:r>
            <a:endParaRPr lang="tr-TR" sz="20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6" name="Dikdörtgen 5"/>
          <p:cNvSpPr/>
          <p:nvPr/>
        </p:nvSpPr>
        <p:spPr>
          <a:xfrm>
            <a:off x="5472545" y="4176321"/>
            <a:ext cx="3760124" cy="853567"/>
          </a:xfrm>
          <a:prstGeom prst="rect">
            <a:avLst/>
          </a:prstGeom>
        </p:spPr>
        <p:txBody>
          <a:bodyPr wrap="square">
            <a:spAutoFit/>
          </a:bodyPr>
          <a:lstStyle/>
          <a:p>
            <a:pPr marL="285750" indent="-285750">
              <a:lnSpc>
                <a:spcPct val="107000"/>
              </a:lnSpc>
              <a:spcAft>
                <a:spcPts val="800"/>
              </a:spcAft>
              <a:buFont typeface="Wingdings" panose="05000000000000000000" pitchFamily="2" charset="2"/>
              <a:buChar char="v"/>
            </a:pP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Govermantal</a:t>
            </a: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a:latin typeface="Times New Roman" panose="02020603050405020304" pitchFamily="18" charset="0"/>
                <a:ea typeface="Calibri" panose="020F0502020204030204" pitchFamily="34" charset="0"/>
                <a:cs typeface="Times New Roman" panose="02020603050405020304" pitchFamily="18" charset="0"/>
              </a:rPr>
              <a:t>regulation</a:t>
            </a:r>
            <a:endParaRPr lang="tr-TR" sz="2000" b="1" i="1" dirty="0">
              <a:latin typeface="Times New Roman" panose="02020603050405020304" pitchFamily="18" charset="0"/>
              <a:ea typeface="Calibri" panose="020F050202020403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v"/>
            </a:pP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smtClean="0">
                <a:latin typeface="Times New Roman" panose="02020603050405020304" pitchFamily="18" charset="0"/>
                <a:ea typeface="Calibri" panose="020F0502020204030204" pitchFamily="34" charset="0"/>
                <a:cs typeface="Times New Roman" panose="02020603050405020304" pitchFamily="18" charset="0"/>
              </a:rPr>
              <a:t>Available</a:t>
            </a:r>
            <a:r>
              <a:rPr lang="tr-TR" sz="2000" b="1" i="1" dirty="0" smtClean="0">
                <a:latin typeface="Times New Roman" panose="02020603050405020304" pitchFamily="18" charset="0"/>
                <a:ea typeface="Calibri" panose="020F0502020204030204" pitchFamily="34" charset="0"/>
                <a:cs typeface="Times New Roman" panose="02020603050405020304" pitchFamily="18" charset="0"/>
              </a:rPr>
              <a:t> </a:t>
            </a:r>
            <a:r>
              <a:rPr lang="tr-TR" sz="2000" b="1" i="1" dirty="0" err="1">
                <a:latin typeface="Times New Roman" panose="02020603050405020304" pitchFamily="18" charset="0"/>
                <a:ea typeface="Calibri" panose="020F0502020204030204" pitchFamily="34" charset="0"/>
                <a:cs typeface="Times New Roman" panose="02020603050405020304" pitchFamily="18" charset="0"/>
              </a:rPr>
              <a:t>resources</a:t>
            </a:r>
            <a:endParaRPr lang="tr-TR" sz="2000" b="1"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525054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15</a:t>
            </a:fld>
            <a:endParaRPr lang="tr-TR" dirty="0"/>
          </a:p>
        </p:txBody>
      </p:sp>
      <p:sp>
        <p:nvSpPr>
          <p:cNvPr id="3" name="Dikdörtgen 2"/>
          <p:cNvSpPr/>
          <p:nvPr/>
        </p:nvSpPr>
        <p:spPr>
          <a:xfrm>
            <a:off x="2869146" y="358564"/>
            <a:ext cx="3883820" cy="523220"/>
          </a:xfrm>
          <a:prstGeom prst="rect">
            <a:avLst/>
          </a:prstGeom>
        </p:spPr>
        <p:txBody>
          <a:bodyPr wrap="none">
            <a:spAutoFit/>
          </a:bodyPr>
          <a:lstStyle/>
          <a:p>
            <a:r>
              <a:rPr lang="tr-TR" sz="2800" b="1" i="1" dirty="0" smtClean="0">
                <a:solidFill>
                  <a:schemeClr val="accent2"/>
                </a:solidFill>
                <a:latin typeface="Times New Roman" panose="02020603050405020304" pitchFamily="18" charset="0"/>
                <a:cs typeface="Times New Roman" panose="02020603050405020304" pitchFamily="18" charset="0"/>
              </a:rPr>
              <a:t>POWER GENERATION</a:t>
            </a:r>
            <a:endParaRPr lang="tr-TR" sz="2800" b="1" i="1" dirty="0">
              <a:solidFill>
                <a:schemeClr val="accent2"/>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7338754" y="2589450"/>
            <a:ext cx="4853246" cy="3323987"/>
          </a:xfrm>
          <a:prstGeom prst="rect">
            <a:avLst/>
          </a:prstGeom>
        </p:spPr>
        <p:txBody>
          <a:bodyPr wrap="square">
            <a:spAutoFit/>
          </a:bodyPr>
          <a:lstStyle/>
          <a:p>
            <a:pPr>
              <a:lnSpc>
                <a:spcPct val="150000"/>
              </a:lnSpc>
            </a:pPr>
            <a:r>
              <a:rPr lang="en-US" sz="2000" b="1" dirty="0" smtClean="0">
                <a:latin typeface="Times New Roman" panose="02020603050405020304" pitchFamily="18" charset="0"/>
                <a:cs typeface="Times New Roman" panose="02020603050405020304" pitchFamily="18" charset="0"/>
              </a:rPr>
              <a:t>The  </a:t>
            </a:r>
            <a:r>
              <a:rPr lang="en-US" sz="2000" b="1" dirty="0">
                <a:latin typeface="Times New Roman" panose="02020603050405020304" pitchFamily="18" charset="0"/>
                <a:cs typeface="Times New Roman" panose="02020603050405020304" pitchFamily="18" charset="0"/>
              </a:rPr>
              <a:t>turbine turns  the  generator  rotor  which  then  converts  this  mechanical  energy  into  another  energy  </a:t>
            </a:r>
            <a:r>
              <a:rPr lang="en-US" sz="2000" b="1" dirty="0" smtClean="0">
                <a:latin typeface="Times New Roman" panose="02020603050405020304" pitchFamily="18" charset="0"/>
                <a:cs typeface="Times New Roman" panose="02020603050405020304" pitchFamily="18" charset="0"/>
              </a:rPr>
              <a:t>form</a:t>
            </a:r>
            <a:r>
              <a:rPr lang="tr-TR"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electricity</a:t>
            </a:r>
            <a:r>
              <a:rPr lang="en-US" sz="2000" b="1" dirty="0">
                <a:latin typeface="Times New Roman" panose="02020603050405020304" pitchFamily="18" charset="0"/>
                <a:cs typeface="Times New Roman" panose="02020603050405020304" pitchFamily="18" charset="0"/>
              </a:rPr>
              <a:t>.  Since  water  is  the  initial  source  of  energy,  we  call  this  hydroelectric  power  or hydropower for short. </a:t>
            </a:r>
            <a:endParaRPr lang="tr-TR" sz="2000" b="1"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766494" y="1214293"/>
            <a:ext cx="6359531" cy="4488873"/>
          </a:xfrm>
          <a:prstGeom prst="rect">
            <a:avLst/>
          </a:prstGeom>
        </p:spPr>
      </p:pic>
    </p:spTree>
    <p:extLst>
      <p:ext uri="{BB962C8B-B14F-4D97-AF65-F5344CB8AC3E}">
        <p14:creationId xmlns:p14="http://schemas.microsoft.com/office/powerpoint/2010/main" val="162812668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16</a:t>
            </a:fld>
            <a:endParaRPr lang="tr-TR" dirty="0"/>
          </a:p>
        </p:txBody>
      </p:sp>
      <p:pic>
        <p:nvPicPr>
          <p:cNvPr id="5" name="Resim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0442" y="998162"/>
            <a:ext cx="6339555" cy="4297680"/>
          </a:xfrm>
          <a:prstGeom prst="rect">
            <a:avLst/>
          </a:prstGeom>
        </p:spPr>
      </p:pic>
      <p:pic>
        <p:nvPicPr>
          <p:cNvPr id="6" name="Resim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4811" y="1504604"/>
            <a:ext cx="5455367" cy="4206875"/>
          </a:xfrm>
          <a:prstGeom prst="rect">
            <a:avLst/>
          </a:prstGeom>
        </p:spPr>
      </p:pic>
    </p:spTree>
    <p:extLst>
      <p:ext uri="{BB962C8B-B14F-4D97-AF65-F5344CB8AC3E}">
        <p14:creationId xmlns:p14="http://schemas.microsoft.com/office/powerpoint/2010/main" val="953061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ikdörtgen 2"/>
          <p:cNvSpPr/>
          <p:nvPr/>
        </p:nvSpPr>
        <p:spPr>
          <a:xfrm>
            <a:off x="841031" y="1207625"/>
            <a:ext cx="10684627" cy="1477328"/>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Once the electricity is produced, it must be delivered to where </a:t>
            </a:r>
            <a:r>
              <a:rPr lang="en-US" sz="2000" b="1" i="1" dirty="0" smtClean="0">
                <a:latin typeface="Times New Roman" panose="02020603050405020304" pitchFamily="18" charset="0"/>
                <a:cs typeface="Times New Roman" panose="02020603050405020304" pitchFamily="18" charset="0"/>
              </a:rPr>
              <a:t>it is </a:t>
            </a:r>
            <a:r>
              <a:rPr lang="en-US" sz="2000" b="1" i="1" dirty="0">
                <a:latin typeface="Times New Roman" panose="02020603050405020304" pitchFamily="18" charset="0"/>
                <a:cs typeface="Times New Roman" panose="02020603050405020304" pitchFamily="18" charset="0"/>
              </a:rPr>
              <a:t>needed </a:t>
            </a:r>
            <a:r>
              <a:rPr lang="en-US" sz="2000" b="1" i="1" dirty="0" smtClean="0">
                <a:latin typeface="Times New Roman" panose="02020603050405020304" pitchFamily="18" charset="0"/>
                <a:cs typeface="Times New Roman" panose="02020603050405020304" pitchFamily="18" charset="0"/>
              </a:rPr>
              <a:t>our </a:t>
            </a:r>
            <a:r>
              <a:rPr lang="en-US" sz="2000" b="1" i="1" dirty="0">
                <a:latin typeface="Times New Roman" panose="02020603050405020304" pitchFamily="18" charset="0"/>
                <a:cs typeface="Times New Roman" panose="02020603050405020304" pitchFamily="18" charset="0"/>
              </a:rPr>
              <a:t>homes, </a:t>
            </a:r>
            <a:r>
              <a:rPr lang="en-US" sz="2000" b="1" i="1" dirty="0" smtClean="0">
                <a:latin typeface="Times New Roman" panose="02020603050405020304" pitchFamily="18" charset="0"/>
                <a:cs typeface="Times New Roman" panose="02020603050405020304" pitchFamily="18" charset="0"/>
              </a:rPr>
              <a:t>schools,</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offices</a:t>
            </a:r>
            <a:r>
              <a:rPr lang="en-US" sz="2000" b="1" i="1" dirty="0">
                <a:latin typeface="Times New Roman" panose="02020603050405020304" pitchFamily="18" charset="0"/>
                <a:cs typeface="Times New Roman" panose="02020603050405020304" pitchFamily="18" charset="0"/>
              </a:rPr>
              <a:t>, factories, etc. Dams are often in remote locations and power must </a:t>
            </a:r>
            <a:r>
              <a:rPr lang="en-US" sz="2000" b="1" i="1" dirty="0" smtClean="0">
                <a:latin typeface="Times New Roman" panose="02020603050405020304" pitchFamily="18" charset="0"/>
                <a:cs typeface="Times New Roman" panose="02020603050405020304" pitchFamily="18" charset="0"/>
              </a:rPr>
              <a:t>be</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transmitted over</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some </a:t>
            </a:r>
            <a:r>
              <a:rPr lang="en-US" sz="2000" b="1" i="1" dirty="0">
                <a:latin typeface="Times New Roman" panose="02020603050405020304" pitchFamily="18" charset="0"/>
                <a:cs typeface="Times New Roman" panose="02020603050405020304" pitchFamily="18" charset="0"/>
              </a:rPr>
              <a:t>distance to its users.</a:t>
            </a:r>
            <a:endParaRPr lang="tr-TR" sz="2000" b="1" i="1" dirty="0">
              <a:latin typeface="Times New Roman" panose="02020603050405020304" pitchFamily="18" charset="0"/>
              <a:cs typeface="Times New Roman" panose="02020603050405020304" pitchFamily="18" charset="0"/>
            </a:endParaRPr>
          </a:p>
        </p:txBody>
      </p:sp>
      <p:sp>
        <p:nvSpPr>
          <p:cNvPr id="4" name="Dikdörtgen 3"/>
          <p:cNvSpPr/>
          <p:nvPr/>
        </p:nvSpPr>
        <p:spPr>
          <a:xfrm>
            <a:off x="2125445" y="646207"/>
            <a:ext cx="3684022" cy="461665"/>
          </a:xfrm>
          <a:prstGeom prst="rect">
            <a:avLst/>
          </a:prstGeom>
        </p:spPr>
        <p:txBody>
          <a:bodyPr wrap="none">
            <a:spAutoFit/>
          </a:bodyPr>
          <a:lstStyle/>
          <a:p>
            <a:r>
              <a:rPr lang="tr-TR" sz="2400" b="1" i="1" dirty="0" smtClean="0">
                <a:solidFill>
                  <a:schemeClr val="accent2">
                    <a:lumMod val="75000"/>
                  </a:schemeClr>
                </a:solidFill>
                <a:latin typeface="Times New Roman" panose="02020603050405020304" pitchFamily="18" charset="0"/>
                <a:cs typeface="Times New Roman" panose="02020603050405020304" pitchFamily="18" charset="0"/>
              </a:rPr>
              <a:t>TRANSMITTING POWER</a:t>
            </a:r>
            <a:endParaRPr lang="tr-TR" sz="2400" b="1" i="1" dirty="0">
              <a:solidFill>
                <a:schemeClr val="accent2">
                  <a:lumMod val="75000"/>
                </a:schemeClr>
              </a:solidFill>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2"/>
          <a:stretch>
            <a:fillRect/>
          </a:stretch>
        </p:blipFill>
        <p:spPr>
          <a:xfrm>
            <a:off x="2563148" y="2784706"/>
            <a:ext cx="7486939" cy="3441527"/>
          </a:xfrm>
          <a:prstGeom prst="rect">
            <a:avLst/>
          </a:prstGeom>
        </p:spPr>
      </p:pic>
    </p:spTree>
    <p:extLst>
      <p:ext uri="{BB962C8B-B14F-4D97-AF65-F5344CB8AC3E}">
        <p14:creationId xmlns:p14="http://schemas.microsoft.com/office/powerpoint/2010/main" val="241222427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18</a:t>
            </a:fld>
            <a:endParaRPr lang="tr-TR" dirty="0"/>
          </a:p>
        </p:txBody>
      </p:sp>
      <p:sp>
        <p:nvSpPr>
          <p:cNvPr id="3" name="Dikdörtgen 2"/>
          <p:cNvSpPr/>
          <p:nvPr/>
        </p:nvSpPr>
        <p:spPr>
          <a:xfrm>
            <a:off x="499707" y="1254281"/>
            <a:ext cx="6374917" cy="4247317"/>
          </a:xfrm>
          <a:prstGeom prst="rect">
            <a:avLst/>
          </a:prstGeom>
        </p:spPr>
        <p:txBody>
          <a:bodyPr wrap="square">
            <a:spAutoFit/>
          </a:bodyPr>
          <a:lstStyle/>
          <a:p>
            <a:pPr algn="just">
              <a:lnSpc>
                <a:spcPct val="150000"/>
              </a:lnSpc>
            </a:pPr>
            <a:r>
              <a:rPr lang="en-US" sz="2000" b="1" i="1" dirty="0">
                <a:solidFill>
                  <a:schemeClr val="accent1"/>
                </a:solidFill>
                <a:latin typeface="Times New Roman" panose="02020603050405020304" pitchFamily="18" charset="0"/>
                <a:cs typeface="Times New Roman" panose="02020603050405020304" pitchFamily="18" charset="0"/>
              </a:rPr>
              <a:t>Vast networks of transmission lines and facilities are used to bring electricity to us in a form we can use.  All  the  electricity  made  at  a  power  plant  comes  first  through  transformers  which  raise  the voltage  so  it  can  travel  long  distances  through  power  lines.  (Voltage  is  the  pressure  that  forces  an electric current through a wire.)  At local substations, transformers  reduce the voltage so  electricity can be divided up and directed throughout an </a:t>
            </a:r>
            <a:r>
              <a:rPr lang="en-US" sz="2000" b="1" i="1" dirty="0" smtClean="0">
                <a:solidFill>
                  <a:schemeClr val="accent1"/>
                </a:solidFill>
                <a:latin typeface="Times New Roman" panose="02020603050405020304" pitchFamily="18" charset="0"/>
                <a:cs typeface="Times New Roman" panose="02020603050405020304" pitchFamily="18" charset="0"/>
              </a:rPr>
              <a:t>area</a:t>
            </a:r>
            <a:r>
              <a:rPr lang="tr-TR" sz="2000" b="1" i="1" dirty="0" smtClean="0">
                <a:solidFill>
                  <a:schemeClr val="accent1"/>
                </a:solidFill>
                <a:latin typeface="Times New Roman" panose="02020603050405020304" pitchFamily="18" charset="0"/>
                <a:cs typeface="Times New Roman" panose="02020603050405020304" pitchFamily="18" charset="0"/>
              </a:rPr>
              <a:t>.</a:t>
            </a:r>
            <a:endParaRPr lang="tr-TR" sz="2000" b="1" i="1" dirty="0">
              <a:solidFill>
                <a:schemeClr val="accent1"/>
              </a:solidFill>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rotWithShape="1">
          <a:blip r:embed="rId2"/>
          <a:srcRect l="996" t="2153" r="1186" b="1806"/>
          <a:stretch/>
        </p:blipFill>
        <p:spPr>
          <a:xfrm>
            <a:off x="7096300" y="938397"/>
            <a:ext cx="4829694" cy="449812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68576078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19</a:t>
            </a:fld>
            <a:endParaRPr lang="tr-TR" dirty="0"/>
          </a:p>
        </p:txBody>
      </p:sp>
      <p:sp>
        <p:nvSpPr>
          <p:cNvPr id="3" name="Dikdörtgen 2"/>
          <p:cNvSpPr/>
          <p:nvPr/>
        </p:nvSpPr>
        <p:spPr>
          <a:xfrm>
            <a:off x="861753" y="734063"/>
            <a:ext cx="4499956" cy="1754326"/>
          </a:xfrm>
          <a:prstGeom prst="rect">
            <a:avLst/>
          </a:prstGeom>
        </p:spPr>
        <p:txBody>
          <a:bodyPr wrap="square">
            <a:spAutoFit/>
          </a:bodyPr>
          <a:lstStyle/>
          <a:p>
            <a:pPr algn="just">
              <a:lnSpc>
                <a:spcPct val="150000"/>
              </a:lnSpc>
            </a:pPr>
            <a:r>
              <a:rPr lang="tr-TR" b="1" i="1" dirty="0" err="1">
                <a:latin typeface="Times New Roman" panose="02020603050405020304" pitchFamily="18" charset="0"/>
                <a:cs typeface="Times New Roman" panose="02020603050405020304" pitchFamily="18" charset="0"/>
              </a:rPr>
              <a:t>Transmission</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lines</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when</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interconnected</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with</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each</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other</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become</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transmission</a:t>
            </a:r>
            <a:r>
              <a:rPr lang="tr-TR" b="1" i="1" dirty="0">
                <a:latin typeface="Times New Roman" panose="02020603050405020304" pitchFamily="18" charset="0"/>
                <a:cs typeface="Times New Roman" panose="02020603050405020304" pitchFamily="18" charset="0"/>
              </a:rPr>
              <a:t> network. </a:t>
            </a:r>
            <a:r>
              <a:rPr lang="tr-TR" b="1" i="1" dirty="0" err="1">
                <a:latin typeface="Times New Roman" panose="02020603050405020304" pitchFamily="18" charset="0"/>
                <a:cs typeface="Times New Roman" panose="02020603050405020304" pitchFamily="18" charset="0"/>
              </a:rPr>
              <a:t>The</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combined</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transmission</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and</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distrubition</a:t>
            </a:r>
            <a:r>
              <a:rPr lang="tr-TR" b="1" i="1" dirty="0">
                <a:latin typeface="Times New Roman" panose="02020603050405020304" pitchFamily="18" charset="0"/>
                <a:cs typeface="Times New Roman" panose="02020603050405020304" pitchFamily="18" charset="0"/>
              </a:rPr>
              <a:t> network is </a:t>
            </a:r>
            <a:r>
              <a:rPr lang="tr-TR" b="1" i="1" dirty="0" err="1">
                <a:latin typeface="Times New Roman" panose="02020603050405020304" pitchFamily="18" charset="0"/>
                <a:cs typeface="Times New Roman" panose="02020603050405020304" pitchFamily="18" charset="0"/>
              </a:rPr>
              <a:t>known</a:t>
            </a:r>
            <a:r>
              <a:rPr lang="tr-TR" b="1" i="1" dirty="0">
                <a:latin typeface="Times New Roman" panose="02020603050405020304" pitchFamily="18" charset="0"/>
                <a:cs typeface="Times New Roman" panose="02020603050405020304" pitchFamily="18" charset="0"/>
              </a:rPr>
              <a:t> as </a:t>
            </a:r>
            <a:r>
              <a:rPr lang="tr-TR" b="1" i="1" dirty="0" err="1">
                <a:latin typeface="Times New Roman" panose="02020603050405020304" pitchFamily="18" charset="0"/>
                <a:cs typeface="Times New Roman" panose="02020603050405020304" pitchFamily="18" charset="0"/>
              </a:rPr>
              <a:t>the</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power</a:t>
            </a:r>
            <a:r>
              <a:rPr lang="tr-TR" b="1" i="1" dirty="0">
                <a:latin typeface="Times New Roman" panose="02020603050405020304" pitchFamily="18" charset="0"/>
                <a:cs typeface="Times New Roman" panose="02020603050405020304" pitchFamily="18" charset="0"/>
              </a:rPr>
              <a:t> </a:t>
            </a:r>
            <a:r>
              <a:rPr lang="tr-TR" b="1" i="1" dirty="0" err="1">
                <a:latin typeface="Times New Roman" panose="02020603050405020304" pitchFamily="18" charset="0"/>
                <a:cs typeface="Times New Roman" panose="02020603050405020304" pitchFamily="18" charset="0"/>
              </a:rPr>
              <a:t>grid</a:t>
            </a:r>
            <a:r>
              <a:rPr lang="tr-TR" b="1" i="1" dirty="0" smtClean="0">
                <a:latin typeface="Times New Roman" panose="02020603050405020304" pitchFamily="18" charset="0"/>
                <a:cs typeface="Times New Roman" panose="02020603050405020304" pitchFamily="18" charset="0"/>
              </a:rPr>
              <a:t>’’.</a:t>
            </a:r>
            <a:endParaRPr lang="tr-TR" b="1" i="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Lst>
          </a:blip>
          <a:srcRect l="1851" t="612" r="5461"/>
          <a:stretch/>
        </p:blipFill>
        <p:spPr>
          <a:xfrm>
            <a:off x="6198233" y="543505"/>
            <a:ext cx="5383173" cy="503497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Dikdörtgen 4"/>
          <p:cNvSpPr/>
          <p:nvPr/>
        </p:nvSpPr>
        <p:spPr>
          <a:xfrm>
            <a:off x="745374" y="2697444"/>
            <a:ext cx="5198225" cy="2535566"/>
          </a:xfrm>
          <a:prstGeom prst="rect">
            <a:avLst/>
          </a:prstGeom>
        </p:spPr>
        <p:txBody>
          <a:bodyPr wrap="square">
            <a:spAutoFit/>
          </a:bodyPr>
          <a:lstStyle/>
          <a:p>
            <a:pPr algn="just">
              <a:lnSpc>
                <a:spcPct val="150000"/>
              </a:lnSpc>
            </a:pPr>
            <a:r>
              <a:rPr lang="en-US" b="1" i="1" dirty="0">
                <a:solidFill>
                  <a:schemeClr val="bg1"/>
                </a:solidFill>
                <a:latin typeface="Times New Roman" panose="02020603050405020304" pitchFamily="18" charset="0"/>
                <a:cs typeface="Times New Roman" panose="02020603050405020304" pitchFamily="18" charset="0"/>
              </a:rPr>
              <a:t>Transformers  on  poles  (or  buried  underground,  in  some  neighborhoods)  further  reduce  the  electric power to the right voltage for appliances and use in the home. When electricity gets to our homes, we buy it by the kilowatt-hour, and a meter measures how much we use. </a:t>
            </a:r>
            <a:endParaRPr lang="tr-TR" b="1" i="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673544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ikdörtgen 4"/>
          <p:cNvSpPr/>
          <p:nvPr/>
        </p:nvSpPr>
        <p:spPr>
          <a:xfrm>
            <a:off x="2087446" y="708152"/>
            <a:ext cx="1792478" cy="461665"/>
          </a:xfrm>
          <a:prstGeom prst="rect">
            <a:avLst/>
          </a:prstGeom>
        </p:spPr>
        <p:txBody>
          <a:bodyPr wrap="none">
            <a:spAutoFit/>
          </a:bodyPr>
          <a:lstStyle/>
          <a:p>
            <a:r>
              <a:rPr lang="tr-TR" sz="2400" u="sng" dirty="0">
                <a:latin typeface="Times New Roman" panose="02020603050405020304" pitchFamily="18" charset="0"/>
                <a:cs typeface="Times New Roman" panose="02020603050405020304" pitchFamily="18" charset="0"/>
              </a:rPr>
              <a:t>CONTENTS</a:t>
            </a:r>
            <a:endParaRPr lang="tr-TR" sz="2400" u="sng" dirty="0">
              <a:latin typeface="Times New Roman" panose="02020603050405020304" pitchFamily="18" charset="0"/>
            </a:endParaRPr>
          </a:p>
        </p:txBody>
      </p:sp>
      <p:sp>
        <p:nvSpPr>
          <p:cNvPr id="7" name="Slayt Numarası Yer Tutucusu 6"/>
          <p:cNvSpPr>
            <a:spLocks noGrp="1"/>
          </p:cNvSpPr>
          <p:nvPr>
            <p:ph type="sldNum" sz="quarter" idx="12"/>
          </p:nvPr>
        </p:nvSpPr>
        <p:spPr>
          <a:xfrm>
            <a:off x="10961077" y="5683983"/>
            <a:ext cx="432000" cy="648000"/>
          </a:xfrm>
        </p:spPr>
        <p:txBody>
          <a:bodyPr/>
          <a:lstStyle/>
          <a:p>
            <a:fld id="{A8B73C3D-45DE-4437-A0DF-F25752B584FB}" type="slidenum">
              <a:rPr lang="tr-TR" sz="2400" smtClean="0">
                <a:cs typeface="Times New Roman" panose="02020603050405020304" pitchFamily="18" charset="0"/>
              </a:rPr>
              <a:t>2</a:t>
            </a:fld>
            <a:endParaRPr lang="tr-TR" sz="2400" dirty="0">
              <a:cs typeface="Times New Roman" panose="02020603050405020304" pitchFamily="18" charset="0"/>
            </a:endParaRPr>
          </a:p>
        </p:txBody>
      </p:sp>
      <p:sp>
        <p:nvSpPr>
          <p:cNvPr id="2" name="Dikdörtgen 1"/>
          <p:cNvSpPr/>
          <p:nvPr/>
        </p:nvSpPr>
        <p:spPr>
          <a:xfrm>
            <a:off x="1178417" y="1302243"/>
            <a:ext cx="4741939" cy="4298613"/>
          </a:xfrm>
          <a:prstGeom prst="rect">
            <a:avLst/>
          </a:prstGeom>
        </p:spPr>
        <p:txBody>
          <a:bodyPr wrap="none">
            <a:spAutoFit/>
          </a:bodyPr>
          <a:lstStyle/>
          <a:p>
            <a:pPr lvl="1">
              <a:lnSpc>
                <a:spcPct val="200000"/>
              </a:lnSpc>
              <a:spcAft>
                <a:spcPts val="800"/>
              </a:spcAft>
            </a:pP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Hydroelectric</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Power</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Plants</a:t>
            </a:r>
            <a:endPar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971550" lvl="1" indent="-514350">
              <a:lnSpc>
                <a:spcPct val="200000"/>
              </a:lnSpc>
              <a:spcAft>
                <a:spcPts val="800"/>
              </a:spcAft>
              <a:buFont typeface="+mj-lt"/>
              <a:buAutoNum type="romanLcPeriod"/>
            </a:pP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Run-of-</a:t>
            </a: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River</a:t>
            </a: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Plants</a:t>
            </a:r>
            <a:endPar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marL="971550" lvl="1" indent="-514350">
              <a:lnSpc>
                <a:spcPct val="200000"/>
              </a:lnSpc>
              <a:spcAft>
                <a:spcPts val="800"/>
              </a:spcAft>
              <a:buFont typeface="+mj-lt"/>
              <a:buAutoNum type="romanLcPeriod"/>
            </a:pP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Storage </a:t>
            </a: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Type</a:t>
            </a: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Hydroelectric</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Plants</a:t>
            </a: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p>
          <a:p>
            <a:pPr marL="971550" lvl="1" indent="-514350">
              <a:lnSpc>
                <a:spcPct val="200000"/>
              </a:lnSpc>
              <a:spcAft>
                <a:spcPts val="800"/>
              </a:spcAft>
              <a:buFont typeface="+mj-lt"/>
              <a:buAutoNum type="romanLcPeriod"/>
            </a:pP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Pumped</a:t>
            </a: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Storage </a:t>
            </a:r>
            <a:r>
              <a:rPr lang="tr-TR" sz="2000"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Hydroelectricity</a:t>
            </a: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1">
              <a:lnSpc>
                <a:spcPct val="200000"/>
              </a:lnSpc>
              <a:spcAft>
                <a:spcPts val="800"/>
              </a:spcAft>
            </a:pP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b.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Power</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Generation</a:t>
            </a:r>
            <a:endPar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a:p>
            <a:pPr lvl="1">
              <a:lnSpc>
                <a:spcPct val="200000"/>
              </a:lnSpc>
              <a:spcAft>
                <a:spcPts val="800"/>
              </a:spcAft>
            </a:pPr>
            <a:r>
              <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c.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Transmitting</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tr-TR" sz="2000" dirty="0" err="1"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Power</a:t>
            </a:r>
            <a:r>
              <a:rPr lang="tr-TR" sz="2000" dirty="0" smtClean="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endParaRPr lang="tr-TR" sz="20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512801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20</a:t>
            </a:fld>
            <a:endParaRPr lang="tr-TR" dirty="0"/>
          </a:p>
        </p:txBody>
      </p:sp>
      <p:pic>
        <p:nvPicPr>
          <p:cNvPr id="3" name="Resim 2"/>
          <p:cNvPicPr>
            <a:picLocks noChangeAspect="1"/>
          </p:cNvPicPr>
          <p:nvPr/>
        </p:nvPicPr>
        <p:blipFill>
          <a:blip r:embed="rId2"/>
          <a:stretch>
            <a:fillRect/>
          </a:stretch>
        </p:blipFill>
        <p:spPr>
          <a:xfrm>
            <a:off x="1761069" y="247475"/>
            <a:ext cx="8983132" cy="6271859"/>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0131784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21</a:t>
            </a:fld>
            <a:endParaRPr lang="tr-TR" dirty="0"/>
          </a:p>
        </p:txBody>
      </p:sp>
      <p:pic>
        <p:nvPicPr>
          <p:cNvPr id="3" name="Resim 2"/>
          <p:cNvPicPr>
            <a:picLocks noChangeAspect="1"/>
          </p:cNvPicPr>
          <p:nvPr/>
        </p:nvPicPr>
        <p:blipFill rotWithShape="1">
          <a:blip r:embed="rId2"/>
          <a:srcRect l="2718" t="2106" r="1776" b="2106"/>
          <a:stretch/>
        </p:blipFill>
        <p:spPr>
          <a:xfrm>
            <a:off x="590205" y="507077"/>
            <a:ext cx="5737279" cy="4256116"/>
          </a:xfrm>
          <a:prstGeom prst="rect">
            <a:avLst/>
          </a:prstGeom>
          <a:ln>
            <a:noFill/>
          </a:ln>
          <a:effectLst>
            <a:outerShdw blurRad="292100" dist="139700" dir="2700000" algn="tl" rotWithShape="0">
              <a:srgbClr val="333333">
                <a:alpha val="65000"/>
              </a:srgbClr>
            </a:outerShdw>
          </a:effectLst>
        </p:spPr>
      </p:pic>
      <p:pic>
        <p:nvPicPr>
          <p:cNvPr id="4" name="Resim 3"/>
          <p:cNvPicPr>
            <a:picLocks noChangeAspect="1"/>
          </p:cNvPicPr>
          <p:nvPr/>
        </p:nvPicPr>
        <p:blipFill rotWithShape="1">
          <a:blip r:embed="rId3"/>
          <a:srcRect l="4126" r="1743" b="2491"/>
          <a:stretch/>
        </p:blipFill>
        <p:spPr>
          <a:xfrm>
            <a:off x="6477113" y="1287550"/>
            <a:ext cx="5361709" cy="429092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4479776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22</a:t>
            </a:fld>
            <a:endParaRPr lang="tr-TR" dirty="0"/>
          </a:p>
        </p:txBody>
      </p:sp>
      <p:sp>
        <p:nvSpPr>
          <p:cNvPr id="3" name="Dikdörtgen 2"/>
          <p:cNvSpPr/>
          <p:nvPr/>
        </p:nvSpPr>
        <p:spPr>
          <a:xfrm>
            <a:off x="1064344" y="949338"/>
            <a:ext cx="9869978" cy="1754326"/>
          </a:xfrm>
          <a:prstGeom prst="rect">
            <a:avLst/>
          </a:prstGeom>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In the hydropower nomenclature, the </a:t>
            </a:r>
            <a:r>
              <a:rPr lang="en-US" b="1" dirty="0">
                <a:solidFill>
                  <a:schemeClr val="bg1"/>
                </a:solidFill>
                <a:latin typeface="Times New Roman" panose="02020603050405020304" pitchFamily="18" charset="0"/>
                <a:cs typeface="Times New Roman" panose="02020603050405020304" pitchFamily="18" charset="0"/>
              </a:rPr>
              <a:t>volumetric flow of water </a:t>
            </a:r>
            <a:r>
              <a:rPr lang="en-US" b="1" dirty="0">
                <a:latin typeface="Times New Roman" panose="02020603050405020304" pitchFamily="18" charset="0"/>
                <a:cs typeface="Times New Roman" panose="02020603050405020304" pitchFamily="18" charset="0"/>
              </a:rPr>
              <a:t>is referred to as “flow,” and the units in SI </a:t>
            </a:r>
            <a:r>
              <a:rPr lang="en-US" b="1" dirty="0" smtClean="0">
                <a:latin typeface="Times New Roman" panose="02020603050405020304" pitchFamily="18" charset="0"/>
                <a:cs typeface="Times New Roman" panose="02020603050405020304" pitchFamily="18" charset="0"/>
              </a:rPr>
              <a:t>are</a:t>
            </a:r>
            <a:r>
              <a:rPr lang="en-US" b="1" dirty="0">
                <a:latin typeface="Times New Roman" panose="02020603050405020304" pitchFamily="18" charset="0"/>
                <a:cs typeface="Times New Roman" panose="02020603050405020304" pitchFamily="18" charset="0"/>
              </a:rPr>
              <a:t> </a:t>
            </a:r>
            <a:r>
              <a:rPr lang="en-US" b="1" dirty="0" smtClean="0">
                <a:solidFill>
                  <a:schemeClr val="bg1"/>
                </a:solidFill>
                <a:latin typeface="Times New Roman" panose="02020603050405020304" pitchFamily="18" charset="0"/>
                <a:cs typeface="Times New Roman" panose="02020603050405020304" pitchFamily="18" charset="0"/>
              </a:rPr>
              <a:t>m</a:t>
            </a:r>
            <a:r>
              <a:rPr lang="en-US" b="1" baseline="30000" dirty="0" smtClean="0">
                <a:solidFill>
                  <a:schemeClr val="bg1"/>
                </a:solidFill>
                <a:latin typeface="Times New Roman" panose="02020603050405020304" pitchFamily="18" charset="0"/>
                <a:cs typeface="Times New Roman" panose="02020603050405020304" pitchFamily="18" charset="0"/>
              </a:rPr>
              <a:t>3</a:t>
            </a:r>
            <a:r>
              <a:rPr lang="en-US" b="1" dirty="0" smtClean="0">
                <a:solidFill>
                  <a:schemeClr val="bg1"/>
                </a:solidFill>
                <a:latin typeface="Times New Roman" panose="02020603050405020304" pitchFamily="18" charset="0"/>
                <a:cs typeface="Times New Roman" panose="02020603050405020304" pitchFamily="18" charset="0"/>
              </a:rPr>
              <a:t>/s</a:t>
            </a:r>
            <a:r>
              <a:rPr lang="en-US" b="1" dirty="0" smtClean="0">
                <a:latin typeface="Times New Roman" panose="02020603050405020304" pitchFamily="18" charset="0"/>
                <a:cs typeface="Times New Roman" panose="02020603050405020304" pitchFamily="18" charset="0"/>
              </a:rPr>
              <a:t>. </a:t>
            </a:r>
            <a:r>
              <a:rPr lang="en-US" b="1" dirty="0">
                <a:latin typeface="Times New Roman" panose="02020603050405020304" pitchFamily="18" charset="0"/>
                <a:cs typeface="Times New Roman" panose="02020603050405020304" pitchFamily="18" charset="0"/>
              </a:rPr>
              <a:t>Similarly, the </a:t>
            </a:r>
            <a:r>
              <a:rPr lang="en-US" b="1" dirty="0">
                <a:solidFill>
                  <a:schemeClr val="bg1"/>
                </a:solidFill>
                <a:latin typeface="Times New Roman" panose="02020603050405020304" pitchFamily="18" charset="0"/>
                <a:cs typeface="Times New Roman" panose="02020603050405020304" pitchFamily="18" charset="0"/>
              </a:rPr>
              <a:t>vertical height </a:t>
            </a:r>
            <a:r>
              <a:rPr lang="en-US" b="1" dirty="0">
                <a:latin typeface="Times New Roman" panose="02020603050405020304" pitchFamily="18" charset="0"/>
                <a:cs typeface="Times New Roman" panose="02020603050405020304" pitchFamily="18" charset="0"/>
              </a:rPr>
              <a:t>is referred to as the “</a:t>
            </a:r>
            <a:r>
              <a:rPr lang="en-US" b="1" dirty="0">
                <a:solidFill>
                  <a:schemeClr val="bg1"/>
                </a:solidFill>
                <a:latin typeface="Times New Roman" panose="02020603050405020304" pitchFamily="18" charset="0"/>
                <a:cs typeface="Times New Roman" panose="02020603050405020304" pitchFamily="18" charset="0"/>
              </a:rPr>
              <a:t>head</a:t>
            </a:r>
            <a:r>
              <a:rPr lang="en-US" b="1" dirty="0">
                <a:latin typeface="Times New Roman" panose="02020603050405020304" pitchFamily="18" charset="0"/>
                <a:cs typeface="Times New Roman" panose="02020603050405020304" pitchFamily="18" charset="0"/>
              </a:rPr>
              <a:t>,” and the SI unit is </a:t>
            </a:r>
            <a:r>
              <a:rPr lang="en-US" b="1" dirty="0">
                <a:solidFill>
                  <a:schemeClr val="bg1"/>
                </a:solidFill>
                <a:latin typeface="Times New Roman" panose="02020603050405020304" pitchFamily="18" charset="0"/>
                <a:cs typeface="Times New Roman" panose="02020603050405020304" pitchFamily="18" charset="0"/>
              </a:rPr>
              <a:t>m</a:t>
            </a:r>
            <a:r>
              <a:rPr lang="en-US" b="1" dirty="0">
                <a:latin typeface="Times New Roman" panose="02020603050405020304" pitchFamily="18" charset="0"/>
                <a:cs typeface="Times New Roman" panose="02020603050405020304" pitchFamily="18" charset="0"/>
              </a:rPr>
              <a:t>. The relationship between power output, flow, and head, which is referred to as the “power equation,” is computed as </a:t>
            </a:r>
            <a:r>
              <a:rPr lang="en-US" b="1" dirty="0" smtClean="0">
                <a:latin typeface="Times New Roman" panose="02020603050405020304" pitchFamily="18" charset="0"/>
                <a:cs typeface="Times New Roman" panose="02020603050405020304" pitchFamily="18" charset="0"/>
              </a:rPr>
              <a:t>follows</a:t>
            </a:r>
            <a:r>
              <a:rPr lang="tr-TR" b="1" dirty="0" smtClean="0">
                <a:latin typeface="Times New Roman" panose="02020603050405020304" pitchFamily="18" charset="0"/>
                <a:cs typeface="Times New Roman" panose="02020603050405020304" pitchFamily="18" charset="0"/>
              </a:rPr>
              <a:t>.</a:t>
            </a:r>
            <a:endParaRPr lang="tr-TR" b="1" dirty="0">
              <a:latin typeface="Times New Roman" panose="02020603050405020304" pitchFamily="18" charset="0"/>
              <a:cs typeface="Times New Roman" panose="02020603050405020304" pitchFamily="18" charset="0"/>
            </a:endParaRPr>
          </a:p>
        </p:txBody>
      </p:sp>
      <p:sp>
        <p:nvSpPr>
          <p:cNvPr id="4" name="Dikdörtgen 3"/>
          <p:cNvSpPr/>
          <p:nvPr/>
        </p:nvSpPr>
        <p:spPr>
          <a:xfrm>
            <a:off x="1064344" y="3147399"/>
            <a:ext cx="9728662"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The </a:t>
            </a:r>
            <a:r>
              <a:rPr lang="en-US" b="1" dirty="0">
                <a:solidFill>
                  <a:schemeClr val="bg1"/>
                </a:solidFill>
                <a:latin typeface="Times New Roman" panose="02020603050405020304" pitchFamily="18" charset="0"/>
                <a:cs typeface="Times New Roman" panose="02020603050405020304" pitchFamily="18" charset="0"/>
              </a:rPr>
              <a:t>potential energy </a:t>
            </a:r>
            <a:r>
              <a:rPr lang="en-US" b="1" dirty="0">
                <a:latin typeface="Times New Roman" panose="02020603050405020304" pitchFamily="18" charset="0"/>
                <a:cs typeface="Times New Roman" panose="02020603050405020304" pitchFamily="18" charset="0"/>
              </a:rPr>
              <a:t>of a body of </a:t>
            </a:r>
            <a:r>
              <a:rPr lang="en-US" b="1" dirty="0">
                <a:solidFill>
                  <a:schemeClr val="bg1"/>
                </a:solidFill>
                <a:latin typeface="Times New Roman" panose="02020603050405020304" pitchFamily="18" charset="0"/>
                <a:cs typeface="Times New Roman" panose="02020603050405020304" pitchFamily="18" charset="0"/>
              </a:rPr>
              <a:t>mass M</a:t>
            </a:r>
            <a:r>
              <a:rPr lang="en-US" b="1" dirty="0">
                <a:latin typeface="Times New Roman" panose="02020603050405020304" pitchFamily="18" charset="0"/>
                <a:cs typeface="Times New Roman" panose="02020603050405020304" pitchFamily="18" charset="0"/>
              </a:rPr>
              <a:t>, falling from a certain </a:t>
            </a:r>
            <a:r>
              <a:rPr lang="en-US" b="1" dirty="0">
                <a:solidFill>
                  <a:schemeClr val="bg1"/>
                </a:solidFill>
                <a:latin typeface="Times New Roman" panose="02020603050405020304" pitchFamily="18" charset="0"/>
                <a:cs typeface="Times New Roman" panose="02020603050405020304" pitchFamily="18" charset="0"/>
              </a:rPr>
              <a:t>height h </a:t>
            </a:r>
            <a:r>
              <a:rPr lang="en-US" b="1" dirty="0">
                <a:latin typeface="Times New Roman" panose="02020603050405020304" pitchFamily="18" charset="0"/>
                <a:cs typeface="Times New Roman" panose="02020603050405020304" pitchFamily="18" charset="0"/>
              </a:rPr>
              <a:t>is expressed as</a:t>
            </a:r>
            <a:endParaRPr lang="tr-TR" b="1" dirty="0">
              <a:latin typeface="Times New Roman" panose="02020603050405020304" pitchFamily="18" charset="0"/>
              <a:cs typeface="Times New Roman" panose="02020603050405020304" pitchFamily="18" charset="0"/>
            </a:endParaRPr>
          </a:p>
        </p:txBody>
      </p:sp>
      <p:sp>
        <p:nvSpPr>
          <p:cNvPr id="5" name="Dikdörtgen 4"/>
          <p:cNvSpPr/>
          <p:nvPr/>
        </p:nvSpPr>
        <p:spPr>
          <a:xfrm>
            <a:off x="2121991" y="4085937"/>
            <a:ext cx="2486578" cy="461665"/>
          </a:xfrm>
          <a:prstGeom prst="rect">
            <a:avLst/>
          </a:prstGeom>
        </p:spPr>
        <p:txBody>
          <a:bodyPr wrap="none">
            <a:spAutoFit/>
          </a:bodyPr>
          <a:lstStyle/>
          <a:p>
            <a:r>
              <a:rPr lang="pt-BR" sz="2400" dirty="0">
                <a:latin typeface="Times New Roman" panose="02020603050405020304" pitchFamily="18" charset="0"/>
                <a:cs typeface="Times New Roman" panose="02020603050405020304" pitchFamily="18" charset="0"/>
              </a:rPr>
              <a:t>E = M g h [Joules]</a:t>
            </a:r>
            <a:endParaRPr lang="tr-TR" sz="2400" dirty="0">
              <a:latin typeface="Times New Roman" panose="02020603050405020304" pitchFamily="18" charset="0"/>
              <a:cs typeface="Times New Roman" panose="02020603050405020304" pitchFamily="18" charset="0"/>
            </a:endParaRPr>
          </a:p>
        </p:txBody>
      </p:sp>
      <p:sp>
        <p:nvSpPr>
          <p:cNvPr id="6" name="Sağ Ok 5"/>
          <p:cNvSpPr/>
          <p:nvPr/>
        </p:nvSpPr>
        <p:spPr>
          <a:xfrm>
            <a:off x="4929951" y="4175723"/>
            <a:ext cx="947650" cy="28209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Times New Roman" panose="02020603050405020304" pitchFamily="18" charset="0"/>
            </a:endParaRPr>
          </a:p>
        </p:txBody>
      </p:sp>
      <p:sp>
        <p:nvSpPr>
          <p:cNvPr id="7" name="Dikdörtgen 6"/>
          <p:cNvSpPr/>
          <p:nvPr/>
        </p:nvSpPr>
        <p:spPr>
          <a:xfrm>
            <a:off x="6198983" y="4071775"/>
            <a:ext cx="2092239" cy="400110"/>
          </a:xfrm>
          <a:prstGeom prst="rect">
            <a:avLst/>
          </a:prstGeom>
        </p:spPr>
        <p:txBody>
          <a:bodyPr wrap="none">
            <a:spAutoFit/>
          </a:bodyPr>
          <a:lstStyle/>
          <a:p>
            <a:r>
              <a:rPr lang="en-US" sz="2000" b="1" dirty="0" smtClean="0">
                <a:solidFill>
                  <a:srgbClr val="C00000"/>
                </a:solidFill>
                <a:latin typeface="Times New Roman" panose="02020603050405020304" pitchFamily="18" charset="0"/>
                <a:cs typeface="Times New Roman" panose="02020603050405020304" pitchFamily="18" charset="0"/>
              </a:rPr>
              <a:t>Potential Energy </a:t>
            </a:r>
            <a:endParaRPr lang="tr-TR" sz="2000" dirty="0">
              <a:solidFill>
                <a:srgbClr val="C00000"/>
              </a:solidFill>
              <a:latin typeface="Times New Roman" panose="02020603050405020304" pitchFamily="18" charset="0"/>
            </a:endParaRPr>
          </a:p>
        </p:txBody>
      </p:sp>
      <p:sp>
        <p:nvSpPr>
          <p:cNvPr id="8" name="Dikdörtgen 7"/>
          <p:cNvSpPr/>
          <p:nvPr/>
        </p:nvSpPr>
        <p:spPr>
          <a:xfrm>
            <a:off x="1064344" y="5206594"/>
            <a:ext cx="9105208" cy="369332"/>
          </a:xfrm>
          <a:prstGeom prst="rect">
            <a:avLst/>
          </a:prstGeom>
        </p:spPr>
        <p:txBody>
          <a:bodyPr wrap="square">
            <a:spAutoFit/>
          </a:bodyPr>
          <a:lstStyle/>
          <a:p>
            <a:r>
              <a:rPr lang="en-US" b="1" dirty="0">
                <a:latin typeface="Times New Roman" panose="02020603050405020304" pitchFamily="18" charset="0"/>
                <a:cs typeface="Times New Roman" panose="02020603050405020304" pitchFamily="18" charset="0"/>
              </a:rPr>
              <a:t>where g is the acceleration due to gravity. At sea level, the value of g is </a:t>
            </a:r>
            <a:r>
              <a:rPr lang="en-US" b="1" dirty="0" smtClean="0">
                <a:latin typeface="Times New Roman" panose="02020603050405020304" pitchFamily="18" charset="0"/>
                <a:cs typeface="Times New Roman" panose="02020603050405020304" pitchFamily="18" charset="0"/>
              </a:rPr>
              <a:t>9.81</a:t>
            </a:r>
            <a:r>
              <a:rPr lang="en-US" b="1" dirty="0">
                <a:latin typeface="Times New Roman" panose="02020603050405020304" pitchFamily="18" charset="0"/>
                <a:cs typeface="Times New Roman" panose="02020603050405020304" pitchFamily="18" charset="0"/>
              </a:rPr>
              <a:t> </a:t>
            </a:r>
            <a:r>
              <a:rPr lang="en-US" b="1" dirty="0" smtClean="0">
                <a:latin typeface="Times New Roman" panose="02020603050405020304" pitchFamily="18" charset="0"/>
                <a:cs typeface="Times New Roman" panose="02020603050405020304" pitchFamily="18" charset="0"/>
              </a:rPr>
              <a:t>m/s</a:t>
            </a:r>
            <a:r>
              <a:rPr lang="en-US" b="1" baseline="30000" dirty="0" smtClean="0">
                <a:latin typeface="Times New Roman" panose="02020603050405020304" pitchFamily="18" charset="0"/>
                <a:cs typeface="Times New Roman" panose="02020603050405020304" pitchFamily="18" charset="0"/>
              </a:rPr>
              <a:t>2</a:t>
            </a:r>
            <a:r>
              <a:rPr lang="en-US" b="1" dirty="0" smtClean="0">
                <a:latin typeface="Times New Roman" panose="02020603050405020304" pitchFamily="18" charset="0"/>
                <a:cs typeface="Times New Roman" panose="02020603050405020304" pitchFamily="18" charset="0"/>
              </a:rPr>
              <a:t>.</a:t>
            </a:r>
            <a:endParaRPr lang="tr-TR"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71217220"/>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23</a:t>
            </a:fld>
            <a:endParaRPr lang="tr-TR" dirty="0"/>
          </a:p>
        </p:txBody>
      </p:sp>
      <p:sp>
        <p:nvSpPr>
          <p:cNvPr id="3" name="Dikdörtgen 2"/>
          <p:cNvSpPr/>
          <p:nvPr/>
        </p:nvSpPr>
        <p:spPr>
          <a:xfrm>
            <a:off x="1061257" y="1052592"/>
            <a:ext cx="8997143" cy="1323439"/>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The </a:t>
            </a:r>
            <a:r>
              <a:rPr lang="en-US" sz="2000" b="1" dirty="0">
                <a:solidFill>
                  <a:schemeClr val="bg1"/>
                </a:solidFill>
                <a:latin typeface="Times New Roman" panose="02020603050405020304" pitchFamily="18" charset="0"/>
                <a:cs typeface="Times New Roman" panose="02020603050405020304" pitchFamily="18" charset="0"/>
              </a:rPr>
              <a:t>mass of water </a:t>
            </a:r>
            <a:r>
              <a:rPr lang="en-US" sz="2000" b="1" dirty="0">
                <a:latin typeface="Times New Roman" panose="02020603050405020304" pitchFamily="18" charset="0"/>
                <a:cs typeface="Times New Roman" panose="02020603050405020304" pitchFamily="18" charset="0"/>
              </a:rPr>
              <a:t>is its </a:t>
            </a:r>
            <a:r>
              <a:rPr lang="en-US" sz="2000" b="1" dirty="0">
                <a:solidFill>
                  <a:schemeClr val="bg1"/>
                </a:solidFill>
                <a:latin typeface="Times New Roman" panose="02020603050405020304" pitchFamily="18" charset="0"/>
                <a:cs typeface="Times New Roman" panose="02020603050405020304" pitchFamily="18" charset="0"/>
              </a:rPr>
              <a:t>density</a:t>
            </a:r>
            <a:r>
              <a:rPr lang="en-US" sz="2000" b="1" dirty="0">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ρ</a:t>
            </a:r>
            <a:r>
              <a:rPr lang="en-US" sz="2000" b="1" dirty="0">
                <a:latin typeface="Times New Roman" panose="02020603050405020304" pitchFamily="18" charset="0"/>
                <a:cs typeface="Times New Roman" panose="02020603050405020304" pitchFamily="18" charset="0"/>
              </a:rPr>
              <a:t>) times its </a:t>
            </a:r>
            <a:r>
              <a:rPr lang="en-US" sz="2000" b="1" dirty="0">
                <a:solidFill>
                  <a:schemeClr val="bg1"/>
                </a:solidFill>
                <a:latin typeface="Times New Roman" panose="02020603050405020304" pitchFamily="18" charset="0"/>
                <a:cs typeface="Times New Roman" panose="02020603050405020304" pitchFamily="18" charset="0"/>
              </a:rPr>
              <a:t>volume </a:t>
            </a:r>
            <a:r>
              <a:rPr lang="en-US" sz="2000" b="1" dirty="0">
                <a:latin typeface="Times New Roman" panose="02020603050405020304" pitchFamily="18" charset="0"/>
                <a:cs typeface="Times New Roman" panose="02020603050405020304" pitchFamily="18" charset="0"/>
              </a:rPr>
              <a:t>(</a:t>
            </a:r>
            <a:r>
              <a:rPr lang="en-US" sz="2000" b="1" dirty="0">
                <a:solidFill>
                  <a:schemeClr val="bg1"/>
                </a:solidFill>
                <a:latin typeface="Times New Roman" panose="02020603050405020304" pitchFamily="18" charset="0"/>
                <a:cs typeface="Times New Roman" panose="02020603050405020304" pitchFamily="18" charset="0"/>
              </a:rPr>
              <a:t>V</a:t>
            </a:r>
            <a:r>
              <a:rPr lang="en-US" sz="2000" b="1" dirty="0">
                <a:latin typeface="Times New Roman" panose="02020603050405020304" pitchFamily="18" charset="0"/>
                <a:cs typeface="Times New Roman" panose="02020603050405020304" pitchFamily="18" charset="0"/>
              </a:rPr>
              <a:t>), </a:t>
            </a:r>
            <a:r>
              <a:rPr lang="tr-TR"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or </a:t>
            </a:r>
            <a:r>
              <a:rPr lang="en-US" sz="2000" b="1" dirty="0">
                <a:solidFill>
                  <a:schemeClr val="bg1"/>
                </a:solidFill>
                <a:latin typeface="Times New Roman" panose="02020603050405020304" pitchFamily="18" charset="0"/>
                <a:cs typeface="Times New Roman" panose="02020603050405020304" pitchFamily="18" charset="0"/>
              </a:rPr>
              <a:t>M = </a:t>
            </a:r>
            <a:r>
              <a:rPr lang="en-US" sz="2000" b="1" dirty="0" err="1">
                <a:solidFill>
                  <a:schemeClr val="bg1"/>
                </a:solidFill>
                <a:latin typeface="Times New Roman" panose="02020603050405020304" pitchFamily="18" charset="0"/>
                <a:cs typeface="Times New Roman" panose="02020603050405020304" pitchFamily="18" charset="0"/>
              </a:rPr>
              <a:t>ρV</a:t>
            </a:r>
            <a:r>
              <a:rPr lang="en-US" sz="2000" b="1" dirty="0">
                <a:latin typeface="Times New Roman" panose="02020603050405020304" pitchFamily="18" charset="0"/>
                <a:cs typeface="Times New Roman" panose="02020603050405020304" pitchFamily="18" charset="0"/>
              </a:rPr>
              <a:t>. </a:t>
            </a:r>
            <a:endParaRPr lang="tr-TR" sz="2000" b="1" dirty="0" smtClean="0">
              <a:latin typeface="Times New Roman" panose="02020603050405020304" pitchFamily="18" charset="0"/>
              <a:cs typeface="Times New Roman" panose="02020603050405020304" pitchFamily="18" charset="0"/>
            </a:endParaRPr>
          </a:p>
          <a:p>
            <a:endParaRPr lang="tr-TR" sz="2000" b="1" dirty="0">
              <a:latin typeface="Times New Roman" panose="02020603050405020304" pitchFamily="18" charset="0"/>
              <a:cs typeface="Times New Roman" panose="02020603050405020304" pitchFamily="18" charset="0"/>
            </a:endParaRPr>
          </a:p>
          <a:p>
            <a:endParaRPr lang="tr-TR" sz="2000" b="1" dirty="0" smtClean="0">
              <a:latin typeface="Times New Roman" panose="02020603050405020304" pitchFamily="18" charset="0"/>
              <a:cs typeface="Times New Roman" panose="02020603050405020304" pitchFamily="18" charset="0"/>
            </a:endParaRPr>
          </a:p>
          <a:p>
            <a:r>
              <a:rPr lang="tr-TR"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Thus</a:t>
            </a:r>
            <a:r>
              <a:rPr lang="tr-TR"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E = (</a:t>
            </a:r>
            <a:r>
              <a:rPr lang="en-US" sz="2000" b="1" dirty="0" err="1">
                <a:solidFill>
                  <a:schemeClr val="bg1"/>
                </a:solidFill>
                <a:latin typeface="Times New Roman" panose="02020603050405020304" pitchFamily="18" charset="0"/>
                <a:cs typeface="Times New Roman" panose="02020603050405020304" pitchFamily="18" charset="0"/>
              </a:rPr>
              <a:t>ρV</a:t>
            </a:r>
            <a:r>
              <a:rPr lang="en-US" sz="2000" b="1" dirty="0">
                <a:solidFill>
                  <a:schemeClr val="bg1"/>
                </a:solidFill>
                <a:latin typeface="Times New Roman" panose="02020603050405020304" pitchFamily="18" charset="0"/>
                <a:cs typeface="Times New Roman" panose="02020603050405020304" pitchFamily="18" charset="0"/>
              </a:rPr>
              <a:t>) g h [Joules</a:t>
            </a:r>
            <a:r>
              <a:rPr lang="en-US" sz="2000" b="1" dirty="0" smtClean="0">
                <a:solidFill>
                  <a:schemeClr val="bg1"/>
                </a:solidFill>
                <a:latin typeface="Times New Roman" panose="02020603050405020304" pitchFamily="18" charset="0"/>
                <a:cs typeface="Times New Roman" panose="02020603050405020304" pitchFamily="18" charset="0"/>
              </a:rPr>
              <a:t>]</a:t>
            </a:r>
            <a:endParaRPr lang="tr-TR" sz="2000" b="1" dirty="0">
              <a:solidFill>
                <a:schemeClr val="bg1"/>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1061257" y="2704007"/>
            <a:ext cx="5556329" cy="400110"/>
          </a:xfrm>
          <a:prstGeom prst="rect">
            <a:avLst/>
          </a:prstGeom>
        </p:spPr>
        <p:txBody>
          <a:bodyPr wrap="none">
            <a:spAutoFit/>
          </a:bodyPr>
          <a:lstStyle/>
          <a:p>
            <a:r>
              <a:rPr lang="en-US" sz="2000" b="1" dirty="0">
                <a:latin typeface="Times New Roman" panose="02020603050405020304" pitchFamily="18" charset="0"/>
                <a:cs typeface="Times New Roman" panose="02020603050405020304" pitchFamily="18" charset="0"/>
              </a:rPr>
              <a:t>Now divide both sides of the equation by </a:t>
            </a:r>
            <a:r>
              <a:rPr lang="en-US" sz="2000" b="1" dirty="0">
                <a:solidFill>
                  <a:schemeClr val="bg1"/>
                </a:solidFill>
                <a:latin typeface="Times New Roman" panose="02020603050405020304" pitchFamily="18" charset="0"/>
                <a:cs typeface="Times New Roman" panose="02020603050405020304" pitchFamily="18" charset="0"/>
              </a:rPr>
              <a:t>time</a:t>
            </a:r>
            <a:r>
              <a:rPr lang="en-US" sz="2000" b="1" dirty="0">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t</a:t>
            </a:r>
            <a:r>
              <a:rPr lang="en-US" sz="2000" b="1" dirty="0">
                <a:latin typeface="Times New Roman" panose="02020603050405020304" pitchFamily="18" charset="0"/>
                <a:cs typeface="Times New Roman" panose="02020603050405020304" pitchFamily="18" charset="0"/>
              </a:rPr>
              <a:t>):</a:t>
            </a:r>
            <a:endParaRPr lang="tr-TR" sz="2000" b="1" dirty="0">
              <a:latin typeface="Times New Roman" panose="02020603050405020304" pitchFamily="18" charset="0"/>
              <a:cs typeface="Times New Roman" panose="02020603050405020304" pitchFamily="18" charset="0"/>
            </a:endParaRPr>
          </a:p>
        </p:txBody>
      </p:sp>
      <p:sp>
        <p:nvSpPr>
          <p:cNvPr id="7" name="Sağ Ok 6"/>
          <p:cNvSpPr/>
          <p:nvPr/>
        </p:nvSpPr>
        <p:spPr>
          <a:xfrm>
            <a:off x="5038548" y="3707476"/>
            <a:ext cx="946544" cy="34913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Times New Roman" panose="02020603050405020304" pitchFamily="18" charset="0"/>
            </a:endParaRPr>
          </a:p>
        </p:txBody>
      </p:sp>
      <p:sp>
        <p:nvSpPr>
          <p:cNvPr id="8" name="Dikdörtgen 7"/>
          <p:cNvSpPr/>
          <p:nvPr/>
        </p:nvSpPr>
        <p:spPr>
          <a:xfrm>
            <a:off x="6131715" y="3594945"/>
            <a:ext cx="971741" cy="461665"/>
          </a:xfrm>
          <a:prstGeom prst="rect">
            <a:avLst/>
          </a:prstGeom>
        </p:spPr>
        <p:txBody>
          <a:bodyPr wrap="none">
            <a:spAutoFit/>
          </a:bodyPr>
          <a:lstStyle/>
          <a:p>
            <a:r>
              <a:rPr lang="tr-TR" sz="2400" dirty="0" err="1" smtClean="0">
                <a:solidFill>
                  <a:srgbClr val="C00000"/>
                </a:solidFill>
                <a:latin typeface="Times New Roman" panose="02020603050405020304" pitchFamily="18" charset="0"/>
                <a:cs typeface="Times New Roman" panose="02020603050405020304" pitchFamily="18" charset="0"/>
              </a:rPr>
              <a:t>Power</a:t>
            </a:r>
            <a:endParaRPr lang="tr-TR" sz="2400" dirty="0">
              <a:solidFill>
                <a:srgbClr val="C00000"/>
              </a:solidFill>
              <a:latin typeface="Times New Roman" panose="02020603050405020304" pitchFamily="18" charset="0"/>
              <a:cs typeface="Times New Roman" panose="02020603050405020304" pitchFamily="18" charset="0"/>
            </a:endParaRPr>
          </a:p>
        </p:txBody>
      </p:sp>
      <p:sp>
        <p:nvSpPr>
          <p:cNvPr id="9" name="Dikdörtgen 8"/>
          <p:cNvSpPr/>
          <p:nvPr/>
        </p:nvSpPr>
        <p:spPr>
          <a:xfrm>
            <a:off x="1047521" y="4862022"/>
            <a:ext cx="9196648"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Volume </a:t>
            </a:r>
            <a:r>
              <a:rPr lang="en-US" sz="2000" b="1" dirty="0">
                <a:latin typeface="Times New Roman" panose="02020603050405020304" pitchFamily="18" charset="0"/>
                <a:cs typeface="Times New Roman" panose="02020603050405020304" pitchFamily="18" charset="0"/>
              </a:rPr>
              <a:t>over time (V/t) is the </a:t>
            </a:r>
            <a:r>
              <a:rPr lang="en-US" sz="2000" b="1" dirty="0">
                <a:solidFill>
                  <a:schemeClr val="bg1"/>
                </a:solidFill>
                <a:latin typeface="Times New Roman" panose="02020603050405020304" pitchFamily="18" charset="0"/>
                <a:cs typeface="Times New Roman" panose="02020603050405020304" pitchFamily="18" charset="0"/>
              </a:rPr>
              <a:t>volumetric flow of water </a:t>
            </a:r>
            <a:r>
              <a:rPr lang="en-US" sz="2000" b="1" dirty="0">
                <a:latin typeface="Times New Roman" panose="02020603050405020304" pitchFamily="18" charset="0"/>
                <a:cs typeface="Times New Roman" panose="02020603050405020304" pitchFamily="18" charset="0"/>
              </a:rPr>
              <a:t>(</a:t>
            </a:r>
            <a:r>
              <a:rPr lang="en-US" sz="2000" b="1" dirty="0">
                <a:solidFill>
                  <a:schemeClr val="bg1"/>
                </a:solidFill>
                <a:latin typeface="Times New Roman" panose="02020603050405020304" pitchFamily="18" charset="0"/>
                <a:cs typeface="Times New Roman" panose="02020603050405020304" pitchFamily="18" charset="0"/>
              </a:rPr>
              <a:t>Q</a:t>
            </a:r>
            <a:r>
              <a:rPr lang="en-US" sz="2000" b="1" dirty="0">
                <a:latin typeface="Times New Roman" panose="02020603050405020304" pitchFamily="18" charset="0"/>
                <a:cs typeface="Times New Roman" panose="02020603050405020304" pitchFamily="18" charset="0"/>
              </a:rPr>
              <a:t>) or </a:t>
            </a:r>
            <a:r>
              <a:rPr lang="en-US" sz="2000" b="1" dirty="0">
                <a:solidFill>
                  <a:schemeClr val="bg1"/>
                </a:solidFill>
                <a:latin typeface="Times New Roman" panose="02020603050405020304" pitchFamily="18" charset="0"/>
                <a:cs typeface="Times New Roman" panose="02020603050405020304" pitchFamily="18" charset="0"/>
              </a:rPr>
              <a:t>flow </a:t>
            </a:r>
            <a:r>
              <a:rPr lang="en-US" sz="2000" b="1" dirty="0" smtClean="0">
                <a:latin typeface="Times New Roman" panose="02020603050405020304" pitchFamily="18" charset="0"/>
                <a:cs typeface="Times New Roman" panose="02020603050405020304" pitchFamily="18" charset="0"/>
              </a:rPr>
              <a:t>in</a:t>
            </a:r>
            <a:r>
              <a:rPr lang="en-US" sz="2000" b="1" dirty="0">
                <a:solidFill>
                  <a:schemeClr val="bg1"/>
                </a:solidFill>
                <a:latin typeface="Times New Roman" panose="02020603050405020304" pitchFamily="18" charset="0"/>
                <a:cs typeface="Times New Roman" panose="02020603050405020304" pitchFamily="18" charset="0"/>
              </a:rPr>
              <a:t> </a:t>
            </a:r>
            <a:r>
              <a:rPr lang="en-US" sz="2000" b="1" dirty="0" smtClean="0">
                <a:solidFill>
                  <a:schemeClr val="bg1"/>
                </a:solidFill>
                <a:latin typeface="Times New Roman" panose="02020603050405020304" pitchFamily="18" charset="0"/>
                <a:cs typeface="Times New Roman" panose="02020603050405020304" pitchFamily="18" charset="0"/>
              </a:rPr>
              <a:t>m</a:t>
            </a:r>
            <a:r>
              <a:rPr lang="en-US" sz="2000" b="1" baseline="30000" dirty="0" smtClean="0">
                <a:solidFill>
                  <a:schemeClr val="bg1"/>
                </a:solidFill>
                <a:latin typeface="Times New Roman" panose="02020603050405020304" pitchFamily="18" charset="0"/>
                <a:cs typeface="Times New Roman" panose="02020603050405020304" pitchFamily="18" charset="0"/>
              </a:rPr>
              <a:t>3</a:t>
            </a:r>
            <a:r>
              <a:rPr lang="en-US" sz="2000" b="1" dirty="0" smtClean="0">
                <a:solidFill>
                  <a:schemeClr val="bg1"/>
                </a:solidFill>
                <a:latin typeface="Times New Roman" panose="02020603050405020304" pitchFamily="18" charset="0"/>
                <a:cs typeface="Times New Roman" panose="02020603050405020304" pitchFamily="18" charset="0"/>
              </a:rPr>
              <a:t>/s</a:t>
            </a:r>
            <a:r>
              <a:rPr lang="en-US" sz="2000" b="1" dirty="0" smtClean="0">
                <a:latin typeface="Times New Roman" panose="02020603050405020304" pitchFamily="18" charset="0"/>
                <a:cs typeface="Times New Roman" panose="02020603050405020304" pitchFamily="18" charset="0"/>
              </a:rPr>
              <a:t>. </a:t>
            </a:r>
            <a:endParaRPr lang="tr-TR"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Metin kutusu 9"/>
              <p:cNvSpPr txBox="1"/>
              <p:nvPr/>
            </p:nvSpPr>
            <p:spPr>
              <a:xfrm>
                <a:off x="954564" y="3439342"/>
                <a:ext cx="4004576" cy="72840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tr-TR" sz="2500" i="1" smtClean="0">
                              <a:latin typeface="Cambria Math" panose="02040503050406030204" pitchFamily="18" charset="0"/>
                            </a:rPr>
                          </m:ctrlPr>
                        </m:fPr>
                        <m:num>
                          <m:r>
                            <a:rPr lang="tr-TR" sz="2500" b="0" i="1" smtClean="0">
                              <a:latin typeface="Cambria Math" panose="02040503050406030204" pitchFamily="18" charset="0"/>
                            </a:rPr>
                            <m:t>𝐸</m:t>
                          </m:r>
                        </m:num>
                        <m:den>
                          <m:r>
                            <a:rPr lang="tr-TR" sz="2500" b="0" i="1" smtClean="0">
                              <a:latin typeface="Cambria Math" panose="02040503050406030204" pitchFamily="18" charset="0"/>
                            </a:rPr>
                            <m:t>𝑡</m:t>
                          </m:r>
                        </m:den>
                      </m:f>
                      <m:r>
                        <a:rPr lang="tr-TR" sz="2500" b="0" i="1" smtClean="0">
                          <a:latin typeface="Cambria Math" panose="02040503050406030204" pitchFamily="18" charset="0"/>
                        </a:rPr>
                        <m:t>=</m:t>
                      </m:r>
                      <m:d>
                        <m:dPr>
                          <m:ctrlPr>
                            <a:rPr lang="tr-TR" sz="2500" i="1" smtClean="0">
                              <a:latin typeface="Cambria Math" panose="02040503050406030204" pitchFamily="18" charset="0"/>
                            </a:rPr>
                          </m:ctrlPr>
                        </m:dPr>
                        <m:e>
                          <m:f>
                            <m:fPr>
                              <m:ctrlPr>
                                <a:rPr lang="tr-TR" sz="2500" i="1" smtClean="0">
                                  <a:latin typeface="Cambria Math" panose="02040503050406030204" pitchFamily="18" charset="0"/>
                                </a:rPr>
                              </m:ctrlPr>
                            </m:fPr>
                            <m:num>
                              <m:r>
                                <a:rPr lang="tr-TR" sz="2500" i="1" smtClean="0">
                                  <a:latin typeface="Cambria Math" panose="02040503050406030204" pitchFamily="18" charset="0"/>
                                  <a:ea typeface="Cambria Math" panose="02040503050406030204" pitchFamily="18" charset="0"/>
                                </a:rPr>
                                <m:t>𝜌</m:t>
                              </m:r>
                              <m:r>
                                <a:rPr lang="tr-TR" sz="2500" b="0" i="1" smtClean="0">
                                  <a:latin typeface="Cambria Math" panose="02040503050406030204" pitchFamily="18" charset="0"/>
                                  <a:ea typeface="Cambria Math" panose="02040503050406030204" pitchFamily="18" charset="0"/>
                                </a:rPr>
                                <m:t>𝑥𝑉</m:t>
                              </m:r>
                            </m:num>
                            <m:den>
                              <m:r>
                                <a:rPr lang="tr-TR" sz="2500" b="0" i="1" smtClean="0">
                                  <a:latin typeface="Cambria Math" panose="02040503050406030204" pitchFamily="18" charset="0"/>
                                </a:rPr>
                                <m:t>𝑡</m:t>
                              </m:r>
                            </m:den>
                          </m:f>
                        </m:e>
                      </m:d>
                      <m:r>
                        <a:rPr lang="tr-TR" sz="2500" b="0" i="1" smtClean="0">
                          <a:latin typeface="Cambria Math" panose="02040503050406030204" pitchFamily="18" charset="0"/>
                        </a:rPr>
                        <m:t>𝑥𝑔𝑥</m:t>
                      </m:r>
                      <m:r>
                        <a:rPr lang="tr-TR" sz="2500" i="1" smtClean="0">
                          <a:latin typeface="Cambria Math" panose="02040503050406030204" pitchFamily="18" charset="0"/>
                        </a:rPr>
                        <m:t>h</m:t>
                      </m:r>
                      <m:r>
                        <a:rPr lang="tr-TR" sz="2500" b="0" i="1" smtClean="0">
                          <a:latin typeface="Cambria Math" panose="02040503050406030204" pitchFamily="18" charset="0"/>
                        </a:rPr>
                        <m:t> [</m:t>
                      </m:r>
                      <m:r>
                        <a:rPr lang="tr-TR" sz="2500" b="0" i="1" smtClean="0">
                          <a:latin typeface="Cambria Math" panose="02040503050406030204" pitchFamily="18" charset="0"/>
                        </a:rPr>
                        <m:t>𝑊𝑎𝑡𝑡</m:t>
                      </m:r>
                      <m:r>
                        <a:rPr lang="tr-TR" sz="2500" b="0" i="1" smtClean="0">
                          <a:latin typeface="Cambria Math" panose="02040503050406030204" pitchFamily="18" charset="0"/>
                        </a:rPr>
                        <m:t>]</m:t>
                      </m:r>
                    </m:oMath>
                  </m:oMathPara>
                </a14:m>
                <a:endParaRPr lang="tr-TR" sz="25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954564" y="3439342"/>
                <a:ext cx="4004576" cy="728405"/>
              </a:xfrm>
              <a:prstGeom prst="rect">
                <a:avLst/>
              </a:prstGeom>
              <a:blipFill>
                <a:blip r:embed="rId2"/>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8764694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24</a:t>
            </a:fld>
            <a:endParaRPr lang="tr-TR" dirty="0"/>
          </a:p>
        </p:txBody>
      </p:sp>
      <p:sp>
        <p:nvSpPr>
          <p:cNvPr id="3" name="Dikdörtgen 2"/>
          <p:cNvSpPr/>
          <p:nvPr/>
        </p:nvSpPr>
        <p:spPr>
          <a:xfrm>
            <a:off x="1476894" y="888506"/>
            <a:ext cx="7891549"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Thus, replacing </a:t>
            </a:r>
            <a:r>
              <a:rPr lang="en-US" sz="2000" b="1" dirty="0">
                <a:solidFill>
                  <a:schemeClr val="bg1"/>
                </a:solidFill>
                <a:latin typeface="Times New Roman" panose="02020603050405020304" pitchFamily="18" charset="0"/>
                <a:cs typeface="Times New Roman" panose="02020603050405020304" pitchFamily="18" charset="0"/>
              </a:rPr>
              <a:t>E/t</a:t>
            </a:r>
            <a:r>
              <a:rPr lang="en-US" sz="2000" b="1" dirty="0">
                <a:latin typeface="Times New Roman" panose="02020603050405020304" pitchFamily="18" charset="0"/>
                <a:cs typeface="Times New Roman" panose="02020603050405020304" pitchFamily="18" charset="0"/>
              </a:rPr>
              <a:t> by </a:t>
            </a:r>
            <a:r>
              <a:rPr lang="en-US" sz="2000" b="1" dirty="0">
                <a:solidFill>
                  <a:schemeClr val="bg1"/>
                </a:solidFill>
                <a:latin typeface="Times New Roman" panose="02020603050405020304" pitchFamily="18" charset="0"/>
                <a:cs typeface="Times New Roman" panose="02020603050405020304" pitchFamily="18" charset="0"/>
              </a:rPr>
              <a:t>P</a:t>
            </a:r>
            <a:r>
              <a:rPr lang="en-US" sz="2000" b="1" dirty="0">
                <a:latin typeface="Times New Roman" panose="02020603050405020304" pitchFamily="18" charset="0"/>
                <a:cs typeface="Times New Roman" panose="02020603050405020304" pitchFamily="18" charset="0"/>
              </a:rPr>
              <a:t> and </a:t>
            </a:r>
            <a:r>
              <a:rPr lang="en-US" sz="2000" b="1" dirty="0">
                <a:solidFill>
                  <a:schemeClr val="bg1"/>
                </a:solidFill>
                <a:latin typeface="Times New Roman" panose="02020603050405020304" pitchFamily="18" charset="0"/>
                <a:cs typeface="Times New Roman" panose="02020603050405020304" pitchFamily="18" charset="0"/>
              </a:rPr>
              <a:t>V/t</a:t>
            </a:r>
            <a:r>
              <a:rPr lang="en-US" sz="2000" b="1" dirty="0">
                <a:latin typeface="Times New Roman" panose="02020603050405020304" pitchFamily="18" charset="0"/>
                <a:cs typeface="Times New Roman" panose="02020603050405020304" pitchFamily="18" charset="0"/>
              </a:rPr>
              <a:t> by </a:t>
            </a:r>
            <a:r>
              <a:rPr lang="en-US" sz="2000" b="1" dirty="0">
                <a:solidFill>
                  <a:schemeClr val="bg1"/>
                </a:solidFill>
                <a:latin typeface="Times New Roman" panose="02020603050405020304" pitchFamily="18" charset="0"/>
                <a:cs typeface="Times New Roman" panose="02020603050405020304" pitchFamily="18" charset="0"/>
              </a:rPr>
              <a:t>Q</a:t>
            </a:r>
            <a:r>
              <a:rPr lang="en-US" sz="2000" b="1" dirty="0">
                <a:latin typeface="Times New Roman" panose="02020603050405020304" pitchFamily="18" charset="0"/>
                <a:cs typeface="Times New Roman" panose="02020603050405020304" pitchFamily="18" charset="0"/>
              </a:rPr>
              <a:t>, the power equation becomes</a:t>
            </a:r>
            <a:endParaRPr lang="tr-TR" sz="2000" b="1" dirty="0">
              <a:latin typeface="Times New Roman" panose="02020603050405020304" pitchFamily="18" charset="0"/>
              <a:cs typeface="Times New Roman" panose="02020603050405020304" pitchFamily="18" charset="0"/>
            </a:endParaRPr>
          </a:p>
        </p:txBody>
      </p:sp>
      <p:sp>
        <p:nvSpPr>
          <p:cNvPr id="5" name="Dikdörtgen 4"/>
          <p:cNvSpPr/>
          <p:nvPr/>
        </p:nvSpPr>
        <p:spPr>
          <a:xfrm>
            <a:off x="1260762" y="2743453"/>
            <a:ext cx="8107681" cy="400110"/>
          </a:xfrm>
          <a:prstGeom prst="rect">
            <a:avLst/>
          </a:prstGeom>
        </p:spPr>
        <p:txBody>
          <a:bodyPr wrap="square">
            <a:spAutoFit/>
          </a:bodyPr>
          <a:lstStyle/>
          <a:p>
            <a:r>
              <a:rPr lang="en-US" sz="2000" b="1" dirty="0">
                <a:latin typeface="Times New Roman" panose="02020603050405020304" pitchFamily="18" charset="0"/>
                <a:cs typeface="Times New Roman" panose="02020603050405020304" pitchFamily="18" charset="0"/>
              </a:rPr>
              <a:t>Note that </a:t>
            </a:r>
            <a:r>
              <a:rPr lang="en-US" sz="2000" b="1" dirty="0" err="1">
                <a:solidFill>
                  <a:schemeClr val="bg1"/>
                </a:solidFill>
                <a:latin typeface="Times New Roman" panose="02020603050405020304" pitchFamily="18" charset="0"/>
                <a:cs typeface="Times New Roman" panose="02020603050405020304" pitchFamily="18" charset="0"/>
              </a:rPr>
              <a:t>ρg</a:t>
            </a:r>
            <a:r>
              <a:rPr lang="en-US" sz="2000" b="1" dirty="0">
                <a:solidFill>
                  <a:schemeClr val="bg1"/>
                </a:solidFill>
                <a:latin typeface="Times New Roman" panose="02020603050405020304" pitchFamily="18" charset="0"/>
                <a:cs typeface="Times New Roman" panose="02020603050405020304" pitchFamily="18" charset="0"/>
              </a:rPr>
              <a:t> = γ</a:t>
            </a:r>
            <a:r>
              <a:rPr lang="en-US" sz="2000" b="1" dirty="0">
                <a:latin typeface="Times New Roman" panose="02020603050405020304" pitchFamily="18" charset="0"/>
                <a:cs typeface="Times New Roman" panose="02020603050405020304" pitchFamily="18" charset="0"/>
              </a:rPr>
              <a:t>, which is the </a:t>
            </a:r>
            <a:r>
              <a:rPr lang="en-US" sz="2000" b="1" dirty="0">
                <a:solidFill>
                  <a:schemeClr val="bg1"/>
                </a:solidFill>
                <a:latin typeface="Times New Roman" panose="02020603050405020304" pitchFamily="18" charset="0"/>
                <a:cs typeface="Times New Roman" panose="02020603050405020304" pitchFamily="18" charset="0"/>
              </a:rPr>
              <a:t>unit weight of water </a:t>
            </a:r>
            <a:r>
              <a:rPr lang="en-US" sz="2000" b="1" dirty="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9.81</a:t>
            </a:r>
            <a:r>
              <a:rPr lang="en-US" sz="2000" b="1" dirty="0">
                <a:latin typeface="Times New Roman" panose="02020603050405020304" pitchFamily="18" charset="0"/>
                <a:cs typeface="Times New Roman" panose="02020603050405020304" pitchFamily="18" charset="0"/>
              </a:rPr>
              <a:t> </a:t>
            </a:r>
            <a:r>
              <a:rPr lang="en-US" sz="2000" b="1" dirty="0" err="1" smtClean="0">
                <a:latin typeface="Times New Roman" panose="02020603050405020304" pitchFamily="18" charset="0"/>
                <a:cs typeface="Times New Roman" panose="02020603050405020304" pitchFamily="18" charset="0"/>
              </a:rPr>
              <a:t>kN</a:t>
            </a:r>
            <a:r>
              <a:rPr lang="en-US" sz="2000" b="1" dirty="0" smtClean="0">
                <a:latin typeface="Times New Roman" panose="02020603050405020304" pitchFamily="18" charset="0"/>
                <a:cs typeface="Times New Roman" panose="02020603050405020304" pitchFamily="18" charset="0"/>
              </a:rPr>
              <a:t>/m</a:t>
            </a:r>
            <a:r>
              <a:rPr lang="en-US" sz="2000" b="1" baseline="30000" dirty="0" smtClean="0">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a:t>
            </a:r>
            <a:endParaRPr lang="tr-TR" sz="2000" b="1" dirty="0">
              <a:latin typeface="Times New Roman" panose="02020603050405020304" pitchFamily="18" charset="0"/>
              <a:cs typeface="Times New Roman" panose="02020603050405020304" pitchFamily="18" charset="0"/>
            </a:endParaRPr>
          </a:p>
        </p:txBody>
      </p:sp>
      <p:sp>
        <p:nvSpPr>
          <p:cNvPr id="6" name="Sağ Ok 5"/>
          <p:cNvSpPr/>
          <p:nvPr/>
        </p:nvSpPr>
        <p:spPr>
          <a:xfrm>
            <a:off x="4320166" y="1957393"/>
            <a:ext cx="989215" cy="28947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Times New Roman" panose="02020603050405020304" pitchFamily="18" charset="0"/>
            </a:endParaRPr>
          </a:p>
        </p:txBody>
      </p:sp>
      <p:sp>
        <p:nvSpPr>
          <p:cNvPr id="7" name="Dikdörtgen 6"/>
          <p:cNvSpPr/>
          <p:nvPr/>
        </p:nvSpPr>
        <p:spPr>
          <a:xfrm>
            <a:off x="5800153" y="1785202"/>
            <a:ext cx="971741" cy="461665"/>
          </a:xfrm>
          <a:prstGeom prst="rect">
            <a:avLst/>
          </a:prstGeom>
        </p:spPr>
        <p:txBody>
          <a:bodyPr wrap="none">
            <a:spAutoFit/>
          </a:bodyPr>
          <a:lstStyle/>
          <a:p>
            <a:r>
              <a:rPr lang="tr-TR" sz="2400" dirty="0" err="1">
                <a:solidFill>
                  <a:srgbClr val="C00000"/>
                </a:solidFill>
                <a:latin typeface="Times New Roman" panose="02020603050405020304" pitchFamily="18" charset="0"/>
                <a:cs typeface="Times New Roman" panose="02020603050405020304" pitchFamily="18" charset="0"/>
              </a:rPr>
              <a:t>Power</a:t>
            </a:r>
            <a:endParaRPr lang="tr-TR" sz="2400" dirty="0">
              <a:solidFill>
                <a:srgbClr val="C00000"/>
              </a:solidFill>
              <a:latin typeface="Times New Roman" panose="02020603050405020304" pitchFamily="18" charset="0"/>
              <a:cs typeface="Times New Roman" panose="02020603050405020304" pitchFamily="18" charset="0"/>
            </a:endParaRPr>
          </a:p>
        </p:txBody>
      </p:sp>
      <p:sp>
        <p:nvSpPr>
          <p:cNvPr id="8" name="Dikdörtgen 7"/>
          <p:cNvSpPr/>
          <p:nvPr/>
        </p:nvSpPr>
        <p:spPr>
          <a:xfrm>
            <a:off x="1018416" y="3640149"/>
            <a:ext cx="10162202" cy="2169825"/>
          </a:xfrm>
          <a:prstGeom prst="rect">
            <a:avLst/>
          </a:prstGeom>
        </p:spPr>
        <p:txBody>
          <a:bodyPr wrap="square">
            <a:spAutoFit/>
          </a:bodyPr>
          <a:lstStyle/>
          <a:p>
            <a:pPr algn="just">
              <a:lnSpc>
                <a:spcPct val="150000"/>
              </a:lnSpc>
            </a:pPr>
            <a:r>
              <a:rPr lang="en-US" b="1" dirty="0">
                <a:latin typeface="Times New Roman" panose="02020603050405020304" pitchFamily="18" charset="0"/>
                <a:cs typeface="Times New Roman" panose="02020603050405020304" pitchFamily="18" charset="0"/>
              </a:rPr>
              <a:t> According to principles of thermodynamics, when energy is changed from one form to another, there will be some losses based on the efficiency of the conversion process or equipment. Hydropower is generated when the potential energy of falling water is first converted into mechanical energy as it rotates the turbine. The turbine shaft, in turn, drives the generator shaft, and the rotating generator converts the mechanical energy into electrical </a:t>
            </a:r>
            <a:r>
              <a:rPr lang="en-US" b="1" dirty="0" smtClean="0">
                <a:latin typeface="Times New Roman" panose="02020603050405020304" pitchFamily="18" charset="0"/>
                <a:cs typeface="Times New Roman" panose="02020603050405020304" pitchFamily="18" charset="0"/>
              </a:rPr>
              <a:t>energy</a:t>
            </a:r>
            <a:r>
              <a:rPr lang="tr-TR" dirty="0" smtClean="0">
                <a:latin typeface="Times New Roman" panose="02020603050405020304" pitchFamily="18" charset="0"/>
                <a:cs typeface="Times New Roman" panose="02020603050405020304" pitchFamily="18" charset="0"/>
              </a:rPr>
              <a:t>.</a:t>
            </a:r>
            <a:endParaRPr lang="tr-TR"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Metin kutusu 9"/>
              <p:cNvSpPr txBox="1"/>
              <p:nvPr/>
            </p:nvSpPr>
            <p:spPr>
              <a:xfrm>
                <a:off x="1395583" y="1837744"/>
                <a:ext cx="2924583"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tr-TR" sz="2800" i="1" smtClean="0">
                          <a:latin typeface="Cambria Math" panose="02040503050406030204" pitchFamily="18" charset="0"/>
                        </a:rPr>
                        <m:t>𝑃</m:t>
                      </m:r>
                      <m:r>
                        <a:rPr lang="tr-TR" sz="2800" i="1" smtClean="0">
                          <a:latin typeface="Cambria Math" panose="02040503050406030204" pitchFamily="18" charset="0"/>
                        </a:rPr>
                        <m:t>=</m:t>
                      </m:r>
                      <m:r>
                        <a:rPr lang="tr-TR" sz="2800" i="1" smtClean="0">
                          <a:latin typeface="Cambria Math" panose="02040503050406030204" pitchFamily="18" charset="0"/>
                          <a:ea typeface="Cambria Math" panose="02040503050406030204" pitchFamily="18" charset="0"/>
                        </a:rPr>
                        <m:t>𝜌</m:t>
                      </m:r>
                      <m:r>
                        <a:rPr lang="tr-TR" sz="2800" b="0" i="1" smtClean="0">
                          <a:latin typeface="Cambria Math" panose="02040503050406030204" pitchFamily="18" charset="0"/>
                          <a:ea typeface="Cambria Math" panose="02040503050406030204" pitchFamily="18" charset="0"/>
                        </a:rPr>
                        <m:t>𝑥𝑄𝑥𝑔𝑥h</m:t>
                      </m:r>
                      <m:r>
                        <a:rPr lang="tr-TR" sz="2800" b="0" i="1" smtClean="0">
                          <a:latin typeface="Cambria Math" panose="02040503050406030204" pitchFamily="18" charset="0"/>
                          <a:ea typeface="Cambria Math" panose="02040503050406030204" pitchFamily="18" charset="0"/>
                        </a:rPr>
                        <m:t> </m:t>
                      </m:r>
                      <m:d>
                        <m:dPr>
                          <m:begChr m:val="["/>
                          <m:endChr m:val="]"/>
                          <m:ctrlPr>
                            <a:rPr lang="tr-TR" sz="2800" b="0" i="1" smtClean="0">
                              <a:latin typeface="Cambria Math" panose="02040503050406030204" pitchFamily="18" charset="0"/>
                              <a:ea typeface="Cambria Math" panose="02040503050406030204" pitchFamily="18" charset="0"/>
                            </a:rPr>
                          </m:ctrlPr>
                        </m:dPr>
                        <m:e>
                          <m:r>
                            <a:rPr lang="tr-TR" sz="2800" b="0" i="1" smtClean="0">
                              <a:latin typeface="Cambria Math" panose="02040503050406030204" pitchFamily="18" charset="0"/>
                              <a:ea typeface="Cambria Math" panose="02040503050406030204" pitchFamily="18" charset="0"/>
                            </a:rPr>
                            <m:t>𝑊</m:t>
                          </m:r>
                        </m:e>
                      </m:d>
                    </m:oMath>
                  </m:oMathPara>
                </a14:m>
                <a:endParaRPr lang="tr-TR" sz="2800" dirty="0"/>
              </a:p>
            </p:txBody>
          </p:sp>
        </mc:Choice>
        <mc:Fallback xmlns="">
          <p:sp>
            <p:nvSpPr>
              <p:cNvPr id="10" name="Metin kutusu 9"/>
              <p:cNvSpPr txBox="1">
                <a:spLocks noRot="1" noChangeAspect="1" noMove="1" noResize="1" noEditPoints="1" noAdjustHandles="1" noChangeArrowheads="1" noChangeShapeType="1" noTextEdit="1"/>
              </p:cNvSpPr>
              <p:nvPr/>
            </p:nvSpPr>
            <p:spPr>
              <a:xfrm>
                <a:off x="1395583" y="1837744"/>
                <a:ext cx="2924583" cy="430887"/>
              </a:xfrm>
              <a:prstGeom prst="rect">
                <a:avLst/>
              </a:prstGeom>
              <a:blipFill>
                <a:blip r:embed="rId2"/>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87034717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25</a:t>
            </a:fld>
            <a:endParaRPr lang="tr-TR" dirty="0"/>
          </a:p>
        </p:txBody>
      </p:sp>
      <p:sp>
        <p:nvSpPr>
          <p:cNvPr id="3" name="Dikdörtgen 2"/>
          <p:cNvSpPr/>
          <p:nvPr/>
        </p:nvSpPr>
        <p:spPr>
          <a:xfrm>
            <a:off x="978763" y="930716"/>
            <a:ext cx="10526682" cy="1015663"/>
          </a:xfrm>
          <a:prstGeom prst="rect">
            <a:avLst/>
          </a:prstGeom>
        </p:spPr>
        <p:txBody>
          <a:bodyPr wrap="square">
            <a:spAutoFit/>
          </a:bodyPr>
          <a:lstStyle/>
          <a:p>
            <a:pPr>
              <a:lnSpc>
                <a:spcPct val="150000"/>
              </a:lnSpc>
            </a:pPr>
            <a:r>
              <a:rPr lang="en-US" sz="2000" b="1" dirty="0">
                <a:latin typeface="Times New Roman" panose="02020603050405020304" pitchFamily="18" charset="0"/>
                <a:cs typeface="Times New Roman" panose="02020603050405020304" pitchFamily="18" charset="0"/>
              </a:rPr>
              <a:t>The </a:t>
            </a:r>
            <a:r>
              <a:rPr lang="en-US" sz="2000" b="1" dirty="0">
                <a:solidFill>
                  <a:schemeClr val="bg1"/>
                </a:solidFill>
                <a:latin typeface="Times New Roman" panose="02020603050405020304" pitchFamily="18" charset="0"/>
                <a:cs typeface="Times New Roman" panose="02020603050405020304" pitchFamily="18" charset="0"/>
              </a:rPr>
              <a:t>overall efficiency of the power plant </a:t>
            </a:r>
            <a:r>
              <a:rPr lang="en-US" sz="2000" b="1" dirty="0">
                <a:latin typeface="Times New Roman" panose="02020603050405020304" pitchFamily="18" charset="0"/>
                <a:cs typeface="Times New Roman" panose="02020603050405020304" pitchFamily="18" charset="0"/>
              </a:rPr>
              <a:t>depends on the</a:t>
            </a:r>
            <a:r>
              <a:rPr lang="en-US" sz="2000" b="1" dirty="0">
                <a:solidFill>
                  <a:schemeClr val="bg1"/>
                </a:solidFill>
                <a:latin typeface="Times New Roman" panose="02020603050405020304" pitchFamily="18" charset="0"/>
                <a:cs typeface="Times New Roman" panose="02020603050405020304" pitchFamily="18" charset="0"/>
              </a:rPr>
              <a:t> efficiency </a:t>
            </a:r>
            <a:r>
              <a:rPr lang="en-US" sz="2000" b="1" dirty="0">
                <a:latin typeface="Times New Roman" panose="02020603050405020304" pitchFamily="18" charset="0"/>
                <a:cs typeface="Times New Roman" panose="02020603050405020304" pitchFamily="18" charset="0"/>
              </a:rPr>
              <a:t>of the penstock </a:t>
            </a:r>
            <a:r>
              <a:rPr lang="en-US" sz="2000" b="1" dirty="0" smtClean="0">
                <a:latin typeface="Times New Roman" panose="02020603050405020304" pitchFamily="18" charset="0"/>
                <a:cs typeface="Times New Roman" panose="02020603050405020304" pitchFamily="18" charset="0"/>
              </a:rPr>
              <a:t>pipe,</a:t>
            </a:r>
            <a:r>
              <a:rPr lang="tr-TR" sz="2000" b="1" dirty="0" smtClean="0">
                <a:latin typeface="Times New Roman" panose="02020603050405020304" pitchFamily="18" charset="0"/>
                <a:cs typeface="Times New Roman" panose="02020603050405020304" pitchFamily="18" charset="0"/>
              </a:rPr>
              <a:t> </a:t>
            </a:r>
            <a:r>
              <a:rPr lang="en-US" sz="2000" b="1" dirty="0" smtClean="0">
                <a:latin typeface="Times New Roman" panose="02020603050405020304" pitchFamily="18" charset="0"/>
                <a:cs typeface="Times New Roman" panose="02020603050405020304" pitchFamily="18" charset="0"/>
              </a:rPr>
              <a:t>turbine</a:t>
            </a:r>
            <a:r>
              <a:rPr lang="en-US" sz="2000" b="1" dirty="0">
                <a:latin typeface="Times New Roman" panose="02020603050405020304" pitchFamily="18" charset="0"/>
                <a:cs typeface="Times New Roman" panose="02020603050405020304" pitchFamily="18" charset="0"/>
              </a:rPr>
              <a:t>, and generator.</a:t>
            </a:r>
            <a:endParaRPr lang="tr-TR" sz="2000" b="1" dirty="0">
              <a:latin typeface="Times New Roman" panose="02020603050405020304" pitchFamily="18" charset="0"/>
              <a:cs typeface="Times New Roman" panose="02020603050405020304" pitchFamily="18" charset="0"/>
            </a:endParaRPr>
          </a:p>
        </p:txBody>
      </p:sp>
      <p:sp>
        <p:nvSpPr>
          <p:cNvPr id="4" name="Dikdörtgen 3"/>
          <p:cNvSpPr/>
          <p:nvPr/>
        </p:nvSpPr>
        <p:spPr>
          <a:xfrm>
            <a:off x="978763" y="2241311"/>
            <a:ext cx="10783746" cy="498663"/>
          </a:xfrm>
          <a:prstGeom prst="rect">
            <a:avLst/>
          </a:prstGeom>
        </p:spPr>
        <p:txBody>
          <a:bodyPr wrap="square">
            <a:spAutoFit/>
          </a:bodyPr>
          <a:lstStyle/>
          <a:p>
            <a:pPr>
              <a:lnSpc>
                <a:spcPct val="150000"/>
              </a:lnSpc>
            </a:pPr>
            <a:r>
              <a:rPr lang="en-US" sz="2000" b="1" dirty="0">
                <a:latin typeface="Times New Roman" panose="02020603050405020304" pitchFamily="18" charset="0"/>
                <a:cs typeface="Times New Roman" panose="02020603050405020304" pitchFamily="18" charset="0"/>
              </a:rPr>
              <a:t>Replacing </a:t>
            </a:r>
            <a:r>
              <a:rPr lang="en-US" sz="2000" b="1" dirty="0" err="1">
                <a:latin typeface="Times New Roman" panose="02020603050405020304" pitchFamily="18" charset="0"/>
                <a:cs typeface="Times New Roman" panose="02020603050405020304" pitchFamily="18" charset="0"/>
              </a:rPr>
              <a:t>ρg</a:t>
            </a:r>
            <a:r>
              <a:rPr lang="en-US" sz="2000" b="1" dirty="0">
                <a:latin typeface="Times New Roman" panose="02020603050405020304" pitchFamily="18" charset="0"/>
                <a:cs typeface="Times New Roman" panose="02020603050405020304" pitchFamily="18" charset="0"/>
              </a:rPr>
              <a:t> with γ and taking into account the overall efficiency, the power equation becomes</a:t>
            </a:r>
            <a:endParaRPr lang="tr-TR" sz="2000" b="1" dirty="0">
              <a:latin typeface="Times New Roman" panose="02020603050405020304" pitchFamily="18" charset="0"/>
              <a:cs typeface="Times New Roman" panose="02020603050405020304" pitchFamily="18" charset="0"/>
            </a:endParaRPr>
          </a:p>
        </p:txBody>
      </p:sp>
      <p:sp>
        <p:nvSpPr>
          <p:cNvPr id="7" name="Dikdörtgen 6"/>
          <p:cNvSpPr/>
          <p:nvPr/>
        </p:nvSpPr>
        <p:spPr>
          <a:xfrm>
            <a:off x="5266536" y="3310894"/>
            <a:ext cx="976549" cy="461665"/>
          </a:xfrm>
          <a:prstGeom prst="rect">
            <a:avLst/>
          </a:prstGeom>
        </p:spPr>
        <p:txBody>
          <a:bodyPr wrap="none">
            <a:spAutoFit/>
          </a:bodyPr>
          <a:lstStyle/>
          <a:p>
            <a:r>
              <a:rPr lang="en-US" sz="2400" b="1" dirty="0" err="1">
                <a:solidFill>
                  <a:schemeClr val="bg1"/>
                </a:solidFill>
                <a:latin typeface="Times New Roman" panose="02020603050405020304" pitchFamily="18" charset="0"/>
                <a:cs typeface="Times New Roman" panose="02020603050405020304" pitchFamily="18" charset="0"/>
              </a:rPr>
              <a:t>ρg</a:t>
            </a:r>
            <a:r>
              <a:rPr lang="en-US" sz="2400" b="1" dirty="0">
                <a:solidFill>
                  <a:schemeClr val="bg1"/>
                </a:solidFill>
                <a:latin typeface="Times New Roman" panose="02020603050405020304" pitchFamily="18" charset="0"/>
                <a:cs typeface="Times New Roman" panose="02020603050405020304" pitchFamily="18" charset="0"/>
              </a:rPr>
              <a:t> = γ</a:t>
            </a:r>
            <a:endParaRPr lang="tr-TR" sz="2400" dirty="0">
              <a:latin typeface="Times New Roman" panose="02020603050405020304" pitchFamily="18" charset="0"/>
            </a:endParaRPr>
          </a:p>
        </p:txBody>
      </p:sp>
      <p:sp>
        <p:nvSpPr>
          <p:cNvPr id="8" name="Dikdörtgen 7"/>
          <p:cNvSpPr/>
          <p:nvPr/>
        </p:nvSpPr>
        <p:spPr>
          <a:xfrm>
            <a:off x="6479164" y="3225339"/>
            <a:ext cx="2420856" cy="523220"/>
          </a:xfrm>
          <a:prstGeom prst="rect">
            <a:avLst/>
          </a:prstGeom>
        </p:spPr>
        <p:txBody>
          <a:bodyPr wrap="none">
            <a:spAutoFit/>
          </a:bodyPr>
          <a:lstStyle/>
          <a:p>
            <a:r>
              <a:rPr lang="en-US" sz="2800" b="1" dirty="0" smtClean="0">
                <a:solidFill>
                  <a:schemeClr val="bg1"/>
                </a:solidFill>
                <a:latin typeface="Times New Roman" panose="02020603050405020304" pitchFamily="18" charset="0"/>
                <a:ea typeface="Calibri" panose="020F0502020204030204" pitchFamily="34" charset="0"/>
              </a:rPr>
              <a:t>e</a:t>
            </a:r>
            <a:r>
              <a:rPr lang="en-US" sz="2800" b="1" baseline="-25000" dirty="0" smtClean="0">
                <a:solidFill>
                  <a:schemeClr val="bg1"/>
                </a:solidFill>
                <a:latin typeface="Times New Roman" panose="02020603050405020304" pitchFamily="18" charset="0"/>
                <a:ea typeface="Calibri" panose="020F0502020204030204" pitchFamily="34" charset="0"/>
              </a:rPr>
              <a:t>0</a:t>
            </a:r>
            <a:r>
              <a:rPr lang="tr-TR" sz="2800" b="1" baseline="-25000" dirty="0" smtClean="0">
                <a:solidFill>
                  <a:schemeClr val="bg1"/>
                </a:solidFill>
                <a:latin typeface="Times New Roman" panose="02020603050405020304" pitchFamily="18" charset="0"/>
                <a:ea typeface="Calibri" panose="020F0502020204030204" pitchFamily="34" charset="0"/>
              </a:rPr>
              <a:t>            </a:t>
            </a:r>
            <a:r>
              <a:rPr lang="en-US" sz="2400" b="1" dirty="0" smtClean="0">
                <a:solidFill>
                  <a:schemeClr val="bg1"/>
                </a:solidFill>
                <a:latin typeface="Times New Roman" panose="02020603050405020304" pitchFamily="18" charset="0"/>
                <a:cs typeface="Times New Roman" panose="02020603050405020304" pitchFamily="18" charset="0"/>
              </a:rPr>
              <a:t>efficiency</a:t>
            </a:r>
            <a:endParaRPr lang="tr-TR" sz="2400" dirty="0">
              <a:solidFill>
                <a:schemeClr val="bg1"/>
              </a:solidFill>
              <a:latin typeface="Times New Roman" panose="02020603050405020304" pitchFamily="18" charset="0"/>
            </a:endParaRPr>
          </a:p>
        </p:txBody>
      </p:sp>
      <p:sp>
        <p:nvSpPr>
          <p:cNvPr id="11" name="Sağ Ok 10"/>
          <p:cNvSpPr/>
          <p:nvPr/>
        </p:nvSpPr>
        <p:spPr>
          <a:xfrm>
            <a:off x="6891251" y="3486949"/>
            <a:ext cx="583062" cy="12579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latin typeface="Times New Roman" panose="02020603050405020304" pitchFamily="18" charset="0"/>
            </a:endParaRPr>
          </a:p>
        </p:txBody>
      </p:sp>
      <p:sp>
        <p:nvSpPr>
          <p:cNvPr id="12" name="Dikdörtgen 11"/>
          <p:cNvSpPr/>
          <p:nvPr/>
        </p:nvSpPr>
        <p:spPr>
          <a:xfrm>
            <a:off x="1261858" y="4375121"/>
            <a:ext cx="10434612" cy="960328"/>
          </a:xfrm>
          <a:prstGeom prst="rect">
            <a:avLst/>
          </a:prstGeom>
        </p:spPr>
        <p:txBody>
          <a:bodyPr wrap="square">
            <a:spAutoFit/>
          </a:bodyPr>
          <a:lstStyle/>
          <a:p>
            <a:pPr>
              <a:lnSpc>
                <a:spcPct val="150000"/>
              </a:lnSpc>
            </a:pPr>
            <a:r>
              <a:rPr lang="en-US" sz="2000" b="1" dirty="0" smtClean="0">
                <a:latin typeface="Times New Roman" panose="02020603050405020304" pitchFamily="18" charset="0"/>
                <a:cs typeface="Times New Roman" panose="02020603050405020304" pitchFamily="18" charset="0"/>
              </a:rPr>
              <a:t>The </a:t>
            </a:r>
            <a:r>
              <a:rPr lang="en-US" sz="2000" b="1" dirty="0" smtClean="0">
                <a:solidFill>
                  <a:schemeClr val="bg1"/>
                </a:solidFill>
                <a:latin typeface="Times New Roman" panose="02020603050405020304" pitchFamily="18" charset="0"/>
                <a:cs typeface="Times New Roman" panose="02020603050405020304" pitchFamily="18" charset="0"/>
              </a:rPr>
              <a:t>overall efficiency </a:t>
            </a:r>
            <a:r>
              <a:rPr lang="en-US" sz="2000" b="1" dirty="0" smtClean="0">
                <a:latin typeface="Times New Roman" panose="02020603050405020304" pitchFamily="18" charset="0"/>
                <a:cs typeface="Times New Roman" panose="02020603050405020304" pitchFamily="18" charset="0"/>
              </a:rPr>
              <a:t>(penstock pipe, turbine, and generator) of the power plant and is “</a:t>
            </a:r>
            <a:r>
              <a:rPr lang="en-US" sz="2000" b="1" dirty="0" err="1" smtClean="0">
                <a:latin typeface="Times New Roman" panose="02020603050405020304" pitchFamily="18" charset="0"/>
                <a:cs typeface="Times New Roman" panose="02020603050405020304" pitchFamily="18" charset="0"/>
              </a:rPr>
              <a:t>unitless</a:t>
            </a:r>
            <a:r>
              <a:rPr lang="en-US" sz="2000" b="1" dirty="0" smtClean="0">
                <a:latin typeface="Times New Roman" panose="02020603050405020304" pitchFamily="18" charset="0"/>
                <a:cs typeface="Times New Roman" panose="02020603050405020304" pitchFamily="18" charset="0"/>
              </a:rPr>
              <a:t>.” Note that because the unit for </a:t>
            </a:r>
            <a:r>
              <a:rPr lang="en-US" sz="2000" b="1" dirty="0" smtClean="0">
                <a:solidFill>
                  <a:schemeClr val="bg1"/>
                </a:solidFill>
                <a:latin typeface="Times New Roman" panose="02020603050405020304" pitchFamily="18" charset="0"/>
                <a:cs typeface="Times New Roman" panose="02020603050405020304" pitchFamily="18" charset="0"/>
              </a:rPr>
              <a:t>γ</a:t>
            </a:r>
            <a:r>
              <a:rPr lang="en-US" sz="2000" b="1" dirty="0" smtClean="0">
                <a:latin typeface="Times New Roman" panose="02020603050405020304" pitchFamily="18" charset="0"/>
                <a:cs typeface="Times New Roman" panose="02020603050405020304" pitchFamily="18" charset="0"/>
              </a:rPr>
              <a:t> is</a:t>
            </a:r>
            <a:r>
              <a:rPr lang="en-US" sz="2000" b="1" dirty="0">
                <a:latin typeface="Times New Roman" panose="02020603050405020304" pitchFamily="18" charset="0"/>
                <a:cs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kN</a:t>
            </a:r>
            <a:r>
              <a:rPr lang="en-US" sz="2000" b="1" dirty="0" smtClean="0">
                <a:solidFill>
                  <a:schemeClr val="bg1"/>
                </a:solidFill>
                <a:latin typeface="Times New Roman" panose="02020603050405020304" pitchFamily="18" charset="0"/>
                <a:cs typeface="Times New Roman" panose="02020603050405020304" pitchFamily="18" charset="0"/>
              </a:rPr>
              <a:t>/m</a:t>
            </a:r>
            <a:r>
              <a:rPr lang="en-US" sz="2000" b="1" baseline="30000" dirty="0" smtClean="0">
                <a:solidFill>
                  <a:schemeClr val="bg1"/>
                </a:solidFill>
                <a:latin typeface="Times New Roman" panose="02020603050405020304" pitchFamily="18" charset="0"/>
                <a:cs typeface="Times New Roman" panose="02020603050405020304" pitchFamily="18" charset="0"/>
              </a:rPr>
              <a:t>3</a:t>
            </a:r>
            <a:r>
              <a:rPr lang="en-US" sz="2000" b="1" dirty="0" smtClean="0">
                <a:latin typeface="Times New Roman" panose="02020603050405020304" pitchFamily="18" charset="0"/>
                <a:cs typeface="Times New Roman" panose="02020603050405020304" pitchFamily="18" charset="0"/>
              </a:rPr>
              <a:t>, the unit for </a:t>
            </a:r>
            <a:r>
              <a:rPr lang="en-US" sz="2000" b="1" dirty="0" smtClean="0">
                <a:solidFill>
                  <a:schemeClr val="bg1"/>
                </a:solidFill>
                <a:latin typeface="Times New Roman" panose="02020603050405020304" pitchFamily="18" charset="0"/>
                <a:cs typeface="Times New Roman" panose="02020603050405020304" pitchFamily="18" charset="0"/>
              </a:rPr>
              <a:t>P</a:t>
            </a:r>
            <a:r>
              <a:rPr lang="en-US" sz="2000" b="1" dirty="0" smtClean="0">
                <a:latin typeface="Times New Roman" panose="02020603050405020304" pitchFamily="18" charset="0"/>
                <a:cs typeface="Times New Roman" panose="02020603050405020304" pitchFamily="18" charset="0"/>
              </a:rPr>
              <a:t> is also </a:t>
            </a:r>
            <a:r>
              <a:rPr lang="en-US" sz="2000" b="1" dirty="0" smtClean="0">
                <a:solidFill>
                  <a:schemeClr val="bg1"/>
                </a:solidFill>
                <a:latin typeface="Times New Roman" panose="02020603050405020304" pitchFamily="18" charset="0"/>
                <a:cs typeface="Times New Roman" panose="02020603050405020304" pitchFamily="18" charset="0"/>
              </a:rPr>
              <a:t>kW</a:t>
            </a:r>
            <a:r>
              <a:rPr lang="tr-TR" sz="2000" b="1" dirty="0" smtClean="0">
                <a:latin typeface="Times New Roman" panose="02020603050405020304" pitchFamily="18" charset="0"/>
                <a:cs typeface="Times New Roman" panose="02020603050405020304" pitchFamily="18" charset="0"/>
              </a:rPr>
              <a:t>.</a:t>
            </a:r>
            <a:endParaRPr lang="tr-TR" sz="2000"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Dikdörtgen 8"/>
              <p:cNvSpPr/>
              <p:nvPr/>
            </p:nvSpPr>
            <p:spPr>
              <a:xfrm>
                <a:off x="1536919" y="3280116"/>
                <a:ext cx="321613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2800" i="1" smtClean="0">
                          <a:latin typeface="Cambria Math" panose="02040503050406030204" pitchFamily="18" charset="0"/>
                        </a:rPr>
                        <m:t>𝑃</m:t>
                      </m:r>
                      <m:r>
                        <a:rPr lang="tr-TR" sz="2800" i="1" smtClean="0">
                          <a:latin typeface="Cambria Math" panose="02040503050406030204" pitchFamily="18" charset="0"/>
                        </a:rPr>
                        <m:t>=</m:t>
                      </m:r>
                      <m:r>
                        <a:rPr lang="tr-TR" sz="2800" i="1" smtClean="0">
                          <a:latin typeface="Cambria Math" panose="02040503050406030204" pitchFamily="18" charset="0"/>
                          <a:ea typeface="Cambria Math" panose="02040503050406030204" pitchFamily="18" charset="0"/>
                        </a:rPr>
                        <m:t>𝛾</m:t>
                      </m:r>
                      <m:r>
                        <a:rPr lang="tr-TR" sz="2800" b="0" i="1" smtClean="0">
                          <a:latin typeface="Cambria Math" panose="02040503050406030204" pitchFamily="18" charset="0"/>
                          <a:ea typeface="Cambria Math" panose="02040503050406030204" pitchFamily="18" charset="0"/>
                        </a:rPr>
                        <m:t>𝑥𝑄𝑥h𝑥</m:t>
                      </m:r>
                      <m:sSub>
                        <m:sSubPr>
                          <m:ctrlPr>
                            <a:rPr lang="tr-TR" sz="2800" i="1" smtClean="0">
                              <a:latin typeface="Cambria Math" panose="02040503050406030204" pitchFamily="18" charset="0"/>
                              <a:ea typeface="Cambria Math" panose="02040503050406030204" pitchFamily="18" charset="0"/>
                            </a:rPr>
                          </m:ctrlPr>
                        </m:sSubPr>
                        <m:e>
                          <m:r>
                            <a:rPr lang="tr-TR" sz="2800" i="1">
                              <a:latin typeface="Cambria Math" panose="02040503050406030204" pitchFamily="18" charset="0"/>
                              <a:ea typeface="Cambria Math" panose="02040503050406030204" pitchFamily="18" charset="0"/>
                            </a:rPr>
                            <m:t>𝑒</m:t>
                          </m:r>
                        </m:e>
                        <m:sub>
                          <m:r>
                            <a:rPr lang="tr-TR" sz="2800" i="1">
                              <a:latin typeface="Cambria Math" panose="02040503050406030204" pitchFamily="18" charset="0"/>
                              <a:ea typeface="Cambria Math" panose="02040503050406030204" pitchFamily="18" charset="0"/>
                            </a:rPr>
                            <m:t>0</m:t>
                          </m:r>
                        </m:sub>
                      </m:sSub>
                      <m:r>
                        <a:rPr lang="tr-TR" sz="2800" b="0" i="1" smtClean="0">
                          <a:latin typeface="Cambria Math" panose="02040503050406030204" pitchFamily="18" charset="0"/>
                          <a:ea typeface="Cambria Math" panose="02040503050406030204" pitchFamily="18" charset="0"/>
                        </a:rPr>
                        <m:t> </m:t>
                      </m:r>
                      <m:d>
                        <m:dPr>
                          <m:begChr m:val="["/>
                          <m:endChr m:val="]"/>
                          <m:ctrlPr>
                            <a:rPr lang="tr-TR" sz="2800" i="1">
                              <a:latin typeface="Cambria Math" panose="02040503050406030204" pitchFamily="18" charset="0"/>
                              <a:ea typeface="Cambria Math" panose="02040503050406030204" pitchFamily="18" charset="0"/>
                            </a:rPr>
                          </m:ctrlPr>
                        </m:dPr>
                        <m:e>
                          <m:r>
                            <a:rPr lang="tr-TR" sz="2800" i="1">
                              <a:latin typeface="Cambria Math" panose="02040503050406030204" pitchFamily="18" charset="0"/>
                              <a:ea typeface="Cambria Math" panose="02040503050406030204" pitchFamily="18" charset="0"/>
                            </a:rPr>
                            <m:t>𝑊</m:t>
                          </m:r>
                        </m:e>
                      </m:d>
                    </m:oMath>
                  </m:oMathPara>
                </a14:m>
                <a:endParaRPr lang="tr-TR" sz="2800" dirty="0"/>
              </a:p>
            </p:txBody>
          </p:sp>
        </mc:Choice>
        <mc:Fallback xmlns="">
          <p:sp>
            <p:nvSpPr>
              <p:cNvPr id="9" name="Dikdörtgen 8"/>
              <p:cNvSpPr>
                <a:spLocks noRot="1" noChangeAspect="1" noMove="1" noResize="1" noEditPoints="1" noAdjustHandles="1" noChangeArrowheads="1" noChangeShapeType="1" noTextEdit="1"/>
              </p:cNvSpPr>
              <p:nvPr/>
            </p:nvSpPr>
            <p:spPr>
              <a:xfrm>
                <a:off x="1536919" y="3280116"/>
                <a:ext cx="3216137" cy="523220"/>
              </a:xfrm>
              <a:prstGeom prst="rect">
                <a:avLst/>
              </a:prstGeom>
              <a:blipFill>
                <a:blip r:embed="rId2"/>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38548716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26</a:t>
            </a:fld>
            <a:endParaRPr lang="tr-TR" dirty="0"/>
          </a:p>
        </p:txBody>
      </p:sp>
      <p:sp>
        <p:nvSpPr>
          <p:cNvPr id="5" name="Dikdörtgen 4"/>
          <p:cNvSpPr/>
          <p:nvPr/>
        </p:nvSpPr>
        <p:spPr>
          <a:xfrm>
            <a:off x="4646332" y="1994393"/>
            <a:ext cx="1176925" cy="461665"/>
          </a:xfrm>
          <a:prstGeom prst="rect">
            <a:avLst/>
          </a:prstGeom>
        </p:spPr>
        <p:txBody>
          <a:bodyPr wrap="none">
            <a:spAutoFit/>
          </a:bodyPr>
          <a:lstStyle/>
          <a:p>
            <a:r>
              <a:rPr lang="tr-TR" sz="2400" dirty="0" smtClean="0">
                <a:solidFill>
                  <a:srgbClr val="C00000"/>
                </a:solidFill>
                <a:latin typeface="Times New Roman" panose="02020603050405020304" pitchFamily="18" charset="0"/>
                <a:cs typeface="Times New Roman" panose="02020603050405020304" pitchFamily="18" charset="0"/>
              </a:rPr>
              <a:t>(</a:t>
            </a:r>
            <a:r>
              <a:rPr lang="tr-TR" sz="2400" dirty="0" err="1" smtClean="0">
                <a:solidFill>
                  <a:srgbClr val="C00000"/>
                </a:solidFill>
                <a:latin typeface="Times New Roman" panose="02020603050405020304" pitchFamily="18" charset="0"/>
                <a:cs typeface="Times New Roman" panose="02020603050405020304" pitchFamily="18" charset="0"/>
              </a:rPr>
              <a:t>Power</a:t>
            </a:r>
            <a:r>
              <a:rPr lang="tr-TR" sz="2400" dirty="0" smtClean="0">
                <a:solidFill>
                  <a:srgbClr val="C00000"/>
                </a:solidFill>
                <a:latin typeface="Times New Roman" panose="02020603050405020304" pitchFamily="18" charset="0"/>
                <a:cs typeface="Times New Roman" panose="02020603050405020304" pitchFamily="18" charset="0"/>
              </a:rPr>
              <a:t>)</a:t>
            </a:r>
            <a:endParaRPr lang="tr-TR" sz="2400" dirty="0">
              <a:solidFill>
                <a:srgbClr val="C00000"/>
              </a:solidFill>
              <a:latin typeface="Times New Roman" panose="02020603050405020304" pitchFamily="18" charset="0"/>
              <a:cs typeface="Times New Roman" panose="02020603050405020304" pitchFamily="18" charset="0"/>
            </a:endParaRPr>
          </a:p>
        </p:txBody>
      </p:sp>
      <p:sp>
        <p:nvSpPr>
          <p:cNvPr id="6" name="Dikdörtgen 5"/>
          <p:cNvSpPr/>
          <p:nvPr/>
        </p:nvSpPr>
        <p:spPr>
          <a:xfrm>
            <a:off x="2211185" y="1047403"/>
            <a:ext cx="1105592" cy="461665"/>
          </a:xfrm>
          <a:prstGeom prst="rect">
            <a:avLst/>
          </a:prstGeom>
        </p:spPr>
        <p:txBody>
          <a:bodyPr wrap="square">
            <a:spAutoFit/>
          </a:bodyPr>
          <a:lstStyle/>
          <a:p>
            <a:r>
              <a:rPr lang="en-US" sz="2400" b="1" dirty="0" smtClean="0">
                <a:solidFill>
                  <a:schemeClr val="bg1"/>
                </a:solidFill>
                <a:latin typeface="Times New Roman" panose="02020603050405020304" pitchFamily="18" charset="0"/>
                <a:cs typeface="Times New Roman" panose="02020603050405020304" pitchFamily="18" charset="0"/>
              </a:rPr>
              <a:t>Q</a:t>
            </a:r>
            <a:r>
              <a:rPr lang="tr-TR" sz="2400" b="1" dirty="0" smtClean="0">
                <a:solidFill>
                  <a:schemeClr val="bg1"/>
                </a:solidFill>
                <a:latin typeface="Times New Roman" panose="02020603050405020304" pitchFamily="18" charset="0"/>
                <a:cs typeface="Times New Roman" panose="02020603050405020304" pitchFamily="18" charset="0"/>
              </a:rPr>
              <a:t>=V/t</a:t>
            </a:r>
            <a:endParaRPr lang="tr-TR" sz="2400" dirty="0">
              <a:latin typeface="Times New Roman" panose="02020603050405020304" pitchFamily="18" charset="0"/>
            </a:endParaRPr>
          </a:p>
        </p:txBody>
      </p:sp>
      <p:sp>
        <p:nvSpPr>
          <p:cNvPr id="7" name="Dikdörtgen 6"/>
          <p:cNvSpPr/>
          <p:nvPr/>
        </p:nvSpPr>
        <p:spPr>
          <a:xfrm>
            <a:off x="1041297" y="2879828"/>
            <a:ext cx="4407983" cy="2862322"/>
          </a:xfrm>
          <a:prstGeom prst="rect">
            <a:avLst/>
          </a:prstGeom>
        </p:spPr>
        <p:txBody>
          <a:bodyPr wrap="square">
            <a:spAutoFit/>
          </a:bodyPr>
          <a:lstStyle/>
          <a:p>
            <a:pPr algn="just">
              <a:lnSpc>
                <a:spcPct val="150000"/>
              </a:lnSpc>
            </a:pPr>
            <a:r>
              <a:rPr lang="en-US" sz="2000" dirty="0">
                <a:latin typeface="Times New Roman" panose="02020603050405020304" pitchFamily="18" charset="0"/>
                <a:cs typeface="Times New Roman" panose="02020603050405020304" pitchFamily="18" charset="0"/>
              </a:rPr>
              <a:t> </a:t>
            </a:r>
            <a:r>
              <a:rPr lang="en-US" sz="2000" dirty="0">
                <a:solidFill>
                  <a:schemeClr val="bg1"/>
                </a:solidFill>
                <a:latin typeface="Times New Roman" panose="02020603050405020304" pitchFamily="18" charset="0"/>
                <a:cs typeface="Times New Roman" panose="02020603050405020304" pitchFamily="18" charset="0"/>
              </a:rPr>
              <a:t>Gross head </a:t>
            </a:r>
            <a:r>
              <a:rPr lang="en-US" sz="2000" dirty="0" smtClean="0">
                <a:latin typeface="Times New Roman" panose="02020603050405020304" pitchFamily="18" charset="0"/>
                <a:cs typeface="Times New Roman" panose="02020603050405020304" pitchFamily="18" charset="0"/>
              </a:rPr>
              <a:t>(</a:t>
            </a:r>
            <a:r>
              <a:rPr lang="en-US" sz="2000" dirty="0" smtClean="0">
                <a:solidFill>
                  <a:schemeClr val="bg1"/>
                </a:solidFill>
                <a:latin typeface="Times New Roman" panose="02020603050405020304" pitchFamily="18" charset="0"/>
                <a:cs typeface="Times New Roman" panose="02020603050405020304" pitchFamily="18" charset="0"/>
              </a:rPr>
              <a:t>h</a:t>
            </a:r>
            <a:r>
              <a:rPr lang="en-US" sz="2000" baseline="-25000" dirty="0" smtClean="0">
                <a:solidFill>
                  <a:schemeClr val="bg1"/>
                </a:solidFill>
                <a:latin typeface="Times New Roman" panose="02020603050405020304" pitchFamily="18" charset="0"/>
                <a:cs typeface="Times New Roman" panose="02020603050405020304" pitchFamily="18" charset="0"/>
              </a:rPr>
              <a:t>g</a:t>
            </a:r>
            <a:r>
              <a:rPr lang="en-US" sz="2000" dirty="0" smtClean="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is the difference in elevation from the </a:t>
            </a:r>
            <a:r>
              <a:rPr lang="en-US" sz="2000" dirty="0" err="1">
                <a:latin typeface="Times New Roman" panose="02020603050405020304" pitchFamily="18" charset="0"/>
                <a:cs typeface="Times New Roman" panose="02020603050405020304" pitchFamily="18" charset="0"/>
              </a:rPr>
              <a:t>forebay</a:t>
            </a:r>
            <a:r>
              <a:rPr lang="en-US" sz="2000" dirty="0">
                <a:latin typeface="Times New Roman" panose="02020603050405020304" pitchFamily="18" charset="0"/>
                <a:cs typeface="Times New Roman" panose="02020603050405020304" pitchFamily="18" charset="0"/>
              </a:rPr>
              <a:t> for a </a:t>
            </a:r>
            <a:r>
              <a:rPr lang="en-US" sz="2000" dirty="0" smtClean="0">
                <a:latin typeface="Times New Roman" panose="02020603050405020304" pitchFamily="18" charset="0"/>
                <a:cs typeface="Times New Roman" panose="02020603050405020304" pitchFamily="18" charset="0"/>
              </a:rPr>
              <a:t>run</a:t>
            </a:r>
            <a:r>
              <a:rPr lang="tr-TR"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a:t>
            </a:r>
            <a:r>
              <a:rPr lang="en-US" sz="2000" dirty="0">
                <a:latin typeface="Times New Roman" panose="02020603050405020304" pitchFamily="18" charset="0"/>
                <a:cs typeface="Times New Roman" panose="02020603050405020304" pitchFamily="18" charset="0"/>
              </a:rPr>
              <a:t>of</a:t>
            </a:r>
            <a:r>
              <a:rPr lang="en-US" sz="2000" dirty="0" smtClean="0">
                <a:latin typeface="Times New Roman" panose="02020603050405020304" pitchFamily="18" charset="0"/>
                <a:cs typeface="Times New Roman" panose="02020603050405020304" pitchFamily="18" charset="0"/>
              </a:rPr>
              <a:t>­</a:t>
            </a:r>
            <a:r>
              <a:rPr lang="tr-TR"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river </a:t>
            </a:r>
            <a:r>
              <a:rPr lang="en-US" sz="2000" dirty="0">
                <a:latin typeface="Times New Roman" panose="02020603050405020304" pitchFamily="18" charset="0"/>
                <a:cs typeface="Times New Roman" panose="02020603050405020304" pitchFamily="18" charset="0"/>
              </a:rPr>
              <a:t>plant or the water level behind the dam for a storage project to the centerline of the turbine at the powerhouse for impulse </a:t>
            </a:r>
            <a:r>
              <a:rPr lang="en-US" sz="2000" dirty="0" smtClean="0">
                <a:latin typeface="Times New Roman" panose="02020603050405020304" pitchFamily="18" charset="0"/>
                <a:cs typeface="Times New Roman" panose="02020603050405020304" pitchFamily="18" charset="0"/>
              </a:rPr>
              <a:t>turbines</a:t>
            </a:r>
            <a:r>
              <a:rPr lang="tr-TR" sz="2000" dirty="0" smtClean="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pic>
        <p:nvPicPr>
          <p:cNvPr id="8" name="Resim 7"/>
          <p:cNvPicPr>
            <a:picLocks noChangeAspect="1"/>
          </p:cNvPicPr>
          <p:nvPr/>
        </p:nvPicPr>
        <p:blipFill>
          <a:blip r:embed="rId2"/>
          <a:stretch>
            <a:fillRect/>
          </a:stretch>
        </p:blipFill>
        <p:spPr>
          <a:xfrm>
            <a:off x="6281789" y="931371"/>
            <a:ext cx="5533351" cy="4154350"/>
          </a:xfrm>
          <a:prstGeom prst="rect">
            <a:avLst/>
          </a:prstGeom>
        </p:spPr>
      </p:pic>
      <mc:AlternateContent xmlns:mc="http://schemas.openxmlformats.org/markup-compatibility/2006" xmlns:a14="http://schemas.microsoft.com/office/drawing/2010/main">
        <mc:Choice Requires="a14">
          <p:sp>
            <p:nvSpPr>
              <p:cNvPr id="3" name="Dikdörtgen 2"/>
              <p:cNvSpPr/>
              <p:nvPr/>
            </p:nvSpPr>
            <p:spPr>
              <a:xfrm>
                <a:off x="1041297" y="1932838"/>
                <a:ext cx="3445367" cy="523220"/>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tr-TR" sz="2800" i="1" smtClean="0">
                          <a:latin typeface="Cambria Math" panose="02040503050406030204" pitchFamily="18" charset="0"/>
                        </a:rPr>
                        <m:t>𝑃</m:t>
                      </m:r>
                      <m:r>
                        <a:rPr lang="tr-TR" sz="2800" i="1" smtClean="0">
                          <a:latin typeface="Cambria Math" panose="02040503050406030204" pitchFamily="18" charset="0"/>
                        </a:rPr>
                        <m:t>=</m:t>
                      </m:r>
                      <m:r>
                        <a:rPr lang="tr-TR" sz="2800" i="1">
                          <a:latin typeface="Cambria Math" panose="02040503050406030204" pitchFamily="18" charset="0"/>
                          <a:ea typeface="Cambria Math" panose="02040503050406030204" pitchFamily="18" charset="0"/>
                        </a:rPr>
                        <m:t>𝑄𝑥</m:t>
                      </m:r>
                      <m:r>
                        <a:rPr lang="tr-TR" sz="2800" b="0" i="1" smtClean="0">
                          <a:latin typeface="Cambria Math" panose="02040503050406030204" pitchFamily="18" charset="0"/>
                          <a:ea typeface="Cambria Math" panose="02040503050406030204" pitchFamily="18" charset="0"/>
                        </a:rPr>
                        <m:t>𝑔</m:t>
                      </m:r>
                      <m:r>
                        <a:rPr lang="tr-TR" sz="2800" i="1">
                          <a:latin typeface="Cambria Math" panose="02040503050406030204" pitchFamily="18" charset="0"/>
                          <a:ea typeface="Cambria Math" panose="02040503050406030204" pitchFamily="18" charset="0"/>
                        </a:rPr>
                        <m:t>𝑥</m:t>
                      </m:r>
                      <m:sSub>
                        <m:sSubPr>
                          <m:ctrlPr>
                            <a:rPr lang="tr-TR" sz="2800" i="1">
                              <a:latin typeface="Cambria Math" panose="02040503050406030204" pitchFamily="18" charset="0"/>
                              <a:ea typeface="Cambria Math" panose="02040503050406030204" pitchFamily="18" charset="0"/>
                            </a:rPr>
                          </m:ctrlPr>
                        </m:sSubPr>
                        <m:e>
                          <m:r>
                            <a:rPr lang="tr-TR" sz="2800" b="0" i="1" smtClean="0">
                              <a:latin typeface="Cambria Math" panose="02040503050406030204" pitchFamily="18" charset="0"/>
                              <a:ea typeface="Cambria Math" panose="02040503050406030204" pitchFamily="18" charset="0"/>
                            </a:rPr>
                            <m:t>h𝑥</m:t>
                          </m:r>
                          <m:r>
                            <a:rPr lang="tr-TR" sz="2800" i="1">
                              <a:latin typeface="Cambria Math" panose="02040503050406030204" pitchFamily="18" charset="0"/>
                              <a:ea typeface="Cambria Math" panose="02040503050406030204" pitchFamily="18" charset="0"/>
                            </a:rPr>
                            <m:t>𝑒</m:t>
                          </m:r>
                        </m:e>
                        <m:sub>
                          <m:r>
                            <a:rPr lang="tr-TR" sz="2800" i="1">
                              <a:latin typeface="Cambria Math" panose="02040503050406030204" pitchFamily="18" charset="0"/>
                              <a:ea typeface="Cambria Math" panose="02040503050406030204" pitchFamily="18" charset="0"/>
                            </a:rPr>
                            <m:t>0</m:t>
                          </m:r>
                        </m:sub>
                      </m:sSub>
                      <m:r>
                        <a:rPr lang="tr-TR" sz="2800" i="1">
                          <a:latin typeface="Cambria Math" panose="02040503050406030204" pitchFamily="18" charset="0"/>
                          <a:ea typeface="Cambria Math" panose="02040503050406030204" pitchFamily="18" charset="0"/>
                        </a:rPr>
                        <m:t> </m:t>
                      </m:r>
                      <m:d>
                        <m:dPr>
                          <m:begChr m:val="["/>
                          <m:endChr m:val="]"/>
                          <m:ctrlPr>
                            <a:rPr lang="tr-TR" sz="2800" i="1">
                              <a:latin typeface="Cambria Math" panose="02040503050406030204" pitchFamily="18" charset="0"/>
                              <a:ea typeface="Cambria Math" panose="02040503050406030204" pitchFamily="18" charset="0"/>
                            </a:rPr>
                          </m:ctrlPr>
                        </m:dPr>
                        <m:e>
                          <m:r>
                            <a:rPr lang="tr-TR" sz="2800" b="0" i="1" smtClean="0">
                              <a:latin typeface="Cambria Math" panose="02040503050406030204" pitchFamily="18" charset="0"/>
                              <a:ea typeface="Cambria Math" panose="02040503050406030204" pitchFamily="18" charset="0"/>
                            </a:rPr>
                            <m:t>𝑘</m:t>
                          </m:r>
                          <m:r>
                            <a:rPr lang="tr-TR" sz="2800" i="1">
                              <a:latin typeface="Cambria Math" panose="02040503050406030204" pitchFamily="18" charset="0"/>
                              <a:ea typeface="Cambria Math" panose="02040503050406030204" pitchFamily="18" charset="0"/>
                            </a:rPr>
                            <m:t>𝑊</m:t>
                          </m:r>
                        </m:e>
                      </m:d>
                    </m:oMath>
                  </m:oMathPara>
                </a14:m>
                <a:endParaRPr lang="tr-TR" sz="2800" dirty="0"/>
              </a:p>
            </p:txBody>
          </p:sp>
        </mc:Choice>
        <mc:Fallback xmlns="">
          <p:sp>
            <p:nvSpPr>
              <p:cNvPr id="3" name="Dikdörtgen 2"/>
              <p:cNvSpPr>
                <a:spLocks noRot="1" noChangeAspect="1" noMove="1" noResize="1" noEditPoints="1" noAdjustHandles="1" noChangeArrowheads="1" noChangeShapeType="1" noTextEdit="1"/>
              </p:cNvSpPr>
              <p:nvPr/>
            </p:nvSpPr>
            <p:spPr>
              <a:xfrm>
                <a:off x="1041297" y="1932838"/>
                <a:ext cx="3445367" cy="523220"/>
              </a:xfrm>
              <a:prstGeom prst="rect">
                <a:avLst/>
              </a:prstGeom>
              <a:blipFill>
                <a:blip r:embed="rId3"/>
                <a:stretch>
                  <a:fillRect/>
                </a:stretch>
              </a:blipFill>
            </p:spPr>
            <p:txBody>
              <a:bodyPr/>
              <a:lstStyle/>
              <a:p>
                <a:r>
                  <a:rPr lang="tr-TR">
                    <a:noFill/>
                  </a:rPr>
                  <a:t> </a:t>
                </a:r>
              </a:p>
            </p:txBody>
          </p:sp>
        </mc:Fallback>
      </mc:AlternateContent>
    </p:spTree>
    <p:extLst>
      <p:ext uri="{BB962C8B-B14F-4D97-AF65-F5344CB8AC3E}">
        <p14:creationId xmlns:p14="http://schemas.microsoft.com/office/powerpoint/2010/main" val="78006515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t>27</a:t>
            </a:fld>
            <a:endParaRPr lang="tr-TR" dirty="0"/>
          </a:p>
        </p:txBody>
      </p:sp>
      <p:sp>
        <p:nvSpPr>
          <p:cNvPr id="3" name="Dikdörtgen 2"/>
          <p:cNvSpPr/>
          <p:nvPr/>
        </p:nvSpPr>
        <p:spPr>
          <a:xfrm>
            <a:off x="1161012" y="728924"/>
            <a:ext cx="10742814" cy="960328"/>
          </a:xfrm>
          <a:prstGeom prst="rect">
            <a:avLst/>
          </a:prstGeom>
        </p:spPr>
        <p:txBody>
          <a:bodyPr wrap="square">
            <a:spAutoFit/>
          </a:bodyPr>
          <a:lstStyle/>
          <a:p>
            <a:pPr>
              <a:lnSpc>
                <a:spcPct val="150000"/>
              </a:lnSpc>
            </a:pPr>
            <a:r>
              <a:rPr lang="en-US" sz="2000" b="1" dirty="0">
                <a:latin typeface="Times New Roman" panose="02020603050405020304" pitchFamily="18" charset="0"/>
                <a:cs typeface="Times New Roman" panose="02020603050405020304" pitchFamily="18" charset="0"/>
              </a:rPr>
              <a:t>The </a:t>
            </a:r>
            <a:r>
              <a:rPr lang="en-US" sz="2000" b="1" dirty="0">
                <a:solidFill>
                  <a:schemeClr val="bg1"/>
                </a:solidFill>
                <a:latin typeface="Times New Roman" panose="02020603050405020304" pitchFamily="18" charset="0"/>
                <a:cs typeface="Times New Roman" panose="02020603050405020304" pitchFamily="18" charset="0"/>
              </a:rPr>
              <a:t>overall</a:t>
            </a:r>
            <a:r>
              <a:rPr lang="en-US" sz="2000" b="1" dirty="0">
                <a:latin typeface="Times New Roman" panose="02020603050405020304" pitchFamily="18" charset="0"/>
                <a:cs typeface="Times New Roman" panose="02020603050405020304" pitchFamily="18" charset="0"/>
              </a:rPr>
              <a:t> </a:t>
            </a:r>
            <a:r>
              <a:rPr lang="en-US" sz="2000" b="1" dirty="0">
                <a:solidFill>
                  <a:schemeClr val="bg1"/>
                </a:solidFill>
                <a:latin typeface="Times New Roman" panose="02020603050405020304" pitchFamily="18" charset="0"/>
                <a:cs typeface="Times New Roman" panose="02020603050405020304" pitchFamily="18" charset="0"/>
              </a:rPr>
              <a:t>power output efficiency</a:t>
            </a:r>
            <a:r>
              <a:rPr lang="en-US" sz="2000" b="1" dirty="0" smtClean="0">
                <a:solidFill>
                  <a:schemeClr val="bg1"/>
                </a:solidFill>
                <a:latin typeface="Times New Roman" panose="02020603050405020304" pitchFamily="18" charset="0"/>
                <a:cs typeface="Times New Roman" panose="02020603050405020304" pitchFamily="18" charset="0"/>
              </a:rPr>
              <a:t>,</a:t>
            </a:r>
            <a:r>
              <a:rPr lang="en-US" b="1" dirty="0">
                <a:solidFill>
                  <a:schemeClr val="bg1"/>
                </a:solidFill>
                <a:latin typeface="Times New Roman" panose="02020603050405020304" pitchFamily="18" charset="0"/>
              </a:rPr>
              <a:t> </a:t>
            </a:r>
            <a:r>
              <a:rPr lang="en-US" sz="2000" b="1" dirty="0" err="1" smtClean="0">
                <a:solidFill>
                  <a:schemeClr val="bg1"/>
                </a:solidFill>
                <a:latin typeface="Times New Roman" panose="02020603050405020304" pitchFamily="18" charset="0"/>
                <a:cs typeface="Times New Roman" panose="02020603050405020304" pitchFamily="18" charset="0"/>
              </a:rPr>
              <a:t>e</a:t>
            </a:r>
            <a:r>
              <a:rPr lang="en-US" sz="2000" b="1" baseline="-25000" dirty="0" err="1" smtClean="0">
                <a:solidFill>
                  <a:schemeClr val="bg1"/>
                </a:solidFill>
                <a:latin typeface="Times New Roman" panose="02020603050405020304" pitchFamily="18" charset="0"/>
                <a:cs typeface="Times New Roman" panose="02020603050405020304" pitchFamily="18" charset="0"/>
              </a:rPr>
              <a:t>o</a:t>
            </a:r>
            <a:r>
              <a:rPr lang="en-US" sz="2000" b="1" dirty="0" smtClean="0">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is the product of different efficiencies for several components of the hydroelectric system as </a:t>
            </a:r>
            <a:r>
              <a:rPr lang="en-US" sz="2000" b="1" dirty="0" smtClean="0">
                <a:latin typeface="Times New Roman" panose="02020603050405020304" pitchFamily="18" charset="0"/>
                <a:cs typeface="Times New Roman" panose="02020603050405020304" pitchFamily="18" charset="0"/>
              </a:rPr>
              <a:t>follows</a:t>
            </a:r>
            <a:r>
              <a:rPr lang="tr-TR" sz="2000" b="1" dirty="0">
                <a:latin typeface="Times New Roman" panose="02020603050405020304" pitchFamily="18" charset="0"/>
                <a:cs typeface="Times New Roman" panose="02020603050405020304" pitchFamily="18" charset="0"/>
              </a:rPr>
              <a:t>:</a:t>
            </a:r>
          </a:p>
        </p:txBody>
      </p:sp>
      <p:sp>
        <p:nvSpPr>
          <p:cNvPr id="4" name="Dikdörtgen 3"/>
          <p:cNvSpPr/>
          <p:nvPr/>
        </p:nvSpPr>
        <p:spPr>
          <a:xfrm>
            <a:off x="1573877" y="2155701"/>
            <a:ext cx="7013170" cy="523220"/>
          </a:xfrm>
          <a:prstGeom prst="rect">
            <a:avLst/>
          </a:prstGeom>
        </p:spPr>
        <p:txBody>
          <a:bodyPr wrap="square">
            <a:spAutoFit/>
          </a:bodyPr>
          <a:lstStyle/>
          <a:p>
            <a:pPr algn="just"/>
            <a:r>
              <a:rPr lang="en-US" sz="2800" dirty="0" err="1" smtClean="0">
                <a:solidFill>
                  <a:schemeClr val="bg1"/>
                </a:solidFill>
                <a:latin typeface="Times New Roman" panose="02020603050405020304" pitchFamily="18" charset="0"/>
                <a:cs typeface="Times New Roman" panose="02020603050405020304" pitchFamily="18" charset="0"/>
              </a:rPr>
              <a:t>e</a:t>
            </a:r>
            <a:r>
              <a:rPr lang="en-US" sz="2800" baseline="-25000" dirty="0" err="1" smtClean="0">
                <a:solidFill>
                  <a:schemeClr val="bg1"/>
                </a:solidFill>
                <a:latin typeface="Times New Roman" panose="02020603050405020304" pitchFamily="18" charset="0"/>
                <a:cs typeface="Times New Roman" panose="02020603050405020304" pitchFamily="18" charset="0"/>
              </a:rPr>
              <a:t>o</a:t>
            </a:r>
            <a:r>
              <a:rPr lang="en-US" sz="2800" baseline="-25000" dirty="0" smtClean="0">
                <a:solidFill>
                  <a:schemeClr val="bg1"/>
                </a:solidFill>
                <a:latin typeface="Times New Roman" panose="02020603050405020304" pitchFamily="18" charset="0"/>
                <a:cs typeface="Times New Roman" panose="02020603050405020304" pitchFamily="18" charset="0"/>
              </a:rPr>
              <a:t> </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a:t>
            </a:r>
            <a:r>
              <a:rPr lang="en-US" sz="2800" baseline="-25000" dirty="0" err="1" smtClean="0">
                <a:solidFill>
                  <a:schemeClr val="bg1"/>
                </a:solidFill>
                <a:latin typeface="Times New Roman" panose="02020603050405020304" pitchFamily="18" charset="0"/>
                <a:cs typeface="Times New Roman" panose="02020603050405020304" pitchFamily="18" charset="0"/>
              </a:rPr>
              <a:t>penstock</a:t>
            </a:r>
            <a:r>
              <a:rPr lang="tr-TR" sz="2800" baseline="-25000" dirty="0" smtClean="0">
                <a:solidFill>
                  <a:schemeClr val="bg1"/>
                </a:solidFill>
                <a:latin typeface="Times New Roman" panose="02020603050405020304" pitchFamily="18" charset="0"/>
                <a:cs typeface="Times New Roman" panose="02020603050405020304" pitchFamily="18" charset="0"/>
              </a:rPr>
              <a:t> </a:t>
            </a:r>
            <a:r>
              <a:rPr lang="tr-TR" sz="2400" dirty="0" smtClean="0">
                <a:solidFill>
                  <a:schemeClr val="bg1"/>
                </a:solidFill>
                <a:latin typeface="Times New Roman" panose="02020603050405020304" pitchFamily="18" charset="0"/>
                <a:cs typeface="Times New Roman" panose="02020603050405020304" pitchFamily="18" charset="0"/>
              </a:rPr>
              <a:t>x</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a:t>
            </a:r>
            <a:r>
              <a:rPr lang="en-US" sz="2800" baseline="-25000" dirty="0" err="1" smtClean="0">
                <a:solidFill>
                  <a:schemeClr val="bg1"/>
                </a:solidFill>
                <a:latin typeface="Times New Roman" panose="02020603050405020304" pitchFamily="18" charset="0"/>
                <a:cs typeface="Times New Roman" panose="02020603050405020304" pitchFamily="18" charset="0"/>
              </a:rPr>
              <a:t>turbine</a:t>
            </a:r>
            <a:r>
              <a:rPr lang="tr-TR" sz="2400" dirty="0" smtClean="0">
                <a:solidFill>
                  <a:schemeClr val="bg1"/>
                </a:solidFill>
                <a:latin typeface="Times New Roman" panose="02020603050405020304" pitchFamily="18" charset="0"/>
                <a:cs typeface="Times New Roman" panose="02020603050405020304" pitchFamily="18" charset="0"/>
              </a:rPr>
              <a:t>x</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a:t>
            </a:r>
            <a:r>
              <a:rPr lang="en-US" sz="2800" baseline="-25000" dirty="0" err="1" smtClean="0">
                <a:solidFill>
                  <a:schemeClr val="bg1"/>
                </a:solidFill>
                <a:latin typeface="Times New Roman" panose="02020603050405020304" pitchFamily="18" charset="0"/>
                <a:cs typeface="Times New Roman" panose="02020603050405020304" pitchFamily="18" charset="0"/>
              </a:rPr>
              <a:t>generator</a:t>
            </a:r>
            <a:r>
              <a:rPr lang="tr-TR" sz="2800" baseline="-25000" dirty="0" smtClean="0">
                <a:solidFill>
                  <a:schemeClr val="bg1"/>
                </a:solidFill>
                <a:latin typeface="Times New Roman" panose="02020603050405020304" pitchFamily="18" charset="0"/>
                <a:cs typeface="Times New Roman" panose="02020603050405020304" pitchFamily="18" charset="0"/>
              </a:rPr>
              <a:t> </a:t>
            </a:r>
            <a:r>
              <a:rPr lang="tr-TR" sz="2400" dirty="0" smtClean="0">
                <a:solidFill>
                  <a:schemeClr val="bg1"/>
                </a:solidFill>
                <a:latin typeface="Times New Roman" panose="02020603050405020304" pitchFamily="18" charset="0"/>
                <a:cs typeface="Times New Roman" panose="02020603050405020304" pitchFamily="18" charset="0"/>
              </a:rPr>
              <a:t>x</a:t>
            </a:r>
            <a:r>
              <a:rPr lang="en-US" sz="2800" dirty="0" smtClean="0">
                <a:solidFill>
                  <a:schemeClr val="bg1"/>
                </a:solidFill>
                <a:latin typeface="Times New Roman" panose="02020603050405020304" pitchFamily="18" charset="0"/>
                <a:cs typeface="Times New Roman" panose="02020603050405020304" pitchFamily="18" charset="0"/>
              </a:rPr>
              <a:t> </a:t>
            </a:r>
            <a:r>
              <a:rPr lang="en-US" sz="2800" dirty="0" err="1" smtClean="0">
                <a:solidFill>
                  <a:schemeClr val="bg1"/>
                </a:solidFill>
                <a:latin typeface="Times New Roman" panose="02020603050405020304" pitchFamily="18" charset="0"/>
                <a:cs typeface="Times New Roman" panose="02020603050405020304" pitchFamily="18" charset="0"/>
              </a:rPr>
              <a:t>e</a:t>
            </a:r>
            <a:r>
              <a:rPr lang="en-US" sz="2800" baseline="-25000" dirty="0" err="1" smtClean="0">
                <a:solidFill>
                  <a:schemeClr val="bg1"/>
                </a:solidFill>
                <a:latin typeface="Times New Roman" panose="02020603050405020304" pitchFamily="18" charset="0"/>
                <a:cs typeface="Times New Roman" panose="02020603050405020304" pitchFamily="18" charset="0"/>
              </a:rPr>
              <a:t>transformer</a:t>
            </a:r>
            <a:endParaRPr lang="tr-TR" sz="2800" dirty="0">
              <a:solidFill>
                <a:schemeClr val="bg1"/>
              </a:solidFill>
              <a:latin typeface="Times New Roman" panose="02020603050405020304" pitchFamily="18" charset="0"/>
              <a:cs typeface="Times New Roman" panose="02020603050405020304" pitchFamily="18" charset="0"/>
            </a:endParaRPr>
          </a:p>
        </p:txBody>
      </p:sp>
      <p:sp>
        <p:nvSpPr>
          <p:cNvPr id="6" name="Dikdörtgen 5"/>
          <p:cNvSpPr/>
          <p:nvPr/>
        </p:nvSpPr>
        <p:spPr>
          <a:xfrm>
            <a:off x="1070201" y="3145371"/>
            <a:ext cx="10268989" cy="2031325"/>
          </a:xfrm>
          <a:prstGeom prst="rect">
            <a:avLst/>
          </a:prstGeom>
        </p:spPr>
        <p:txBody>
          <a:bodyPr wrap="square">
            <a:spAutoFit/>
          </a:bodyPr>
          <a:lstStyle/>
          <a:p>
            <a:pPr algn="just">
              <a:lnSpc>
                <a:spcPct val="150000"/>
              </a:lnSpc>
            </a:pPr>
            <a:r>
              <a:rPr lang="en-US" sz="2400" b="1" dirty="0" err="1" smtClean="0">
                <a:solidFill>
                  <a:schemeClr val="bg1"/>
                </a:solidFill>
                <a:latin typeface="Times New Roman" panose="02020603050405020304" pitchFamily="18" charset="0"/>
                <a:cs typeface="Times New Roman" panose="02020603050405020304" pitchFamily="18" charset="0"/>
              </a:rPr>
              <a:t>e</a:t>
            </a:r>
            <a:r>
              <a:rPr lang="en-US" sz="2400" b="1" baseline="-25000" dirty="0" err="1" smtClean="0">
                <a:solidFill>
                  <a:schemeClr val="bg1"/>
                </a:solidFill>
                <a:latin typeface="Times New Roman" panose="02020603050405020304" pitchFamily="18" charset="0"/>
                <a:cs typeface="Times New Roman" panose="02020603050405020304" pitchFamily="18" charset="0"/>
              </a:rPr>
              <a:t>penstock</a:t>
            </a:r>
            <a:r>
              <a:rPr lang="tr-TR" sz="2000" dirty="0" smtClean="0">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is </a:t>
            </a:r>
            <a:r>
              <a:rPr lang="en-US" sz="2000" dirty="0">
                <a:latin typeface="Times New Roman" panose="02020603050405020304" pitchFamily="18" charset="0"/>
                <a:cs typeface="Times New Roman" panose="02020603050405020304" pitchFamily="18" charset="0"/>
              </a:rPr>
              <a:t>the </a:t>
            </a:r>
            <a:r>
              <a:rPr lang="en-US" sz="2000" dirty="0">
                <a:solidFill>
                  <a:schemeClr val="bg1"/>
                </a:solidFill>
                <a:latin typeface="Times New Roman" panose="02020603050405020304" pitchFamily="18" charset="0"/>
                <a:cs typeface="Times New Roman" panose="02020603050405020304" pitchFamily="18" charset="0"/>
              </a:rPr>
              <a:t>efficiency of the penstock</a:t>
            </a:r>
            <a:r>
              <a:rPr lang="en-US" sz="2000" dirty="0">
                <a:latin typeface="Times New Roman" panose="02020603050405020304" pitchFamily="18" charset="0"/>
                <a:cs typeface="Times New Roman" panose="02020603050405020304" pitchFamily="18" charset="0"/>
              </a:rPr>
              <a:t>. For micro hydroelectric power plants, the efficiency of the penstock is generally in the range of </a:t>
            </a:r>
            <a:r>
              <a:rPr lang="en-US" sz="2000" dirty="0">
                <a:solidFill>
                  <a:schemeClr val="bg1"/>
                </a:solidFill>
                <a:latin typeface="Times New Roman" panose="02020603050405020304" pitchFamily="18" charset="0"/>
                <a:cs typeface="Times New Roman" panose="02020603050405020304" pitchFamily="18" charset="0"/>
              </a:rPr>
              <a:t>90%–95%—</a:t>
            </a:r>
            <a:r>
              <a:rPr lang="en-US" sz="2000" dirty="0">
                <a:latin typeface="Times New Roman" panose="02020603050405020304" pitchFamily="18" charset="0"/>
                <a:cs typeface="Times New Roman" panose="02020603050405020304" pitchFamily="18" charset="0"/>
              </a:rPr>
              <a:t>that is, 0.90–0.95. For larger power plants, the penstock diameter is sized such that the efficiency is optimum, given the plant size and cost–benefit </a:t>
            </a:r>
            <a:r>
              <a:rPr lang="en-US" sz="2000" dirty="0" smtClean="0">
                <a:latin typeface="Times New Roman" panose="02020603050405020304" pitchFamily="18" charset="0"/>
                <a:cs typeface="Times New Roman" panose="02020603050405020304" pitchFamily="18" charset="0"/>
              </a:rPr>
              <a:t>analysis</a:t>
            </a:r>
            <a:r>
              <a:rPr lang="tr-TR" sz="2000" dirty="0" smtClean="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1941513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28</a:t>
            </a:fld>
            <a:endParaRPr lang="tr-TR" dirty="0"/>
          </a:p>
        </p:txBody>
      </p:sp>
      <p:sp>
        <p:nvSpPr>
          <p:cNvPr id="3" name="Dikdörtgen 2"/>
          <p:cNvSpPr/>
          <p:nvPr/>
        </p:nvSpPr>
        <p:spPr>
          <a:xfrm>
            <a:off x="1096964" y="681474"/>
            <a:ext cx="9950650" cy="2031325"/>
          </a:xfrm>
          <a:prstGeom prst="rect">
            <a:avLst/>
          </a:prstGeom>
        </p:spPr>
        <p:txBody>
          <a:bodyPr wrap="square">
            <a:spAutoFit/>
          </a:bodyPr>
          <a:lstStyle/>
          <a:p>
            <a:pPr algn="just">
              <a:lnSpc>
                <a:spcPct val="150000"/>
              </a:lnSpc>
            </a:pPr>
            <a:r>
              <a:rPr lang="en-US" sz="2400" b="1" dirty="0" err="1" smtClean="0">
                <a:solidFill>
                  <a:schemeClr val="bg1"/>
                </a:solidFill>
                <a:latin typeface="Times New Roman" panose="02020603050405020304" pitchFamily="18" charset="0"/>
                <a:cs typeface="Times New Roman" panose="02020603050405020304" pitchFamily="18" charset="0"/>
              </a:rPr>
              <a:t>e</a:t>
            </a:r>
            <a:r>
              <a:rPr lang="en-US" sz="2400" b="1" baseline="-25000" dirty="0" err="1" smtClean="0">
                <a:solidFill>
                  <a:schemeClr val="bg1"/>
                </a:solidFill>
                <a:latin typeface="Times New Roman" panose="02020603050405020304" pitchFamily="18" charset="0"/>
                <a:cs typeface="Times New Roman" panose="02020603050405020304" pitchFamily="18" charset="0"/>
              </a:rPr>
              <a:t>turbine</a:t>
            </a:r>
            <a:r>
              <a:rPr lang="tr-TR" dirty="0" smtClean="0"/>
              <a:t> </a:t>
            </a:r>
            <a:r>
              <a:rPr lang="en-US" sz="2000" dirty="0" smtClean="0">
                <a:latin typeface="Times New Roman" panose="02020603050405020304" pitchFamily="18" charset="0"/>
                <a:cs typeface="Times New Roman" panose="02020603050405020304" pitchFamily="18" charset="0"/>
              </a:rPr>
              <a:t>is </a:t>
            </a:r>
            <a:r>
              <a:rPr lang="en-US" sz="2000" dirty="0">
                <a:latin typeface="Times New Roman" panose="02020603050405020304" pitchFamily="18" charset="0"/>
                <a:cs typeface="Times New Roman" panose="02020603050405020304" pitchFamily="18" charset="0"/>
              </a:rPr>
              <a:t>the</a:t>
            </a:r>
            <a:r>
              <a:rPr lang="en-US" sz="2000" dirty="0">
                <a:solidFill>
                  <a:schemeClr val="bg1"/>
                </a:solidFill>
                <a:latin typeface="Times New Roman" panose="02020603050405020304" pitchFamily="18" charset="0"/>
                <a:cs typeface="Times New Roman" panose="02020603050405020304" pitchFamily="18" charset="0"/>
              </a:rPr>
              <a:t> efficiency of the </a:t>
            </a:r>
            <a:r>
              <a:rPr lang="en-US" sz="2000" b="1" dirty="0">
                <a:solidFill>
                  <a:schemeClr val="bg1"/>
                </a:solidFill>
                <a:latin typeface="Times New Roman" panose="02020603050405020304" pitchFamily="18" charset="0"/>
                <a:cs typeface="Times New Roman" panose="02020603050405020304" pitchFamily="18" charset="0"/>
              </a:rPr>
              <a:t>turbine</a:t>
            </a:r>
            <a:r>
              <a:rPr lang="en-US" sz="2000" dirty="0">
                <a:latin typeface="Times New Roman" panose="02020603050405020304" pitchFamily="18" charset="0"/>
                <a:cs typeface="Times New Roman" panose="02020603050405020304" pitchFamily="18" charset="0"/>
              </a:rPr>
              <a:t>. For medium and large hydropower plants, the turbine efficiency can be over </a:t>
            </a:r>
            <a:r>
              <a:rPr lang="en-US" sz="2000" b="1" dirty="0">
                <a:solidFill>
                  <a:schemeClr val="bg1"/>
                </a:solidFill>
                <a:latin typeface="Times New Roman" panose="02020603050405020304" pitchFamily="18" charset="0"/>
                <a:cs typeface="Times New Roman" panose="02020603050405020304" pitchFamily="18" charset="0"/>
              </a:rPr>
              <a:t>90%</a:t>
            </a:r>
            <a:r>
              <a:rPr lang="en-US" sz="2000" b="1" dirty="0">
                <a:latin typeface="Times New Roman" panose="02020603050405020304" pitchFamily="18" charset="0"/>
                <a:cs typeface="Times New Roman" panose="02020603050405020304" pitchFamily="18" charset="0"/>
              </a:rPr>
              <a:t>, </a:t>
            </a:r>
            <a:r>
              <a:rPr lang="en-US" sz="2000" dirty="0">
                <a:latin typeface="Times New Roman" panose="02020603050405020304" pitchFamily="18" charset="0"/>
                <a:cs typeface="Times New Roman" panose="02020603050405020304" pitchFamily="18" charset="0"/>
              </a:rPr>
              <a:t>depending on the type of turbine installed. For micro hydroelectric power plants with turbines manufactured at local workshops, the efficiency may be as low as </a:t>
            </a:r>
            <a:r>
              <a:rPr lang="en-US" sz="2000" dirty="0">
                <a:solidFill>
                  <a:schemeClr val="bg1"/>
                </a:solidFill>
                <a:latin typeface="Times New Roman" panose="02020603050405020304" pitchFamily="18" charset="0"/>
                <a:cs typeface="Times New Roman" panose="02020603050405020304" pitchFamily="18" charset="0"/>
              </a:rPr>
              <a:t>60</a:t>
            </a:r>
            <a:r>
              <a:rPr lang="en-US" sz="2000" dirty="0" smtClean="0">
                <a:solidFill>
                  <a:schemeClr val="bg1"/>
                </a:solidFill>
                <a:latin typeface="Times New Roman" panose="02020603050405020304" pitchFamily="18" charset="0"/>
                <a:cs typeface="Times New Roman" panose="02020603050405020304" pitchFamily="18" charset="0"/>
              </a:rPr>
              <a:t>%</a:t>
            </a:r>
            <a:r>
              <a:rPr lang="tr-TR" sz="2000" dirty="0" smtClean="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sp>
        <p:nvSpPr>
          <p:cNvPr id="4" name="Dikdörtgen 3"/>
          <p:cNvSpPr/>
          <p:nvPr/>
        </p:nvSpPr>
        <p:spPr>
          <a:xfrm>
            <a:off x="997211" y="2712799"/>
            <a:ext cx="10773611" cy="1569660"/>
          </a:xfrm>
          <a:prstGeom prst="rect">
            <a:avLst/>
          </a:prstGeom>
        </p:spPr>
        <p:txBody>
          <a:bodyPr wrap="square">
            <a:spAutoFit/>
          </a:bodyPr>
          <a:lstStyle/>
          <a:p>
            <a:pPr algn="just">
              <a:lnSpc>
                <a:spcPct val="150000"/>
              </a:lnSpc>
            </a:pPr>
            <a:r>
              <a:rPr lang="en-US" sz="2400" b="1" dirty="0" err="1" smtClean="0">
                <a:solidFill>
                  <a:schemeClr val="bg1"/>
                </a:solidFill>
                <a:latin typeface="Times New Roman" panose="02020603050405020304" pitchFamily="18" charset="0"/>
                <a:cs typeface="Times New Roman" panose="02020603050405020304" pitchFamily="18" charset="0"/>
              </a:rPr>
              <a:t>e</a:t>
            </a:r>
            <a:r>
              <a:rPr lang="en-US" sz="2400" b="1" baseline="-25000" dirty="0" err="1" smtClean="0">
                <a:solidFill>
                  <a:schemeClr val="bg1"/>
                </a:solidFill>
                <a:latin typeface="Times New Roman" panose="02020603050405020304" pitchFamily="18" charset="0"/>
                <a:cs typeface="Times New Roman" panose="02020603050405020304" pitchFamily="18" charset="0"/>
              </a:rPr>
              <a:t>generator</a:t>
            </a:r>
            <a:r>
              <a:rPr lang="tr-TR" dirty="0" smtClean="0"/>
              <a:t> </a:t>
            </a:r>
            <a:r>
              <a:rPr lang="en-US" sz="2000" dirty="0" smtClean="0">
                <a:latin typeface="Times New Roman" panose="02020603050405020304" pitchFamily="18" charset="0"/>
                <a:cs typeface="Times New Roman" panose="02020603050405020304" pitchFamily="18" charset="0"/>
              </a:rPr>
              <a:t>is </a:t>
            </a:r>
            <a:r>
              <a:rPr lang="en-US" sz="2000" dirty="0">
                <a:latin typeface="Times New Roman" panose="02020603050405020304" pitchFamily="18" charset="0"/>
                <a:cs typeface="Times New Roman" panose="02020603050405020304" pitchFamily="18" charset="0"/>
              </a:rPr>
              <a:t>the </a:t>
            </a:r>
            <a:r>
              <a:rPr lang="en-US" sz="2000" dirty="0">
                <a:solidFill>
                  <a:schemeClr val="bg1"/>
                </a:solidFill>
                <a:latin typeface="Times New Roman" panose="02020603050405020304" pitchFamily="18" charset="0"/>
                <a:cs typeface="Times New Roman" panose="02020603050405020304" pitchFamily="18" charset="0"/>
              </a:rPr>
              <a:t>efficiency of the </a:t>
            </a:r>
            <a:r>
              <a:rPr lang="en-US" sz="2000" b="1" dirty="0">
                <a:solidFill>
                  <a:schemeClr val="bg1"/>
                </a:solidFill>
                <a:latin typeface="Times New Roman" panose="02020603050405020304" pitchFamily="18" charset="0"/>
                <a:cs typeface="Times New Roman" panose="02020603050405020304" pitchFamily="18" charset="0"/>
              </a:rPr>
              <a:t>generator</a:t>
            </a:r>
            <a:r>
              <a:rPr lang="en-US" sz="2000" dirty="0">
                <a:latin typeface="Times New Roman" panose="02020603050405020304" pitchFamily="18" charset="0"/>
                <a:cs typeface="Times New Roman" panose="02020603050405020304" pitchFamily="18" charset="0"/>
              </a:rPr>
              <a:t>. For medium and large hydropower plants, the generator efficiency can be over </a:t>
            </a:r>
            <a:r>
              <a:rPr lang="en-US" sz="2000" b="1" dirty="0">
                <a:solidFill>
                  <a:schemeClr val="bg1"/>
                </a:solidFill>
                <a:latin typeface="Times New Roman" panose="02020603050405020304" pitchFamily="18" charset="0"/>
                <a:cs typeface="Times New Roman" panose="02020603050405020304" pitchFamily="18" charset="0"/>
              </a:rPr>
              <a:t>95% </a:t>
            </a:r>
            <a:r>
              <a:rPr lang="en-US" sz="2000" dirty="0">
                <a:latin typeface="Times New Roman" panose="02020603050405020304" pitchFamily="18" charset="0"/>
                <a:cs typeface="Times New Roman" panose="02020603050405020304" pitchFamily="18" charset="0"/>
              </a:rPr>
              <a:t>whereas for micro hydroelectric power plants the efficiency could be lower, for example, 70%–90</a:t>
            </a:r>
            <a:r>
              <a:rPr lang="en-US" sz="2000" dirty="0" smtClean="0">
                <a:latin typeface="Times New Roman" panose="02020603050405020304" pitchFamily="18" charset="0"/>
                <a:cs typeface="Times New Roman" panose="02020603050405020304" pitchFamily="18" charset="0"/>
              </a:rPr>
              <a:t>%</a:t>
            </a:r>
            <a:r>
              <a:rPr lang="tr-TR" sz="2000" dirty="0" smtClean="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sp>
        <p:nvSpPr>
          <p:cNvPr id="5" name="Dikdörtgen 4"/>
          <p:cNvSpPr/>
          <p:nvPr/>
        </p:nvSpPr>
        <p:spPr>
          <a:xfrm>
            <a:off x="997211" y="4450303"/>
            <a:ext cx="10673858" cy="1107996"/>
          </a:xfrm>
          <a:prstGeom prst="rect">
            <a:avLst/>
          </a:prstGeom>
        </p:spPr>
        <p:txBody>
          <a:bodyPr wrap="square">
            <a:spAutoFit/>
          </a:bodyPr>
          <a:lstStyle/>
          <a:p>
            <a:pPr algn="just">
              <a:lnSpc>
                <a:spcPct val="150000"/>
              </a:lnSpc>
            </a:pPr>
            <a:r>
              <a:rPr lang="en-US" sz="2400" b="1" dirty="0" err="1" smtClean="0">
                <a:solidFill>
                  <a:schemeClr val="bg1"/>
                </a:solidFill>
                <a:latin typeface="Times New Roman" panose="02020603050405020304" pitchFamily="18" charset="0"/>
                <a:cs typeface="Times New Roman" panose="02020603050405020304" pitchFamily="18" charset="0"/>
              </a:rPr>
              <a:t>e</a:t>
            </a:r>
            <a:r>
              <a:rPr lang="en-US" sz="2400" b="1" baseline="-25000" dirty="0" err="1" smtClean="0">
                <a:solidFill>
                  <a:schemeClr val="bg1"/>
                </a:solidFill>
                <a:latin typeface="Times New Roman" panose="02020603050405020304" pitchFamily="18" charset="0"/>
                <a:cs typeface="Times New Roman" panose="02020603050405020304" pitchFamily="18" charset="0"/>
              </a:rPr>
              <a:t>transformer</a:t>
            </a:r>
            <a:r>
              <a:rPr lang="tr-TR" sz="2400" dirty="0" smtClean="0">
                <a:solidFill>
                  <a:schemeClr val="bg1"/>
                </a:solidFill>
                <a:latin typeface="Times New Roman" panose="02020603050405020304" pitchFamily="18" charset="0"/>
                <a:cs typeface="Times New Roman" panose="02020603050405020304" pitchFamily="18" charset="0"/>
              </a:rPr>
              <a:t> </a:t>
            </a:r>
            <a:r>
              <a:rPr lang="en-US" sz="2000" dirty="0" smtClean="0">
                <a:latin typeface="Times New Roman" panose="02020603050405020304" pitchFamily="18" charset="0"/>
                <a:cs typeface="Times New Roman" panose="02020603050405020304" pitchFamily="18" charset="0"/>
              </a:rPr>
              <a:t>is </a:t>
            </a:r>
            <a:r>
              <a:rPr lang="en-US" sz="2000" dirty="0">
                <a:latin typeface="Times New Roman" panose="02020603050405020304" pitchFamily="18" charset="0"/>
                <a:cs typeface="Times New Roman" panose="02020603050405020304" pitchFamily="18" charset="0"/>
              </a:rPr>
              <a:t>the </a:t>
            </a:r>
            <a:r>
              <a:rPr lang="en-US" sz="2000" dirty="0">
                <a:solidFill>
                  <a:schemeClr val="bg1"/>
                </a:solidFill>
                <a:latin typeface="Times New Roman" panose="02020603050405020304" pitchFamily="18" charset="0"/>
                <a:cs typeface="Times New Roman" panose="02020603050405020304" pitchFamily="18" charset="0"/>
              </a:rPr>
              <a:t>efficiency of the </a:t>
            </a:r>
            <a:r>
              <a:rPr lang="en-US" sz="2000" b="1" dirty="0">
                <a:solidFill>
                  <a:schemeClr val="bg1"/>
                </a:solidFill>
                <a:latin typeface="Times New Roman" panose="02020603050405020304" pitchFamily="18" charset="0"/>
                <a:cs typeface="Times New Roman" panose="02020603050405020304" pitchFamily="18" charset="0"/>
              </a:rPr>
              <a:t>transformer</a:t>
            </a:r>
            <a:r>
              <a:rPr lang="en-US" sz="2000" dirty="0">
                <a:latin typeface="Times New Roman" panose="02020603050405020304" pitchFamily="18" charset="0"/>
                <a:cs typeface="Times New Roman" panose="02020603050405020304" pitchFamily="18" charset="0"/>
              </a:rPr>
              <a:t>. Based on size of the transformer, the efficiency can vary between </a:t>
            </a:r>
            <a:r>
              <a:rPr lang="en-US" sz="2000" b="1" dirty="0">
                <a:solidFill>
                  <a:schemeClr val="bg1"/>
                </a:solidFill>
                <a:latin typeface="Times New Roman" panose="02020603050405020304" pitchFamily="18" charset="0"/>
                <a:cs typeface="Times New Roman" panose="02020603050405020304" pitchFamily="18" charset="0"/>
              </a:rPr>
              <a:t>95% </a:t>
            </a:r>
            <a:r>
              <a:rPr lang="en-US" sz="2000" dirty="0">
                <a:latin typeface="Times New Roman" panose="02020603050405020304" pitchFamily="18" charset="0"/>
                <a:cs typeface="Times New Roman" panose="02020603050405020304" pitchFamily="18" charset="0"/>
              </a:rPr>
              <a:t>and </a:t>
            </a:r>
            <a:r>
              <a:rPr lang="en-US" sz="2000" b="1" dirty="0">
                <a:solidFill>
                  <a:schemeClr val="bg1"/>
                </a:solidFill>
                <a:latin typeface="Times New Roman" panose="02020603050405020304" pitchFamily="18" charset="0"/>
                <a:cs typeface="Times New Roman" panose="02020603050405020304" pitchFamily="18" charset="0"/>
              </a:rPr>
              <a:t>98</a:t>
            </a:r>
            <a:r>
              <a:rPr lang="en-US" sz="2000" b="1" dirty="0" smtClean="0">
                <a:solidFill>
                  <a:schemeClr val="bg1"/>
                </a:solidFill>
                <a:latin typeface="Times New Roman" panose="02020603050405020304" pitchFamily="18" charset="0"/>
                <a:cs typeface="Times New Roman" panose="02020603050405020304" pitchFamily="18" charset="0"/>
              </a:rPr>
              <a:t>%</a:t>
            </a:r>
            <a:r>
              <a:rPr lang="tr-TR" sz="2000" dirty="0" smtClean="0">
                <a:latin typeface="Times New Roman" panose="02020603050405020304" pitchFamily="18" charset="0"/>
                <a:cs typeface="Times New Roman" panose="02020603050405020304" pitchFamily="18" charset="0"/>
              </a:rPr>
              <a:t>.</a:t>
            </a:r>
            <a:endParaRPr lang="tr-TR"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8743521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29</a:t>
            </a:fld>
            <a:endParaRPr lang="tr-TR" dirty="0"/>
          </a:p>
        </p:txBody>
      </p:sp>
      <p:pic>
        <p:nvPicPr>
          <p:cNvPr id="3" name="Comparison of Pelton Francis  Kaplan Turbin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807542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3</a:t>
            </a:fld>
            <a:endParaRPr lang="tr-TR" dirty="0"/>
          </a:p>
        </p:txBody>
      </p:sp>
      <p:sp>
        <p:nvSpPr>
          <p:cNvPr id="4" name="Dikdörtgen 3"/>
          <p:cNvSpPr/>
          <p:nvPr/>
        </p:nvSpPr>
        <p:spPr>
          <a:xfrm>
            <a:off x="2188515" y="925082"/>
            <a:ext cx="5317878" cy="461665"/>
          </a:xfrm>
          <a:prstGeom prst="rect">
            <a:avLst/>
          </a:prstGeom>
        </p:spPr>
        <p:style>
          <a:lnRef idx="2">
            <a:schemeClr val="dk1"/>
          </a:lnRef>
          <a:fillRef idx="1">
            <a:schemeClr val="lt1"/>
          </a:fillRef>
          <a:effectRef idx="0">
            <a:schemeClr val="dk1"/>
          </a:effectRef>
          <a:fontRef idx="minor">
            <a:schemeClr val="dk1"/>
          </a:fontRef>
        </p:style>
        <p:txBody>
          <a:bodyPr wrap="square">
            <a:spAutoFit/>
          </a:bodyPr>
          <a:lstStyle/>
          <a:p>
            <a:r>
              <a:rPr lang="tr-TR" sz="2400" b="1" i="1" dirty="0" smtClean="0">
                <a:solidFill>
                  <a:schemeClr val="accent2"/>
                </a:solidFill>
                <a:latin typeface="Times New Roman" panose="02020603050405020304" pitchFamily="18" charset="0"/>
                <a:cs typeface="Times New Roman" panose="02020603050405020304" pitchFamily="18" charset="0"/>
              </a:rPr>
              <a:t>HYDROELECTRIC POWER PLANTS</a:t>
            </a:r>
            <a:endParaRPr lang="tr-TR" sz="2400" b="1" i="1" dirty="0">
              <a:solidFill>
                <a:schemeClr val="accent2"/>
              </a:solidFill>
              <a:latin typeface="Times New Roman" panose="02020603050405020304" pitchFamily="18" charset="0"/>
              <a:cs typeface="Times New Roman" panose="02020603050405020304" pitchFamily="18" charset="0"/>
            </a:endParaRPr>
          </a:p>
        </p:txBody>
      </p:sp>
      <p:sp>
        <p:nvSpPr>
          <p:cNvPr id="5" name="Dikdörtgen 4"/>
          <p:cNvSpPr/>
          <p:nvPr/>
        </p:nvSpPr>
        <p:spPr>
          <a:xfrm>
            <a:off x="903316" y="1878505"/>
            <a:ext cx="6761018" cy="3293209"/>
          </a:xfrm>
          <a:prstGeom prst="rect">
            <a:avLst/>
          </a:prstGeom>
        </p:spPr>
        <p:txBody>
          <a:bodyPr wrap="square">
            <a:spAutoFit/>
          </a:bodyPr>
          <a:lstStyle/>
          <a:p>
            <a:pPr algn="just">
              <a:lnSpc>
                <a:spcPct val="200000"/>
              </a:lnSpc>
            </a:pPr>
            <a:r>
              <a:rPr lang="en-US" sz="2000" b="1" i="1" dirty="0">
                <a:latin typeface="Times New Roman" panose="02020603050405020304" pitchFamily="18" charset="0"/>
                <a:cs typeface="Times New Roman" panose="02020603050405020304" pitchFamily="18" charset="0"/>
              </a:rPr>
              <a:t>Hydroelectric power plants </a:t>
            </a:r>
            <a:r>
              <a:rPr lang="en-US" sz="2000" b="1" i="1" dirty="0" smtClean="0">
                <a:latin typeface="Times New Roman" panose="02020603050405020304" pitchFamily="18" charset="0"/>
                <a:cs typeface="Times New Roman" panose="02020603050405020304" pitchFamily="18" charset="0"/>
              </a:rPr>
              <a:t>are</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generally </a:t>
            </a:r>
            <a:r>
              <a:rPr lang="en-US" sz="2000" b="1" i="1" dirty="0">
                <a:latin typeface="Times New Roman" panose="02020603050405020304" pitchFamily="18" charset="0"/>
                <a:cs typeface="Times New Roman" panose="02020603050405020304" pitchFamily="18" charset="0"/>
              </a:rPr>
              <a:t>classified according to </a:t>
            </a:r>
            <a:r>
              <a:rPr lang="en-US" sz="2000" b="1" i="1" dirty="0" smtClean="0">
                <a:latin typeface="Times New Roman" panose="02020603050405020304" pitchFamily="18" charset="0"/>
                <a:cs typeface="Times New Roman" panose="02020603050405020304" pitchFamily="18" charset="0"/>
              </a:rPr>
              <a:t>their</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operative </a:t>
            </a:r>
            <a:r>
              <a:rPr lang="en-US" sz="2000" b="1" i="1" dirty="0">
                <a:latin typeface="Times New Roman" panose="02020603050405020304" pitchFamily="18" charset="0"/>
                <a:cs typeface="Times New Roman" panose="02020603050405020304" pitchFamily="18" charset="0"/>
              </a:rPr>
              <a:t>mode, such </a:t>
            </a:r>
            <a:r>
              <a:rPr lang="en-US" sz="2000" b="1" i="1" dirty="0" smtClean="0">
                <a:latin typeface="Times New Roman" panose="02020603050405020304" pitchFamily="18" charset="0"/>
                <a:cs typeface="Times New Roman" panose="02020603050405020304" pitchFamily="18" charset="0"/>
              </a:rPr>
              <a:t>as</a:t>
            </a:r>
          </a:p>
          <a:p>
            <a:pPr marL="342900" indent="-342900" algn="just">
              <a:lnSpc>
                <a:spcPct val="200000"/>
              </a:lnSpc>
              <a:buFont typeface="Wingdings" panose="05000000000000000000" pitchFamily="2" charset="2"/>
              <a:buChar char="v"/>
            </a:pPr>
            <a:r>
              <a:rPr lang="en-US" sz="2000" b="1" i="1" dirty="0" smtClean="0">
                <a:solidFill>
                  <a:schemeClr val="bg1"/>
                </a:solidFill>
                <a:latin typeface="Times New Roman" panose="02020603050405020304" pitchFamily="18" charset="0"/>
                <a:cs typeface="Times New Roman" panose="02020603050405020304" pitchFamily="18" charset="0"/>
              </a:rPr>
              <a:t>Run-of-River Plant,</a:t>
            </a:r>
          </a:p>
          <a:p>
            <a:pPr marL="342900" indent="-342900" algn="just">
              <a:lnSpc>
                <a:spcPct val="200000"/>
              </a:lnSpc>
              <a:buFont typeface="Wingdings" panose="05000000000000000000" pitchFamily="2" charset="2"/>
              <a:buChar char="v"/>
            </a:pPr>
            <a:r>
              <a:rPr lang="en-US" sz="2000" b="1" i="1" dirty="0" smtClean="0">
                <a:solidFill>
                  <a:schemeClr val="bg1"/>
                </a:solidFill>
                <a:latin typeface="Times New Roman" panose="02020603050405020304" pitchFamily="18" charset="0"/>
                <a:cs typeface="Times New Roman" panose="02020603050405020304" pitchFamily="18" charset="0"/>
              </a:rPr>
              <a:t>Storage Plant, </a:t>
            </a:r>
            <a:r>
              <a:rPr lang="en-US" sz="2000" b="1" i="1" dirty="0">
                <a:solidFill>
                  <a:schemeClr val="bg1"/>
                </a:solidFill>
                <a:latin typeface="Times New Roman" panose="02020603050405020304" pitchFamily="18" charset="0"/>
                <a:cs typeface="Times New Roman" panose="02020603050405020304" pitchFamily="18" charset="0"/>
              </a:rPr>
              <a:t>and</a:t>
            </a:r>
          </a:p>
          <a:p>
            <a:pPr marL="342900" indent="-342900" algn="just">
              <a:lnSpc>
                <a:spcPct val="200000"/>
              </a:lnSpc>
              <a:buFont typeface="Wingdings" panose="05000000000000000000" pitchFamily="2" charset="2"/>
              <a:buChar char="v"/>
            </a:pPr>
            <a:r>
              <a:rPr lang="en-US" sz="2000" b="1" i="1" dirty="0" smtClean="0">
                <a:solidFill>
                  <a:schemeClr val="bg1"/>
                </a:solidFill>
                <a:latin typeface="Times New Roman" panose="02020603050405020304" pitchFamily="18" charset="0"/>
                <a:cs typeface="Times New Roman" panose="02020603050405020304" pitchFamily="18" charset="0"/>
              </a:rPr>
              <a:t>Pumped-Storage Plant.</a:t>
            </a:r>
            <a:endParaRPr lang="tr-TR" sz="2000" b="1" i="1" dirty="0">
              <a:solidFill>
                <a:schemeClr val="bg1"/>
              </a:solidFill>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5460391" y="2337672"/>
            <a:ext cx="5088461" cy="38163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402642388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çerik Yer Tutucusu 2"/>
          <p:cNvSpPr>
            <a:spLocks noGrp="1"/>
          </p:cNvSpPr>
          <p:nvPr>
            <p:ph idx="1"/>
          </p:nvPr>
        </p:nvSpPr>
        <p:spPr>
          <a:xfrm>
            <a:off x="565266" y="775539"/>
            <a:ext cx="11305309" cy="5655742"/>
          </a:xfrm>
        </p:spPr>
        <p:txBody>
          <a:bodyPr>
            <a:normAutofit fontScale="92500" lnSpcReduction="20000"/>
          </a:bodyPr>
          <a:lstStyle/>
          <a:p>
            <a:pPr algn="just">
              <a:lnSpc>
                <a:spcPct val="160000"/>
              </a:lnSpc>
            </a:pPr>
            <a:r>
              <a:rPr lang="tr-TR" sz="2400" dirty="0" smtClean="0">
                <a:solidFill>
                  <a:schemeClr val="bg1"/>
                </a:solidFill>
                <a:cs typeface="Times New Roman" panose="02020603050405020304" pitchFamily="18" charset="0"/>
              </a:rPr>
              <a:t>REFERENCES</a:t>
            </a:r>
          </a:p>
          <a:p>
            <a:pPr algn="just">
              <a:lnSpc>
                <a:spcPct val="160000"/>
              </a:lnSpc>
              <a:buFont typeface="Wingdings" panose="05000000000000000000" pitchFamily="2" charset="2"/>
              <a:buChar char="q"/>
            </a:pPr>
            <a:r>
              <a:rPr lang="tr-TR" sz="1900" dirty="0" smtClean="0">
                <a:solidFill>
                  <a:schemeClr val="bg1"/>
                </a:solidFill>
                <a:cs typeface="Times New Roman" panose="02020603050405020304" pitchFamily="18" charset="0"/>
              </a:rPr>
              <a:t> </a:t>
            </a:r>
            <a:r>
              <a:rPr lang="en-US" sz="1900" dirty="0" err="1" smtClean="0">
                <a:solidFill>
                  <a:schemeClr val="bg1"/>
                </a:solidFill>
                <a:cs typeface="Times New Roman" panose="02020603050405020304" pitchFamily="18" charset="0"/>
              </a:rPr>
              <a:t>Assmann</a:t>
            </a:r>
            <a:r>
              <a:rPr lang="en-US" sz="1900" dirty="0">
                <a:solidFill>
                  <a:schemeClr val="bg1"/>
                </a:solidFill>
                <a:cs typeface="Times New Roman" panose="02020603050405020304" pitchFamily="18" charset="0"/>
              </a:rPr>
              <a:t>, D., </a:t>
            </a:r>
            <a:r>
              <a:rPr lang="en-US" sz="1900" dirty="0" err="1">
                <a:solidFill>
                  <a:schemeClr val="bg1"/>
                </a:solidFill>
                <a:cs typeface="Times New Roman" panose="02020603050405020304" pitchFamily="18" charset="0"/>
              </a:rPr>
              <a:t>Laumanns</a:t>
            </a:r>
            <a:r>
              <a:rPr lang="en-US" sz="1900" dirty="0">
                <a:solidFill>
                  <a:schemeClr val="bg1"/>
                </a:solidFill>
                <a:cs typeface="Times New Roman" panose="02020603050405020304" pitchFamily="18" charset="0"/>
              </a:rPr>
              <a:t>, U., &amp; Uh, D. (Eds.). (2006). Renewable energy: a global review of technologies, policies and markets. Routledge</a:t>
            </a:r>
            <a:r>
              <a:rPr lang="en-US" sz="1900" dirty="0" smtClean="0">
                <a:solidFill>
                  <a:schemeClr val="bg1"/>
                </a:solidFill>
                <a:cs typeface="Times New Roman" panose="02020603050405020304" pitchFamily="18" charset="0"/>
              </a:rPr>
              <a:t>.</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en-US" sz="1900" dirty="0">
                <a:solidFill>
                  <a:schemeClr val="bg1"/>
                </a:solidFill>
                <a:cs typeface="Times New Roman" panose="02020603050405020304" pitchFamily="18" charset="0"/>
              </a:rPr>
              <a:t>Carrasco, F. (2011). Introduction to hydropower. The English Press.</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en-US" sz="1900" dirty="0" smtClean="0">
                <a:solidFill>
                  <a:schemeClr val="bg1"/>
                </a:solidFill>
                <a:cs typeface="Times New Roman" panose="02020603050405020304" pitchFamily="18" charset="0"/>
              </a:rPr>
              <a:t>Ehrlich</a:t>
            </a:r>
            <a:r>
              <a:rPr lang="en-US" sz="1900" dirty="0">
                <a:solidFill>
                  <a:schemeClr val="bg1"/>
                </a:solidFill>
                <a:cs typeface="Times New Roman" panose="02020603050405020304" pitchFamily="18" charset="0"/>
              </a:rPr>
              <a:t>, R., &amp; Geller, H. A. (2017). Renewable energy: a first course. CRC Press</a:t>
            </a:r>
            <a:r>
              <a:rPr lang="en-US" sz="1900" dirty="0" smtClean="0">
                <a:solidFill>
                  <a:schemeClr val="bg1"/>
                </a:solidFill>
                <a:cs typeface="Times New Roman" panose="02020603050405020304" pitchFamily="18" charset="0"/>
              </a:rPr>
              <a:t>.</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en-US" sz="1900" dirty="0">
                <a:solidFill>
                  <a:schemeClr val="bg1"/>
                </a:solidFill>
                <a:cs typeface="Times New Roman" panose="02020603050405020304" pitchFamily="18" charset="0"/>
              </a:rPr>
              <a:t>Pandey, B., &amp; </a:t>
            </a:r>
            <a:r>
              <a:rPr lang="en-US" sz="1900" dirty="0" err="1">
                <a:solidFill>
                  <a:schemeClr val="bg1"/>
                </a:solidFill>
                <a:cs typeface="Times New Roman" panose="02020603050405020304" pitchFamily="18" charset="0"/>
              </a:rPr>
              <a:t>Karki</a:t>
            </a:r>
            <a:r>
              <a:rPr lang="en-US" sz="1900" dirty="0">
                <a:solidFill>
                  <a:schemeClr val="bg1"/>
                </a:solidFill>
                <a:cs typeface="Times New Roman" panose="02020603050405020304" pitchFamily="18" charset="0"/>
              </a:rPr>
              <a:t>, A. (2016). Hydroelectric energy: renewable energy and the environment. CRC Press.</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en-US" sz="1900" dirty="0" err="1" smtClean="0">
                <a:solidFill>
                  <a:schemeClr val="bg1"/>
                </a:solidFill>
                <a:cs typeface="Times New Roman" panose="02020603050405020304" pitchFamily="18" charset="0"/>
              </a:rPr>
              <a:t>Twidell</a:t>
            </a:r>
            <a:r>
              <a:rPr lang="en-US" sz="1900" dirty="0">
                <a:solidFill>
                  <a:schemeClr val="bg1"/>
                </a:solidFill>
                <a:cs typeface="Times New Roman" panose="02020603050405020304" pitchFamily="18" charset="0"/>
              </a:rPr>
              <a:t>, J., &amp; Weir, T. (2015). Renewable energy resources. Routledge</a:t>
            </a:r>
            <a:r>
              <a:rPr lang="en-US" sz="1900" dirty="0" smtClean="0">
                <a:solidFill>
                  <a:schemeClr val="bg1"/>
                </a:solidFill>
                <a:cs typeface="Times New Roman" panose="02020603050405020304" pitchFamily="18" charset="0"/>
              </a:rPr>
              <a:t>.</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tr-TR" sz="1800" dirty="0">
                <a:hlinkClick r:id="rId2"/>
              </a:rPr>
              <a:t>https://www.hydropower.org/</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tr-TR" sz="1900" dirty="0" smtClean="0">
                <a:solidFill>
                  <a:schemeClr val="bg1"/>
                </a:solidFill>
                <a:cs typeface="Times New Roman" panose="02020603050405020304" pitchFamily="18" charset="0"/>
                <a:hlinkClick r:id="rId3"/>
              </a:rPr>
              <a:t>https</a:t>
            </a:r>
            <a:r>
              <a:rPr lang="tr-TR" sz="1900" dirty="0">
                <a:solidFill>
                  <a:schemeClr val="bg1"/>
                </a:solidFill>
                <a:cs typeface="Times New Roman" panose="02020603050405020304" pitchFamily="18" charset="0"/>
                <a:hlinkClick r:id="rId3"/>
              </a:rPr>
              <a:t>://</a:t>
            </a:r>
            <a:r>
              <a:rPr lang="tr-TR" sz="1900" dirty="0" smtClean="0">
                <a:solidFill>
                  <a:schemeClr val="bg1"/>
                </a:solidFill>
                <a:cs typeface="Times New Roman" panose="02020603050405020304" pitchFamily="18" charset="0"/>
                <a:hlinkClick r:id="rId3"/>
              </a:rPr>
              <a:t>www.sciencedirect.com</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tr-TR" sz="1900" dirty="0" smtClean="0">
                <a:solidFill>
                  <a:schemeClr val="bg1"/>
                </a:solidFill>
                <a:cs typeface="Times New Roman" panose="02020603050405020304" pitchFamily="18" charset="0"/>
                <a:hlinkClick r:id="rId4"/>
              </a:rPr>
              <a:t>https</a:t>
            </a:r>
            <a:r>
              <a:rPr lang="tr-TR" sz="1900" dirty="0">
                <a:solidFill>
                  <a:schemeClr val="bg1"/>
                </a:solidFill>
                <a:cs typeface="Times New Roman" panose="02020603050405020304" pitchFamily="18" charset="0"/>
                <a:hlinkClick r:id="rId4"/>
              </a:rPr>
              <a:t>://</a:t>
            </a:r>
            <a:r>
              <a:rPr lang="tr-TR" sz="1900" dirty="0" smtClean="0">
                <a:solidFill>
                  <a:schemeClr val="bg1"/>
                </a:solidFill>
                <a:cs typeface="Times New Roman" panose="02020603050405020304" pitchFamily="18" charset="0"/>
                <a:hlinkClick r:id="rId4"/>
              </a:rPr>
              <a:t>www.slideshare.net</a:t>
            </a:r>
            <a:endParaRPr lang="tr-TR" sz="1900" dirty="0" smtClean="0">
              <a:solidFill>
                <a:schemeClr val="bg1"/>
              </a:solidFill>
              <a:cs typeface="Times New Roman" panose="02020603050405020304" pitchFamily="18" charset="0"/>
            </a:endParaRPr>
          </a:p>
          <a:p>
            <a:pPr algn="just">
              <a:lnSpc>
                <a:spcPct val="160000"/>
              </a:lnSpc>
              <a:buFont typeface="Wingdings" panose="05000000000000000000" pitchFamily="2" charset="2"/>
              <a:buChar char="q"/>
            </a:pPr>
            <a:r>
              <a:rPr lang="tr-TR" sz="1900" dirty="0">
                <a:solidFill>
                  <a:schemeClr val="bg1"/>
                </a:solidFill>
                <a:cs typeface="Times New Roman" panose="02020603050405020304" pitchFamily="18" charset="0"/>
              </a:rPr>
              <a:t>https://www.researchgate.net/publication/334415702_Hydroelectric_Power_Generation</a:t>
            </a:r>
          </a:p>
          <a:p>
            <a:pPr algn="just">
              <a:lnSpc>
                <a:spcPct val="160000"/>
              </a:lnSpc>
              <a:buFont typeface="Wingdings" panose="05000000000000000000" pitchFamily="2" charset="2"/>
              <a:buChar char="q"/>
            </a:pPr>
            <a:endParaRPr lang="tr-TR" sz="1900" dirty="0" smtClean="0">
              <a:solidFill>
                <a:schemeClr val="bg1"/>
              </a:solidFill>
              <a:cs typeface="Times New Roman" panose="02020603050405020304" pitchFamily="18" charset="0"/>
            </a:endParaRPr>
          </a:p>
          <a:p>
            <a:pPr algn="just"/>
            <a:endParaRPr lang="tr-TR" sz="1800" dirty="0">
              <a:solidFill>
                <a:schemeClr val="bg1"/>
              </a:solidFill>
              <a:cs typeface="Times New Roman" panose="02020603050405020304" pitchFamily="18" charset="0"/>
            </a:endParaRPr>
          </a:p>
        </p:txBody>
      </p:sp>
      <p:sp>
        <p:nvSpPr>
          <p:cNvPr id="2" name="Slayt Numarası Yer Tutucusu 1"/>
          <p:cNvSpPr>
            <a:spLocks noGrp="1"/>
          </p:cNvSpPr>
          <p:nvPr>
            <p:ph type="sldNum" sz="quarter" idx="12"/>
          </p:nvPr>
        </p:nvSpPr>
        <p:spPr>
          <a:xfrm>
            <a:off x="10396450" y="5761356"/>
            <a:ext cx="1142245" cy="669925"/>
          </a:xfrm>
        </p:spPr>
        <p:txBody>
          <a:bodyPr/>
          <a:lstStyle/>
          <a:p>
            <a:fld id="{9878D98C-244E-4BF8-9509-5612E5270860}" type="slidenum">
              <a:rPr lang="tr-TR" sz="2400" smtClean="0">
                <a:cs typeface="Times New Roman" panose="02020603050405020304" pitchFamily="18" charset="0"/>
              </a:rPr>
              <a:t>30</a:t>
            </a:fld>
            <a:endParaRPr lang="tr-TR" sz="2400" dirty="0">
              <a:cs typeface="Times New Roman" panose="02020603050405020304" pitchFamily="18" charset="0"/>
            </a:endParaRPr>
          </a:p>
        </p:txBody>
      </p:sp>
    </p:spTree>
    <p:extLst>
      <p:ext uri="{BB962C8B-B14F-4D97-AF65-F5344CB8AC3E}">
        <p14:creationId xmlns:p14="http://schemas.microsoft.com/office/powerpoint/2010/main" val="21611038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4</a:t>
            </a:fld>
            <a:endParaRPr lang="tr-TR" dirty="0"/>
          </a:p>
        </p:txBody>
      </p:sp>
      <p:sp>
        <p:nvSpPr>
          <p:cNvPr id="3" name="Dikdörtgen 2"/>
          <p:cNvSpPr/>
          <p:nvPr/>
        </p:nvSpPr>
        <p:spPr>
          <a:xfrm>
            <a:off x="936567" y="1152824"/>
            <a:ext cx="4267199" cy="5170646"/>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Run-of-the-river hydroelectricity is a type of hydroelectric generation whereby the natural flow and elevation drop of a river are used to generate electricity. Power stations of this type are built on rivers with a consistent and steady flow, either natural or through the use of a large reservoir at the head of the river which then can provide a regulated steady flow for stations </a:t>
            </a:r>
            <a:r>
              <a:rPr lang="en-US" sz="2000" b="1" i="1" dirty="0" smtClean="0">
                <a:latin typeface="Times New Roman" panose="02020603050405020304" pitchFamily="18" charset="0"/>
                <a:cs typeface="Times New Roman" panose="02020603050405020304" pitchFamily="18" charset="0"/>
              </a:rPr>
              <a:t>down-rive</a:t>
            </a:r>
            <a:r>
              <a:rPr lang="tr-TR" sz="2000" b="1" i="1" dirty="0" smtClean="0">
                <a:latin typeface="Times New Roman" panose="02020603050405020304" pitchFamily="18" charset="0"/>
                <a:cs typeface="Times New Roman" panose="02020603050405020304" pitchFamily="18" charset="0"/>
              </a:rPr>
              <a:t>r.</a:t>
            </a:r>
            <a:endParaRPr lang="tr-TR" sz="2000" b="1" i="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5583319" y="1596045"/>
            <a:ext cx="6312824" cy="3799551"/>
          </a:xfrm>
          <a:prstGeom prst="rect">
            <a:avLst/>
          </a:prstGeom>
        </p:spPr>
      </p:pic>
      <p:sp>
        <p:nvSpPr>
          <p:cNvPr id="5" name="Dikdörtgen 4"/>
          <p:cNvSpPr/>
          <p:nvPr/>
        </p:nvSpPr>
        <p:spPr>
          <a:xfrm>
            <a:off x="2866267" y="629604"/>
            <a:ext cx="3187091" cy="523220"/>
          </a:xfrm>
          <a:prstGeom prst="rect">
            <a:avLst/>
          </a:prstGeom>
        </p:spPr>
        <p:txBody>
          <a:bodyPr wrap="none">
            <a:spAutoFit/>
          </a:bodyPr>
          <a:lstStyle/>
          <a:p>
            <a:r>
              <a:rPr lang="tr-TR" sz="2800" b="1" i="1" dirty="0">
                <a:solidFill>
                  <a:schemeClr val="accent2"/>
                </a:solidFill>
                <a:latin typeface="Times New Roman" panose="02020603050405020304" pitchFamily="18" charset="0"/>
                <a:cs typeface="Times New Roman" panose="02020603050405020304" pitchFamily="18" charset="0"/>
              </a:rPr>
              <a:t>Run-of-</a:t>
            </a:r>
            <a:r>
              <a:rPr lang="tr-TR" sz="2800" b="1" i="1" dirty="0" err="1">
                <a:solidFill>
                  <a:schemeClr val="accent2"/>
                </a:solidFill>
                <a:latin typeface="Times New Roman" panose="02020603050405020304" pitchFamily="18" charset="0"/>
                <a:cs typeface="Times New Roman" panose="02020603050405020304" pitchFamily="18" charset="0"/>
              </a:rPr>
              <a:t>River</a:t>
            </a:r>
            <a:r>
              <a:rPr lang="tr-TR" sz="2800" b="1" i="1" dirty="0">
                <a:solidFill>
                  <a:schemeClr val="accent2"/>
                </a:solidFill>
                <a:latin typeface="Times New Roman" panose="02020603050405020304" pitchFamily="18" charset="0"/>
                <a:cs typeface="Times New Roman" panose="02020603050405020304" pitchFamily="18" charset="0"/>
              </a:rPr>
              <a:t> </a:t>
            </a:r>
            <a:r>
              <a:rPr lang="tr-TR" sz="2800" b="1" i="1" dirty="0" err="1">
                <a:solidFill>
                  <a:schemeClr val="accent2"/>
                </a:solidFill>
                <a:latin typeface="Times New Roman" panose="02020603050405020304" pitchFamily="18" charset="0"/>
                <a:cs typeface="Times New Roman" panose="02020603050405020304" pitchFamily="18" charset="0"/>
              </a:rPr>
              <a:t>Plants</a:t>
            </a:r>
            <a:endParaRPr lang="tr-TR" sz="2800" b="1" i="1" dirty="0">
              <a:solidFill>
                <a:schemeClr val="accent2"/>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1764930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5</a:t>
            </a:fld>
            <a:endParaRPr lang="tr-TR" dirty="0"/>
          </a:p>
        </p:txBody>
      </p:sp>
      <p:sp>
        <p:nvSpPr>
          <p:cNvPr id="3" name="Dikdörtgen 2"/>
          <p:cNvSpPr/>
          <p:nvPr/>
        </p:nvSpPr>
        <p:spPr>
          <a:xfrm>
            <a:off x="2212813" y="817018"/>
            <a:ext cx="2838469" cy="461665"/>
          </a:xfrm>
          <a:prstGeom prst="rect">
            <a:avLst/>
          </a:prstGeom>
        </p:spPr>
        <p:txBody>
          <a:bodyPr wrap="none">
            <a:spAutoFit/>
          </a:bodyPr>
          <a:lstStyle/>
          <a:p>
            <a:r>
              <a:rPr lang="tr-TR" sz="2400" b="1" i="1" dirty="0">
                <a:solidFill>
                  <a:schemeClr val="accent2"/>
                </a:solidFill>
                <a:latin typeface="Times New Roman" panose="02020603050405020304" pitchFamily="18" charset="0"/>
                <a:cs typeface="Times New Roman" panose="02020603050405020304" pitchFamily="18" charset="0"/>
              </a:rPr>
              <a:t>Run-of-</a:t>
            </a:r>
            <a:r>
              <a:rPr lang="tr-TR" sz="2400" b="1" i="1" dirty="0" err="1">
                <a:solidFill>
                  <a:schemeClr val="accent2"/>
                </a:solidFill>
                <a:latin typeface="Times New Roman" panose="02020603050405020304" pitchFamily="18" charset="0"/>
                <a:cs typeface="Times New Roman" panose="02020603050405020304" pitchFamily="18" charset="0"/>
              </a:rPr>
              <a:t>River</a:t>
            </a:r>
            <a:r>
              <a:rPr lang="tr-TR" sz="2400" b="1" i="1" dirty="0">
                <a:solidFill>
                  <a:schemeClr val="accent2"/>
                </a:solidFill>
                <a:latin typeface="Times New Roman" panose="02020603050405020304" pitchFamily="18" charset="0"/>
                <a:cs typeface="Times New Roman" panose="02020603050405020304" pitchFamily="18" charset="0"/>
              </a:rPr>
              <a:t> </a:t>
            </a:r>
            <a:r>
              <a:rPr lang="tr-TR" sz="2400" b="1" i="1" dirty="0" err="1">
                <a:solidFill>
                  <a:schemeClr val="accent2"/>
                </a:solidFill>
                <a:latin typeface="Times New Roman" panose="02020603050405020304" pitchFamily="18" charset="0"/>
                <a:cs typeface="Times New Roman" panose="02020603050405020304" pitchFamily="18" charset="0"/>
              </a:rPr>
              <a:t>Plants</a:t>
            </a:r>
            <a:endParaRPr lang="tr-TR" sz="2400" b="1" i="1" dirty="0">
              <a:solidFill>
                <a:schemeClr val="accent2"/>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919941" y="1404543"/>
            <a:ext cx="6096000" cy="1421992"/>
          </a:xfrm>
          <a:prstGeom prst="rect">
            <a:avLst/>
          </a:prstGeom>
        </p:spPr>
        <p:txBody>
          <a:bodyPr>
            <a:spAutoFit/>
          </a:bodyPr>
          <a:lstStyle/>
          <a:p>
            <a:pPr marL="342900" indent="-342900">
              <a:lnSpc>
                <a:spcPct val="150000"/>
              </a:lnSpc>
              <a:buFont typeface="Wingdings" panose="05000000000000000000" pitchFamily="2" charset="2"/>
              <a:buChar char="ü"/>
            </a:pPr>
            <a:r>
              <a:rPr lang="en-US" sz="2000" b="1" i="1" dirty="0">
                <a:latin typeface="Times New Roman" panose="02020603050405020304" pitchFamily="18" charset="0"/>
                <a:cs typeface="Times New Roman" panose="02020603050405020304" pitchFamily="18" charset="0"/>
              </a:rPr>
              <a:t>Uses river flow with no storage</a:t>
            </a:r>
          </a:p>
          <a:p>
            <a:pPr marL="342900" indent="-342900">
              <a:lnSpc>
                <a:spcPct val="150000"/>
              </a:lnSpc>
              <a:buFont typeface="Wingdings" panose="05000000000000000000" pitchFamily="2" charset="2"/>
              <a:buChar char="ü"/>
            </a:pPr>
            <a:r>
              <a:rPr lang="en-US" sz="2000" b="1" i="1" dirty="0" smtClean="0">
                <a:latin typeface="Times New Roman" panose="02020603050405020304" pitchFamily="18" charset="0"/>
                <a:cs typeface="Times New Roman" panose="02020603050405020304" pitchFamily="18" charset="0"/>
              </a:rPr>
              <a:t>Productivity </a:t>
            </a:r>
            <a:r>
              <a:rPr lang="en-US" sz="2000" b="1" i="1" dirty="0">
                <a:latin typeface="Times New Roman" panose="02020603050405020304" pitchFamily="18" charset="0"/>
                <a:cs typeface="Times New Roman" panose="02020603050405020304" pitchFamily="18" charset="0"/>
              </a:rPr>
              <a:t>depends on the river regime</a:t>
            </a:r>
            <a:r>
              <a:rPr lang="en-US" sz="2000" b="1" i="1" dirty="0" smtClean="0">
                <a:latin typeface="Times New Roman" panose="02020603050405020304" pitchFamily="18" charset="0"/>
                <a:cs typeface="Times New Roman" panose="02020603050405020304" pitchFamily="18" charset="0"/>
              </a:rPr>
              <a:t>. </a:t>
            </a:r>
            <a:endParaRPr lang="tr-TR" sz="2000" b="1" i="1" dirty="0" smtClean="0">
              <a:latin typeface="Times New Roman" panose="02020603050405020304" pitchFamily="18" charset="0"/>
              <a:cs typeface="Times New Roman" panose="02020603050405020304" pitchFamily="18" charset="0"/>
            </a:endParaRPr>
          </a:p>
          <a:p>
            <a:pPr marL="342900" indent="-342900">
              <a:lnSpc>
                <a:spcPct val="150000"/>
              </a:lnSpc>
              <a:buFont typeface="Wingdings" panose="05000000000000000000" pitchFamily="2" charset="2"/>
              <a:buChar char="ü"/>
            </a:pPr>
            <a:r>
              <a:rPr lang="en-US" sz="2000" b="1" i="1" dirty="0" smtClean="0">
                <a:latin typeface="Times New Roman" panose="02020603050405020304" pitchFamily="18" charset="0"/>
                <a:cs typeface="Times New Roman" panose="02020603050405020304" pitchFamily="18" charset="0"/>
              </a:rPr>
              <a:t>Considered </a:t>
            </a:r>
            <a:r>
              <a:rPr lang="en-US" sz="2000" b="1" i="1" dirty="0">
                <a:latin typeface="Times New Roman" panose="02020603050405020304" pitchFamily="18" charset="0"/>
                <a:cs typeface="Times New Roman" panose="02020603050405020304" pitchFamily="18" charset="0"/>
              </a:rPr>
              <a:t>as base load plants</a:t>
            </a:r>
            <a:endParaRPr lang="tr-TR" sz="2000" b="1" i="1"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a:blip r:embed="rId2"/>
          <a:stretch>
            <a:fillRect/>
          </a:stretch>
        </p:blipFill>
        <p:spPr>
          <a:xfrm>
            <a:off x="6783185" y="920750"/>
            <a:ext cx="4357254" cy="4657725"/>
          </a:xfrm>
          <a:prstGeom prst="rect">
            <a:avLst/>
          </a:prstGeom>
          <a:ln>
            <a:noFill/>
          </a:ln>
          <a:effectLst>
            <a:outerShdw blurRad="292100" dist="139700" dir="2700000" algn="tl" rotWithShape="0">
              <a:srgbClr val="333333">
                <a:alpha val="65000"/>
              </a:srgbClr>
            </a:outerShdw>
          </a:effectLst>
        </p:spPr>
      </p:pic>
      <p:sp>
        <p:nvSpPr>
          <p:cNvPr id="7" name="Dikdörtgen 6"/>
          <p:cNvSpPr/>
          <p:nvPr/>
        </p:nvSpPr>
        <p:spPr>
          <a:xfrm>
            <a:off x="919941" y="2952395"/>
            <a:ext cx="6096000" cy="707886"/>
          </a:xfrm>
          <a:prstGeom prst="rect">
            <a:avLst/>
          </a:prstGeom>
        </p:spPr>
        <p:txBody>
          <a:bodyPr>
            <a:spAutoFit/>
          </a:bodyPr>
          <a:lstStyle/>
          <a:p>
            <a:pPr marL="342900" indent="-342900">
              <a:buFont typeface="Wingdings" panose="05000000000000000000" pitchFamily="2" charset="2"/>
              <a:buChar char="ü"/>
            </a:pPr>
            <a:r>
              <a:rPr lang="en-US" sz="2000" b="1" i="1" dirty="0">
                <a:latin typeface="Times New Roman" panose="02020603050405020304" pitchFamily="18" charset="0"/>
                <a:cs typeface="Times New Roman" panose="02020603050405020304" pitchFamily="18" charset="0"/>
              </a:rPr>
              <a:t>The flow is diverted from the river to the</a:t>
            </a:r>
          </a:p>
          <a:p>
            <a:r>
              <a:rPr lang="en-US" sz="2000" b="1" i="1" dirty="0">
                <a:latin typeface="Times New Roman" panose="02020603050405020304" pitchFamily="18" charset="0"/>
                <a:cs typeface="Times New Roman" panose="02020603050405020304" pitchFamily="18" charset="0"/>
              </a:rPr>
              <a:t>lined canal </a:t>
            </a:r>
            <a:endParaRPr lang="tr-TR" sz="2000" b="1" i="1" dirty="0">
              <a:latin typeface="Times New Roman" panose="02020603050405020304" pitchFamily="18" charset="0"/>
              <a:cs typeface="Times New Roman" panose="02020603050405020304" pitchFamily="18" charset="0"/>
            </a:endParaRPr>
          </a:p>
        </p:txBody>
      </p:sp>
      <p:sp>
        <p:nvSpPr>
          <p:cNvPr id="8" name="Dikdörtgen 7"/>
          <p:cNvSpPr/>
          <p:nvPr/>
        </p:nvSpPr>
        <p:spPr>
          <a:xfrm>
            <a:off x="797784" y="4344432"/>
            <a:ext cx="5668526" cy="873572"/>
          </a:xfrm>
          <a:prstGeom prst="rect">
            <a:avLst/>
          </a:prstGeom>
        </p:spPr>
        <p:txBody>
          <a:bodyPr wrap="square">
            <a:spAutoFit/>
          </a:bodyPr>
          <a:lstStyle/>
          <a:p>
            <a:pPr marL="285750" indent="-285750">
              <a:lnSpc>
                <a:spcPct val="150000"/>
              </a:lnSpc>
              <a:buFont typeface="Wingdings" panose="05000000000000000000" pitchFamily="2" charset="2"/>
              <a:buChar char="ü"/>
            </a:pPr>
            <a:r>
              <a:rPr lang="tr-TR" b="1" i="1" dirty="0" smtClean="0">
                <a:latin typeface="Times New Roman" panose="02020603050405020304" pitchFamily="18" charset="0"/>
                <a:cs typeface="Times New Roman" panose="02020603050405020304" pitchFamily="18" charset="0"/>
              </a:rPr>
              <a:t> </a:t>
            </a:r>
            <a:r>
              <a:rPr lang="en-US" b="1" i="1" dirty="0" err="1" smtClean="0">
                <a:latin typeface="Times New Roman" panose="02020603050405020304" pitchFamily="18" charset="0"/>
                <a:cs typeface="Times New Roman" panose="02020603050405020304" pitchFamily="18" charset="0"/>
              </a:rPr>
              <a:t>Forebay</a:t>
            </a:r>
            <a:r>
              <a:rPr lang="en-US" b="1" i="1" dirty="0" smtClean="0">
                <a:latin typeface="Times New Roman" panose="02020603050405020304" pitchFamily="18" charset="0"/>
                <a:cs typeface="Times New Roman" panose="02020603050405020304" pitchFamily="18" charset="0"/>
              </a:rPr>
              <a:t> </a:t>
            </a:r>
            <a:r>
              <a:rPr lang="en-US" b="1" i="1" dirty="0">
                <a:latin typeface="Times New Roman" panose="02020603050405020304" pitchFamily="18" charset="0"/>
                <a:cs typeface="Times New Roman" panose="02020603050405020304" pitchFamily="18" charset="0"/>
              </a:rPr>
              <a:t>facilitates daily or weekly </a:t>
            </a:r>
            <a:r>
              <a:rPr lang="en-US" b="1" i="1" dirty="0" smtClean="0">
                <a:latin typeface="Times New Roman" panose="02020603050405020304" pitchFamily="18" charset="0"/>
                <a:cs typeface="Times New Roman" panose="02020603050405020304" pitchFamily="18" charset="0"/>
              </a:rPr>
              <a:t>storage</a:t>
            </a:r>
            <a:r>
              <a:rPr lang="tr-TR" b="1" i="1" dirty="0" smtClean="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to meet</a:t>
            </a:r>
            <a:r>
              <a:rPr lang="tr-TR" b="1" i="1" dirty="0" smtClean="0">
                <a:latin typeface="Times New Roman" panose="02020603050405020304" pitchFamily="18" charset="0"/>
                <a:cs typeface="Times New Roman" panose="02020603050405020304" pitchFamily="18" charset="0"/>
              </a:rPr>
              <a:t> </a:t>
            </a:r>
            <a:r>
              <a:rPr lang="en-US" b="1" i="1" dirty="0" smtClean="0">
                <a:latin typeface="Times New Roman" panose="02020603050405020304" pitchFamily="18" charset="0"/>
                <a:cs typeface="Times New Roman" panose="02020603050405020304" pitchFamily="18" charset="0"/>
              </a:rPr>
              <a:t>intermediate </a:t>
            </a:r>
            <a:r>
              <a:rPr lang="en-US" b="1" i="1" dirty="0">
                <a:latin typeface="Times New Roman" panose="02020603050405020304" pitchFamily="18" charset="0"/>
                <a:cs typeface="Times New Roman" panose="02020603050405020304" pitchFamily="18" charset="0"/>
              </a:rPr>
              <a:t>or peaking loads.</a:t>
            </a:r>
            <a:endParaRPr lang="tr-TR" b="1"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7273669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6</a:t>
            </a:fld>
            <a:endParaRPr lang="tr-TR" dirty="0"/>
          </a:p>
        </p:txBody>
      </p:sp>
      <p:sp>
        <p:nvSpPr>
          <p:cNvPr id="3" name="Dikdörtgen 2"/>
          <p:cNvSpPr/>
          <p:nvPr/>
        </p:nvSpPr>
        <p:spPr>
          <a:xfrm>
            <a:off x="612371" y="473650"/>
            <a:ext cx="6096000" cy="400110"/>
          </a:xfrm>
          <a:prstGeom prst="rect">
            <a:avLst/>
          </a:prstGeom>
        </p:spPr>
        <p:txBody>
          <a:bodyPr>
            <a:spAutoFit/>
          </a:bodyPr>
          <a:lstStyle/>
          <a:p>
            <a:r>
              <a:rPr lang="en-US" sz="2000" b="1" i="1" dirty="0" smtClean="0">
                <a:latin typeface="Times New Roman" panose="02020603050405020304" pitchFamily="18" charset="0"/>
                <a:cs typeface="Times New Roman" panose="02020603050405020304" pitchFamily="18" charset="0"/>
              </a:rPr>
              <a:t>A </a:t>
            </a:r>
            <a:r>
              <a:rPr lang="en-US" sz="2000" b="1" i="1" dirty="0">
                <a:latin typeface="Times New Roman" panose="02020603050405020304" pitchFamily="18" charset="0"/>
                <a:cs typeface="Times New Roman" panose="02020603050405020304" pitchFamily="18" charset="0"/>
              </a:rPr>
              <a:t>penstock transmits the flow to the </a:t>
            </a:r>
            <a:r>
              <a:rPr lang="en-US" sz="2000" b="1" i="1" dirty="0" smtClean="0">
                <a:latin typeface="Times New Roman" panose="02020603050405020304" pitchFamily="18" charset="0"/>
                <a:cs typeface="Times New Roman" panose="02020603050405020304" pitchFamily="18" charset="0"/>
              </a:rPr>
              <a:t>power</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house</a:t>
            </a:r>
            <a:r>
              <a:rPr lang="en-US" sz="2000" b="1" i="1" dirty="0">
                <a:latin typeface="Times New Roman" panose="02020603050405020304" pitchFamily="18" charset="0"/>
                <a:cs typeface="Times New Roman" panose="02020603050405020304" pitchFamily="18" charset="0"/>
              </a:rPr>
              <a:t>.</a:t>
            </a:r>
            <a:endParaRPr lang="tr-TR" sz="2000" b="1" i="1" dirty="0">
              <a:latin typeface="Times New Roman" panose="02020603050405020304" pitchFamily="18" charset="0"/>
              <a:cs typeface="Times New Roman" panose="02020603050405020304" pitchFamily="18" charset="0"/>
            </a:endParaRPr>
          </a:p>
        </p:txBody>
      </p:sp>
      <p:pic>
        <p:nvPicPr>
          <p:cNvPr id="4" name="Resim 3"/>
          <p:cNvPicPr>
            <a:picLocks noChangeAspect="1"/>
          </p:cNvPicPr>
          <p:nvPr/>
        </p:nvPicPr>
        <p:blipFill>
          <a:blip r:embed="rId2"/>
          <a:stretch>
            <a:fillRect/>
          </a:stretch>
        </p:blipFill>
        <p:spPr>
          <a:xfrm>
            <a:off x="867986" y="1056726"/>
            <a:ext cx="4085804" cy="4856711"/>
          </a:xfrm>
          <a:prstGeom prst="rect">
            <a:avLst/>
          </a:prstGeom>
          <a:ln>
            <a:noFill/>
          </a:ln>
          <a:effectLst>
            <a:outerShdw blurRad="190500" algn="tl" rotWithShape="0">
              <a:srgbClr val="000000">
                <a:alpha val="70000"/>
              </a:srgbClr>
            </a:outerShdw>
          </a:effectLst>
        </p:spPr>
      </p:pic>
      <p:pic>
        <p:nvPicPr>
          <p:cNvPr id="5" name="Resim 4"/>
          <p:cNvPicPr>
            <a:picLocks noChangeAspect="1"/>
          </p:cNvPicPr>
          <p:nvPr/>
        </p:nvPicPr>
        <p:blipFill rotWithShape="1">
          <a:blip r:embed="rId3"/>
          <a:srcRect l="1926" t="3652" r="1926" b="3916"/>
          <a:stretch/>
        </p:blipFill>
        <p:spPr>
          <a:xfrm>
            <a:off x="5353398" y="1654233"/>
            <a:ext cx="6483927" cy="3424843"/>
          </a:xfrm>
          <a:prstGeom prst="rect">
            <a:avLst/>
          </a:prstGeom>
        </p:spPr>
      </p:pic>
    </p:spTree>
    <p:extLst>
      <p:ext uri="{BB962C8B-B14F-4D97-AF65-F5344CB8AC3E}">
        <p14:creationId xmlns:p14="http://schemas.microsoft.com/office/powerpoint/2010/main" val="337243664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7</a:t>
            </a:fld>
            <a:endParaRPr lang="tr-TR" dirty="0"/>
          </a:p>
        </p:txBody>
      </p:sp>
      <p:sp>
        <p:nvSpPr>
          <p:cNvPr id="5" name="Dikdörtgen 4"/>
          <p:cNvSpPr/>
          <p:nvPr/>
        </p:nvSpPr>
        <p:spPr>
          <a:xfrm>
            <a:off x="878377" y="750655"/>
            <a:ext cx="10401994" cy="960328"/>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Water flow in the river depends on precipitation</a:t>
            </a:r>
            <a:r>
              <a:rPr lang="en-US" sz="2000" b="1" i="1" dirty="0" smtClean="0">
                <a:latin typeface="Times New Roman" panose="02020603050405020304" pitchFamily="18" charset="0"/>
                <a:cs typeface="Times New Roman" panose="02020603050405020304" pitchFamily="18" charset="0"/>
              </a:rPr>
              <a:t>,</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groundwater </a:t>
            </a:r>
            <a:r>
              <a:rPr lang="en-US" sz="2000" b="1" i="1" dirty="0">
                <a:latin typeface="Times New Roman" panose="02020603050405020304" pitchFamily="18" charset="0"/>
                <a:cs typeface="Times New Roman" panose="02020603050405020304" pitchFamily="18" charset="0"/>
              </a:rPr>
              <a:t>flow and runoff: these parameters may </a:t>
            </a:r>
            <a:r>
              <a:rPr lang="en-US" sz="2000" b="1" i="1" dirty="0" smtClean="0">
                <a:latin typeface="Times New Roman" panose="02020603050405020304" pitchFamily="18" charset="0"/>
                <a:cs typeface="Times New Roman" panose="02020603050405020304" pitchFamily="18" charset="0"/>
              </a:rPr>
              <a:t>have</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substantial </a:t>
            </a:r>
            <a:r>
              <a:rPr lang="en-US" sz="2000" b="1" i="1" dirty="0">
                <a:latin typeface="Times New Roman" panose="02020603050405020304" pitchFamily="18" charset="0"/>
                <a:cs typeface="Times New Roman" panose="02020603050405020304" pitchFamily="18" charset="0"/>
              </a:rPr>
              <a:t>daily, monthly, or seasonal variations. </a:t>
            </a:r>
            <a:endParaRPr lang="tr-TR" sz="2000" b="1" i="1"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rotWithShape="1">
          <a:blip r:embed="rId2"/>
          <a:srcRect l="298" t="943" r="1010" b="-1"/>
          <a:stretch/>
        </p:blipFill>
        <p:spPr>
          <a:xfrm>
            <a:off x="2533995" y="2068593"/>
            <a:ext cx="7090758" cy="424630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418902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8</a:t>
            </a:fld>
            <a:endParaRPr lang="tr-TR" dirty="0"/>
          </a:p>
        </p:txBody>
      </p:sp>
      <p:sp>
        <p:nvSpPr>
          <p:cNvPr id="3" name="Dikdörtgen 2"/>
          <p:cNvSpPr/>
          <p:nvPr/>
        </p:nvSpPr>
        <p:spPr>
          <a:xfrm>
            <a:off x="2261614" y="531030"/>
            <a:ext cx="4595938" cy="461665"/>
          </a:xfrm>
          <a:prstGeom prst="rect">
            <a:avLst/>
          </a:prstGeom>
        </p:spPr>
        <p:txBody>
          <a:bodyPr wrap="none">
            <a:spAutoFit/>
          </a:bodyPr>
          <a:lstStyle/>
          <a:p>
            <a:r>
              <a:rPr lang="tr-TR" sz="2400" b="1" i="1" dirty="0" smtClean="0">
                <a:solidFill>
                  <a:schemeClr val="accent2"/>
                </a:solidFill>
                <a:latin typeface="Times New Roman" panose="02020603050405020304" pitchFamily="18" charset="0"/>
                <a:cs typeface="Times New Roman" panose="02020603050405020304" pitchFamily="18" charset="0"/>
              </a:rPr>
              <a:t>Storage </a:t>
            </a:r>
            <a:r>
              <a:rPr lang="tr-TR" sz="2400" b="1" i="1" dirty="0" err="1" smtClean="0">
                <a:solidFill>
                  <a:schemeClr val="accent2"/>
                </a:solidFill>
                <a:latin typeface="Times New Roman" panose="02020603050405020304" pitchFamily="18" charset="0"/>
                <a:cs typeface="Times New Roman" panose="02020603050405020304" pitchFamily="18" charset="0"/>
              </a:rPr>
              <a:t>Type</a:t>
            </a:r>
            <a:r>
              <a:rPr lang="tr-TR" sz="2400" b="1" i="1" dirty="0" smtClean="0">
                <a:solidFill>
                  <a:schemeClr val="accent2"/>
                </a:solidFill>
                <a:latin typeface="Times New Roman" panose="02020603050405020304" pitchFamily="18" charset="0"/>
                <a:cs typeface="Times New Roman" panose="02020603050405020304" pitchFamily="18" charset="0"/>
              </a:rPr>
              <a:t> </a:t>
            </a:r>
            <a:r>
              <a:rPr lang="tr-TR" sz="2400" b="1" i="1" dirty="0" err="1" smtClean="0">
                <a:solidFill>
                  <a:schemeClr val="accent2"/>
                </a:solidFill>
                <a:latin typeface="Times New Roman" panose="02020603050405020304" pitchFamily="18" charset="0"/>
                <a:cs typeface="Times New Roman" panose="02020603050405020304" pitchFamily="18" charset="0"/>
              </a:rPr>
              <a:t>Hydroelectric</a:t>
            </a:r>
            <a:r>
              <a:rPr lang="tr-TR" sz="2400" b="1" i="1" dirty="0" smtClean="0">
                <a:solidFill>
                  <a:schemeClr val="accent2"/>
                </a:solidFill>
                <a:latin typeface="Times New Roman" panose="02020603050405020304" pitchFamily="18" charset="0"/>
                <a:cs typeface="Times New Roman" panose="02020603050405020304" pitchFamily="18" charset="0"/>
              </a:rPr>
              <a:t> </a:t>
            </a:r>
            <a:r>
              <a:rPr lang="tr-TR" sz="2400" b="1" i="1" dirty="0" err="1" smtClean="0">
                <a:solidFill>
                  <a:schemeClr val="accent2"/>
                </a:solidFill>
                <a:latin typeface="Times New Roman" panose="02020603050405020304" pitchFamily="18" charset="0"/>
                <a:cs typeface="Times New Roman" panose="02020603050405020304" pitchFamily="18" charset="0"/>
              </a:rPr>
              <a:t>Plants</a:t>
            </a:r>
            <a:r>
              <a:rPr lang="tr-TR" sz="2400" b="1" i="1" dirty="0" smtClean="0">
                <a:solidFill>
                  <a:schemeClr val="accent2"/>
                </a:solidFill>
                <a:latin typeface="Times New Roman" panose="02020603050405020304" pitchFamily="18" charset="0"/>
                <a:cs typeface="Times New Roman" panose="02020603050405020304" pitchFamily="18" charset="0"/>
              </a:rPr>
              <a:t> </a:t>
            </a:r>
            <a:endParaRPr lang="tr-TR" sz="2400" b="1" i="1" dirty="0">
              <a:solidFill>
                <a:schemeClr val="accent2"/>
              </a:solidFill>
              <a:latin typeface="Times New Roman" panose="02020603050405020304" pitchFamily="18" charset="0"/>
              <a:cs typeface="Times New Roman" panose="02020603050405020304" pitchFamily="18" charset="0"/>
            </a:endParaRPr>
          </a:p>
        </p:txBody>
      </p:sp>
      <p:sp>
        <p:nvSpPr>
          <p:cNvPr id="4" name="Dikdörtgen 3"/>
          <p:cNvSpPr/>
          <p:nvPr/>
        </p:nvSpPr>
        <p:spPr>
          <a:xfrm>
            <a:off x="404549" y="995975"/>
            <a:ext cx="11413376" cy="1938992"/>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Storage type hydroelectric power plants comprise a dam built across the river to impound large volumes of </a:t>
            </a:r>
            <a:r>
              <a:rPr lang="en-US" sz="2000" b="1" i="1" dirty="0" smtClean="0">
                <a:latin typeface="Times New Roman" panose="02020603050405020304" pitchFamily="18" charset="0"/>
                <a:cs typeface="Times New Roman" panose="02020603050405020304" pitchFamily="18" charset="0"/>
              </a:rPr>
              <a:t>water.</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Some</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dams </a:t>
            </a:r>
            <a:r>
              <a:rPr lang="en-US" sz="2000" b="1" i="1" dirty="0">
                <a:latin typeface="Times New Roman" panose="02020603050405020304" pitchFamily="18" charset="0"/>
                <a:cs typeface="Times New Roman" panose="02020603050405020304" pitchFamily="18" charset="0"/>
              </a:rPr>
              <a:t>create reservoirs extending tens of kilometers </a:t>
            </a:r>
            <a:r>
              <a:rPr lang="en-US" sz="2000" b="1" i="1" dirty="0" smtClean="0">
                <a:latin typeface="Times New Roman" panose="02020603050405020304" pitchFamily="18" charset="0"/>
                <a:cs typeface="Times New Roman" panose="02020603050405020304" pitchFamily="18" charset="0"/>
              </a:rPr>
              <a:t>upstream</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Hydroelectric </a:t>
            </a:r>
            <a:r>
              <a:rPr lang="en-US" sz="2000" b="1" i="1" dirty="0">
                <a:latin typeface="Times New Roman" panose="02020603050405020304" pitchFamily="18" charset="0"/>
                <a:cs typeface="Times New Roman" panose="02020603050405020304" pitchFamily="18" charset="0"/>
              </a:rPr>
              <a:t>power plants associated with large dams do not usually have long waterways as in the case of </a:t>
            </a:r>
            <a:r>
              <a:rPr lang="en-US" sz="2000" b="1" i="1" dirty="0" smtClean="0">
                <a:latin typeface="Times New Roman" panose="02020603050405020304" pitchFamily="18" charset="0"/>
                <a:cs typeface="Times New Roman" panose="02020603050405020304" pitchFamily="18" charset="0"/>
              </a:rPr>
              <a:t>run</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­of</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river plants. The intake is located at the upstream face of the dam whereas the powerhouse is placed at the foot of the </a:t>
            </a:r>
            <a:r>
              <a:rPr lang="en-US" sz="2000" b="1" i="1" dirty="0" smtClean="0">
                <a:latin typeface="Times New Roman" panose="02020603050405020304" pitchFamily="18" charset="0"/>
                <a:cs typeface="Times New Roman" panose="02020603050405020304" pitchFamily="18" charset="0"/>
              </a:rPr>
              <a:t>dam</a:t>
            </a:r>
            <a:r>
              <a:rPr lang="tr-TR" sz="2000" b="1" i="1" dirty="0" smtClean="0">
                <a:latin typeface="Times New Roman" panose="02020603050405020304" pitchFamily="18" charset="0"/>
                <a:cs typeface="Times New Roman" panose="02020603050405020304" pitchFamily="18" charset="0"/>
              </a:rPr>
              <a:t>.</a:t>
            </a:r>
            <a:endParaRPr lang="tr-TR" sz="2000" b="1" i="1" dirty="0">
              <a:latin typeface="Times New Roman" panose="02020603050405020304" pitchFamily="18" charset="0"/>
              <a:cs typeface="Times New Roman" panose="02020603050405020304" pitchFamily="18" charset="0"/>
            </a:endParaRPr>
          </a:p>
        </p:txBody>
      </p:sp>
      <p:pic>
        <p:nvPicPr>
          <p:cNvPr id="5" name="Resim 4"/>
          <p:cNvPicPr>
            <a:picLocks noChangeAspect="1"/>
          </p:cNvPicPr>
          <p:nvPr/>
        </p:nvPicPr>
        <p:blipFill>
          <a:blip r:embed="rId2"/>
          <a:stretch>
            <a:fillRect/>
          </a:stretch>
        </p:blipFill>
        <p:spPr>
          <a:xfrm>
            <a:off x="3015304" y="3064289"/>
            <a:ext cx="6191865" cy="3394700"/>
          </a:xfrm>
          <a:prstGeom prst="rect">
            <a:avLst/>
          </a:prstGeom>
        </p:spPr>
      </p:pic>
    </p:spTree>
    <p:extLst>
      <p:ext uri="{BB962C8B-B14F-4D97-AF65-F5344CB8AC3E}">
        <p14:creationId xmlns:p14="http://schemas.microsoft.com/office/powerpoint/2010/main" val="157249002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Numarası Yer Tutucusu 1"/>
          <p:cNvSpPr>
            <a:spLocks noGrp="1"/>
          </p:cNvSpPr>
          <p:nvPr>
            <p:ph type="sldNum" sz="quarter" idx="12"/>
          </p:nvPr>
        </p:nvSpPr>
        <p:spPr/>
        <p:txBody>
          <a:bodyPr/>
          <a:lstStyle/>
          <a:p>
            <a:fld id="{D74847D1-C441-4ACE-BA48-D1784E3ECEA9}" type="slidenum">
              <a:rPr lang="tr-TR" smtClean="0"/>
              <a:pPr/>
              <a:t>9</a:t>
            </a:fld>
            <a:endParaRPr lang="tr-TR" dirty="0"/>
          </a:p>
        </p:txBody>
      </p:sp>
      <p:sp>
        <p:nvSpPr>
          <p:cNvPr id="5" name="Dikdörtgen 4"/>
          <p:cNvSpPr/>
          <p:nvPr/>
        </p:nvSpPr>
        <p:spPr>
          <a:xfrm>
            <a:off x="1003068" y="560284"/>
            <a:ext cx="10044545" cy="1883657"/>
          </a:xfrm>
          <a:prstGeom prst="rect">
            <a:avLst/>
          </a:prstGeom>
        </p:spPr>
        <p:txBody>
          <a:bodyPr wrap="square">
            <a:spAutoFit/>
          </a:bodyPr>
          <a:lstStyle/>
          <a:p>
            <a:pPr algn="just">
              <a:lnSpc>
                <a:spcPct val="150000"/>
              </a:lnSpc>
            </a:pPr>
            <a:r>
              <a:rPr lang="en-US" sz="2000" b="1" i="1" dirty="0">
                <a:latin typeface="Times New Roman" panose="02020603050405020304" pitchFamily="18" charset="0"/>
                <a:cs typeface="Times New Roman" panose="02020603050405020304" pitchFamily="18" charset="0"/>
              </a:rPr>
              <a:t>Some large dams are designed to store flows larger than the annual river water volume. In such large storage projects, the crest of the dam sometimes serves as a multiple lane highway. Smaller dams are designed to store seasonal river flows, such as the volume available during the </a:t>
            </a:r>
            <a:r>
              <a:rPr lang="en-US" sz="2000" b="1" i="1" dirty="0" smtClean="0">
                <a:latin typeface="Times New Roman" panose="02020603050405020304" pitchFamily="18" charset="0"/>
                <a:cs typeface="Times New Roman" panose="02020603050405020304" pitchFamily="18" charset="0"/>
              </a:rPr>
              <a:t>high</a:t>
            </a:r>
            <a:r>
              <a:rPr lang="tr-TR" sz="2000" b="1" i="1" dirty="0" smtClean="0">
                <a:latin typeface="Times New Roman" panose="02020603050405020304" pitchFamily="18" charset="0"/>
                <a:cs typeface="Times New Roman" panose="02020603050405020304" pitchFamily="18" charset="0"/>
              </a:rPr>
              <a:t> </a:t>
            </a:r>
            <a:r>
              <a:rPr lang="en-US" sz="2000" b="1" i="1" dirty="0" smtClean="0">
                <a:latin typeface="Times New Roman" panose="02020603050405020304" pitchFamily="18" charset="0"/>
                <a:cs typeface="Times New Roman" panose="02020603050405020304" pitchFamily="18" charset="0"/>
              </a:rPr>
              <a:t>­</a:t>
            </a:r>
            <a:r>
              <a:rPr lang="en-US" sz="2000" b="1" i="1" dirty="0">
                <a:latin typeface="Times New Roman" panose="02020603050405020304" pitchFamily="18" charset="0"/>
                <a:cs typeface="Times New Roman" panose="02020603050405020304" pitchFamily="18" charset="0"/>
              </a:rPr>
              <a:t>flow </a:t>
            </a:r>
            <a:r>
              <a:rPr lang="en-US" sz="2000" b="1" i="1" dirty="0" smtClean="0">
                <a:latin typeface="Times New Roman" panose="02020603050405020304" pitchFamily="18" charset="0"/>
                <a:cs typeface="Times New Roman" panose="02020603050405020304" pitchFamily="18" charset="0"/>
              </a:rPr>
              <a:t>season</a:t>
            </a:r>
            <a:r>
              <a:rPr lang="tr-TR" sz="2000" b="1" i="1" dirty="0" smtClean="0">
                <a:latin typeface="Times New Roman" panose="02020603050405020304" pitchFamily="18" charset="0"/>
                <a:cs typeface="Times New Roman" panose="02020603050405020304" pitchFamily="18" charset="0"/>
              </a:rPr>
              <a:t>.</a:t>
            </a:r>
            <a:endParaRPr lang="tr-TR" sz="2000" b="1" i="1" dirty="0">
              <a:latin typeface="Times New Roman" panose="02020603050405020304" pitchFamily="18" charset="0"/>
              <a:cs typeface="Times New Roman" panose="02020603050405020304" pitchFamily="18" charset="0"/>
            </a:endParaRPr>
          </a:p>
        </p:txBody>
      </p:sp>
      <p:pic>
        <p:nvPicPr>
          <p:cNvPr id="6" name="Resim 5"/>
          <p:cNvPicPr>
            <a:picLocks noChangeAspect="1"/>
          </p:cNvPicPr>
          <p:nvPr/>
        </p:nvPicPr>
        <p:blipFill rotWithShape="1">
          <a:blip r:embed="rId2"/>
          <a:srcRect l="824" t="579" r="3107" b="3266"/>
          <a:stretch/>
        </p:blipFill>
        <p:spPr>
          <a:xfrm>
            <a:off x="3582538" y="2266233"/>
            <a:ext cx="6683679" cy="40819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240026031"/>
      </p:ext>
    </p:extLst>
  </p:cSld>
  <p:clrMapOvr>
    <a:masterClrMapping/>
  </p:clrMapOvr>
  <p:timing>
    <p:tnLst>
      <p:par>
        <p:cTn id="1" dur="indefinite" restart="never" nodeType="tmRoot"/>
      </p:par>
    </p:tnLst>
  </p:timing>
</p:sld>
</file>

<file path=ppt/theme/theme1.xml><?xml version="1.0" encoding="utf-8"?>
<a:theme xmlns:a="http://schemas.openxmlformats.org/drawingml/2006/main" name="Dilim">
  <a:themeElements>
    <a:clrScheme name="Dilim">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Dilim">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lim">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8364</TotalTime>
  <Words>1604</Words>
  <Application>Microsoft Office PowerPoint</Application>
  <PresentationFormat>Geniş ekran</PresentationFormat>
  <Paragraphs>124</Paragraphs>
  <Slides>30</Slides>
  <Notes>0</Notes>
  <HiddenSlides>0</HiddenSlides>
  <MMClips>1</MMClips>
  <ScaleCrop>false</ScaleCrop>
  <HeadingPairs>
    <vt:vector size="6" baseType="variant">
      <vt:variant>
        <vt:lpstr>Kullanılan Yazı Tipleri</vt:lpstr>
      </vt:variant>
      <vt:variant>
        <vt:i4>6</vt:i4>
      </vt:variant>
      <vt:variant>
        <vt:lpstr>Tema</vt:lpstr>
      </vt:variant>
      <vt:variant>
        <vt:i4>1</vt:i4>
      </vt:variant>
      <vt:variant>
        <vt:lpstr>Slayt Başlıkları</vt:lpstr>
      </vt:variant>
      <vt:variant>
        <vt:i4>30</vt:i4>
      </vt:variant>
    </vt:vector>
  </HeadingPairs>
  <TitlesOfParts>
    <vt:vector size="37" baseType="lpstr">
      <vt:lpstr>Calibri</vt:lpstr>
      <vt:lpstr>Cambria Math</vt:lpstr>
      <vt:lpstr>Century Gothic</vt:lpstr>
      <vt:lpstr>Times New Roman</vt:lpstr>
      <vt:lpstr>Wingdings</vt:lpstr>
      <vt:lpstr>Wingdings 3</vt:lpstr>
      <vt:lpstr>Dilim</vt:lpstr>
      <vt:lpstr>   ANKARA UNIVERSITY Department of Energy Engineering  HydroelectrIc Energy </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ANKARA UNIVERSITY Department of Energy Engineering  Hydroelectric Energy</dc:title>
  <dc:creator>Yasemin</dc:creator>
  <cp:lastModifiedBy>Yasemin</cp:lastModifiedBy>
  <cp:revision>357</cp:revision>
  <dcterms:created xsi:type="dcterms:W3CDTF">2019-11-19T10:49:55Z</dcterms:created>
  <dcterms:modified xsi:type="dcterms:W3CDTF">2019-12-12T13:38:01Z</dcterms:modified>
</cp:coreProperties>
</file>