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lvl="1">
              <a:buNone/>
            </a:pPr>
            <a:r>
              <a:rPr lang="tr-TR" dirty="0" smtClean="0"/>
              <a:t>		</a:t>
            </a:r>
          </a:p>
          <a:p>
            <a:pPr lvl="1">
              <a:buNone/>
            </a:pPr>
            <a:r>
              <a:rPr lang="tr-TR" dirty="0" smtClean="0"/>
              <a:t>							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79296" y="1268760"/>
            <a:ext cx="8229600" cy="2492896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TÜRKİYEDE PROGRAM GELİŞTİRME ÇALIŞMALARI</a:t>
            </a:r>
            <a:endParaRPr lang="tr-TR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2005 ilköğretim programlarının temel vizyonu, “ Atatürk ilke ve inkılaplarını benimsemiş, temel demokratik değerlerle donanmış, bireysel farklılıkları ne olursa olsun, araştırma-sorgulama, eleştirel düşünme, problem çözme ve karar verme becerileri gelişmiş; yaşam boyu öğrenen ve insan haklarına saygılı, mutlu Türkiye Cumhuriyeti vatandaşları yetiştirmek” olarak belirtilmiştir.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PROGRAMIN VİZYONU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492896"/>
            <a:ext cx="8229600" cy="3921299"/>
          </a:xfrm>
        </p:spPr>
        <p:txBody>
          <a:bodyPr/>
          <a:lstStyle/>
          <a:p>
            <a:r>
              <a:rPr lang="tr-TR" dirty="0" smtClean="0"/>
              <a:t>Her bireyin öğrenebileceği, birey olarak kendine özgü olduğu ve öğrenmenin bireyin gelecekteki yaşamına ışık tutacağı anlayışı.</a:t>
            </a:r>
          </a:p>
          <a:p>
            <a:r>
              <a:rPr lang="tr-TR" dirty="0" smtClean="0"/>
              <a:t>Milli kimlik merkeze alınarak, evrensel değerlerin benimsenmesinin sağlanması.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Tanımlanan bu vizyondan hareketle geliştirilen ilköğretim programlarının temelinde yer alan ilke ve anlayışlar:</a:t>
            </a:r>
            <a:endParaRPr lang="tr-T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Bireylerin, haklarını bilen ve kullanan, sorumluluklarını yerine getiren, demokratik bireyler olarak yetişmelerinin sağlanması.</a:t>
            </a:r>
          </a:p>
          <a:p>
            <a:endParaRPr lang="tr-TR" dirty="0" smtClean="0"/>
          </a:p>
          <a:p>
            <a:r>
              <a:rPr lang="tr-TR" dirty="0" smtClean="0"/>
              <a:t>Bireylerin, öğrenme sürecinde deneyimlerini kullanmasına ve çevresiyle etkileşim kurmasına fırsat verilmesi.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r>
              <a:rPr lang="tr-TR" dirty="0" smtClean="0"/>
              <a:t>Öğrenme, hayatın parçalara bölünmesiyle değil, bütünsel içerikle en üst düzeye çıkar.</a:t>
            </a:r>
          </a:p>
          <a:p>
            <a:endParaRPr lang="tr-TR" dirty="0" smtClean="0"/>
          </a:p>
          <a:p>
            <a:r>
              <a:rPr lang="tr-TR" dirty="0" smtClean="0"/>
              <a:t>Her alanla ilgili olgular, kavramlar, ilkeler, yöntem ve yaklaşımlar öğrenmeyi kolaylaştıracak biçimde düzenlenir.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İlköğretim programında içerik seçimi ve düzenlenmesinde dikkate alınan ilkeler: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İçerik düzenlenirken öğrenme ve motivasyon ilkleri dikkate alınır.</a:t>
            </a:r>
          </a:p>
          <a:p>
            <a:endParaRPr lang="tr-TR" dirty="0" smtClean="0"/>
          </a:p>
          <a:p>
            <a:r>
              <a:rPr lang="tr-TR" dirty="0" smtClean="0"/>
              <a:t>İçerik oluşturulurken bireyselleşme ve toplumsallaşma dengesi gözetilir.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r>
              <a:rPr lang="tr-TR" dirty="0" smtClean="0"/>
              <a:t>Çocuğun öğrenmeye heveslenmesi ancak araştırma arzusu ve doğal merakının uyarılmasıyla mümkündür.</a:t>
            </a:r>
          </a:p>
          <a:p>
            <a:endParaRPr lang="tr-TR" dirty="0" smtClean="0"/>
          </a:p>
          <a:p>
            <a:r>
              <a:rPr lang="tr-TR" dirty="0" smtClean="0"/>
              <a:t>Öğrenme, öğretmenin ya da öğrencinin dersi anlatması yerine, öğrenci merkezli etkinliklerde, öğrencinin aktif rol almasıyla oluşur.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İlköğretim programlarına göre, öğretme-öğrenme durumlarında dikkate alınacak ilkeler:</a:t>
            </a:r>
            <a:endParaRPr lang="tr-T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Öğrenilenlerin farklı ortamlara aktarılması, etkin ve yaratıcı bir yorumla kullanılması asıl amaçtır.</a:t>
            </a:r>
          </a:p>
          <a:p>
            <a:endParaRPr lang="tr-TR" dirty="0" smtClean="0"/>
          </a:p>
          <a:p>
            <a:r>
              <a:rPr lang="tr-TR" dirty="0" smtClean="0"/>
              <a:t>Çocuğun yakın çevresi içerisinde yaşanan sorunlar, hayat biçimi, ekonomik etkinlikler, coğrafi faktörler öğrenme için temel içeriktir.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 sadece dört duvar değil, tüm çevredir.</a:t>
            </a:r>
          </a:p>
          <a:p>
            <a:endParaRPr lang="tr-TR" dirty="0" smtClean="0"/>
          </a:p>
          <a:p>
            <a:r>
              <a:rPr lang="tr-TR" dirty="0" smtClean="0"/>
              <a:t>Öğrencilerin okullarında ve bulundukları yörede çeşitli toplumsal hizmetler sunmasını destekler.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tr-TR" sz="2400" b="1" dirty="0" smtClean="0"/>
              <a:t>  1.Türkiye’de var olan programların geliştirilip değiştirilmesinin </a:t>
            </a:r>
            <a:r>
              <a:rPr lang="tr-TR" sz="2400" b="1" u="sng" dirty="0" smtClean="0"/>
              <a:t>temel nedeni </a:t>
            </a:r>
            <a:r>
              <a:rPr lang="tr-TR" sz="2400" b="1" dirty="0" smtClean="0"/>
              <a:t>aşağıdakilerden hangisidir?</a:t>
            </a:r>
          </a:p>
          <a:p>
            <a:pPr marL="514350" indent="-514350"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 a) </a:t>
            </a:r>
            <a:r>
              <a:rPr lang="tr-TR" sz="2400" dirty="0" smtClean="0"/>
              <a:t>Bireysel ve ulusal değerlerin küresel değerleri de dikkate alarak geliştirilmesi ihtiyacı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b) </a:t>
            </a:r>
            <a:r>
              <a:rPr lang="tr-TR" sz="2400" dirty="0" smtClean="0"/>
              <a:t>Öğretimde farklı yöntem ve teknikler kullanma amacı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c) </a:t>
            </a:r>
            <a:r>
              <a:rPr lang="tr-TR" sz="2400" dirty="0" smtClean="0"/>
              <a:t>Bireysel ve toplumsal değerler ve gereksinimlerin değişmesi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d) </a:t>
            </a:r>
            <a:r>
              <a:rPr lang="tr-TR" sz="2400" dirty="0" smtClean="0"/>
              <a:t>Okulda kazandırılmaya çalışılan yaşantı biçimleriyle gerçek dünyanın çoğu kez uyum içinde olmaması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e) </a:t>
            </a:r>
            <a:r>
              <a:rPr lang="tr-TR" sz="2400" dirty="0" smtClean="0"/>
              <a:t>Eğitimde kaliteyi arttırmak ve eşitliği sağlamak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KPSS’DE ÇIKABİLECEK SORULAR </a:t>
            </a:r>
            <a:r>
              <a:rPr lang="tr-TR" dirty="0" smtClean="0">
                <a:sym typeface="Wingdings" pitchFamily="2" charset="2"/>
              </a:rPr>
              <a:t>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sz="2400" dirty="0" smtClean="0"/>
              <a:t> </a:t>
            </a:r>
            <a:r>
              <a:rPr lang="tr-TR" sz="2400" b="1" dirty="0" smtClean="0"/>
              <a:t>2. Aşağıdakilerden hangisi çağdaş eğitim programının özelliklerinden biri değildir?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a) </a:t>
            </a:r>
            <a:r>
              <a:rPr lang="tr-TR" sz="2400" dirty="0" smtClean="0"/>
              <a:t>Ulusal değerlerden çok, evrensel değerler benimsenmelidir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b) </a:t>
            </a:r>
            <a:r>
              <a:rPr lang="tr-TR" sz="2400" dirty="0" smtClean="0"/>
              <a:t>İçerik düzenlenirken motivasyon ve öğrenme ilkeleri dikkate alınmalıdır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c) </a:t>
            </a:r>
            <a:r>
              <a:rPr lang="tr-TR" sz="2400" dirty="0" smtClean="0"/>
              <a:t>Öğretimde farklı yöntem ve tekniklerin kullanılmalıdır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d) </a:t>
            </a:r>
            <a:r>
              <a:rPr lang="tr-TR" sz="2400" dirty="0" smtClean="0"/>
              <a:t>Her öğrenci kendine özgü öğrenme biçimine sahiptir</a:t>
            </a:r>
          </a:p>
          <a:p>
            <a:pPr marL="514350" indent="-514350">
              <a:buNone/>
            </a:pPr>
            <a:r>
              <a:rPr lang="tr-TR" sz="2400" dirty="0" smtClean="0"/>
              <a:t>   </a:t>
            </a:r>
            <a:r>
              <a:rPr lang="tr-TR" sz="2400" b="1" dirty="0" smtClean="0"/>
              <a:t>e) </a:t>
            </a:r>
            <a:r>
              <a:rPr lang="tr-TR" sz="2400" dirty="0" smtClean="0"/>
              <a:t>Hiç biri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Türkiye’de Cumhuriyet’in kuruluşundan itibaren 1926, 1936 ve 1948 ilkokul programları geliştirilmiştir ve geliştirildikleri dönemlerde büyük değişime uğramıştır. </a:t>
            </a:r>
          </a:p>
          <a:p>
            <a:pPr algn="l">
              <a:buFont typeface="Arial" pitchFamily="34" charset="0"/>
              <a:buChar char="•"/>
            </a:pPr>
            <a:endParaRPr lang="tr-TR" dirty="0" smtClean="0">
              <a:solidFill>
                <a:schemeClr val="tx1"/>
              </a:solidFill>
            </a:endParaRP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3. İlköğretim programlarına göre, öğretme-öğrenme durumlarında dikkate alınacak ilkeler göz önünde bulundurulduğunda aşağıdakilerden hangisi </a:t>
            </a:r>
            <a:r>
              <a:rPr lang="tr-TR" sz="2400" b="1" u="sng" dirty="0" smtClean="0"/>
              <a:t>yanlıştır?</a:t>
            </a:r>
          </a:p>
          <a:p>
            <a:pPr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a) </a:t>
            </a:r>
            <a:r>
              <a:rPr lang="tr-TR" sz="2400" dirty="0" smtClean="0"/>
              <a:t>Öğrenilen bilgilerin derinleştirilmesi asıl amaçtır</a:t>
            </a:r>
          </a:p>
          <a:p>
            <a:pPr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b) </a:t>
            </a:r>
            <a:r>
              <a:rPr lang="tr-TR" sz="2400" dirty="0" smtClean="0"/>
              <a:t>Dersler etkinliklerle zenginleştirilerek daha çok öğrenci merkezli hale getirilmelidir</a:t>
            </a:r>
          </a:p>
          <a:p>
            <a:pPr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c) </a:t>
            </a:r>
            <a:r>
              <a:rPr lang="tr-TR" sz="2400" dirty="0" smtClean="0"/>
              <a:t>Öğrencilerde araştırma ve merak uyandırma düşüncesi oluşturulmalıdır</a:t>
            </a:r>
          </a:p>
          <a:p>
            <a:pPr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d) </a:t>
            </a:r>
            <a:r>
              <a:rPr lang="tr-TR" sz="2400" dirty="0" smtClean="0"/>
              <a:t>Öğretim programlarında uluslar arası kriterlerden çok ulusal kriterler kullanılmıştır</a:t>
            </a:r>
          </a:p>
          <a:p>
            <a:pPr>
              <a:buNone/>
            </a:pPr>
            <a:r>
              <a:rPr lang="tr-TR" sz="2400" dirty="0" smtClean="0"/>
              <a:t>  </a:t>
            </a:r>
            <a:r>
              <a:rPr lang="tr-TR" sz="2400" b="1" dirty="0" smtClean="0"/>
              <a:t>e) </a:t>
            </a:r>
            <a:r>
              <a:rPr lang="tr-TR" sz="2400" dirty="0" smtClean="0"/>
              <a:t>Çocuğun yakın çevresi ve hayat biçimi öğrenme için temel içerik olarak görülür</a:t>
            </a:r>
            <a:endParaRPr lang="tr-TR" sz="240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Bilimsel anlamda ilk program geliştirme çalışmaları 1962 yılında ilköğretim programları üzerinde yapıldığı söylenebilir. </a:t>
            </a:r>
          </a:p>
          <a:p>
            <a:endParaRPr lang="tr-TR" dirty="0" smtClean="0"/>
          </a:p>
          <a:p>
            <a:r>
              <a:rPr lang="tr-TR" dirty="0" smtClean="0"/>
              <a:t>1968 yılından sonra ülkemizde bu alanda yapılan en kapsamlı değişiklikler 2005 yılında yapılmıştır.</a:t>
            </a:r>
            <a:endParaRPr lang="tr-TR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332037"/>
            <a:ext cx="8229600" cy="4525963"/>
          </a:xfrm>
        </p:spPr>
        <p:txBody>
          <a:bodyPr/>
          <a:lstStyle/>
          <a:p>
            <a:r>
              <a:rPr lang="tr-TR" dirty="0" smtClean="0"/>
              <a:t>Değişim bilim alanlarındaki araştırma bulgularının ve eğitim bilimlerinde öğrenme-öğretme anlayışlarındaki gelişmelerin yöntem ve içerik olarak öğretim programlarına yansıtılması ,</a:t>
            </a:r>
          </a:p>
          <a:p>
            <a:r>
              <a:rPr lang="tr-TR" dirty="0" smtClean="0"/>
              <a:t>Bireysel ve ulusal değerlerin küresel değerleri de dikkate alarak geliştirilmesi ihtiyacı,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MEB bu değişikliklerin gerekçelerini şu şekilde açıklamıştır: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Programda yer alan konuların bir çoğunun çocukların yaş ve gelişim düzeyine uygun olmaktan , onların ilgi ve meraklarını karşılamaktan uzak olması,</a:t>
            </a:r>
          </a:p>
          <a:p>
            <a:r>
              <a:rPr lang="tr-TR" dirty="0" smtClean="0"/>
              <a:t>Okulda kazandırılmaya çalışılan yaşantı biçimleriyle gerçek dünyanın çoğu kez uyum içinde olmaması,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Ekonomik ve toplumsal gelişmelerin bir sonucu olarak bireylerin yaratıcılık, eleştirel düşünme, problem çözme, karar verme, işbirliği yeterliklerini kazanmalarının daha bir önem kazanmış olması,</a:t>
            </a:r>
          </a:p>
          <a:p>
            <a:endParaRPr lang="tr-TR" dirty="0" smtClean="0"/>
          </a:p>
          <a:p>
            <a:r>
              <a:rPr lang="tr-TR" dirty="0" smtClean="0"/>
              <a:t>Kendini ifade edebilen, iletişim kurabilen, girişimcilik ruhuna sahip vatandaşlar yetiştirmek gerekliliğinin daha baskın konuma gelmesi.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        2005 ilköğretim programlarının referans çerçeveleri şu şekilde belirtilmiştir: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dirty="0" smtClean="0"/>
              <a:t>Ülkemizin tarihsel, kültürel, sosyal, ahlaki birikimini ve katılımını motivasyon kaynağı olarak görür ve Atatürk’ün kurduğu Türkiye Cumhuriyeti projesinin gelişerek devamlılığı ilkesini birinci referans noktası olarak ele alır.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PROGRAMIN REFERANS ÇERÇEVELERİ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Dünyada yaşanan tüm değişimleri ve gelişmeleri ikinci referans noktası olarak ele alır.</a:t>
            </a:r>
          </a:p>
          <a:p>
            <a:endParaRPr lang="tr-TR" dirty="0" smtClean="0"/>
          </a:p>
          <a:p>
            <a:r>
              <a:rPr lang="tr-TR" dirty="0" smtClean="0"/>
              <a:t>Üçüncü referans noktası olarak Avrupa Birliği normlarını, hedeflerini ve eğitim anlayışını kabul eder.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Dördüncü ve son olarak referans noktası, ülkemizin mevcut eğitim özelliklerinin belirlenmesini, başarı ve başarısızlıkların değerlendirilmesini ve ortaya çıkan sonuçları olarak belirtilmiştir.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110</TotalTime>
  <Words>758</Words>
  <Application>Microsoft Office PowerPoint</Application>
  <PresentationFormat>Ekran Gösterisi (4:3)</PresentationFormat>
  <Paragraphs>72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Arial</vt:lpstr>
      <vt:lpstr>Lucida Sans Unicode</vt:lpstr>
      <vt:lpstr>Verdana</vt:lpstr>
      <vt:lpstr>Wingdings</vt:lpstr>
      <vt:lpstr>Wingdings 2</vt:lpstr>
      <vt:lpstr>Wingdings 3</vt:lpstr>
      <vt:lpstr>Kalabalık</vt:lpstr>
      <vt:lpstr>TÜRKİYEDE PROGRAM GELİŞTİRME ÇALIŞMALARI</vt:lpstr>
      <vt:lpstr>PowerPoint Sunusu</vt:lpstr>
      <vt:lpstr>PowerPoint Sunusu</vt:lpstr>
      <vt:lpstr>MEB bu değişikliklerin gerekçelerini şu şekilde açıklamıştır:</vt:lpstr>
      <vt:lpstr>PowerPoint Sunusu</vt:lpstr>
      <vt:lpstr>PowerPoint Sunusu</vt:lpstr>
      <vt:lpstr>PROGRAMIN REFERANS ÇERÇEVELERİ</vt:lpstr>
      <vt:lpstr>PowerPoint Sunusu</vt:lpstr>
      <vt:lpstr>PowerPoint Sunusu</vt:lpstr>
      <vt:lpstr>PROGRAMIN VİZYONU</vt:lpstr>
      <vt:lpstr>Tanımlanan bu vizyondan hareketle geliştirilen ilköğretim programlarının temelinde yer alan ilke ve anlayışlar:</vt:lpstr>
      <vt:lpstr>PowerPoint Sunusu</vt:lpstr>
      <vt:lpstr>İlköğretim programında içerik seçimi ve düzenlenmesinde dikkate alınan ilkeler:</vt:lpstr>
      <vt:lpstr>PowerPoint Sunusu</vt:lpstr>
      <vt:lpstr>İlköğretim programlarına göre, öğretme-öğrenme durumlarında dikkate alınacak ilkeler:</vt:lpstr>
      <vt:lpstr>PowerPoint Sunusu</vt:lpstr>
      <vt:lpstr>PowerPoint Sunusu</vt:lpstr>
      <vt:lpstr>KPSS’DE ÇIKABİLECEK SORULAR 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TÜRKİYEDE PROGRAM GELİŞTİRME ÇALIŞMALARI</dc:title>
  <dc:creator>SaMeT</dc:creator>
  <cp:lastModifiedBy>ronaldinho424</cp:lastModifiedBy>
  <cp:revision>16</cp:revision>
  <dcterms:created xsi:type="dcterms:W3CDTF">2011-03-06T15:36:30Z</dcterms:created>
  <dcterms:modified xsi:type="dcterms:W3CDTF">2018-02-14T09:16:20Z</dcterms:modified>
</cp:coreProperties>
</file>